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8"/>
  </p:notesMasterIdLst>
  <p:handoutMasterIdLst>
    <p:handoutMasterId r:id="rId59"/>
  </p:handoutMasterIdLst>
  <p:sldIdLst>
    <p:sldId id="568" r:id="rId4"/>
    <p:sldId id="627" r:id="rId5"/>
    <p:sldId id="646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392" r:id="rId24"/>
    <p:sldId id="402" r:id="rId25"/>
    <p:sldId id="407" r:id="rId26"/>
    <p:sldId id="403" r:id="rId27"/>
    <p:sldId id="404" r:id="rId28"/>
    <p:sldId id="405" r:id="rId29"/>
    <p:sldId id="398" r:id="rId30"/>
    <p:sldId id="399" r:id="rId31"/>
    <p:sldId id="400" r:id="rId32"/>
    <p:sldId id="401" r:id="rId33"/>
    <p:sldId id="385" r:id="rId34"/>
    <p:sldId id="388" r:id="rId35"/>
    <p:sldId id="389" r:id="rId36"/>
    <p:sldId id="390" r:id="rId37"/>
    <p:sldId id="391" r:id="rId38"/>
    <p:sldId id="379" r:id="rId39"/>
    <p:sldId id="393" r:id="rId40"/>
    <p:sldId id="394" r:id="rId41"/>
    <p:sldId id="395" r:id="rId42"/>
    <p:sldId id="406" r:id="rId43"/>
    <p:sldId id="411" r:id="rId44"/>
    <p:sldId id="408" r:id="rId45"/>
    <p:sldId id="396" r:id="rId46"/>
    <p:sldId id="412" r:id="rId47"/>
    <p:sldId id="413" r:id="rId48"/>
    <p:sldId id="414" r:id="rId49"/>
    <p:sldId id="397" r:id="rId50"/>
    <p:sldId id="416" r:id="rId51"/>
    <p:sldId id="417" r:id="rId52"/>
    <p:sldId id="418" r:id="rId53"/>
    <p:sldId id="419" r:id="rId54"/>
    <p:sldId id="420" r:id="rId55"/>
    <p:sldId id="421" r:id="rId56"/>
    <p:sldId id="645" r:id="rId5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2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9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96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71DEB-6AB4-45AC-AD41-221BCDD56D28}" type="slidenum">
              <a:rPr lang="en-US"/>
              <a:pPr/>
              <a:t>13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964" tIns="46482" rIns="92964" bIns="4648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6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0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8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4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6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3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5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9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9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11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92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8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22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9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57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58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4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47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3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89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55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86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980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3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81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32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515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71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4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82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65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09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982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48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31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042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820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37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1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4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4/1/2023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4/1/2023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2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15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9.bin"/><Relationship Id="rId2" Type="http://schemas.openxmlformats.org/officeDocument/2006/relationships/notesSlide" Target="../notesSlides/notesSlide43.xml"/><Relationship Id="rId16" Type="http://schemas.openxmlformats.org/officeDocument/2006/relationships/image" Target="../media/image43.wmf"/><Relationship Id="rId20" Type="http://schemas.openxmlformats.org/officeDocument/2006/relationships/image" Target="../media/image51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42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43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42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43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42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9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43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42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84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33053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556B1E0-06CD-46FA-99EA-61BDEAC2426E}" type="slidenum">
              <a:rPr lang="en-US"/>
              <a:pPr/>
              <a:t>10</a:t>
            </a:fld>
            <a:r>
              <a:rPr lang="en-US"/>
              <a:t>-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      </a:t>
            </a:r>
            <a:r>
              <a:rPr lang="en-US"/>
              <a:t>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4244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4245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4246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7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9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0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1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2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3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4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5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6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7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8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0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1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2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63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4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4268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4269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0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1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2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3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4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5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6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8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</p:grpSp>
      <p:grpSp>
        <p:nvGrpSpPr>
          <p:cNvPr id="394281" name="Group 41"/>
          <p:cNvGrpSpPr>
            <a:grpSpLocks/>
          </p:cNvGrpSpPr>
          <p:nvPr/>
        </p:nvGrpSpPr>
        <p:grpSpPr bwMode="auto">
          <a:xfrm>
            <a:off x="4244975" y="2120900"/>
            <a:ext cx="3702050" cy="592138"/>
            <a:chOff x="2674" y="1336"/>
            <a:chExt cx="2332" cy="373"/>
          </a:xfrm>
        </p:grpSpPr>
        <p:cxnSp>
          <p:nvCxnSpPr>
            <p:cNvPr id="394282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287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3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383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4" name="AutoShape 44"/>
            <p:cNvCxnSpPr>
              <a:cxnSpLocks noChangeShapeType="1"/>
            </p:cNvCxnSpPr>
            <p:nvPr/>
          </p:nvCxnSpPr>
          <p:spPr bwMode="auto">
            <a:xfrm rot="16200000" flipH="1">
              <a:off x="479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4285" name="Text Box 45"/>
            <p:cNvSpPr txBox="1">
              <a:spLocks noChangeArrowheads="1"/>
            </p:cNvSpPr>
            <p:nvPr/>
          </p:nvSpPr>
          <p:spPr bwMode="auto">
            <a:xfrm>
              <a:off x="278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6" name="Text Box 46"/>
            <p:cNvSpPr txBox="1">
              <a:spLocks noChangeArrowheads="1"/>
            </p:cNvSpPr>
            <p:nvPr/>
          </p:nvSpPr>
          <p:spPr bwMode="auto">
            <a:xfrm>
              <a:off x="374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7" name="Text Box 47"/>
            <p:cNvSpPr txBox="1">
              <a:spLocks noChangeArrowheads="1"/>
            </p:cNvSpPr>
            <p:nvPr/>
          </p:nvSpPr>
          <p:spPr bwMode="auto">
            <a:xfrm>
              <a:off x="470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4288" name="Rectangle 48"/>
          <p:cNvSpPr>
            <a:spLocks noChangeArrowheads="1"/>
          </p:cNvSpPr>
          <p:nvPr/>
        </p:nvSpPr>
        <p:spPr bwMode="auto">
          <a:xfrm>
            <a:off x="685800" y="3200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source</a:t>
            </a:r>
            <a:r>
              <a:rPr lang="en-US"/>
              <a:t> of the dependence; S</a:t>
            </a:r>
            <a:r>
              <a:rPr lang="en-US" baseline="-25000"/>
              <a:t>2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sink</a:t>
            </a:r>
            <a:r>
              <a:rPr lang="en-US"/>
              <a:t>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the same iteration (</a:t>
            </a:r>
            <a:r>
              <a:rPr lang="en-US">
                <a:solidFill>
                  <a:srgbClr val="FF0033"/>
                </a:solidFill>
              </a:rPr>
              <a:t>loop-independent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number of iterations between source and sink (</a:t>
            </a:r>
            <a:r>
              <a:rPr lang="en-US">
                <a:solidFill>
                  <a:srgbClr val="FF0033"/>
                </a:solidFill>
              </a:rPr>
              <a:t>dependence distance</a:t>
            </a:r>
            <a:r>
              <a:rPr lang="en-US"/>
              <a:t>) is 0. The </a:t>
            </a:r>
            <a:r>
              <a:rPr lang="en-US">
                <a:solidFill>
                  <a:srgbClr val="FF0033"/>
                </a:solidFill>
              </a:rPr>
              <a:t>dependence direction</a:t>
            </a:r>
            <a:r>
              <a:rPr lang="en-US"/>
              <a:t> is </a:t>
            </a:r>
            <a:r>
              <a:rPr lang="en-US">
                <a:solidFill>
                  <a:srgbClr val="FF0033"/>
                </a:solidFill>
              </a:rPr>
              <a:t>=</a:t>
            </a:r>
            <a:r>
              <a:rPr lang="en-US"/>
              <a:t>.</a:t>
            </a:r>
            <a:endParaRPr lang="en-US" baseline="-25000"/>
          </a:p>
        </p:txBody>
      </p:sp>
      <p:grpSp>
        <p:nvGrpSpPr>
          <p:cNvPr id="394289" name="Group 49"/>
          <p:cNvGrpSpPr>
            <a:grpSpLocks/>
          </p:cNvGrpSpPr>
          <p:nvPr/>
        </p:nvGrpSpPr>
        <p:grpSpPr bwMode="auto">
          <a:xfrm>
            <a:off x="3357563" y="5799138"/>
            <a:ext cx="2527300" cy="366712"/>
            <a:chOff x="2115" y="3653"/>
            <a:chExt cx="1592" cy="231"/>
          </a:xfrm>
        </p:grpSpPr>
        <p:graphicFrame>
          <p:nvGraphicFramePr>
            <p:cNvPr id="453632" name="Object 2048"/>
            <p:cNvGraphicFramePr>
              <a:graphicFrameLocks noChangeAspect="1"/>
            </p:cNvGraphicFramePr>
            <p:nvPr/>
          </p:nvGraphicFramePr>
          <p:xfrm>
            <a:off x="2115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98400" imgH="330120" progId="Equation.3">
                    <p:embed/>
                  </p:oleObj>
                </mc:Choice>
                <mc:Fallback>
                  <p:oleObj name="Equation" r:id="rId3" imgW="698400" imgH="330120" progId="Equation.3">
                    <p:embed/>
                    <p:pic>
                      <p:nvPicPr>
                        <p:cNvPr id="453632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3633" name="Object 2049"/>
            <p:cNvGraphicFramePr>
              <a:graphicFrameLocks noChangeAspect="1"/>
            </p:cNvGraphicFramePr>
            <p:nvPr/>
          </p:nvGraphicFramePr>
          <p:xfrm>
            <a:off x="3267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98400" imgH="330120" progId="Equation.3">
                    <p:embed/>
                  </p:oleObj>
                </mc:Choice>
                <mc:Fallback>
                  <p:oleObj name="Equation" r:id="rId5" imgW="698400" imgH="330120" progId="Equation.3">
                    <p:embed/>
                    <p:pic>
                      <p:nvPicPr>
                        <p:cNvPr id="453633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4292" name="Text Box 52"/>
            <p:cNvSpPr txBox="1">
              <a:spLocks noChangeArrowheads="1"/>
            </p:cNvSpPr>
            <p:nvPr/>
          </p:nvSpPr>
          <p:spPr bwMode="auto">
            <a:xfrm>
              <a:off x="2822" y="3653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7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0D8EF19-3B62-4877-985D-304A808EE354}" type="slidenum">
              <a:rPr lang="en-US"/>
              <a:pPr/>
              <a:t>11</a:t>
            </a:fld>
            <a:r>
              <a:rPr lang="en-US"/>
              <a:t>-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a(i-1)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5268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5269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5270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1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2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3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4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5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6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7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8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9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0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1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2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287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8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5292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5293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4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5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6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7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8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9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0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3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a(1)</a:t>
              </a:r>
              <a:endParaRPr lang="en-US"/>
            </a:p>
          </p:txBody>
        </p:sp>
        <p:sp>
          <p:nvSpPr>
            <p:cNvPr id="395301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5302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3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5304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</p:grpSp>
      <p:grpSp>
        <p:nvGrpSpPr>
          <p:cNvPr id="395305" name="Group 41"/>
          <p:cNvGrpSpPr>
            <a:grpSpLocks/>
          </p:cNvGrpSpPr>
          <p:nvPr/>
        </p:nvGrpSpPr>
        <p:grpSpPr bwMode="auto">
          <a:xfrm>
            <a:off x="4244975" y="2120900"/>
            <a:ext cx="3702050" cy="1354138"/>
            <a:chOff x="2674" y="1336"/>
            <a:chExt cx="2332" cy="853"/>
          </a:xfrm>
        </p:grpSpPr>
        <p:cxnSp>
          <p:nvCxnSpPr>
            <p:cNvPr id="395306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651"/>
              <a:ext cx="1" cy="1372"/>
            </a:xfrm>
            <a:prstGeom prst="curvedConnector3">
              <a:avLst>
                <a:gd name="adj1" fmla="val 652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5307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651"/>
              <a:ext cx="1" cy="1372"/>
            </a:xfrm>
            <a:prstGeom prst="curvedConnector3">
              <a:avLst>
                <a:gd name="adj1" fmla="val 650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5308" name="Text Box 44"/>
            <p:cNvSpPr txBox="1">
              <a:spLocks noChangeArrowheads="1"/>
            </p:cNvSpPr>
            <p:nvPr/>
          </p:nvSpPr>
          <p:spPr bwMode="auto">
            <a:xfrm>
              <a:off x="3264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5309" name="Text Box 45"/>
            <p:cNvSpPr txBox="1">
              <a:spLocks noChangeArrowheads="1"/>
            </p:cNvSpPr>
            <p:nvPr/>
          </p:nvSpPr>
          <p:spPr bwMode="auto">
            <a:xfrm>
              <a:off x="4272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685800" y="35814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source of the dependence; S</a:t>
            </a:r>
            <a:r>
              <a:rPr lang="en-US" baseline="-25000"/>
              <a:t>2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different iterations (</a:t>
            </a:r>
            <a:r>
              <a:rPr lang="en-US">
                <a:solidFill>
                  <a:srgbClr val="FF0033"/>
                </a:solidFill>
              </a:rPr>
              <a:t>loop-carried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 The direction is positive (</a:t>
            </a:r>
            <a:r>
              <a:rPr lang="en-US">
                <a:solidFill>
                  <a:srgbClr val="FF0033"/>
                </a:solidFill>
              </a:rPr>
              <a:t>&lt;</a:t>
            </a:r>
            <a:r>
              <a:rPr lang="en-US"/>
              <a:t>).</a:t>
            </a:r>
            <a:endParaRPr lang="en-US" baseline="-25000"/>
          </a:p>
        </p:txBody>
      </p:sp>
      <p:grpSp>
        <p:nvGrpSpPr>
          <p:cNvPr id="395311" name="Group 47"/>
          <p:cNvGrpSpPr>
            <a:grpSpLocks/>
          </p:cNvGrpSpPr>
          <p:nvPr/>
        </p:nvGrpSpPr>
        <p:grpSpPr bwMode="auto">
          <a:xfrm>
            <a:off x="3357563" y="5956060"/>
            <a:ext cx="2527300" cy="366713"/>
            <a:chOff x="2115" y="3872"/>
            <a:chExt cx="1592" cy="231"/>
          </a:xfrm>
        </p:grpSpPr>
        <p:graphicFrame>
          <p:nvGraphicFramePr>
            <p:cNvPr id="454656" name="Object 2048"/>
            <p:cNvGraphicFramePr>
              <a:graphicFrameLocks noChangeAspect="1"/>
            </p:cNvGraphicFramePr>
            <p:nvPr/>
          </p:nvGraphicFramePr>
          <p:xfrm>
            <a:off x="2115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98400" imgH="330120" progId="Equation.3">
                    <p:embed/>
                  </p:oleObj>
                </mc:Choice>
                <mc:Fallback>
                  <p:oleObj name="Equation" r:id="rId3" imgW="698400" imgH="330120" progId="Equation.3">
                    <p:embed/>
                    <p:pic>
                      <p:nvPicPr>
                        <p:cNvPr id="454656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57" name="Object 2049"/>
            <p:cNvGraphicFramePr>
              <a:graphicFrameLocks noChangeAspect="1"/>
            </p:cNvGraphicFramePr>
            <p:nvPr/>
          </p:nvGraphicFramePr>
          <p:xfrm>
            <a:off x="3267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98400" imgH="330120" progId="Equation.3">
                    <p:embed/>
                  </p:oleObj>
                </mc:Choice>
                <mc:Fallback>
                  <p:oleObj name="Equation" r:id="rId5" imgW="698400" imgH="330120" progId="Equation.3">
                    <p:embed/>
                    <p:pic>
                      <p:nvPicPr>
                        <p:cNvPr id="454657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5314" name="Text Box 50"/>
            <p:cNvSpPr txBox="1">
              <a:spLocks noChangeArrowheads="1"/>
            </p:cNvSpPr>
            <p:nvPr/>
          </p:nvSpPr>
          <p:spPr bwMode="auto">
            <a:xfrm>
              <a:off x="2822" y="3872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1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47490C9-7524-40CB-9A7B-799A039478EC}" type="slidenum">
              <a:rPr lang="en-US"/>
              <a:pPr/>
              <a:t>12</a:t>
            </a:fld>
            <a:r>
              <a:rPr lang="en-US"/>
              <a:t>-</a:t>
            </a: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a(i+1)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6292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6293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6294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5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6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7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8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9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0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1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2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3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4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5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6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7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8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9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10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6311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3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6314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6316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6317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8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9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0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1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2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3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6324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5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6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7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8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a(5)</a:t>
              </a:r>
              <a:endParaRPr lang="en-US"/>
            </a:p>
          </p:txBody>
        </p:sp>
      </p:grpSp>
      <p:grpSp>
        <p:nvGrpSpPr>
          <p:cNvPr id="396329" name="Group 41"/>
          <p:cNvGrpSpPr>
            <a:grpSpLocks/>
          </p:cNvGrpSpPr>
          <p:nvPr/>
        </p:nvGrpSpPr>
        <p:grpSpPr bwMode="auto">
          <a:xfrm>
            <a:off x="5006975" y="2120900"/>
            <a:ext cx="2178050" cy="515938"/>
            <a:chOff x="3154" y="1336"/>
            <a:chExt cx="1372" cy="325"/>
          </a:xfrm>
        </p:grpSpPr>
        <p:cxnSp>
          <p:nvCxnSpPr>
            <p:cNvPr id="396330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6331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6332" name="Text Box 44"/>
            <p:cNvSpPr txBox="1">
              <a:spLocks noChangeArrowheads="1"/>
            </p:cNvSpPr>
            <p:nvPr/>
          </p:nvSpPr>
          <p:spPr bwMode="auto">
            <a:xfrm>
              <a:off x="331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6333" name="Text Box 45"/>
            <p:cNvSpPr txBox="1">
              <a:spLocks noChangeArrowheads="1"/>
            </p:cNvSpPr>
            <p:nvPr/>
          </p:nvSpPr>
          <p:spPr bwMode="auto">
            <a:xfrm>
              <a:off x="427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6334" name="Group 46"/>
          <p:cNvGrpSpPr>
            <a:grpSpLocks/>
          </p:cNvGrpSpPr>
          <p:nvPr/>
        </p:nvGrpSpPr>
        <p:grpSpPr bwMode="auto">
          <a:xfrm>
            <a:off x="3290888" y="5257800"/>
            <a:ext cx="2540000" cy="366713"/>
            <a:chOff x="2073" y="3297"/>
            <a:chExt cx="1600" cy="231"/>
          </a:xfrm>
        </p:grpSpPr>
        <p:graphicFrame>
          <p:nvGraphicFramePr>
            <p:cNvPr id="455680" name="Object 2048"/>
            <p:cNvGraphicFramePr>
              <a:graphicFrameLocks noChangeAspect="1"/>
            </p:cNvGraphicFramePr>
            <p:nvPr/>
          </p:nvGraphicFramePr>
          <p:xfrm>
            <a:off x="2073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11000" imgH="330120" progId="Equation.3">
                    <p:embed/>
                  </p:oleObj>
                </mc:Choice>
                <mc:Fallback>
                  <p:oleObj name="Equation" r:id="rId3" imgW="711000" imgH="330120" progId="Equation.3">
                    <p:embed/>
                    <p:pic>
                      <p:nvPicPr>
                        <p:cNvPr id="45568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3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5681" name="Object 2049"/>
            <p:cNvGraphicFramePr>
              <a:graphicFrameLocks noChangeAspect="1"/>
            </p:cNvGraphicFramePr>
            <p:nvPr/>
          </p:nvGraphicFramePr>
          <p:xfrm>
            <a:off x="3225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11000" imgH="330120" progId="Equation.3">
                    <p:embed/>
                  </p:oleObj>
                </mc:Choice>
                <mc:Fallback>
                  <p:oleObj name="Equation" r:id="rId5" imgW="711000" imgH="330120" progId="Equation.3">
                    <p:embed/>
                    <p:pic>
                      <p:nvPicPr>
                        <p:cNvPr id="455681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6337" name="Text Box 49"/>
            <p:cNvSpPr txBox="1">
              <a:spLocks noChangeArrowheads="1"/>
            </p:cNvSpPr>
            <p:nvPr/>
          </p:nvSpPr>
          <p:spPr bwMode="auto">
            <a:xfrm>
              <a:off x="2784" y="3297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6338" name="Rectangle 50"/>
          <p:cNvSpPr>
            <a:spLocks noChangeArrowheads="1"/>
          </p:cNvSpPr>
          <p:nvPr/>
        </p:nvSpPr>
        <p:spPr bwMode="auto">
          <a:xfrm>
            <a:off x="7620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2</a:t>
            </a:r>
            <a:r>
              <a:rPr lang="en-US"/>
              <a:t> that precedes an instance of S</a:t>
            </a:r>
            <a:r>
              <a:rPr lang="en-US" baseline="-25000"/>
              <a:t>1</a:t>
            </a:r>
            <a:r>
              <a:rPr lang="en-US"/>
              <a:t> in execution and S</a:t>
            </a:r>
            <a:r>
              <a:rPr lang="en-US" baseline="-25000"/>
              <a:t>2</a:t>
            </a:r>
            <a:r>
              <a:rPr lang="en-US"/>
              <a:t> consumes data that S</a:t>
            </a:r>
            <a:r>
              <a:rPr lang="en-US" baseline="-25000"/>
              <a:t>1</a:t>
            </a:r>
            <a:r>
              <a:rPr lang="en-US"/>
              <a:t> produces.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 is the source of the dependence; S</a:t>
            </a:r>
            <a:r>
              <a:rPr lang="en-US" baseline="-25000"/>
              <a:t>1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</a:t>
            </a:r>
            <a:endParaRPr lang="en-US" baseline="-25000"/>
          </a:p>
        </p:txBody>
      </p:sp>
      <p:grpSp>
        <p:nvGrpSpPr>
          <p:cNvPr id="396339" name="Group 51"/>
          <p:cNvGrpSpPr>
            <a:grpSpLocks/>
          </p:cNvGrpSpPr>
          <p:nvPr/>
        </p:nvGrpSpPr>
        <p:grpSpPr bwMode="auto">
          <a:xfrm>
            <a:off x="439994" y="5605310"/>
            <a:ext cx="7772400" cy="571500"/>
            <a:chOff x="480" y="3528"/>
            <a:chExt cx="4896" cy="360"/>
          </a:xfrm>
        </p:grpSpPr>
        <p:sp>
          <p:nvSpPr>
            <p:cNvPr id="396340" name="Rectangle 52"/>
            <p:cNvSpPr>
              <a:spLocks noChangeArrowheads="1"/>
            </p:cNvSpPr>
            <p:nvPr/>
          </p:nvSpPr>
          <p:spPr bwMode="auto">
            <a:xfrm>
              <a:off x="480" y="3552"/>
              <a:ext cx="489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95000"/>
                </a:lnSpc>
                <a:spcBef>
                  <a:spcPct val="30000"/>
                </a:spcBef>
                <a:spcAft>
                  <a:spcPct val="20000"/>
                </a:spcAft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dirty="0">
                  <a:solidFill>
                    <a:srgbClr val="0066FF"/>
                  </a:solidFill>
                </a:rPr>
                <a:t>Are you sure you know why it is                       even though S</a:t>
              </a:r>
              <a:r>
                <a:rPr lang="en-US" baseline="-25000" dirty="0">
                  <a:solidFill>
                    <a:srgbClr val="0066FF"/>
                  </a:solidFill>
                </a:rPr>
                <a:t>1</a:t>
              </a:r>
              <a:r>
                <a:rPr lang="en-US" dirty="0">
                  <a:solidFill>
                    <a:srgbClr val="0066FF"/>
                  </a:solidFill>
                </a:rPr>
                <a:t> appears before S</a:t>
              </a:r>
              <a:r>
                <a:rPr lang="en-US" baseline="-25000" dirty="0">
                  <a:solidFill>
                    <a:srgbClr val="0066FF"/>
                  </a:solidFill>
                </a:rPr>
                <a:t>2</a:t>
              </a:r>
              <a:r>
                <a:rPr lang="en-US" dirty="0">
                  <a:solidFill>
                    <a:srgbClr val="0066FF"/>
                  </a:solidFill>
                </a:rPr>
                <a:t> in the code?</a:t>
              </a:r>
            </a:p>
          </p:txBody>
        </p:sp>
        <p:grpSp>
          <p:nvGrpSpPr>
            <p:cNvPr id="396341" name="Group 53"/>
            <p:cNvGrpSpPr>
              <a:grpSpLocks/>
            </p:cNvGrpSpPr>
            <p:nvPr/>
          </p:nvGrpSpPr>
          <p:grpSpPr bwMode="auto">
            <a:xfrm>
              <a:off x="2795" y="3528"/>
              <a:ext cx="507" cy="275"/>
              <a:chOff x="2419" y="3552"/>
              <a:chExt cx="507" cy="275"/>
            </a:xfrm>
          </p:grpSpPr>
          <p:sp>
            <p:nvSpPr>
              <p:cNvPr id="396342" name="Rectangle 54"/>
              <p:cNvSpPr>
                <a:spLocks noChangeArrowheads="1"/>
              </p:cNvSpPr>
              <p:nvPr/>
            </p:nvSpPr>
            <p:spPr bwMode="auto">
              <a:xfrm>
                <a:off x="2876" y="3693"/>
                <a:ext cx="5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1</a:t>
                </a:r>
                <a:endParaRPr lang="en-US" dirty="0"/>
              </a:p>
            </p:txBody>
          </p:sp>
          <p:sp>
            <p:nvSpPr>
              <p:cNvPr id="396343" name="Rectangle 55"/>
              <p:cNvSpPr>
                <a:spLocks noChangeArrowheads="1"/>
              </p:cNvSpPr>
              <p:nvPr/>
            </p:nvSpPr>
            <p:spPr bwMode="auto">
              <a:xfrm>
                <a:off x="2669" y="3552"/>
                <a:ext cx="20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a</a:t>
                </a:r>
                <a:endParaRPr lang="en-US" dirty="0"/>
              </a:p>
            </p:txBody>
          </p:sp>
          <p:sp>
            <p:nvSpPr>
              <p:cNvPr id="396344" name="Rectangle 56"/>
              <p:cNvSpPr>
                <a:spLocks noChangeArrowheads="1"/>
              </p:cNvSpPr>
              <p:nvPr/>
            </p:nvSpPr>
            <p:spPr bwMode="auto">
              <a:xfrm flipH="1">
                <a:off x="2482" y="3685"/>
                <a:ext cx="2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2</a:t>
                </a:r>
                <a:endParaRPr lang="en-US" dirty="0"/>
              </a:p>
            </p:txBody>
          </p:sp>
          <p:sp>
            <p:nvSpPr>
              <p:cNvPr id="396345" name="Rectangle 57"/>
              <p:cNvSpPr>
                <a:spLocks noChangeArrowheads="1"/>
              </p:cNvSpPr>
              <p:nvPr/>
            </p:nvSpPr>
            <p:spPr bwMode="auto">
              <a:xfrm>
                <a:off x="2796" y="3628"/>
                <a:ext cx="10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</a:p>
            </p:txBody>
          </p:sp>
          <p:sp>
            <p:nvSpPr>
              <p:cNvPr id="396346" name="Rectangle 58"/>
              <p:cNvSpPr>
                <a:spLocks noChangeArrowheads="1"/>
              </p:cNvSpPr>
              <p:nvPr/>
            </p:nvSpPr>
            <p:spPr bwMode="auto">
              <a:xfrm>
                <a:off x="2419" y="3598"/>
                <a:ext cx="9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  <a:endParaRPr lang="en-US" dirty="0"/>
              </a:p>
            </p:txBody>
          </p:sp>
          <p:sp>
            <p:nvSpPr>
              <p:cNvPr id="396347" name="Rectangle 59"/>
              <p:cNvSpPr>
                <a:spLocks noChangeArrowheads="1"/>
              </p:cNvSpPr>
              <p:nvPr/>
            </p:nvSpPr>
            <p:spPr bwMode="auto">
              <a:xfrm>
                <a:off x="2639" y="3660"/>
                <a:ext cx="4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&lt;</a:t>
                </a:r>
                <a:endParaRPr lang="en-US" dirty="0"/>
              </a:p>
            </p:txBody>
          </p:sp>
          <p:sp>
            <p:nvSpPr>
              <p:cNvPr id="396348" name="Rectangle 60"/>
              <p:cNvSpPr>
                <a:spLocks noChangeArrowheads="1"/>
              </p:cNvSpPr>
              <p:nvPr/>
            </p:nvSpPr>
            <p:spPr bwMode="auto">
              <a:xfrm flipH="1">
                <a:off x="2554" y="3576"/>
                <a:ext cx="1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000" b="1" dirty="0">
                    <a:solidFill>
                      <a:srgbClr val="0066FF"/>
                    </a:solidFill>
                    <a:latin typeface="Symbol" pitchFamily="18" charset="2"/>
                  </a:rPr>
                  <a:t>d</a:t>
                </a:r>
                <a:endParaRPr lang="en-US" sz="1700" dirty="0">
                  <a:solidFill>
                    <a:schemeClr val="accent1"/>
                  </a:solidFill>
                  <a:latin typeface="Symbol" pitchFamily="18" charset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2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8ECFD7B1-1C67-4CC7-B081-6ECF90AA5007}" type="slidenum">
              <a:rPr lang="en-US"/>
              <a:pPr/>
              <a:t>13</a:t>
            </a:fld>
            <a:r>
              <a:rPr lang="en-US"/>
              <a:t>-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901700" y="114300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/>
              <a:t>         do j = 2, 4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>
            <a:off x="4648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Oval 5"/>
          <p:cNvSpPr>
            <a:spLocks noChangeArrowheads="1"/>
          </p:cNvSpPr>
          <p:nvPr/>
        </p:nvSpPr>
        <p:spPr bwMode="auto">
          <a:xfrm>
            <a:off x="4495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8" name="Oval 6"/>
          <p:cNvSpPr>
            <a:spLocks noChangeArrowheads="1"/>
          </p:cNvSpPr>
          <p:nvPr/>
        </p:nvSpPr>
        <p:spPr bwMode="auto">
          <a:xfrm>
            <a:off x="6019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4495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6019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1" name="Rectangle 9"/>
          <p:cNvSpPr>
            <a:spLocks noChangeArrowheads="1"/>
          </p:cNvSpPr>
          <p:nvPr/>
        </p:nvSpPr>
        <p:spPr bwMode="auto">
          <a:xfrm>
            <a:off x="4191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S[2,2]</a:t>
            </a:r>
          </a:p>
        </p:txBody>
      </p:sp>
      <p:sp>
        <p:nvSpPr>
          <p:cNvPr id="397322" name="Oval 10"/>
          <p:cNvSpPr>
            <a:spLocks noChangeArrowheads="1"/>
          </p:cNvSpPr>
          <p:nvPr/>
        </p:nvSpPr>
        <p:spPr bwMode="auto">
          <a:xfrm>
            <a:off x="4495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3" name="Oval 11"/>
          <p:cNvSpPr>
            <a:spLocks noChangeArrowheads="1"/>
          </p:cNvSpPr>
          <p:nvPr/>
        </p:nvSpPr>
        <p:spPr bwMode="auto">
          <a:xfrm>
            <a:off x="6019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543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5715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S[2,3]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239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S[2,4]</a:t>
            </a:r>
          </a:p>
        </p:txBody>
      </p:sp>
      <p:sp>
        <p:nvSpPr>
          <p:cNvPr id="397327" name="Rectangle 15"/>
          <p:cNvSpPr>
            <a:spLocks noChangeArrowheads="1"/>
          </p:cNvSpPr>
          <p:nvPr/>
        </p:nvSpPr>
        <p:spPr bwMode="auto">
          <a:xfrm>
            <a:off x="4191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S[3,2]</a:t>
            </a:r>
          </a:p>
        </p:txBody>
      </p:sp>
      <p:sp>
        <p:nvSpPr>
          <p:cNvPr id="397328" name="Rectangle 16"/>
          <p:cNvSpPr>
            <a:spLocks noChangeArrowheads="1"/>
          </p:cNvSpPr>
          <p:nvPr/>
        </p:nvSpPr>
        <p:spPr bwMode="auto">
          <a:xfrm>
            <a:off x="4191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S[4,2]</a:t>
            </a:r>
          </a:p>
        </p:txBody>
      </p:sp>
      <p:sp>
        <p:nvSpPr>
          <p:cNvPr id="397329" name="Rectangle 17"/>
          <p:cNvSpPr>
            <a:spLocks noChangeArrowheads="1"/>
          </p:cNvSpPr>
          <p:nvPr/>
        </p:nvSpPr>
        <p:spPr bwMode="auto">
          <a:xfrm>
            <a:off x="5715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S[3,3]</a:t>
            </a:r>
          </a:p>
        </p:txBody>
      </p:sp>
      <p:sp>
        <p:nvSpPr>
          <p:cNvPr id="397330" name="Rectangle 18"/>
          <p:cNvSpPr>
            <a:spLocks noChangeArrowheads="1"/>
          </p:cNvSpPr>
          <p:nvPr/>
        </p:nvSpPr>
        <p:spPr bwMode="auto">
          <a:xfrm>
            <a:off x="5715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S[4,3]</a:t>
            </a:r>
          </a:p>
        </p:txBody>
      </p:sp>
      <p:sp>
        <p:nvSpPr>
          <p:cNvPr id="397331" name="Rectangle 19"/>
          <p:cNvSpPr>
            <a:spLocks noChangeArrowheads="1"/>
          </p:cNvSpPr>
          <p:nvPr/>
        </p:nvSpPr>
        <p:spPr bwMode="auto">
          <a:xfrm>
            <a:off x="7239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S[3,4]</a:t>
            </a:r>
          </a:p>
        </p:txBody>
      </p:sp>
      <p:sp>
        <p:nvSpPr>
          <p:cNvPr id="397332" name="Rectangle 20"/>
          <p:cNvSpPr>
            <a:spLocks noChangeArrowheads="1"/>
          </p:cNvSpPr>
          <p:nvPr/>
        </p:nvSpPr>
        <p:spPr bwMode="auto">
          <a:xfrm>
            <a:off x="7239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S[4,4]</a:t>
            </a:r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6172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4648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5" name="Line 23"/>
          <p:cNvSpPr>
            <a:spLocks noChangeShapeType="1"/>
          </p:cNvSpPr>
          <p:nvPr/>
        </p:nvSpPr>
        <p:spPr bwMode="auto">
          <a:xfrm>
            <a:off x="4648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6" name="Line 24"/>
          <p:cNvSpPr>
            <a:spLocks noChangeShapeType="1"/>
          </p:cNvSpPr>
          <p:nvPr/>
        </p:nvSpPr>
        <p:spPr bwMode="auto">
          <a:xfrm>
            <a:off x="6172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7" name="Line 25"/>
          <p:cNvSpPr>
            <a:spLocks noChangeShapeType="1"/>
          </p:cNvSpPr>
          <p:nvPr/>
        </p:nvSpPr>
        <p:spPr bwMode="auto">
          <a:xfrm>
            <a:off x="6172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38" name="Group 26"/>
          <p:cNvGrpSpPr>
            <a:grpSpLocks/>
          </p:cNvGrpSpPr>
          <p:nvPr/>
        </p:nvGrpSpPr>
        <p:grpSpPr bwMode="auto">
          <a:xfrm>
            <a:off x="4114800" y="1828800"/>
            <a:ext cx="3886200" cy="1725613"/>
            <a:chOff x="2928" y="1008"/>
            <a:chExt cx="2448" cy="960"/>
          </a:xfrm>
        </p:grpSpPr>
        <p:sp>
          <p:nvSpPr>
            <p:cNvPr id="397339" name="AutoShape 27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AutoShape 28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2" name="Oval 30"/>
          <p:cNvSpPr>
            <a:spLocks noChangeArrowheads="1"/>
          </p:cNvSpPr>
          <p:nvPr/>
        </p:nvSpPr>
        <p:spPr bwMode="auto">
          <a:xfrm>
            <a:off x="7543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3" name="Group 31"/>
          <p:cNvGrpSpPr>
            <a:grpSpLocks/>
          </p:cNvGrpSpPr>
          <p:nvPr/>
        </p:nvGrpSpPr>
        <p:grpSpPr bwMode="auto">
          <a:xfrm>
            <a:off x="4114800" y="3581400"/>
            <a:ext cx="3886200" cy="1725613"/>
            <a:chOff x="2928" y="1008"/>
            <a:chExt cx="2448" cy="960"/>
          </a:xfrm>
        </p:grpSpPr>
        <p:sp>
          <p:nvSpPr>
            <p:cNvPr id="397344" name="AutoShape 32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AutoShape 33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Line 34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7" name="Oval 35"/>
          <p:cNvSpPr>
            <a:spLocks noChangeArrowheads="1"/>
          </p:cNvSpPr>
          <p:nvPr/>
        </p:nvSpPr>
        <p:spPr bwMode="auto">
          <a:xfrm>
            <a:off x="7543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8" name="Group 36"/>
          <p:cNvGrpSpPr>
            <a:grpSpLocks/>
          </p:cNvGrpSpPr>
          <p:nvPr/>
        </p:nvGrpSpPr>
        <p:grpSpPr bwMode="auto">
          <a:xfrm>
            <a:off x="4648200" y="1152525"/>
            <a:ext cx="4017963" cy="4908550"/>
            <a:chOff x="2928" y="726"/>
            <a:chExt cx="2531" cy="3092"/>
          </a:xfrm>
        </p:grpSpPr>
        <p:grpSp>
          <p:nvGrpSpPr>
            <p:cNvPr id="397349" name="Group 37"/>
            <p:cNvGrpSpPr>
              <a:grpSpLocks/>
            </p:cNvGrpSpPr>
            <p:nvPr/>
          </p:nvGrpSpPr>
          <p:grpSpPr bwMode="auto">
            <a:xfrm>
              <a:off x="2928" y="726"/>
              <a:ext cx="591" cy="406"/>
              <a:chOff x="2928" y="726"/>
              <a:chExt cx="591" cy="406"/>
            </a:xfrm>
          </p:grpSpPr>
          <p:sp>
            <p:nvSpPr>
              <p:cNvPr id="397350" name="Text Box 38"/>
              <p:cNvSpPr txBox="1">
                <a:spLocks noChangeArrowheads="1"/>
              </p:cNvSpPr>
              <p:nvPr/>
            </p:nvSpPr>
            <p:spPr bwMode="auto">
              <a:xfrm>
                <a:off x="3072" y="726"/>
                <a:ext cx="44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a(1,3)</a:t>
                </a:r>
              </a:p>
            </p:txBody>
          </p:sp>
          <p:cxnSp>
            <p:nvCxnSpPr>
              <p:cNvPr id="397351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3014" y="851"/>
                <a:ext cx="195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2" name="Group 40"/>
            <p:cNvGrpSpPr>
              <a:grpSpLocks/>
            </p:cNvGrpSpPr>
            <p:nvPr/>
          </p:nvGrpSpPr>
          <p:grpSpPr bwMode="auto">
            <a:xfrm>
              <a:off x="3888" y="726"/>
              <a:ext cx="591" cy="406"/>
              <a:chOff x="3264" y="629"/>
              <a:chExt cx="591" cy="359"/>
            </a:xfrm>
          </p:grpSpPr>
          <p:sp>
            <p:nvSpPr>
              <p:cNvPr id="397353" name="Text Box 41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a(1,4)</a:t>
                </a:r>
              </a:p>
            </p:txBody>
          </p:sp>
          <p:cxnSp>
            <p:nvCxnSpPr>
              <p:cNvPr id="397354" name="AutoShape 42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5" name="Group 43"/>
            <p:cNvGrpSpPr>
              <a:grpSpLocks/>
            </p:cNvGrpSpPr>
            <p:nvPr/>
          </p:nvGrpSpPr>
          <p:grpSpPr bwMode="auto">
            <a:xfrm>
              <a:off x="4848" y="726"/>
              <a:ext cx="591" cy="406"/>
              <a:chOff x="3264" y="629"/>
              <a:chExt cx="591" cy="359"/>
            </a:xfrm>
          </p:grpSpPr>
          <p:sp>
            <p:nvSpPr>
              <p:cNvPr id="397356" name="Text Box 44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a(1,5)</a:t>
                </a:r>
              </a:p>
            </p:txBody>
          </p:sp>
          <p:cxnSp>
            <p:nvCxnSpPr>
              <p:cNvPr id="397357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8" name="Group 46"/>
            <p:cNvGrpSpPr>
              <a:grpSpLocks/>
            </p:cNvGrpSpPr>
            <p:nvPr/>
          </p:nvGrpSpPr>
          <p:grpSpPr bwMode="auto">
            <a:xfrm>
              <a:off x="2928" y="1830"/>
              <a:ext cx="611" cy="406"/>
              <a:chOff x="3264" y="629"/>
              <a:chExt cx="611" cy="359"/>
            </a:xfrm>
          </p:grpSpPr>
          <p:sp>
            <p:nvSpPr>
              <p:cNvPr id="397359" name="Text Box 47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60" name="AutoShape 48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1" name="Group 49"/>
            <p:cNvGrpSpPr>
              <a:grpSpLocks/>
            </p:cNvGrpSpPr>
            <p:nvPr/>
          </p:nvGrpSpPr>
          <p:grpSpPr bwMode="auto">
            <a:xfrm>
              <a:off x="3888" y="1830"/>
              <a:ext cx="611" cy="406"/>
              <a:chOff x="3264" y="629"/>
              <a:chExt cx="611" cy="359"/>
            </a:xfrm>
          </p:grpSpPr>
          <p:sp>
            <p:nvSpPr>
              <p:cNvPr id="397362" name="Text Box 50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6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4" name="Group 52"/>
            <p:cNvGrpSpPr>
              <a:grpSpLocks/>
            </p:cNvGrpSpPr>
            <p:nvPr/>
          </p:nvGrpSpPr>
          <p:grpSpPr bwMode="auto">
            <a:xfrm>
              <a:off x="4848" y="1830"/>
              <a:ext cx="611" cy="406"/>
              <a:chOff x="3264" y="629"/>
              <a:chExt cx="611" cy="359"/>
            </a:xfrm>
          </p:grpSpPr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a(2,5)</a:t>
                </a:r>
              </a:p>
            </p:txBody>
          </p:sp>
          <p:cxnSp>
            <p:nvCxnSpPr>
              <p:cNvPr id="397366" name="AutoShape 54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7" name="Group 55"/>
            <p:cNvGrpSpPr>
              <a:grpSpLocks/>
            </p:cNvGrpSpPr>
            <p:nvPr/>
          </p:nvGrpSpPr>
          <p:grpSpPr bwMode="auto">
            <a:xfrm>
              <a:off x="2928" y="2934"/>
              <a:ext cx="611" cy="406"/>
              <a:chOff x="3264" y="629"/>
              <a:chExt cx="611" cy="359"/>
            </a:xfrm>
          </p:grpSpPr>
          <p:sp>
            <p:nvSpPr>
              <p:cNvPr id="397368" name="Text Box 56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69" name="AutoShape 57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0" name="Group 58"/>
            <p:cNvGrpSpPr>
              <a:grpSpLocks/>
            </p:cNvGrpSpPr>
            <p:nvPr/>
          </p:nvGrpSpPr>
          <p:grpSpPr bwMode="auto">
            <a:xfrm>
              <a:off x="3888" y="2934"/>
              <a:ext cx="611" cy="406"/>
              <a:chOff x="3264" y="629"/>
              <a:chExt cx="611" cy="359"/>
            </a:xfrm>
          </p:grpSpPr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72" name="AutoShape 60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3" name="Group 61"/>
            <p:cNvGrpSpPr>
              <a:grpSpLocks/>
            </p:cNvGrpSpPr>
            <p:nvPr/>
          </p:nvGrpSpPr>
          <p:grpSpPr bwMode="auto">
            <a:xfrm>
              <a:off x="4848" y="2934"/>
              <a:ext cx="611" cy="406"/>
              <a:chOff x="3264" y="629"/>
              <a:chExt cx="611" cy="359"/>
            </a:xfrm>
          </p:grpSpPr>
          <p:sp>
            <p:nvSpPr>
              <p:cNvPr id="397374" name="Text Box 62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a(3,5)</a:t>
                </a:r>
              </a:p>
            </p:txBody>
          </p:sp>
          <p:cxnSp>
            <p:nvCxnSpPr>
              <p:cNvPr id="397375" name="AutoShape 63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6" name="Group 64"/>
            <p:cNvGrpSpPr>
              <a:grpSpLocks/>
            </p:cNvGrpSpPr>
            <p:nvPr/>
          </p:nvGrpSpPr>
          <p:grpSpPr bwMode="auto">
            <a:xfrm>
              <a:off x="2976" y="1200"/>
              <a:ext cx="563" cy="410"/>
              <a:chOff x="2976" y="1200"/>
              <a:chExt cx="563" cy="410"/>
            </a:xfrm>
          </p:grpSpPr>
          <p:sp>
            <p:nvSpPr>
              <p:cNvPr id="397377" name="Text Box 65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a(2,2)</a:t>
                </a:r>
              </a:p>
            </p:txBody>
          </p:sp>
          <p:cxnSp>
            <p:nvCxnSpPr>
              <p:cNvPr id="397378" name="AutoShape 66"/>
              <p:cNvCxnSpPr>
                <a:cxnSpLocks noChangeShapeType="1"/>
                <a:endCxn id="397377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9" name="Group 67"/>
            <p:cNvGrpSpPr>
              <a:grpSpLocks/>
            </p:cNvGrpSpPr>
            <p:nvPr/>
          </p:nvGrpSpPr>
          <p:grpSpPr bwMode="auto">
            <a:xfrm>
              <a:off x="3936" y="1200"/>
              <a:ext cx="563" cy="410"/>
              <a:chOff x="2976" y="1200"/>
              <a:chExt cx="563" cy="410"/>
            </a:xfrm>
          </p:grpSpPr>
          <p:sp>
            <p:nvSpPr>
              <p:cNvPr id="397380" name="Text Box 68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81" name="AutoShape 69"/>
              <p:cNvCxnSpPr>
                <a:cxnSpLocks noChangeShapeType="1"/>
                <a:endCxn id="397380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2" name="Group 70"/>
            <p:cNvGrpSpPr>
              <a:grpSpLocks/>
            </p:cNvGrpSpPr>
            <p:nvPr/>
          </p:nvGrpSpPr>
          <p:grpSpPr bwMode="auto">
            <a:xfrm>
              <a:off x="4896" y="1200"/>
              <a:ext cx="563" cy="410"/>
              <a:chOff x="2976" y="1200"/>
              <a:chExt cx="563" cy="410"/>
            </a:xfrm>
          </p:grpSpPr>
          <p:sp>
            <p:nvSpPr>
              <p:cNvPr id="397383" name="Text Box 71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84" name="AutoShape 72"/>
              <p:cNvCxnSpPr>
                <a:cxnSpLocks noChangeShapeType="1"/>
                <a:endCxn id="397383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5" name="Group 73"/>
            <p:cNvGrpSpPr>
              <a:grpSpLocks/>
            </p:cNvGrpSpPr>
            <p:nvPr/>
          </p:nvGrpSpPr>
          <p:grpSpPr bwMode="auto">
            <a:xfrm>
              <a:off x="2976" y="2304"/>
              <a:ext cx="563" cy="410"/>
              <a:chOff x="2976" y="1200"/>
              <a:chExt cx="563" cy="410"/>
            </a:xfrm>
          </p:grpSpPr>
          <p:sp>
            <p:nvSpPr>
              <p:cNvPr id="397386" name="Text Box 74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a(3,2)</a:t>
                </a:r>
              </a:p>
            </p:txBody>
          </p:sp>
          <p:cxnSp>
            <p:nvCxnSpPr>
              <p:cNvPr id="397387" name="AutoShape 75"/>
              <p:cNvCxnSpPr>
                <a:cxnSpLocks noChangeShapeType="1"/>
                <a:endCxn id="397386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8" name="Group 76"/>
            <p:cNvGrpSpPr>
              <a:grpSpLocks/>
            </p:cNvGrpSpPr>
            <p:nvPr/>
          </p:nvGrpSpPr>
          <p:grpSpPr bwMode="auto">
            <a:xfrm>
              <a:off x="3936" y="2304"/>
              <a:ext cx="563" cy="410"/>
              <a:chOff x="2976" y="1200"/>
              <a:chExt cx="563" cy="410"/>
            </a:xfrm>
          </p:grpSpPr>
          <p:sp>
            <p:nvSpPr>
              <p:cNvPr id="397389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90" name="AutoShape 78"/>
              <p:cNvCxnSpPr>
                <a:cxnSpLocks noChangeShapeType="1"/>
                <a:endCxn id="397389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1" name="Group 79"/>
            <p:cNvGrpSpPr>
              <a:grpSpLocks/>
            </p:cNvGrpSpPr>
            <p:nvPr/>
          </p:nvGrpSpPr>
          <p:grpSpPr bwMode="auto">
            <a:xfrm>
              <a:off x="4896" y="2304"/>
              <a:ext cx="563" cy="410"/>
              <a:chOff x="2976" y="1200"/>
              <a:chExt cx="563" cy="410"/>
            </a:xfrm>
          </p:grpSpPr>
          <p:sp>
            <p:nvSpPr>
              <p:cNvPr id="397392" name="Text Box 80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93" name="AutoShape 81"/>
              <p:cNvCxnSpPr>
                <a:cxnSpLocks noChangeShapeType="1"/>
                <a:endCxn id="397392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4" name="Group 82"/>
            <p:cNvGrpSpPr>
              <a:grpSpLocks/>
            </p:cNvGrpSpPr>
            <p:nvPr/>
          </p:nvGrpSpPr>
          <p:grpSpPr bwMode="auto">
            <a:xfrm>
              <a:off x="2976" y="3408"/>
              <a:ext cx="563" cy="410"/>
              <a:chOff x="2976" y="1200"/>
              <a:chExt cx="563" cy="410"/>
            </a:xfrm>
          </p:grpSpPr>
          <p:sp>
            <p:nvSpPr>
              <p:cNvPr id="397395" name="Text Box 83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a(4,2)</a:t>
                </a:r>
              </a:p>
            </p:txBody>
          </p:sp>
          <p:cxnSp>
            <p:nvCxnSpPr>
              <p:cNvPr id="397396" name="AutoShape 84"/>
              <p:cNvCxnSpPr>
                <a:cxnSpLocks noChangeShapeType="1"/>
                <a:endCxn id="397395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7" name="Group 85"/>
            <p:cNvGrpSpPr>
              <a:grpSpLocks/>
            </p:cNvGrpSpPr>
            <p:nvPr/>
          </p:nvGrpSpPr>
          <p:grpSpPr bwMode="auto">
            <a:xfrm>
              <a:off x="3936" y="3408"/>
              <a:ext cx="563" cy="410"/>
              <a:chOff x="2976" y="1200"/>
              <a:chExt cx="563" cy="410"/>
            </a:xfrm>
          </p:grpSpPr>
          <p:sp>
            <p:nvSpPr>
              <p:cNvPr id="397398" name="Text Box 86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a(4,3)</a:t>
                </a:r>
              </a:p>
            </p:txBody>
          </p:sp>
          <p:cxnSp>
            <p:nvCxnSpPr>
              <p:cNvPr id="397399" name="AutoShape 87"/>
              <p:cNvCxnSpPr>
                <a:cxnSpLocks noChangeShapeType="1"/>
                <a:endCxn id="397398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400" name="Group 88"/>
            <p:cNvGrpSpPr>
              <a:grpSpLocks/>
            </p:cNvGrpSpPr>
            <p:nvPr/>
          </p:nvGrpSpPr>
          <p:grpSpPr bwMode="auto">
            <a:xfrm>
              <a:off x="4896" y="3408"/>
              <a:ext cx="563" cy="410"/>
              <a:chOff x="2976" y="1200"/>
              <a:chExt cx="563" cy="410"/>
            </a:xfrm>
          </p:grpSpPr>
          <p:sp>
            <p:nvSpPr>
              <p:cNvPr id="397401" name="Text Box 89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a(4,4)</a:t>
                </a:r>
              </a:p>
            </p:txBody>
          </p:sp>
          <p:cxnSp>
            <p:nvCxnSpPr>
              <p:cNvPr id="397402" name="AutoShape 90"/>
              <p:cNvCxnSpPr>
                <a:cxnSpLocks noChangeShapeType="1"/>
                <a:endCxn id="397401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397403" name="Group 91"/>
          <p:cNvGrpSpPr>
            <a:grpSpLocks/>
          </p:cNvGrpSpPr>
          <p:nvPr/>
        </p:nvGrpSpPr>
        <p:grpSpPr bwMode="auto">
          <a:xfrm>
            <a:off x="4648200" y="1905000"/>
            <a:ext cx="2895600" cy="3352800"/>
            <a:chOff x="2928" y="1200"/>
            <a:chExt cx="1824" cy="2112"/>
          </a:xfrm>
        </p:grpSpPr>
        <p:sp>
          <p:nvSpPr>
            <p:cNvPr id="397404" name="Line 92"/>
            <p:cNvSpPr>
              <a:spLocks noChangeShapeType="1"/>
            </p:cNvSpPr>
            <p:nvPr/>
          </p:nvSpPr>
          <p:spPr bwMode="auto">
            <a:xfrm flipH="1">
              <a:off x="292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5" name="Line 93"/>
            <p:cNvSpPr>
              <a:spLocks noChangeShapeType="1"/>
            </p:cNvSpPr>
            <p:nvPr/>
          </p:nvSpPr>
          <p:spPr bwMode="auto">
            <a:xfrm flipH="1">
              <a:off x="388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6" name="Line 94"/>
            <p:cNvSpPr>
              <a:spLocks noChangeShapeType="1"/>
            </p:cNvSpPr>
            <p:nvPr/>
          </p:nvSpPr>
          <p:spPr bwMode="auto">
            <a:xfrm flipH="1">
              <a:off x="388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7" name="Line 95"/>
            <p:cNvSpPr>
              <a:spLocks noChangeShapeType="1"/>
            </p:cNvSpPr>
            <p:nvPr/>
          </p:nvSpPr>
          <p:spPr bwMode="auto">
            <a:xfrm flipH="1">
              <a:off x="292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8" name="Text Box 96"/>
            <p:cNvSpPr txBox="1">
              <a:spLocks noChangeArrowheads="1"/>
            </p:cNvSpPr>
            <p:nvPr/>
          </p:nvSpPr>
          <p:spPr bwMode="auto">
            <a:xfrm>
              <a:off x="350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09" name="Text Box 97"/>
            <p:cNvSpPr txBox="1">
              <a:spLocks noChangeArrowheads="1"/>
            </p:cNvSpPr>
            <p:nvPr/>
          </p:nvSpPr>
          <p:spPr bwMode="auto">
            <a:xfrm>
              <a:off x="446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0" name="Text Box 98"/>
            <p:cNvSpPr txBox="1">
              <a:spLocks noChangeArrowheads="1"/>
            </p:cNvSpPr>
            <p:nvPr/>
          </p:nvSpPr>
          <p:spPr bwMode="auto">
            <a:xfrm>
              <a:off x="446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1" name="Text Box 99"/>
            <p:cNvSpPr txBox="1">
              <a:spLocks noChangeArrowheads="1"/>
            </p:cNvSpPr>
            <p:nvPr/>
          </p:nvSpPr>
          <p:spPr bwMode="auto">
            <a:xfrm>
              <a:off x="350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7412" name="Rectangle 100"/>
          <p:cNvSpPr>
            <a:spLocks noChangeArrowheads="1"/>
          </p:cNvSpPr>
          <p:nvPr/>
        </p:nvSpPr>
        <p:spPr bwMode="auto">
          <a:xfrm>
            <a:off x="609599" y="2644775"/>
            <a:ext cx="3378979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An instance of S precedes another instance of S and S produces data that S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S is both source and sink.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distance is (1,-1).</a:t>
            </a:r>
            <a:endParaRPr lang="en-US" baseline="-25000" dirty="0"/>
          </a:p>
        </p:txBody>
      </p:sp>
      <p:grpSp>
        <p:nvGrpSpPr>
          <p:cNvPr id="397413" name="Group 101"/>
          <p:cNvGrpSpPr>
            <a:grpSpLocks/>
          </p:cNvGrpSpPr>
          <p:nvPr/>
        </p:nvGrpSpPr>
        <p:grpSpPr bwMode="auto">
          <a:xfrm>
            <a:off x="1019175" y="5851393"/>
            <a:ext cx="2651125" cy="388937"/>
            <a:chOff x="642" y="3799"/>
            <a:chExt cx="1670" cy="245"/>
          </a:xfrm>
        </p:grpSpPr>
        <p:graphicFrame>
          <p:nvGraphicFramePr>
            <p:cNvPr id="456704" name="Object 2048"/>
            <p:cNvGraphicFramePr>
              <a:graphicFrameLocks noChangeAspect="1"/>
            </p:cNvGraphicFramePr>
            <p:nvPr/>
          </p:nvGraphicFramePr>
          <p:xfrm>
            <a:off x="642" y="3799"/>
            <a:ext cx="50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99920" imgH="355320" progId="Equation.3">
                    <p:embed/>
                  </p:oleObj>
                </mc:Choice>
                <mc:Fallback>
                  <p:oleObj name="Equation" r:id="rId3" imgW="799920" imgH="355320" progId="Equation.3">
                    <p:embed/>
                    <p:pic>
                      <p:nvPicPr>
                        <p:cNvPr id="456704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3799"/>
                          <a:ext cx="504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7415" name="Text Box 103"/>
            <p:cNvSpPr txBox="1">
              <a:spLocks noChangeArrowheads="1"/>
            </p:cNvSpPr>
            <p:nvPr/>
          </p:nvSpPr>
          <p:spPr bwMode="auto">
            <a:xfrm>
              <a:off x="1332" y="3813"/>
              <a:ext cx="261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56705" name="Object 2049"/>
            <p:cNvGraphicFramePr>
              <a:graphicFrameLocks noChangeAspect="1"/>
            </p:cNvGraphicFramePr>
            <p:nvPr/>
          </p:nvGraphicFramePr>
          <p:xfrm>
            <a:off x="1792" y="3799"/>
            <a:ext cx="520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25480" imgH="355320" progId="Equation.3">
                    <p:embed/>
                  </p:oleObj>
                </mc:Choice>
                <mc:Fallback>
                  <p:oleObj name="Equation" r:id="rId5" imgW="825480" imgH="355320" progId="Equation.3">
                    <p:embed/>
                    <p:pic>
                      <p:nvPicPr>
                        <p:cNvPr id="456705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3799"/>
                          <a:ext cx="520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08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199ECA0-F790-40F7-B816-C3DFE6173608}" type="slidenum">
              <a:rPr lang="en-US"/>
              <a:pPr/>
              <a:t>14</a:t>
            </a:fld>
            <a:r>
              <a:rPr lang="en-US"/>
              <a:t>-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07" y="1129481"/>
            <a:ext cx="7772400" cy="598488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the following </a:t>
            </a:r>
            <a:r>
              <a:rPr lang="en-US" dirty="0">
                <a:solidFill>
                  <a:srgbClr val="FF0033"/>
                </a:solidFill>
              </a:rPr>
              <a:t>perfect</a:t>
            </a:r>
            <a:r>
              <a:rPr lang="en-US" dirty="0"/>
              <a:t> nest of depth d:</a:t>
            </a:r>
          </a:p>
        </p:txBody>
      </p:sp>
      <p:graphicFrame>
        <p:nvGraphicFramePr>
          <p:cNvPr id="457728" name="Object 2048"/>
          <p:cNvGraphicFramePr>
            <a:graphicFrameLocks noChangeAspect="1"/>
          </p:cNvGraphicFramePr>
          <p:nvPr/>
        </p:nvGraphicFramePr>
        <p:xfrm>
          <a:off x="1066800" y="1752600"/>
          <a:ext cx="389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3" imgW="3898800" imgH="2705040" progId="Equation.3">
                  <p:embed/>
                </p:oleObj>
              </mc:Choice>
              <mc:Fallback>
                <p:oleObj name="Microsoft Equation 3.0" r:id="rId3" imgW="3898800" imgH="2705040" progId="Equation.3">
                  <p:embed/>
                  <p:pic>
                    <p:nvPicPr>
                      <p:cNvPr id="45772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38989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29" name="Object 2049"/>
          <p:cNvGraphicFramePr>
            <a:graphicFrameLocks noChangeAspect="1"/>
          </p:cNvGraphicFramePr>
          <p:nvPr/>
        </p:nvGraphicFramePr>
        <p:xfrm>
          <a:off x="990600" y="4691063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9080" imgH="368280" progId="Equation.3">
                  <p:embed/>
                </p:oleObj>
              </mc:Choice>
              <mc:Fallback>
                <p:oleObj name="Equation" r:id="rId5" imgW="1549080" imgH="368280" progId="Equation.3">
                  <p:embed/>
                  <p:pic>
                    <p:nvPicPr>
                      <p:cNvPr id="45772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91063"/>
                        <a:ext cx="1549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0" name="Object 2050"/>
          <p:cNvGraphicFramePr>
            <a:graphicFrameLocks noChangeAspect="1"/>
          </p:cNvGraphicFramePr>
          <p:nvPr/>
        </p:nvGraphicFramePr>
        <p:xfrm>
          <a:off x="990600" y="5113338"/>
          <a:ext cx="18923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92160" imgH="393480" progId="Equation.3">
                  <p:embed/>
                </p:oleObj>
              </mc:Choice>
              <mc:Fallback>
                <p:oleObj name="Equation" r:id="rId7" imgW="1892160" imgH="393480" progId="Equation.3">
                  <p:embed/>
                  <p:pic>
                    <p:nvPicPr>
                      <p:cNvPr id="45773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13338"/>
                        <a:ext cx="18923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1" name="Object 2051"/>
          <p:cNvGraphicFramePr>
            <a:graphicFrameLocks noChangeAspect="1"/>
          </p:cNvGraphicFramePr>
          <p:nvPr/>
        </p:nvGraphicFramePr>
        <p:xfrm>
          <a:off x="990600" y="5605463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30320" imgH="368280" progId="Equation.3">
                  <p:embed/>
                </p:oleObj>
              </mc:Choice>
              <mc:Fallback>
                <p:oleObj name="Equation" r:id="rId9" imgW="1930320" imgH="368280" progId="Equation.3">
                  <p:embed/>
                  <p:pic>
                    <p:nvPicPr>
                      <p:cNvPr id="457731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05463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388" name="Group 28"/>
          <p:cNvGrpSpPr>
            <a:grpSpLocks/>
          </p:cNvGrpSpPr>
          <p:nvPr/>
        </p:nvGrpSpPr>
        <p:grpSpPr bwMode="auto">
          <a:xfrm>
            <a:off x="4038600" y="3429000"/>
            <a:ext cx="3035300" cy="2309813"/>
            <a:chOff x="2544" y="2160"/>
            <a:chExt cx="1912" cy="1455"/>
          </a:xfrm>
        </p:grpSpPr>
        <p:graphicFrame>
          <p:nvGraphicFramePr>
            <p:cNvPr id="457734" name="Object 2054"/>
            <p:cNvGraphicFramePr>
              <a:graphicFrameLocks noChangeAspect="1"/>
            </p:cNvGraphicFramePr>
            <p:nvPr/>
          </p:nvGraphicFramePr>
          <p:xfrm>
            <a:off x="2544" y="3216"/>
            <a:ext cx="1912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035160" imgH="634680" progId="Equation.3">
                    <p:embed/>
                  </p:oleObj>
                </mc:Choice>
                <mc:Fallback>
                  <p:oleObj name="Equation" r:id="rId11" imgW="3035160" imgH="634680" progId="Equation.3">
                    <p:embed/>
                    <p:pic>
                      <p:nvPicPr>
                        <p:cNvPr id="457734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216"/>
                          <a:ext cx="1912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9369" name="AutoShape 9"/>
            <p:cNvCxnSpPr>
              <a:cxnSpLocks noChangeShapeType="1"/>
              <a:stCxn id="0" idx="0"/>
            </p:cNvCxnSpPr>
            <p:nvPr/>
          </p:nvCxnSpPr>
          <p:spPr bwMode="auto">
            <a:xfrm rot="5400000" flipH="1">
              <a:off x="2662" y="2378"/>
              <a:ext cx="1056" cy="62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sp>
        <p:nvSpPr>
          <p:cNvPr id="399370" name="Rectangle 10"/>
          <p:cNvSpPr>
            <a:spLocks noChangeArrowheads="1"/>
          </p:cNvSpPr>
          <p:nvPr/>
        </p:nvSpPr>
        <p:spPr bwMode="auto">
          <a:xfrm>
            <a:off x="4343400" y="4343400"/>
            <a:ext cx="457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7732" name="Object 2052"/>
          <p:cNvGraphicFramePr>
            <a:graphicFrameLocks noChangeAspect="1"/>
          </p:cNvGraphicFramePr>
          <p:nvPr/>
        </p:nvGraphicFramePr>
        <p:xfrm>
          <a:off x="5873750" y="2273300"/>
          <a:ext cx="217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71520" imgH="380880" progId="Equation.3">
                  <p:embed/>
                </p:oleObj>
              </mc:Choice>
              <mc:Fallback>
                <p:oleObj name="Equation" r:id="rId13" imgW="2171520" imgH="380880" progId="Equation.3">
                  <p:embed/>
                  <p:pic>
                    <p:nvPicPr>
                      <p:cNvPr id="457732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2273300"/>
                        <a:ext cx="217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6324600" y="2438400"/>
            <a:ext cx="76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9385" name="Group 25"/>
          <p:cNvGrpSpPr>
            <a:grpSpLocks/>
          </p:cNvGrpSpPr>
          <p:nvPr/>
        </p:nvGrpSpPr>
        <p:grpSpPr bwMode="auto">
          <a:xfrm>
            <a:off x="5486400" y="2514600"/>
            <a:ext cx="1181100" cy="1250950"/>
            <a:chOff x="3408" y="2256"/>
            <a:chExt cx="744" cy="788"/>
          </a:xfrm>
        </p:grpSpPr>
        <p:sp>
          <p:nvSpPr>
            <p:cNvPr id="399376" name="Text Box 16"/>
            <p:cNvSpPr txBox="1">
              <a:spLocks noChangeArrowheads="1"/>
            </p:cNvSpPr>
            <p:nvPr/>
          </p:nvSpPr>
          <p:spPr bwMode="auto">
            <a:xfrm>
              <a:off x="3408" y="2640"/>
              <a:ext cx="744" cy="40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CC33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33CC33"/>
                  </a:solidFill>
                </a:rPr>
                <a:t>position</a:t>
              </a:r>
            </a:p>
          </p:txBody>
        </p:sp>
        <p:cxnSp>
          <p:nvCxnSpPr>
            <p:cNvPr id="399377" name="AutoShape 17"/>
            <p:cNvCxnSpPr>
              <a:cxnSpLocks noChangeShapeType="1"/>
              <a:stCxn id="399376" idx="0"/>
              <a:endCxn id="399375" idx="2"/>
            </p:cNvCxnSpPr>
            <p:nvPr/>
          </p:nvCxnSpPr>
          <p:spPr bwMode="auto">
            <a:xfrm rot="16200000">
              <a:off x="3654" y="2382"/>
              <a:ext cx="384" cy="1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867400" y="1676400"/>
            <a:ext cx="2133600" cy="609600"/>
            <a:chOff x="3696" y="1728"/>
            <a:chExt cx="1152" cy="384"/>
          </a:xfrm>
        </p:grpSpPr>
        <p:sp>
          <p:nvSpPr>
            <p:cNvPr id="399378" name="AutoShape 18"/>
            <p:cNvSpPr>
              <a:spLocks/>
            </p:cNvSpPr>
            <p:nvPr/>
          </p:nvSpPr>
          <p:spPr bwMode="auto">
            <a:xfrm rot="-5400000">
              <a:off x="4200" y="1464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3696" y="1728"/>
              <a:ext cx="102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array reference</a:t>
              </a:r>
              <a:endParaRPr lang="en-US"/>
            </a:p>
          </p:txBody>
        </p:sp>
      </p:grpSp>
      <p:grpSp>
        <p:nvGrpSpPr>
          <p:cNvPr id="399387" name="Group 27"/>
          <p:cNvGrpSpPr>
            <a:grpSpLocks/>
          </p:cNvGrpSpPr>
          <p:nvPr/>
        </p:nvGrpSpPr>
        <p:grpSpPr bwMode="auto">
          <a:xfrm>
            <a:off x="6553200" y="2590800"/>
            <a:ext cx="1941513" cy="1998663"/>
            <a:chOff x="4128" y="1632"/>
            <a:chExt cx="1223" cy="1259"/>
          </a:xfrm>
        </p:grpSpPr>
        <p:sp>
          <p:nvSpPr>
            <p:cNvPr id="399381" name="AutoShape 21"/>
            <p:cNvSpPr>
              <a:spLocks/>
            </p:cNvSpPr>
            <p:nvPr/>
          </p:nvSpPr>
          <p:spPr bwMode="auto">
            <a:xfrm rot="5400000">
              <a:off x="4255" y="1505"/>
              <a:ext cx="96" cy="349"/>
            </a:xfrm>
            <a:prstGeom prst="rightBrace">
              <a:avLst>
                <a:gd name="adj1" fmla="val 30295"/>
                <a:gd name="adj2" fmla="val 54685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2" name="Text Box 22"/>
            <p:cNvSpPr txBox="1">
              <a:spLocks noChangeArrowheads="1"/>
            </p:cNvSpPr>
            <p:nvPr/>
          </p:nvSpPr>
          <p:spPr bwMode="auto">
            <a:xfrm>
              <a:off x="4515" y="1968"/>
              <a:ext cx="836" cy="923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function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or 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expression</a:t>
              </a:r>
              <a:endParaRPr lang="en-US"/>
            </a:p>
          </p:txBody>
        </p:sp>
        <p:cxnSp>
          <p:nvCxnSpPr>
            <p:cNvPr id="399383" name="AutoShape 23"/>
            <p:cNvCxnSpPr>
              <a:cxnSpLocks noChangeShapeType="1"/>
              <a:stCxn id="399381" idx="1"/>
              <a:endCxn id="399382" idx="0"/>
            </p:cNvCxnSpPr>
            <p:nvPr/>
          </p:nvCxnSpPr>
          <p:spPr bwMode="auto">
            <a:xfrm rot="16200000" flipH="1">
              <a:off x="4493" y="1528"/>
              <a:ext cx="234" cy="645"/>
            </a:xfrm>
            <a:prstGeom prst="curvedConnector3">
              <a:avLst>
                <a:gd name="adj1" fmla="val 48718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</p:cxnSp>
      </p:grpSp>
      <p:graphicFrame>
        <p:nvGraphicFramePr>
          <p:cNvPr id="457733" name="Object 2053"/>
          <p:cNvGraphicFramePr>
            <a:graphicFrameLocks noChangeAspect="1"/>
          </p:cNvGraphicFramePr>
          <p:nvPr/>
        </p:nvGraphicFramePr>
        <p:xfrm>
          <a:off x="990600" y="6042025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34680" imgH="317160" progId="Equation.3">
                  <p:embed/>
                </p:oleObj>
              </mc:Choice>
              <mc:Fallback>
                <p:oleObj name="Equation" r:id="rId15" imgW="634680" imgH="317160" progId="Equation.3">
                  <p:embed/>
                  <p:pic>
                    <p:nvPicPr>
                      <p:cNvPr id="457733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42025"/>
                        <a:ext cx="63341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2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9848B8E-740D-40C5-8515-4B6A813ED61B}" type="slidenum">
              <a:rPr lang="en-US"/>
              <a:pPr/>
              <a:t>15</a:t>
            </a:fld>
            <a:r>
              <a:rPr lang="en-US"/>
              <a:t>-</a:t>
            </a: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-92869"/>
            <a:ext cx="8229600" cy="1143000"/>
          </a:xfrm>
        </p:spPr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9936"/>
            <a:ext cx="7924800" cy="8445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Dependence will exist if there exists two iteration vectors    and    such that                     and:</a:t>
            </a:r>
          </a:p>
        </p:txBody>
      </p:sp>
      <p:graphicFrame>
        <p:nvGraphicFramePr>
          <p:cNvPr id="458752" name="Object 2048"/>
          <p:cNvGraphicFramePr>
            <a:graphicFrameLocks noChangeAspect="1"/>
          </p:cNvGraphicFramePr>
          <p:nvPr/>
        </p:nvGraphicFramePr>
        <p:xfrm>
          <a:off x="3962400" y="1752600"/>
          <a:ext cx="1422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360" imgH="1600200" progId="Equation.3">
                  <p:embed/>
                </p:oleObj>
              </mc:Choice>
              <mc:Fallback>
                <p:oleObj name="Equation" r:id="rId3" imgW="1422360" imgH="1600200" progId="Equation.3">
                  <p:embed/>
                  <p:pic>
                    <p:nvPicPr>
                      <p:cNvPr id="458752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1422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47849"/>
              </p:ext>
            </p:extLst>
          </p:nvPr>
        </p:nvGraphicFramePr>
        <p:xfrm>
          <a:off x="4181168" y="1217561"/>
          <a:ext cx="1358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58640" imgH="355320" progId="Equation.3">
                  <p:embed/>
                </p:oleObj>
              </mc:Choice>
              <mc:Fallback>
                <p:oleObj name="Equation" r:id="rId5" imgW="1358640" imgH="355320" progId="Equation.3">
                  <p:embed/>
                  <p:pic>
                    <p:nvPicPr>
                      <p:cNvPr id="458753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168" y="1217561"/>
                        <a:ext cx="13589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4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5325"/>
              </p:ext>
            </p:extLst>
          </p:nvPr>
        </p:nvGraphicFramePr>
        <p:xfrm>
          <a:off x="1739901" y="1211263"/>
          <a:ext cx="163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291960" progId="Equation.3">
                  <p:embed/>
                </p:oleObj>
              </mc:Choice>
              <mc:Fallback>
                <p:oleObj name="Equation" r:id="rId7" imgW="164880" imgH="291960" progId="Equation.3">
                  <p:embed/>
                  <p:pic>
                    <p:nvPicPr>
                      <p:cNvPr id="458754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1" y="1211263"/>
                        <a:ext cx="1635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5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56434"/>
              </p:ext>
            </p:extLst>
          </p:nvPr>
        </p:nvGraphicFramePr>
        <p:xfrm>
          <a:off x="2579688" y="1211263"/>
          <a:ext cx="1635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355320" progId="Equation.3">
                  <p:embed/>
                </p:oleObj>
              </mc:Choice>
              <mc:Fallback>
                <p:oleObj name="Equation" r:id="rId9" imgW="164880" imgH="355320" progId="Equation.3">
                  <p:embed/>
                  <p:pic>
                    <p:nvPicPr>
                      <p:cNvPr id="458755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211263"/>
                        <a:ext cx="163512" cy="35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6" name="Object 2052"/>
          <p:cNvGraphicFramePr>
            <a:graphicFrameLocks noChangeAspect="1"/>
          </p:cNvGraphicFramePr>
          <p:nvPr/>
        </p:nvGraphicFramePr>
        <p:xfrm>
          <a:off x="3937000" y="4102100"/>
          <a:ext cx="1879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879560" imgH="1676160" progId="Equation.3">
                  <p:embed/>
                </p:oleObj>
              </mc:Choice>
              <mc:Fallback>
                <p:oleObj name="Equation" r:id="rId11" imgW="1879560" imgH="1676160" progId="Equation.3">
                  <p:embed/>
                  <p:pic>
                    <p:nvPicPr>
                      <p:cNvPr id="458756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102100"/>
                        <a:ext cx="18796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666750" y="3683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That is: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3352800" y="1981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352800" y="2362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3352800" y="28194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3352800" y="4368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3352800" y="4749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3352800" y="52070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65529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7D5EAE82-23F3-441B-92DA-CD17B2E82B1A}" type="slidenum">
              <a:rPr lang="en-US"/>
              <a:pPr/>
              <a:t>16</a:t>
            </a:fld>
            <a:r>
              <a:rPr lang="en-US"/>
              <a:t>-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7463"/>
            <a:ext cx="7772400" cy="3995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-1?</a:t>
            </a:r>
          </a:p>
          <a:p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=2 &amp; i</a:t>
            </a:r>
            <a:r>
              <a:rPr lang="en-US" baseline="-25000" dirty="0"/>
              <a:t>2</a:t>
            </a:r>
            <a:r>
              <a:rPr lang="en-US" dirty="0"/>
              <a:t>=3 and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 =4.</a:t>
            </a:r>
          </a:p>
          <a:p>
            <a:r>
              <a:rPr lang="en-US" dirty="0"/>
              <a:t>Hence, there is dependence! </a:t>
            </a:r>
          </a:p>
          <a:p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r>
              <a:rPr lang="en-US" dirty="0"/>
              <a:t>The dependence direction vector is sign(1) = </a:t>
            </a:r>
            <a:r>
              <a:rPr lang="en-US" b="1" dirty="0">
                <a:latin typeface="Symbol" pitchFamily="18" charset="2"/>
              </a:rPr>
              <a:t>&lt;</a:t>
            </a:r>
            <a:r>
              <a:rPr lang="en-US" dirty="0"/>
              <a:t>.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481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3A42B87-9A90-4C31-ACCE-CF56938DB5A0}" type="slidenum">
              <a:rPr lang="en-US"/>
              <a:pPr/>
              <a:t>17</a:t>
            </a:fld>
            <a:r>
              <a:rPr lang="en-US"/>
              <a:t>-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6963"/>
            <a:ext cx="7772400" cy="41862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=2 and i</a:t>
            </a:r>
            <a:r>
              <a:rPr lang="en-US" baseline="-25000" dirty="0"/>
              <a:t>1</a:t>
            </a:r>
            <a:r>
              <a:rPr lang="en-US" dirty="0"/>
              <a:t>=4 &amp; i</a:t>
            </a:r>
            <a:r>
              <a:rPr lang="en-US" baseline="-25000" dirty="0"/>
              <a:t>2</a:t>
            </a:r>
            <a:r>
              <a:rPr lang="en-US" dirty="0"/>
              <a:t> =3. (But, but!).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Hence, there is dependence!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-1.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direction vector is sign(-1) = </a:t>
            </a:r>
            <a:r>
              <a:rPr lang="en-US" b="1" dirty="0">
                <a:latin typeface="Symbol" pitchFamily="18" charset="2"/>
              </a:rPr>
              <a:t>&gt;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Is this possible?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124200" y="1146841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34843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CC495CB-D198-4BF6-87BC-0788714E81D9}" type="slidenum">
              <a:rPr lang="en-US"/>
              <a:pPr/>
              <a:t>18</a:t>
            </a:fld>
            <a:r>
              <a:rPr lang="en-US"/>
              <a:t>-</a:t>
            </a:r>
          </a:p>
        </p:txBody>
      </p:sp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01950"/>
            <a:ext cx="7772400" cy="3651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r>
              <a:rPr lang="en-US" dirty="0"/>
              <a:t>Answer: no; 2*i</a:t>
            </a:r>
            <a:r>
              <a:rPr lang="en-US" baseline="-25000" dirty="0"/>
              <a:t>1</a:t>
            </a:r>
            <a:r>
              <a:rPr lang="en-US" dirty="0"/>
              <a:t> is even &amp; 2*i</a:t>
            </a:r>
            <a:r>
              <a:rPr lang="en-US" baseline="-25000" dirty="0"/>
              <a:t>2</a:t>
            </a:r>
            <a:r>
              <a:rPr lang="en-US" dirty="0"/>
              <a:t>+1 is odd.</a:t>
            </a:r>
          </a:p>
          <a:p>
            <a:r>
              <a:rPr lang="en-US" dirty="0"/>
              <a:t>Hence, there is no dependence! </a:t>
            </a:r>
          </a:p>
        </p:txBody>
      </p:sp>
      <p:sp>
        <p:nvSpPr>
          <p:cNvPr id="406532" name="Text Box 1028"/>
          <p:cNvSpPr txBox="1">
            <a:spLocks noChangeArrowheads="1"/>
          </p:cNvSpPr>
          <p:nvPr/>
        </p:nvSpPr>
        <p:spPr bwMode="auto">
          <a:xfrm>
            <a:off x="3148781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a(2*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a(2*i+1)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2813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E17EBA-ED13-4087-80F0-C1E05D175557}" type="slidenum">
              <a:rPr lang="en-US"/>
              <a:pPr/>
              <a:t>19</a:t>
            </a:fld>
            <a:r>
              <a:rPr lang="en-US"/>
              <a:t>-</a:t>
            </a: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5400"/>
            <a:ext cx="78359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Dependence testing is equivalent to an </a:t>
            </a:r>
            <a:r>
              <a:rPr lang="en-US" dirty="0">
                <a:solidFill>
                  <a:srgbClr val="FF0033"/>
                </a:solidFill>
              </a:rPr>
              <a:t>integer linear programming</a:t>
            </a:r>
            <a:r>
              <a:rPr lang="en-US" dirty="0"/>
              <a:t> (ILP) problem of 2d variables &amp; </a:t>
            </a:r>
            <a:r>
              <a:rPr lang="en-US" dirty="0" err="1"/>
              <a:t>m+d</a:t>
            </a:r>
            <a:r>
              <a:rPr lang="en-US" dirty="0"/>
              <a:t> constraint!</a:t>
            </a:r>
          </a:p>
          <a:p>
            <a:r>
              <a:rPr lang="en-US" dirty="0"/>
              <a:t>An algorithm that determines if there exits two iteration vectors     and     that satisfies these constraints is called a </a:t>
            </a:r>
            <a:r>
              <a:rPr lang="en-US" dirty="0">
                <a:solidFill>
                  <a:srgbClr val="FF0033"/>
                </a:solidFill>
              </a:rPr>
              <a:t>dependence tester</a:t>
            </a:r>
            <a:r>
              <a:rPr lang="en-US" dirty="0"/>
              <a:t>.</a:t>
            </a:r>
          </a:p>
          <a:p>
            <a:r>
              <a:rPr lang="en-US" dirty="0"/>
              <a:t>The dependence distance vector is given by          . </a:t>
            </a:r>
          </a:p>
          <a:p>
            <a:r>
              <a:rPr lang="en-US" dirty="0"/>
              <a:t>The dependence direction vector is give by sign(         ).</a:t>
            </a:r>
          </a:p>
          <a:p>
            <a:r>
              <a:rPr lang="en-US" dirty="0"/>
              <a:t>Dependence testing is NP-complete!</a:t>
            </a:r>
          </a:p>
          <a:p>
            <a:r>
              <a:rPr lang="en-US" dirty="0"/>
              <a:t>A dependence test that reports dependence only when there is dependence is said to be </a:t>
            </a:r>
            <a:r>
              <a:rPr lang="en-US" dirty="0">
                <a:solidFill>
                  <a:srgbClr val="FF0033"/>
                </a:solidFill>
              </a:rPr>
              <a:t>exact</a:t>
            </a:r>
            <a:r>
              <a:rPr lang="en-US" dirty="0"/>
              <a:t>. Otherwise it is </a:t>
            </a:r>
            <a:r>
              <a:rPr lang="en-US" dirty="0">
                <a:solidFill>
                  <a:srgbClr val="FF0033"/>
                </a:solidFill>
              </a:rPr>
              <a:t>in-exact</a:t>
            </a:r>
            <a:r>
              <a:rPr lang="en-US" dirty="0"/>
              <a:t>.</a:t>
            </a:r>
          </a:p>
          <a:p>
            <a:r>
              <a:rPr lang="en-US" dirty="0"/>
              <a:t>A dependence test must be </a:t>
            </a:r>
            <a:r>
              <a:rPr lang="en-US" dirty="0">
                <a:solidFill>
                  <a:srgbClr val="FF0033"/>
                </a:solidFill>
              </a:rPr>
              <a:t>conservative</a:t>
            </a:r>
            <a:r>
              <a:rPr lang="en-US" dirty="0"/>
              <a:t>; if the existence of dependence cannot be ascertained, dependence must be assumed.</a:t>
            </a:r>
          </a:p>
        </p:txBody>
      </p:sp>
      <p:graphicFrame>
        <p:nvGraphicFramePr>
          <p:cNvPr id="45977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35775"/>
              </p:ext>
            </p:extLst>
          </p:nvPr>
        </p:nvGraphicFramePr>
        <p:xfrm>
          <a:off x="2133600" y="2605087"/>
          <a:ext cx="1635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4880" imgH="291960" progId="Equation.3">
                  <p:embed/>
                </p:oleObj>
              </mc:Choice>
              <mc:Fallback>
                <p:oleObj name="Equation" r:id="rId3" imgW="164880" imgH="291960" progId="Equation.3">
                  <p:embed/>
                  <p:pic>
                    <p:nvPicPr>
                      <p:cNvPr id="459776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05087"/>
                        <a:ext cx="16351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7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09933"/>
              </p:ext>
            </p:extLst>
          </p:nvPr>
        </p:nvGraphicFramePr>
        <p:xfrm>
          <a:off x="2971800" y="2541587"/>
          <a:ext cx="163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4880" imgH="355320" progId="Equation.3">
                  <p:embed/>
                </p:oleObj>
              </mc:Choice>
              <mc:Fallback>
                <p:oleObj name="Equation" r:id="rId5" imgW="164880" imgH="355320" progId="Equation.3">
                  <p:embed/>
                  <p:pic>
                    <p:nvPicPr>
                      <p:cNvPr id="459777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41587"/>
                        <a:ext cx="16351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6937375" y="3290888"/>
            <a:ext cx="682625" cy="366712"/>
            <a:chOff x="3728" y="1500"/>
            <a:chExt cx="430" cy="231"/>
          </a:xfrm>
        </p:grpSpPr>
        <p:grpSp>
          <p:nvGrpSpPr>
            <p:cNvPr id="402443" name="Group 11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80" name="Object 2052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64880" imgH="291960" progId="Equation.3">
                      <p:embed/>
                    </p:oleObj>
                  </mc:Choice>
                  <mc:Fallback>
                    <p:oleObj name="Equation" r:id="rId7" imgW="164880" imgH="291960" progId="Equation.3">
                      <p:embed/>
                      <p:pic>
                        <p:nvPicPr>
                          <p:cNvPr id="459780" name="Object 20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81" name="Object 2053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164880" imgH="355320" progId="Equation.3">
                      <p:embed/>
                    </p:oleObj>
                  </mc:Choice>
                  <mc:Fallback>
                    <p:oleObj name="Equation" r:id="rId8" imgW="164880" imgH="355320" progId="Equation.3">
                      <p:embed/>
                      <p:pic>
                        <p:nvPicPr>
                          <p:cNvPr id="459781" name="Object 20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  <p:grpSp>
        <p:nvGrpSpPr>
          <p:cNvPr id="402445" name="Group 13"/>
          <p:cNvGrpSpPr>
            <a:grpSpLocks/>
          </p:cNvGrpSpPr>
          <p:nvPr/>
        </p:nvGrpSpPr>
        <p:grpSpPr bwMode="auto">
          <a:xfrm>
            <a:off x="7318375" y="3671888"/>
            <a:ext cx="682625" cy="366712"/>
            <a:chOff x="3728" y="1500"/>
            <a:chExt cx="430" cy="231"/>
          </a:xfrm>
        </p:grpSpPr>
        <p:grpSp>
          <p:nvGrpSpPr>
            <p:cNvPr id="402446" name="Group 14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78" name="Object 2050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64880" imgH="291960" progId="Equation.3">
                      <p:embed/>
                    </p:oleObj>
                  </mc:Choice>
                  <mc:Fallback>
                    <p:oleObj name="Equation" r:id="rId9" imgW="164880" imgH="291960" progId="Equation.3">
                      <p:embed/>
                      <p:pic>
                        <p:nvPicPr>
                          <p:cNvPr id="459778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79" name="Object 2051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164880" imgH="355320" progId="Equation.3">
                      <p:embed/>
                    </p:oleObj>
                  </mc:Choice>
                  <mc:Fallback>
                    <p:oleObj name="Equation" r:id="rId10" imgW="164880" imgH="355320" progId="Equation.3">
                      <p:embed/>
                      <p:pic>
                        <p:nvPicPr>
                          <p:cNvPr id="459779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9" name="Text Box 17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C1BEB-E9FD-48B2-939D-3A67B9FAA231}" type="slidenum">
              <a:rPr lang="en-US"/>
              <a:pPr/>
              <a:t>2</a:t>
            </a:fld>
            <a:r>
              <a:rPr lang="en-US"/>
              <a:t>-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47800" y="25146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Your </a:t>
            </a:r>
            <a:r>
              <a:rPr kumimoji="0" lang="en-US" sz="4400" b="1" i="0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Feedback on </a:t>
            </a: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D70</a:t>
            </a:r>
          </a:p>
        </p:txBody>
      </p:sp>
    </p:spTree>
    <p:extLst>
      <p:ext uri="{BB962C8B-B14F-4D97-AF65-F5344CB8AC3E}">
        <p14:creationId xmlns:p14="http://schemas.microsoft.com/office/powerpoint/2010/main" val="2822382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2B43EE-4821-4517-B239-395D5BF66C08}" type="slidenum">
              <a:rPr lang="en-US"/>
              <a:pPr/>
              <a:t>20</a:t>
            </a:fld>
            <a:r>
              <a:rPr lang="en-US"/>
              <a:t>-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Dependence Testers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Lamport’s</a:t>
            </a:r>
            <a:r>
              <a:rPr lang="en-US" dirty="0"/>
              <a:t>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Banerjee’s</a:t>
            </a:r>
            <a:r>
              <a:rPr lang="en-US" dirty="0"/>
              <a:t> Inequalities.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Generalized 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Power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I-Test.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Omega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Delta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Stanford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45412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98A17DD-19C3-426B-B534-7370D6315ED9}" type="slidenum">
              <a:rPr lang="en-US"/>
              <a:pPr/>
              <a:t>21</a:t>
            </a:fld>
            <a:r>
              <a:rPr lang="en-US"/>
              <a:t>-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5562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/>
          </a:bodyPr>
          <a:lstStyle/>
          <a:p>
            <a:pPr>
              <a:tabLst>
                <a:tab pos="1143000" algn="l"/>
                <a:tab pos="1595438" algn="l"/>
              </a:tabLst>
            </a:pPr>
            <a:r>
              <a:rPr lang="en-US" sz="2400" dirty="0" err="1"/>
              <a:t>Lamport’s</a:t>
            </a:r>
            <a:r>
              <a:rPr lang="en-US" sz="2400" dirty="0"/>
              <a:t> Test is used when there is a single index variable in the subscript expressions, and when the coefficients of the index variable in both expressions are the same.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problem: does there exist i</a:t>
            </a:r>
            <a:r>
              <a:rPr lang="en-US" sz="2400" baseline="-25000" dirty="0"/>
              <a:t>1</a:t>
            </a:r>
            <a:r>
              <a:rPr lang="en-US" sz="2400" dirty="0"/>
              <a:t> and i</a:t>
            </a:r>
            <a:r>
              <a:rPr lang="en-US" sz="2400" baseline="-25000" dirty="0"/>
              <a:t>2</a:t>
            </a:r>
            <a:r>
              <a:rPr lang="en-US" sz="2400" dirty="0"/>
              <a:t>, such that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 and such that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b*i</a:t>
            </a:r>
            <a:r>
              <a:rPr lang="en-US" sz="2400" baseline="-25000" dirty="0"/>
              <a:t>1</a:t>
            </a:r>
            <a:r>
              <a:rPr lang="en-US" sz="2400" dirty="0"/>
              <a:t> + c</a:t>
            </a:r>
            <a:r>
              <a:rPr lang="en-US" sz="2400" baseline="-25000" dirty="0"/>
              <a:t>1</a:t>
            </a:r>
            <a:r>
              <a:rPr lang="en-US" sz="2400" dirty="0"/>
              <a:t> = b*i</a:t>
            </a:r>
            <a:r>
              <a:rPr lang="en-US" sz="2400" baseline="-25000" dirty="0"/>
              <a:t>2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dirty="0"/>
              <a:t>?      or 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There is integer solution if and only if               is integer.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distance is d =             if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|d|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tabLst>
                <a:tab pos="1143000" algn="l"/>
                <a:tab pos="1595438" algn="l"/>
              </a:tabLst>
            </a:pPr>
            <a:r>
              <a:rPr lang="en-US" sz="2400" dirty="0"/>
              <a:t>d </a:t>
            </a:r>
            <a:r>
              <a:rPr lang="en-US" sz="2400" b="1" dirty="0">
                <a:latin typeface="Symbol" pitchFamily="18" charset="2"/>
              </a:rPr>
              <a:t>&gt;</a:t>
            </a:r>
            <a:r>
              <a:rPr lang="en-US" sz="2400" dirty="0"/>
              <a:t> 0 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 	true dependence.</a:t>
            </a:r>
            <a:br>
              <a:rPr lang="en-US" sz="2400" dirty="0"/>
            </a:br>
            <a:r>
              <a:rPr lang="en-US" sz="2400" dirty="0"/>
              <a:t>d = 0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loop independent dependence.</a:t>
            </a:r>
            <a:br>
              <a:rPr lang="en-US" sz="2400" dirty="0"/>
            </a:br>
            <a:r>
              <a:rPr lang="en-US" sz="2400" dirty="0"/>
              <a:t>d </a:t>
            </a:r>
            <a:r>
              <a:rPr lang="en-US" sz="2400" dirty="0">
                <a:latin typeface="Symbol" pitchFamily="18" charset="2"/>
              </a:rPr>
              <a:t>&lt;</a:t>
            </a:r>
            <a:r>
              <a:rPr lang="en-US" sz="2400" dirty="0"/>
              <a:t> 0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anti dependence.</a:t>
            </a:r>
          </a:p>
        </p:txBody>
      </p:sp>
      <p:grpSp>
        <p:nvGrpSpPr>
          <p:cNvPr id="414731" name="Group 11"/>
          <p:cNvGrpSpPr>
            <a:grpSpLocks/>
          </p:cNvGrpSpPr>
          <p:nvPr/>
        </p:nvGrpSpPr>
        <p:grpSpPr bwMode="auto">
          <a:xfrm>
            <a:off x="2239963" y="2143125"/>
            <a:ext cx="4537075" cy="649288"/>
            <a:chOff x="1456" y="1245"/>
            <a:chExt cx="2858" cy="409"/>
          </a:xfrm>
        </p:grpSpPr>
        <p:graphicFrame>
          <p:nvGraphicFramePr>
            <p:cNvPr id="414724" name="Object 4"/>
            <p:cNvGraphicFramePr>
              <a:graphicFrameLocks noChangeAspect="1"/>
            </p:cNvGraphicFramePr>
            <p:nvPr/>
          </p:nvGraphicFramePr>
          <p:xfrm>
            <a:off x="1456" y="1245"/>
            <a:ext cx="165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628720" imgH="330120" progId="Equation.3">
                    <p:embed/>
                  </p:oleObj>
                </mc:Choice>
                <mc:Fallback>
                  <p:oleObj name="Equation" r:id="rId3" imgW="2628720" imgH="330120" progId="Equation.3">
                    <p:embed/>
                    <p:pic>
                      <p:nvPicPr>
                        <p:cNvPr id="4147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6" y="1245"/>
                          <a:ext cx="165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725" name="Object 5"/>
            <p:cNvGraphicFramePr>
              <a:graphicFrameLocks noChangeAspect="1"/>
            </p:cNvGraphicFramePr>
            <p:nvPr/>
          </p:nvGraphicFramePr>
          <p:xfrm>
            <a:off x="2634" y="1446"/>
            <a:ext cx="168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666880" imgH="330120" progId="Equation.3">
                    <p:embed/>
                  </p:oleObj>
                </mc:Choice>
                <mc:Fallback>
                  <p:oleObj name="Equation" r:id="rId5" imgW="2666880" imgH="330120" progId="Equation.3">
                    <p:embed/>
                    <p:pic>
                      <p:nvPicPr>
                        <p:cNvPr id="41472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4" y="1446"/>
                          <a:ext cx="168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4728" name="Object 8"/>
          <p:cNvGraphicFramePr>
            <a:graphicFrameLocks noChangeAspect="1"/>
          </p:cNvGraphicFramePr>
          <p:nvPr/>
        </p:nvGraphicFramePr>
        <p:xfrm>
          <a:off x="4746625" y="3762375"/>
          <a:ext cx="165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50960" imgH="596880" progId="Equation.3">
                  <p:embed/>
                </p:oleObj>
              </mc:Choice>
              <mc:Fallback>
                <p:oleObj name="Equation" r:id="rId7" imgW="1650960" imgH="596880" progId="Equation.3">
                  <p:embed/>
                  <p:pic>
                    <p:nvPicPr>
                      <p:cNvPr id="4147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3762375"/>
                        <a:ext cx="1651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29" name="Object 9"/>
          <p:cNvGraphicFramePr>
            <a:graphicFrameLocks noChangeAspect="1"/>
          </p:cNvGraphicFramePr>
          <p:nvPr/>
        </p:nvGraphicFramePr>
        <p:xfrm>
          <a:off x="5724525" y="4365625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596880" progId="Equation.3">
                  <p:embed/>
                </p:oleObj>
              </mc:Choice>
              <mc:Fallback>
                <p:oleObj name="Equation" r:id="rId9" imgW="711000" imgH="596880" progId="Equation.3">
                  <p:embed/>
                  <p:pic>
                    <p:nvPicPr>
                      <p:cNvPr id="4147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365625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0" name="Object 10"/>
          <p:cNvGraphicFramePr>
            <a:graphicFrameLocks noChangeAspect="1"/>
          </p:cNvGraphicFramePr>
          <p:nvPr/>
        </p:nvGraphicFramePr>
        <p:xfrm>
          <a:off x="4900613" y="4933950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596880" progId="Equation.3">
                  <p:embed/>
                </p:oleObj>
              </mc:Choice>
              <mc:Fallback>
                <p:oleObj name="Equation" r:id="rId11" imgW="711000" imgH="596880" progId="Equation.3">
                  <p:embed/>
                  <p:pic>
                    <p:nvPicPr>
                      <p:cNvPr id="414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4933950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19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536E05C-7D2A-4C79-8968-EAE9C2224270}" type="slidenum">
              <a:rPr lang="en-US"/>
              <a:pPr/>
              <a:t>22</a:t>
            </a:fld>
            <a:r>
              <a:rPr lang="en-US"/>
              <a:t>-</a:t>
            </a:r>
          </a:p>
        </p:txBody>
      </p:sp>
      <p:sp>
        <p:nvSpPr>
          <p:cNvPr id="424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Lamport’s Test - Example</a:t>
            </a:r>
          </a:p>
        </p:txBody>
      </p:sp>
      <p:sp>
        <p:nvSpPr>
          <p:cNvPr id="424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24965" name="Text Box 1029"/>
          <p:cNvSpPr txBox="1">
            <a:spLocks noChangeArrowheads="1"/>
          </p:cNvSpPr>
          <p:nvPr/>
        </p:nvSpPr>
        <p:spPr bwMode="auto">
          <a:xfrm>
            <a:off x="3048000" y="1062038"/>
            <a:ext cx="27432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0800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280" imgH="596880" progId="Equation.3">
                  <p:embed/>
                </p:oleObj>
              </mc:Choice>
              <mc:Fallback>
                <p:oleObj name="Equation" r:id="rId3" imgW="1079280" imgH="596880" progId="Equation.3">
                  <p:embed/>
                  <p:pic>
                    <p:nvPicPr>
                      <p:cNvPr id="46080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7" name="Rectangle 1031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j</a:t>
            </a:r>
            <a:r>
              <a:rPr lang="en-US" sz="2400" baseline="-25000" dirty="0"/>
              <a:t>1</a:t>
            </a:r>
            <a:r>
              <a:rPr lang="en-US" sz="2400" dirty="0"/>
              <a:t> = 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(j) is -1.  </a:t>
            </a:r>
          </a:p>
        </p:txBody>
      </p:sp>
      <p:graphicFrame>
        <p:nvGraphicFramePr>
          <p:cNvPr id="460801" name="Object 2049"/>
          <p:cNvGraphicFramePr>
            <a:graphicFrameLocks noChangeAspect="1"/>
          </p:cNvGraphicFramePr>
          <p:nvPr/>
        </p:nvGraphicFramePr>
        <p:xfrm>
          <a:off x="5537200" y="3810000"/>
          <a:ext cx="1244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520" imgH="596880" progId="Equation.3">
                  <p:embed/>
                </p:oleObj>
              </mc:Choice>
              <mc:Fallback>
                <p:oleObj name="Equation" r:id="rId5" imgW="1244520" imgH="596880" progId="Equation.3">
                  <p:embed/>
                  <p:pic>
                    <p:nvPicPr>
                      <p:cNvPr id="460801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810000"/>
                        <a:ext cx="1244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4980" name="Group 1044"/>
          <p:cNvGrpSpPr>
            <a:grpSpLocks/>
          </p:cNvGrpSpPr>
          <p:nvPr/>
        </p:nvGrpSpPr>
        <p:grpSpPr bwMode="auto">
          <a:xfrm>
            <a:off x="2590800" y="5439180"/>
            <a:ext cx="4191000" cy="914400"/>
            <a:chOff x="1632" y="3504"/>
            <a:chExt cx="2640" cy="576"/>
          </a:xfrm>
        </p:grpSpPr>
        <p:grpSp>
          <p:nvGrpSpPr>
            <p:cNvPr id="424973" name="Group 1037"/>
            <p:cNvGrpSpPr>
              <a:grpSpLocks/>
            </p:cNvGrpSpPr>
            <p:nvPr/>
          </p:nvGrpSpPr>
          <p:grpSpPr bwMode="auto">
            <a:xfrm>
              <a:off x="2216" y="3849"/>
              <a:ext cx="1528" cy="231"/>
              <a:chOff x="1880" y="3751"/>
              <a:chExt cx="1528" cy="231"/>
            </a:xfrm>
          </p:grpSpPr>
          <p:graphicFrame>
            <p:nvGraphicFramePr>
              <p:cNvPr id="460802" name="Object 2050"/>
              <p:cNvGraphicFramePr>
                <a:graphicFrameLocks noChangeAspect="1"/>
              </p:cNvGraphicFramePr>
              <p:nvPr/>
            </p:nvGraphicFramePr>
            <p:xfrm>
              <a:off x="2904" y="3755"/>
              <a:ext cx="504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799920" imgH="355320" progId="Equation.3">
                      <p:embed/>
                    </p:oleObj>
                  </mc:Choice>
                  <mc:Fallback>
                    <p:oleObj name="Equation" r:id="rId7" imgW="799920" imgH="355320" progId="Equation.3">
                      <p:embed/>
                      <p:pic>
                        <p:nvPicPr>
                          <p:cNvPr id="460802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4" y="3755"/>
                            <a:ext cx="504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4971" name="Text Box 1035"/>
              <p:cNvSpPr txBox="1">
                <a:spLocks noChangeArrowheads="1"/>
              </p:cNvSpPr>
              <p:nvPr/>
            </p:nvSpPr>
            <p:spPr bwMode="auto">
              <a:xfrm>
                <a:off x="2562" y="3751"/>
                <a:ext cx="261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or</a:t>
                </a:r>
                <a:endParaRPr lang="en-US">
                  <a:latin typeface="Times New Roman" pitchFamily="18" charset="0"/>
                </a:endParaRPr>
              </a:p>
            </p:txBody>
          </p:sp>
          <p:graphicFrame>
            <p:nvGraphicFramePr>
              <p:cNvPr id="460803" name="Object 2051"/>
              <p:cNvGraphicFramePr>
                <a:graphicFrameLocks noChangeAspect="1"/>
              </p:cNvGraphicFramePr>
              <p:nvPr/>
            </p:nvGraphicFramePr>
            <p:xfrm>
              <a:off x="1880" y="3755"/>
              <a:ext cx="520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825480" imgH="355320" progId="Equation.3">
                      <p:embed/>
                    </p:oleObj>
                  </mc:Choice>
                  <mc:Fallback>
                    <p:oleObj name="Equation" r:id="rId9" imgW="825480" imgH="355320" progId="Equation.3">
                      <p:embed/>
                      <p:pic>
                        <p:nvPicPr>
                          <p:cNvPr id="460803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0" y="3755"/>
                            <a:ext cx="520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24976" name="Line 104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4977" name="Line 104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4978" name="Line 104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4979" name="Line 104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B3B50D9-8802-4373-AED3-B5C4F57E58FB}" type="slidenum">
              <a:rPr lang="en-US"/>
              <a:pPr/>
              <a:t>23</a:t>
            </a:fld>
            <a:r>
              <a:rPr lang="en-US"/>
              <a:t>-</a:t>
            </a:r>
          </a:p>
        </p:txBody>
      </p:sp>
      <p:sp>
        <p:nvSpPr>
          <p:cNvPr id="4300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 - Example</a:t>
            </a:r>
          </a:p>
        </p:txBody>
      </p:sp>
      <p:sp>
        <p:nvSpPr>
          <p:cNvPr id="43008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30084" name="Text Box 2052"/>
          <p:cNvSpPr txBox="1">
            <a:spLocks noChangeArrowheads="1"/>
          </p:cNvSpPr>
          <p:nvPr/>
        </p:nvSpPr>
        <p:spPr bwMode="auto">
          <a:xfrm>
            <a:off x="3048000" y="1062038"/>
            <a:ext cx="32766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a(i,2*j)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a(i-1,2*j+1)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1824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280" imgH="596880" progId="Equation.3">
                  <p:embed/>
                </p:oleObj>
              </mc:Choice>
              <mc:Fallback>
                <p:oleObj name="Equation" r:id="rId3" imgW="1079280" imgH="596880" progId="Equation.3">
                  <p:embed/>
                  <p:pic>
                    <p:nvPicPr>
                      <p:cNvPr id="461824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6" name="Rectangle 2054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2*j</a:t>
            </a:r>
            <a:r>
              <a:rPr lang="en-US" sz="2400" baseline="-25000" dirty="0"/>
              <a:t>1</a:t>
            </a:r>
            <a:r>
              <a:rPr lang="en-US" sz="2400" dirty="0"/>
              <a:t> = 2*j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2;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no dependence.</a:t>
            </a:r>
            <a:br>
              <a:rPr lang="en-US" sz="2400" dirty="0"/>
            </a:br>
            <a:br>
              <a:rPr lang="en-US" sz="2400" dirty="0"/>
            </a:br>
            <a:r>
              <a:rPr lang="en-US" sz="2000" dirty="0"/>
              <a:t>   </a:t>
            </a:r>
          </a:p>
        </p:txBody>
      </p:sp>
      <p:graphicFrame>
        <p:nvGraphicFramePr>
          <p:cNvPr id="461825" name="Object 2049"/>
          <p:cNvGraphicFramePr>
            <a:graphicFrameLocks noChangeAspect="1"/>
          </p:cNvGraphicFramePr>
          <p:nvPr/>
        </p:nvGraphicFramePr>
        <p:xfrm>
          <a:off x="5492750" y="3810000"/>
          <a:ext cx="1333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33440" imgH="596880" progId="Equation.3">
                  <p:embed/>
                </p:oleObj>
              </mc:Choice>
              <mc:Fallback>
                <p:oleObj name="Equation" r:id="rId5" imgW="1333440" imgH="596880" progId="Equation.3">
                  <p:embed/>
                  <p:pic>
                    <p:nvPicPr>
                      <p:cNvPr id="461825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810000"/>
                        <a:ext cx="1333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4" name="Line 206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095" name="Line 206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0098" name="Group 2066"/>
          <p:cNvGrpSpPr>
            <a:grpSpLocks/>
          </p:cNvGrpSpPr>
          <p:nvPr/>
        </p:nvGrpSpPr>
        <p:grpSpPr bwMode="auto">
          <a:xfrm>
            <a:off x="2590800" y="5332590"/>
            <a:ext cx="4191000" cy="838200"/>
            <a:chOff x="1632" y="3504"/>
            <a:chExt cx="2640" cy="528"/>
          </a:xfrm>
        </p:grpSpPr>
        <p:sp>
          <p:nvSpPr>
            <p:cNvPr id="430092" name="Line 206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3" name="Line 206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6" name="Text Box 2064"/>
            <p:cNvSpPr txBox="1">
              <a:spLocks noChangeArrowheads="1"/>
            </p:cNvSpPr>
            <p:nvPr/>
          </p:nvSpPr>
          <p:spPr bwMode="auto">
            <a:xfrm>
              <a:off x="2832" y="3744"/>
              <a:ext cx="225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?</a:t>
              </a:r>
              <a:endParaRPr lang="en-US"/>
            </a:p>
          </p:txBody>
        </p:sp>
      </p:grpSp>
      <p:sp>
        <p:nvSpPr>
          <p:cNvPr id="430097" name="Text Box 2065"/>
          <p:cNvSpPr txBox="1">
            <a:spLocks noChangeArrowheads="1"/>
          </p:cNvSpPr>
          <p:nvPr/>
        </p:nvSpPr>
        <p:spPr bwMode="auto">
          <a:xfrm>
            <a:off x="3248873" y="6024728"/>
            <a:ext cx="275431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There is no dependence!</a:t>
            </a:r>
          </a:p>
        </p:txBody>
      </p:sp>
    </p:spTree>
    <p:extLst>
      <p:ext uri="{BB962C8B-B14F-4D97-AF65-F5344CB8AC3E}">
        <p14:creationId xmlns:p14="http://schemas.microsoft.com/office/powerpoint/2010/main" val="6048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C3DC932-CFC0-4F86-A4C8-F1E3DBB6AC2A}" type="slidenum">
              <a:rPr lang="en-US"/>
              <a:pPr/>
              <a:t>24</a:t>
            </a:fld>
            <a:r>
              <a:rPr lang="en-US"/>
              <a:t>-</a:t>
            </a:r>
          </a:p>
        </p:txBody>
      </p:sp>
      <p:sp>
        <p:nvSpPr>
          <p:cNvPr id="425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</a:t>
            </a:r>
          </a:p>
        </p:txBody>
      </p:sp>
      <p:sp>
        <p:nvSpPr>
          <p:cNvPr id="425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the following equation: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an integer solution exists if and only if: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sz="1000" dirty="0"/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ignores loop bounds.</a:t>
            </a:r>
          </a:p>
          <a:p>
            <a:pPr lvl="1"/>
            <a:r>
              <a:rPr lang="en-US" dirty="0"/>
              <a:t>gives no information on distance or direction of dependence.</a:t>
            </a:r>
          </a:p>
          <a:p>
            <a:pPr lvl="1"/>
            <a:r>
              <a:rPr lang="en-US" dirty="0"/>
              <a:t>often </a:t>
            </a:r>
            <a:r>
              <a:rPr lang="en-US" dirty="0" err="1"/>
              <a:t>gcd</a:t>
            </a:r>
            <a:r>
              <a:rPr lang="en-US" dirty="0"/>
              <a:t>(……) is 1 which always divides c, resulting in false dependences.</a:t>
            </a:r>
          </a:p>
        </p:txBody>
      </p:sp>
      <p:graphicFrame>
        <p:nvGraphicFramePr>
          <p:cNvPr id="46284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00368"/>
              </p:ext>
            </p:extLst>
          </p:nvPr>
        </p:nvGraphicFramePr>
        <p:xfrm>
          <a:off x="2133600" y="2057400"/>
          <a:ext cx="49784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78080" imgH="723600" progId="Equation.3">
                  <p:embed/>
                </p:oleObj>
              </mc:Choice>
              <mc:Fallback>
                <p:oleObj name="Equation" r:id="rId3" imgW="4978080" imgH="723600" progId="Equation.3">
                  <p:embed/>
                  <p:pic>
                    <p:nvPicPr>
                      <p:cNvPr id="46284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49784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49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48411"/>
              </p:ext>
            </p:extLst>
          </p:nvPr>
        </p:nvGraphicFramePr>
        <p:xfrm>
          <a:off x="2133600" y="3863181"/>
          <a:ext cx="3416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16040" imgH="330120" progId="Equation.3">
                  <p:embed/>
                </p:oleObj>
              </mc:Choice>
              <mc:Fallback>
                <p:oleObj name="Equation" r:id="rId5" imgW="3416040" imgH="330120" progId="Equation.3">
                  <p:embed/>
                  <p:pic>
                    <p:nvPicPr>
                      <p:cNvPr id="46284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63181"/>
                        <a:ext cx="3416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9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9B09822-CE6E-442C-BE52-8DBB78FE9A66}" type="slidenum">
              <a:rPr lang="en-US"/>
              <a:pPr/>
              <a:t>25</a:t>
            </a:fld>
            <a:r>
              <a:rPr lang="en-US"/>
              <a:t>-</a:t>
            </a:r>
          </a:p>
        </p:txBody>
      </p:sp>
      <p:sp>
        <p:nvSpPr>
          <p:cNvPr id="427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- Example</a:t>
            </a:r>
          </a:p>
        </p:txBody>
      </p:sp>
      <p:sp>
        <p:nvSpPr>
          <p:cNvPr id="427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-1?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2</a:t>
            </a:r>
            <a:r>
              <a:rPr lang="en-US" dirty="0"/>
              <a:t> - 2*i</a:t>
            </a:r>
            <a:r>
              <a:rPr lang="en-US" baseline="-25000" dirty="0"/>
              <a:t>1</a:t>
            </a:r>
            <a:r>
              <a:rPr lang="en-US" dirty="0"/>
              <a:t> = 1?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(2,-2) divides 1</a:t>
            </a:r>
            <a:r>
              <a:rPr lang="en-US" dirty="0"/>
              <a:t>.</a:t>
            </a:r>
          </a:p>
          <a:p>
            <a:r>
              <a:rPr lang="en-US" dirty="0"/>
              <a:t>This is not the case, and hence, there is no dependence!</a:t>
            </a:r>
          </a:p>
        </p:txBody>
      </p:sp>
      <p:sp>
        <p:nvSpPr>
          <p:cNvPr id="427013" name="Text Box 1029"/>
          <p:cNvSpPr txBox="1">
            <a:spLocks noChangeArrowheads="1"/>
          </p:cNvSpPr>
          <p:nvPr/>
        </p:nvSpPr>
        <p:spPr bwMode="auto">
          <a:xfrm>
            <a:off x="32004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10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a(2*i)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a(2*i-1)</a:t>
            </a:r>
            <a:endParaRPr lang="en-US"/>
          </a:p>
          <a:p>
            <a:r>
              <a:rPr lang="en-US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0619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22628C1-40D8-43AF-AF8B-2C32F2C67F8A}" type="slidenum">
              <a:rPr lang="en-US"/>
              <a:pPr/>
              <a:t>26</a:t>
            </a:fld>
            <a:r>
              <a:rPr lang="en-US"/>
              <a:t>-</a:t>
            </a:r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Example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2895600"/>
            <a:ext cx="8194539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-100?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2</a:t>
            </a:r>
            <a:r>
              <a:rPr lang="en-US" dirty="0"/>
              <a:t> - i</a:t>
            </a:r>
            <a:r>
              <a:rPr lang="en-US" baseline="-25000" dirty="0"/>
              <a:t>1</a:t>
            </a:r>
            <a:r>
              <a:rPr lang="en-US" dirty="0"/>
              <a:t> = 100?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(1,-1) divides 100</a:t>
            </a:r>
            <a:r>
              <a:rPr lang="en-US" dirty="0"/>
              <a:t>.</a:t>
            </a:r>
          </a:p>
          <a:p>
            <a:r>
              <a:rPr lang="en-US" dirty="0"/>
              <a:t>This is the case, and hence, there is dependence! Or is there?</a:t>
            </a: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32385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a(i-100)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8420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6501117-261F-4E52-9460-F95E6B829D70}" type="slidenum">
              <a:rPr lang="en-US"/>
              <a:pPr/>
              <a:t>27</a:t>
            </a:fld>
            <a:r>
              <a:rPr lang="en-US"/>
              <a:t>-</a:t>
            </a: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Dependence Testing Complications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18"/>
            <a:ext cx="8229600" cy="46752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Unknown loop bounds.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What is the relationship between N and 10?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Triangular loops.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Must impose j </a:t>
            </a:r>
            <a:r>
              <a:rPr lang="en-US" dirty="0">
                <a:latin typeface="Symbol" pitchFamily="18" charset="2"/>
              </a:rPr>
              <a:t>&lt;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as an additional constraint.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957840" y="1855022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a(i+10)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2895600" y="394182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/>
              <a:t>         do j = 1, i-1</a:t>
            </a:r>
          </a:p>
          <a:p>
            <a:r>
              <a:rPr lang="en-US" dirty="0">
                <a:solidFill>
                  <a:srgbClr val="FF0033"/>
                </a:solidFill>
              </a:rPr>
              <a:t> S:</a:t>
            </a:r>
            <a:r>
              <a:rPr lang="en-US" dirty="0"/>
              <a:t>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i,j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j,i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   end do</a:t>
            </a:r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16042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1835EA-C0F7-4827-9173-CA9F18575B4E}" type="slidenum">
              <a:rPr lang="en-US"/>
              <a:pPr/>
              <a:t>28</a:t>
            </a:fld>
            <a:r>
              <a:rPr lang="en-US"/>
              <a:t>-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User variables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Same problem as unknown loop bounds, but occur due to some loop transformations (e.g., normalization).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205706" y="2501106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i+k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3872706" y="2470944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L, H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2819400" y="5359679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H-L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i+L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a(i+L-1)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3657600" y="4800600"/>
            <a:ext cx="430212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33"/>
                </a:solidFill>
                <a:latin typeface="Symbol" pitchFamily="18" charset="2"/>
              </a:rPr>
              <a:t>ß</a:t>
            </a:r>
          </a:p>
        </p:txBody>
      </p:sp>
    </p:spTree>
    <p:extLst>
      <p:ext uri="{BB962C8B-B14F-4D97-AF65-F5344CB8AC3E}">
        <p14:creationId xmlns:p14="http://schemas.microsoft.com/office/powerpoint/2010/main" val="2644551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4939188-CE17-4025-AE95-F6C6898AC359}" type="slidenum">
              <a:rPr lang="en-US"/>
              <a:pPr/>
              <a:t>29</a:t>
            </a:fld>
            <a:r>
              <a:rPr lang="en-US"/>
              <a:t>-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Complications: Scalars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12192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51816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x(i)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x(i)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j = N-1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a(j)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j = j - 1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51816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a(N-i)</a:t>
            </a:r>
          </a:p>
          <a:p>
            <a:r>
              <a:rPr lang="en-US">
                <a:solidFill>
                  <a:srgbClr val="FF0033"/>
                </a:solidFill>
              </a:rPr>
              <a:t> 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1219200" y="4935538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sum = 0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sum </a:t>
            </a:r>
            <a:r>
              <a:rPr lang="en-US"/>
              <a:t>+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</p:txBody>
      </p:sp>
      <p:sp>
        <p:nvSpPr>
          <p:cNvPr id="422922" name="Text Box 10"/>
          <p:cNvSpPr txBox="1">
            <a:spLocks noChangeArrowheads="1"/>
          </p:cNvSpPr>
          <p:nvPr/>
        </p:nvSpPr>
        <p:spPr bwMode="auto">
          <a:xfrm>
            <a:off x="5181600" y="4953000"/>
            <a:ext cx="29718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sum(i)</a:t>
            </a:r>
            <a:r>
              <a:rPr lang="en-US"/>
              <a:t> =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  <a:p>
            <a:r>
              <a:rPr lang="en-US"/>
              <a:t>     sum +=  sum(i)   i = 1, N</a:t>
            </a:r>
          </a:p>
        </p:txBody>
      </p:sp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3986213" y="16764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3986213" y="34290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3986213" y="51816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68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C1BEB-E9FD-48B2-939D-3A67B9FAA231}" type="slidenum">
              <a:rPr lang="en-US"/>
              <a:pPr/>
              <a:t>3</a:t>
            </a:fld>
            <a:r>
              <a:rPr lang="en-US"/>
              <a:t>-</a:t>
            </a:r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Flow (true)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Implies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/>
        </p:nvGraphicFramePr>
        <p:xfrm>
          <a:off x="2749550" y="5588000"/>
          <a:ext cx="3962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62160" imgH="355320" progId="Equation.3">
                  <p:embed/>
                </p:oleObj>
              </mc:Choice>
              <mc:Fallback>
                <p:oleObj name="Equation" r:id="rId3" imgW="3962160" imgH="355320" progId="Equation.3">
                  <p:embed/>
                  <p:pic>
                    <p:nvPicPr>
                      <p:cNvPr id="387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5588000"/>
                        <a:ext cx="3962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Data Dependence</a:t>
            </a:r>
          </a:p>
        </p:txBody>
      </p:sp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280" imgH="1358640" progId="Equation.3">
                  <p:embed/>
                </p:oleObj>
              </mc:Choice>
              <mc:Fallback>
                <p:oleObj name="Equation" r:id="rId5" imgW="2006280" imgH="1358640" progId="Equation.3">
                  <p:embed/>
                  <p:pic>
                    <p:nvPicPr>
                      <p:cNvPr id="387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58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DCE3523-EC0C-4BC3-8339-BF05E8B74CAE}" type="slidenum">
              <a:rPr lang="en-US"/>
              <a:pPr/>
              <a:t>30</a:t>
            </a:fld>
            <a:r>
              <a:rPr lang="en-US"/>
              <a:t>-</a:t>
            </a: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Serious Complications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Aliases.</a:t>
            </a:r>
          </a:p>
          <a:p>
            <a:pPr lvl="1"/>
            <a:r>
              <a:rPr lang="en-US" dirty="0"/>
              <a:t>Equivalence Statements in Fortran: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real a(10,10), b(10)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makes b the same as the first column of a.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Common blocks: Fortran’s way of having shared/global variables.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r>
              <a:rPr lang="en-US" dirty="0"/>
              <a:t>              :</a:t>
            </a:r>
            <a:br>
              <a:rPr lang="en-US" dirty="0"/>
            </a:br>
            <a:r>
              <a:rPr lang="en-US" dirty="0"/>
              <a:t>              :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subroutine </a:t>
            </a:r>
            <a:r>
              <a:rPr lang="en-US" dirty="0" err="1"/>
              <a:t>foo</a:t>
            </a:r>
            <a:r>
              <a:rPr lang="en-US" dirty="0"/>
              <a:t> (…)</a:t>
            </a: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33"/>
                </a:solidFill>
              </a:rPr>
              <a:t>common /shared/</a:t>
            </a:r>
            <a:r>
              <a:rPr lang="en-US" dirty="0" err="1">
                <a:solidFill>
                  <a:srgbClr val="FF0033"/>
                </a:solidFill>
              </a:rPr>
              <a:t>x,y,z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74F4990-810A-4146-9DA0-8EBCA47961C7}" type="slidenum">
              <a:rPr lang="en-US"/>
              <a:pPr/>
              <a:t>31</a:t>
            </a:fld>
            <a:r>
              <a:rPr lang="en-US"/>
              <a:t>-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3267075" y="27273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238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48BAD9C-AF22-4718-8557-71B1A3EBB640}" type="slidenum">
              <a:rPr lang="en-US"/>
              <a:pPr/>
              <a:t>32</a:t>
            </a:fld>
            <a:r>
              <a:rPr lang="en-US"/>
              <a:t>-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3522263" y="2743200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...        	= 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</a:t>
            </a:r>
            <a:endParaRPr lang="en-US" dirty="0"/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38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623011"/>
              </p:ext>
            </p:extLst>
          </p:nvPr>
        </p:nvGraphicFramePr>
        <p:xfrm>
          <a:off x="3107331" y="3352800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46387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331" y="3352800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071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3AB1386-8DA9-402E-9FD8-E696C94A8112}" type="slidenum">
              <a:rPr lang="en-US"/>
              <a:pPr/>
              <a:t>33</a:t>
            </a:fld>
            <a:r>
              <a:rPr lang="en-US"/>
              <a:t>-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3267075" y="26511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48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33823"/>
              </p:ext>
            </p:extLst>
          </p:nvPr>
        </p:nvGraphicFramePr>
        <p:xfrm>
          <a:off x="2921793" y="4114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6489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93" y="4114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07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28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-</a:t>
            </a:r>
            <a:fld id="{B5FD27A7-EBDF-4398-A88D-8789D77A2E35}" type="slidenum">
              <a:rPr lang="en-US"/>
              <a:pPr/>
              <a:t>34</a:t>
            </a:fld>
            <a:r>
              <a:rPr lang="en-US"/>
              <a:t>-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267075" y="24987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c(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36662"/>
            <a:ext cx="8229600" cy="45259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12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432495"/>
              </p:ext>
            </p:extLst>
          </p:nvPr>
        </p:nvGraphicFramePr>
        <p:xfrm>
          <a:off x="2862262" y="4800600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12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2" y="4800600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567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B7F7342-E29B-4B4E-9E64-F74535A3A232}" type="slidenum">
              <a:rPr lang="en-US"/>
              <a:pPr/>
              <a:t>35</a:t>
            </a:fld>
            <a:r>
              <a:rPr lang="en-US"/>
              <a:t>-</a:t>
            </a: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dependence is said to be </a:t>
            </a:r>
            <a:r>
              <a:rPr lang="en-US" dirty="0">
                <a:solidFill>
                  <a:srgbClr val="FF0033"/>
                </a:solidFill>
              </a:rPr>
              <a:t>carried</a:t>
            </a:r>
            <a:r>
              <a:rPr lang="en-US" dirty="0"/>
              <a:t> by a loop if the loop is the outmost loop whose removal eliminates the dependence. If a dependence is not carried by the loop, it is </a:t>
            </a:r>
            <a:r>
              <a:rPr lang="en-US" dirty="0">
                <a:solidFill>
                  <a:srgbClr val="FF0033"/>
                </a:solidFill>
              </a:rPr>
              <a:t>loop-independent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Outermost loop with a non “=“ direction carries dependence!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3267075" y="2165350"/>
            <a:ext cx="2405146" cy="375487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  <a:endParaRPr lang="en-US" dirty="0">
              <a:solidFill>
                <a:srgbClr val="FF0033"/>
              </a:solidFill>
            </a:endParaRP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 dirty="0"/>
              <a:t>end do</a:t>
            </a:r>
          </a:p>
          <a:p>
            <a:pPr>
              <a:tabLst>
                <a:tab pos="1370013" algn="l"/>
              </a:tabLst>
            </a:pPr>
            <a:endParaRPr lang="en-US" sz="2000" dirty="0"/>
          </a:p>
        </p:txBody>
      </p:sp>
      <p:graphicFrame>
        <p:nvGraphicFramePr>
          <p:cNvPr id="4659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82713"/>
              </p:ext>
            </p:extLst>
          </p:nvPr>
        </p:nvGraphicFramePr>
        <p:xfrm>
          <a:off x="2609850" y="2793206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46592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793206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85124"/>
              </p:ext>
            </p:extLst>
          </p:nvPr>
        </p:nvGraphicFramePr>
        <p:xfrm>
          <a:off x="2589491" y="3562838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4659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491" y="3562838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59014"/>
              </p:ext>
            </p:extLst>
          </p:nvPr>
        </p:nvGraphicFramePr>
        <p:xfrm>
          <a:off x="2624137" y="4365627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4659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7" y="4365627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015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7D3A9F6-2CB7-4A81-9E92-7D48F8289A2D}" type="slidenum">
              <a:rPr lang="en-US"/>
              <a:pPr/>
              <a:t>36</a:t>
            </a:fld>
            <a:r>
              <a:rPr lang="en-US"/>
              <a:t>-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75" y="2684463"/>
            <a:ext cx="6689725" cy="1387475"/>
          </a:xfrm>
        </p:spPr>
        <p:txBody>
          <a:bodyPr/>
          <a:lstStyle/>
          <a:p>
            <a:pPr indent="-1588">
              <a:buFont typeface="Wingdings" pitchFamily="2" charset="2"/>
              <a:buNone/>
            </a:pPr>
            <a:r>
              <a:rPr lang="en-US" sz="2400">
                <a:solidFill>
                  <a:srgbClr val="FF0033"/>
                </a:solidFill>
              </a:rPr>
              <a:t>The iterations of a loop may be executed in parallel with one another if and only if no dependences are carried by the loop!</a:t>
            </a:r>
          </a:p>
        </p:txBody>
      </p:sp>
    </p:spTree>
    <p:extLst>
      <p:ext uri="{BB962C8B-B14F-4D97-AF65-F5344CB8AC3E}">
        <p14:creationId xmlns:p14="http://schemas.microsoft.com/office/powerpoint/2010/main" val="3499108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099510E-D15D-4D83-AE05-ACA7AA900F5D}" type="slidenum">
              <a:rPr lang="en-US"/>
              <a:pPr/>
              <a:t>37</a:t>
            </a:fld>
            <a:r>
              <a:rPr lang="en-US"/>
              <a:t>-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j must be executed sequentially, but the iterations of loop i may be executed in parallel.</a:t>
            </a:r>
          </a:p>
          <a:p>
            <a:r>
              <a:rPr lang="en-US"/>
              <a:t>Outer loop parallelism.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b(i, j-1)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6944" name="Object 0"/>
          <p:cNvGraphicFramePr>
            <a:graphicFrameLocks noChangeAspect="1"/>
          </p:cNvGraphicFramePr>
          <p:nvPr/>
        </p:nvGraphicFramePr>
        <p:xfrm>
          <a:off x="730250" y="242093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669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42093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5787" name="Group 43"/>
          <p:cNvGrpSpPr>
            <a:grpSpLocks/>
          </p:cNvGrpSpPr>
          <p:nvPr/>
        </p:nvGrpSpPr>
        <p:grpSpPr bwMode="auto">
          <a:xfrm>
            <a:off x="1676400" y="1031875"/>
            <a:ext cx="6523038" cy="3297238"/>
            <a:chOff x="1056" y="650"/>
            <a:chExt cx="4109" cy="2077"/>
          </a:xfrm>
        </p:grpSpPr>
        <p:sp>
          <p:nvSpPr>
            <p:cNvPr id="415750" name="Oval 6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2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3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4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5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6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57" name="AutoShape 13"/>
            <p:cNvCxnSpPr>
              <a:cxnSpLocks noChangeShapeType="1"/>
              <a:stCxn id="415750" idx="2"/>
              <a:endCxn id="415752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8" name="AutoShape 14"/>
            <p:cNvCxnSpPr>
              <a:cxnSpLocks noChangeShapeType="1"/>
              <a:stCxn id="415750" idx="3"/>
              <a:endCxn id="415754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9" name="AutoShape 15"/>
            <p:cNvCxnSpPr>
              <a:cxnSpLocks noChangeShapeType="1"/>
              <a:stCxn id="415750" idx="5"/>
              <a:endCxn id="415755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0" name="AutoShape 16"/>
            <p:cNvCxnSpPr>
              <a:cxnSpLocks noChangeShapeType="1"/>
              <a:stCxn id="415750" idx="6"/>
              <a:endCxn id="415756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1" name="AutoShape 17"/>
            <p:cNvCxnSpPr>
              <a:cxnSpLocks noChangeShapeType="1"/>
              <a:stCxn id="415754" idx="2"/>
              <a:endCxn id="415753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2" name="AutoShape 18"/>
            <p:cNvCxnSpPr>
              <a:cxnSpLocks noChangeShapeType="1"/>
              <a:stCxn id="415752" idx="2"/>
              <a:endCxn id="415753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3" name="AutoShape 19"/>
            <p:cNvCxnSpPr>
              <a:cxnSpLocks noChangeShapeType="1"/>
              <a:stCxn id="415755" idx="2"/>
              <a:endCxn id="415753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4" name="AutoShape 20"/>
            <p:cNvCxnSpPr>
              <a:cxnSpLocks noChangeShapeType="1"/>
              <a:stCxn id="415756" idx="2"/>
              <a:endCxn id="415753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5768" name="Group 24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5765" name="Oval 21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6" name="Oval 22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7" name="Oval 23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5769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0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5773" name="AutoShape 29"/>
            <p:cNvCxnSpPr>
              <a:cxnSpLocks noChangeShapeType="1"/>
              <a:stCxn id="415771" idx="1"/>
              <a:endCxn id="415750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74" name="AutoShape 30"/>
            <p:cNvCxnSpPr>
              <a:cxnSpLocks noChangeShapeType="1"/>
              <a:stCxn id="415772" idx="1"/>
              <a:endCxn id="415753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5776" name="Rectangle 32"/>
            <p:cNvSpPr>
              <a:spLocks noChangeArrowheads="1"/>
            </p:cNvSpPr>
            <p:nvPr/>
          </p:nvSpPr>
          <p:spPr bwMode="auto">
            <a:xfrm>
              <a:off x="1056" y="1314"/>
              <a:ext cx="1584" cy="776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5778" name="Oval 34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81" name="AutoShape 37"/>
            <p:cNvCxnSpPr>
              <a:cxnSpLocks noChangeShapeType="1"/>
              <a:stCxn id="415776" idx="3"/>
              <a:endCxn id="415778" idx="2"/>
            </p:cNvCxnSpPr>
            <p:nvPr/>
          </p:nvCxnSpPr>
          <p:spPr bwMode="auto">
            <a:xfrm>
              <a:off x="2646" y="1702"/>
              <a:ext cx="612" cy="14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5783" name="Text Box 39"/>
            <p:cNvSpPr txBox="1">
              <a:spLocks noChangeArrowheads="1"/>
            </p:cNvSpPr>
            <p:nvPr/>
          </p:nvSpPr>
          <p:spPr bwMode="auto">
            <a:xfrm>
              <a:off x="3494" y="84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i=2</a:t>
              </a:r>
            </a:p>
          </p:txBody>
        </p:sp>
        <p:sp>
          <p:nvSpPr>
            <p:cNvPr id="415784" name="Text Box 40"/>
            <p:cNvSpPr txBox="1">
              <a:spLocks noChangeArrowheads="1"/>
            </p:cNvSpPr>
            <p:nvPr/>
          </p:nvSpPr>
          <p:spPr bwMode="auto">
            <a:xfrm>
              <a:off x="3840" y="115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i=3</a:t>
              </a:r>
            </a:p>
          </p:txBody>
        </p:sp>
        <p:sp>
          <p:nvSpPr>
            <p:cNvPr id="415785" name="Text Box 41"/>
            <p:cNvSpPr txBox="1">
              <a:spLocks noChangeArrowheads="1"/>
            </p:cNvSpPr>
            <p:nvPr/>
          </p:nvSpPr>
          <p:spPr bwMode="auto">
            <a:xfrm>
              <a:off x="4176" y="1152"/>
              <a:ext cx="45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i=n-2</a:t>
              </a:r>
            </a:p>
          </p:txBody>
        </p:sp>
        <p:sp>
          <p:nvSpPr>
            <p:cNvPr id="415786" name="Text Box 42"/>
            <p:cNvSpPr txBox="1">
              <a:spLocks noChangeArrowheads="1"/>
            </p:cNvSpPr>
            <p:nvPr/>
          </p:nvSpPr>
          <p:spPr bwMode="auto">
            <a:xfrm>
              <a:off x="4560" y="816"/>
              <a:ext cx="429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7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24F3B7E-2479-43CA-8C0B-0129DA3C31D7}" type="slidenum">
              <a:rPr lang="en-US"/>
              <a:pPr/>
              <a:t>38</a:t>
            </a:fld>
            <a:r>
              <a:rPr lang="en-US"/>
              <a:t>-</a:t>
            </a:r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</a:t>
            </a:r>
          </a:p>
          <a:p>
            <a:r>
              <a:rPr lang="en-US"/>
              <a:t>Inner loop parallelism.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b(i-1, j)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796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02494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67968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6812" name="Group 44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6775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6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7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8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9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80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781" name="AutoShape 13"/>
            <p:cNvCxnSpPr>
              <a:cxnSpLocks noChangeShapeType="1"/>
              <a:stCxn id="416775" idx="2"/>
              <a:endCxn id="416776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2" name="AutoShape 14"/>
            <p:cNvCxnSpPr>
              <a:cxnSpLocks noChangeShapeType="1"/>
              <a:stCxn id="416775" idx="3"/>
              <a:endCxn id="416778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3" name="AutoShape 15"/>
            <p:cNvCxnSpPr>
              <a:cxnSpLocks noChangeShapeType="1"/>
              <a:stCxn id="416775" idx="5"/>
              <a:endCxn id="416779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4" name="AutoShape 16"/>
            <p:cNvCxnSpPr>
              <a:cxnSpLocks noChangeShapeType="1"/>
              <a:stCxn id="416775" idx="6"/>
              <a:endCxn id="416780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5" name="AutoShape 17"/>
            <p:cNvCxnSpPr>
              <a:cxnSpLocks noChangeShapeType="1"/>
              <a:stCxn id="416778" idx="2"/>
              <a:endCxn id="416777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6" name="AutoShape 18"/>
            <p:cNvCxnSpPr>
              <a:cxnSpLocks noChangeShapeType="1"/>
              <a:stCxn id="416776" idx="2"/>
              <a:endCxn id="416777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7" name="AutoShape 19"/>
            <p:cNvCxnSpPr>
              <a:cxnSpLocks noChangeShapeType="1"/>
              <a:stCxn id="416779" idx="2"/>
              <a:endCxn id="416777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8" name="AutoShape 20"/>
            <p:cNvCxnSpPr>
              <a:cxnSpLocks noChangeShapeType="1"/>
              <a:stCxn id="416780" idx="2"/>
              <a:endCxn id="416777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6789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6790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1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2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6793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4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5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6796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6797" name="AutoShape 29"/>
            <p:cNvCxnSpPr>
              <a:cxnSpLocks noChangeShapeType="1"/>
              <a:stCxn id="416795" idx="1"/>
              <a:endCxn id="416775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98" name="AutoShape 30"/>
            <p:cNvCxnSpPr>
              <a:cxnSpLocks noChangeShapeType="1"/>
              <a:stCxn id="416796" idx="1"/>
              <a:endCxn id="416777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799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6800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1" name="AutoShape 33"/>
            <p:cNvCxnSpPr>
              <a:cxnSpLocks noChangeShapeType="1"/>
              <a:stCxn id="416799" idx="3"/>
              <a:endCxn id="416800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6802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6803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6804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6805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6806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807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8" name="AutoShape 40"/>
            <p:cNvCxnSpPr>
              <a:cxnSpLocks noChangeShapeType="1"/>
              <a:stCxn id="416806" idx="2"/>
              <a:endCxn id="416807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810" name="Text Box 42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44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1A6855-D4B7-4E12-88C3-49F9CECADB32}" type="slidenum">
              <a:rPr lang="en-US"/>
              <a:pPr/>
              <a:t>39</a:t>
            </a:fld>
            <a:r>
              <a:rPr lang="en-US"/>
              <a:t>-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 </a:t>
            </a:r>
            <a:r>
              <a:rPr lang="en-US">
                <a:solidFill>
                  <a:srgbClr val="FF0033"/>
                </a:solidFill>
              </a:rPr>
              <a:t>Why?</a:t>
            </a:r>
            <a:endParaRPr lang="en-US"/>
          </a:p>
          <a:p>
            <a:r>
              <a:rPr lang="en-US"/>
              <a:t>Inner loop parallelism.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752725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26206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b(i, j)	= …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    …	= b(i-1, j-1)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89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88269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6899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7798" name="Group 6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7799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0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1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2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3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4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05" name="AutoShape 13"/>
            <p:cNvCxnSpPr>
              <a:cxnSpLocks noChangeShapeType="1"/>
              <a:stCxn id="417799" idx="2"/>
              <a:endCxn id="417800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6" name="AutoShape 14"/>
            <p:cNvCxnSpPr>
              <a:cxnSpLocks noChangeShapeType="1"/>
              <a:stCxn id="417799" idx="3"/>
              <a:endCxn id="417802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7" name="AutoShape 15"/>
            <p:cNvCxnSpPr>
              <a:cxnSpLocks noChangeShapeType="1"/>
              <a:stCxn id="417799" idx="5"/>
              <a:endCxn id="417803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8" name="AutoShape 16"/>
            <p:cNvCxnSpPr>
              <a:cxnSpLocks noChangeShapeType="1"/>
              <a:stCxn id="417799" idx="6"/>
              <a:endCxn id="417804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9" name="AutoShape 17"/>
            <p:cNvCxnSpPr>
              <a:cxnSpLocks noChangeShapeType="1"/>
              <a:stCxn id="417802" idx="2"/>
              <a:endCxn id="417801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0" name="AutoShape 18"/>
            <p:cNvCxnSpPr>
              <a:cxnSpLocks noChangeShapeType="1"/>
              <a:stCxn id="417800" idx="2"/>
              <a:endCxn id="417801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1" name="AutoShape 19"/>
            <p:cNvCxnSpPr>
              <a:cxnSpLocks noChangeShapeType="1"/>
              <a:stCxn id="417803" idx="2"/>
              <a:endCxn id="417801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2" name="AutoShape 20"/>
            <p:cNvCxnSpPr>
              <a:cxnSpLocks noChangeShapeType="1"/>
              <a:stCxn id="417804" idx="2"/>
              <a:endCxn id="417801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7813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7814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5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6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7817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8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9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7820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7821" name="AutoShape 29"/>
            <p:cNvCxnSpPr>
              <a:cxnSpLocks noChangeShapeType="1"/>
              <a:stCxn id="417819" idx="1"/>
              <a:endCxn id="417799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22" name="AutoShape 30"/>
            <p:cNvCxnSpPr>
              <a:cxnSpLocks noChangeShapeType="1"/>
              <a:stCxn id="417820" idx="1"/>
              <a:endCxn id="417801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2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7824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25" name="AutoShape 33"/>
            <p:cNvCxnSpPr>
              <a:cxnSpLocks noChangeShapeType="1"/>
              <a:stCxn id="417823" idx="3"/>
              <a:endCxn id="417824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7826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7827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7828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7829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7830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31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32" name="AutoShape 40"/>
            <p:cNvCxnSpPr>
              <a:cxnSpLocks noChangeShapeType="1"/>
              <a:stCxn id="417830" idx="2"/>
              <a:endCxn id="417831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33" name="Text Box 41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20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C1E7729-53CD-4AB1-A146-989D78EC566D}" type="slidenum">
              <a:rPr lang="en-US"/>
              <a:pPr/>
              <a:t>4</a:t>
            </a:fld>
            <a:r>
              <a:rPr lang="en-US"/>
              <a:t>-</a:t>
            </a:r>
          </a:p>
        </p:txBody>
      </p: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Anti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3536950" y="5588000"/>
          <a:ext cx="238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87520" imgH="355320" progId="Equation.3">
                  <p:embed/>
                </p:oleObj>
              </mc:Choice>
              <mc:Fallback>
                <p:oleObj name="Equation" r:id="rId3" imgW="2387520" imgH="355320" progId="Equation.3">
                  <p:embed/>
                  <p:pic>
                    <p:nvPicPr>
                      <p:cNvPr id="388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588000"/>
                        <a:ext cx="238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280" imgH="1358640" progId="Equation.3">
                  <p:embed/>
                </p:oleObj>
              </mc:Choice>
              <mc:Fallback>
                <p:oleObj name="Equation" r:id="rId5" imgW="2006280" imgH="1358640" progId="Equation.3">
                  <p:embed/>
                  <p:pic>
                    <p:nvPicPr>
                      <p:cNvPr id="388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67164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DF22235-7D17-49A9-B67F-4BA11CC36771}" type="slidenum">
              <a:rPr lang="en-US"/>
              <a:pPr/>
              <a:t>40</a:t>
            </a:fld>
            <a:r>
              <a:rPr lang="en-US"/>
              <a:t>-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2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sp>
        <p:nvSpPr>
          <p:cNvPr id="429063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429064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29065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29066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7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068" name="Group 12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29069" name="Rectangle 13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9070" name="Group 14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2907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Oval 1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3" name="Oval 1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4" name="Oval 1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5" name="Oval 1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76" name="Group 20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2907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8" name="Oval 2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9" name="Oval 2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Oval 2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1" name="Oval 2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2" name="Group 26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2908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4" name="Oval 2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5" name="Oval 2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6" name="Oval 3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7" name="Oval 3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8" name="Group 32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2908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0" name="Oval 3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1" name="Oval 3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2" name="Oval 3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3" name="Oval 3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94" name="Group 38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2909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6" name="Oval 4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7" name="Oval 4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8" name="Oval 4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9" name="Oval 4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0" name="Group 44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2910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2" name="Oval 4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3" name="Oval 4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4" name="Oval 4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5" name="Oval 4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6" name="Group 50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2910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8" name="Oval 5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9" name="Oval 5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0" name="Oval 5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1" name="Oval 5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2" name="Group 56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29113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4" name="Oval 5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5" name="Oval 5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6" name="Oval 6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7" name="Oval 6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8" name="Group 62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29119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0" name="Oval 6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1" name="Oval 6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2" name="Oval 6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3" name="Oval 6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24" name="Group 68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2912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6" name="Oval 7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7" name="Oval 7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8" name="Oval 7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9" name="Oval 7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0" name="Group 74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29131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2" name="Oval 7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3" name="Oval 7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4" name="Oval 7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5" name="Oval 7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6" name="Group 80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29137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8" name="Oval 8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9" name="Oval 8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0" name="Oval 8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1" name="Oval 8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9199" name="Group 143"/>
          <p:cNvGrpSpPr>
            <a:grpSpLocks/>
          </p:cNvGrpSpPr>
          <p:nvPr/>
        </p:nvGrpSpPr>
        <p:grpSpPr bwMode="auto">
          <a:xfrm>
            <a:off x="5324475" y="4181475"/>
            <a:ext cx="1698625" cy="2198688"/>
            <a:chOff x="3354" y="2634"/>
            <a:chExt cx="1070" cy="1385"/>
          </a:xfrm>
        </p:grpSpPr>
        <p:grpSp>
          <p:nvGrpSpPr>
            <p:cNvPr id="429198" name="Group 142"/>
            <p:cNvGrpSpPr>
              <a:grpSpLocks/>
            </p:cNvGrpSpPr>
            <p:nvPr/>
          </p:nvGrpSpPr>
          <p:grpSpPr bwMode="auto">
            <a:xfrm>
              <a:off x="3354" y="2634"/>
              <a:ext cx="1070" cy="1385"/>
              <a:chOff x="3354" y="2634"/>
              <a:chExt cx="1070" cy="1385"/>
            </a:xfrm>
          </p:grpSpPr>
          <p:sp>
            <p:nvSpPr>
              <p:cNvPr id="429177" name="Line 121"/>
              <p:cNvSpPr>
                <a:spLocks noChangeShapeType="1"/>
              </p:cNvSpPr>
              <p:nvPr/>
            </p:nvSpPr>
            <p:spPr bwMode="auto">
              <a:xfrm>
                <a:off x="35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8" name="Line 122"/>
              <p:cNvSpPr>
                <a:spLocks noChangeShapeType="1"/>
              </p:cNvSpPr>
              <p:nvPr/>
            </p:nvSpPr>
            <p:spPr bwMode="auto">
              <a:xfrm>
                <a:off x="36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9" name="Line 123"/>
              <p:cNvSpPr>
                <a:spLocks noChangeShapeType="1"/>
              </p:cNvSpPr>
              <p:nvPr/>
            </p:nvSpPr>
            <p:spPr bwMode="auto">
              <a:xfrm>
                <a:off x="36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0" name="Line 124"/>
              <p:cNvSpPr>
                <a:spLocks noChangeShapeType="1"/>
              </p:cNvSpPr>
              <p:nvPr/>
            </p:nvSpPr>
            <p:spPr bwMode="auto">
              <a:xfrm>
                <a:off x="37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1" name="Line 125"/>
              <p:cNvSpPr>
                <a:spLocks noChangeShapeType="1"/>
              </p:cNvSpPr>
              <p:nvPr/>
            </p:nvSpPr>
            <p:spPr bwMode="auto">
              <a:xfrm>
                <a:off x="38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2" name="Line 126"/>
              <p:cNvSpPr>
                <a:spLocks noChangeShapeType="1"/>
              </p:cNvSpPr>
              <p:nvPr/>
            </p:nvSpPr>
            <p:spPr bwMode="auto">
              <a:xfrm>
                <a:off x="38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3" name="Line 127"/>
              <p:cNvSpPr>
                <a:spLocks noChangeShapeType="1"/>
              </p:cNvSpPr>
              <p:nvPr/>
            </p:nvSpPr>
            <p:spPr bwMode="auto">
              <a:xfrm>
                <a:off x="39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4" name="Line 128"/>
              <p:cNvSpPr>
                <a:spLocks noChangeShapeType="1"/>
              </p:cNvSpPr>
              <p:nvPr/>
            </p:nvSpPr>
            <p:spPr bwMode="auto">
              <a:xfrm>
                <a:off x="39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5" name="Line 129"/>
              <p:cNvSpPr>
                <a:spLocks noChangeShapeType="1"/>
              </p:cNvSpPr>
              <p:nvPr/>
            </p:nvSpPr>
            <p:spPr bwMode="auto">
              <a:xfrm>
                <a:off x="40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6" name="Line 130"/>
              <p:cNvSpPr>
                <a:spLocks noChangeShapeType="1"/>
              </p:cNvSpPr>
              <p:nvPr/>
            </p:nvSpPr>
            <p:spPr bwMode="auto">
              <a:xfrm>
                <a:off x="41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7" name="Line 131"/>
              <p:cNvSpPr>
                <a:spLocks noChangeShapeType="1"/>
              </p:cNvSpPr>
              <p:nvPr/>
            </p:nvSpPr>
            <p:spPr bwMode="auto">
              <a:xfrm>
                <a:off x="41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8" name="Line 132"/>
              <p:cNvSpPr>
                <a:spLocks noChangeShapeType="1"/>
              </p:cNvSpPr>
              <p:nvPr/>
            </p:nvSpPr>
            <p:spPr bwMode="auto">
              <a:xfrm>
                <a:off x="40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9" name="Line 133"/>
              <p:cNvSpPr>
                <a:spLocks noChangeShapeType="1"/>
              </p:cNvSpPr>
              <p:nvPr/>
            </p:nvSpPr>
            <p:spPr bwMode="auto">
              <a:xfrm>
                <a:off x="42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0" name="Line 134"/>
              <p:cNvSpPr>
                <a:spLocks noChangeShapeType="1"/>
              </p:cNvSpPr>
              <p:nvPr/>
            </p:nvSpPr>
            <p:spPr bwMode="auto">
              <a:xfrm>
                <a:off x="43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1" name="Line 135"/>
              <p:cNvSpPr>
                <a:spLocks noChangeShapeType="1"/>
              </p:cNvSpPr>
              <p:nvPr/>
            </p:nvSpPr>
            <p:spPr bwMode="auto">
              <a:xfrm>
                <a:off x="43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2" name="Line 136"/>
              <p:cNvSpPr>
                <a:spLocks noChangeShapeType="1"/>
              </p:cNvSpPr>
              <p:nvPr/>
            </p:nvSpPr>
            <p:spPr bwMode="auto">
              <a:xfrm>
                <a:off x="44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3" name="Line 137"/>
              <p:cNvSpPr>
                <a:spLocks noChangeShapeType="1"/>
              </p:cNvSpPr>
              <p:nvPr/>
            </p:nvSpPr>
            <p:spPr bwMode="auto">
              <a:xfrm>
                <a:off x="3432" y="2994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4" name="Line 138"/>
              <p:cNvSpPr>
                <a:spLocks noChangeShapeType="1"/>
              </p:cNvSpPr>
              <p:nvPr/>
            </p:nvSpPr>
            <p:spPr bwMode="auto">
              <a:xfrm rot="-5400000">
                <a:off x="3968" y="2546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5" name="Text Box 139"/>
              <p:cNvSpPr txBox="1">
                <a:spLocks noChangeArrowheads="1"/>
              </p:cNvSpPr>
              <p:nvPr/>
            </p:nvSpPr>
            <p:spPr bwMode="auto">
              <a:xfrm>
                <a:off x="4168" y="2634"/>
                <a:ext cx="11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29196" name="Text Box 140"/>
              <p:cNvSpPr txBox="1">
                <a:spLocks noChangeArrowheads="1"/>
              </p:cNvSpPr>
              <p:nvPr/>
            </p:nvSpPr>
            <p:spPr bwMode="auto">
              <a:xfrm>
                <a:off x="3354" y="3427"/>
                <a:ext cx="15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29197" name="Text Box 141"/>
            <p:cNvSpPr txBox="1">
              <a:spLocks noChangeArrowheads="1"/>
            </p:cNvSpPr>
            <p:nvPr/>
          </p:nvSpPr>
          <p:spPr bwMode="auto">
            <a:xfrm>
              <a:off x="4176" y="2640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3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C93F9BE-D9B7-4CBF-9C13-8820F35B8D68}" type="slidenum">
              <a:rPr lang="en-US"/>
              <a:pPr/>
              <a:t>41</a:t>
            </a:fld>
            <a:r>
              <a:rPr lang="en-US"/>
              <a:t>-</a:t>
            </a: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4924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187" name="Group 11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34188" name="Rectangle 12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9" name="Group 13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34190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Oval 1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Oval 1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3" name="Oval 1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4" name="Oval 1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195" name="Group 19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34196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7" name="Oval 2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8" name="Oval 2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9" name="Oval 2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0" name="Oval 2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1" name="Group 25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34202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3" name="Oval 2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4" name="Oval 2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5" name="Oval 2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6" name="Oval 3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7" name="Group 31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3420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9" name="Oval 3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0" name="Oval 3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1" name="Oval 3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2" name="Oval 3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3" name="Group 37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34214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5" name="Oval 3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6" name="Oval 4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7" name="Oval 4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8" name="Oval 4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9" name="Group 43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3422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1" name="Oval 4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2" name="Oval 4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3" name="Oval 4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4" name="Oval 4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25" name="Group 49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3422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7" name="Oval 5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8" name="Oval 5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9" name="Oval 5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0" name="Oval 5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1" name="Group 55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34232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3" name="Oval 5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4" name="Oval 5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5" name="Oval 5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6" name="Oval 6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7" name="Group 61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34238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9" name="Oval 6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0" name="Oval 6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1" name="Oval 6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2" name="Oval 6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3" name="Group 67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3424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5" name="Oval 6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6" name="Oval 7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7" name="Oval 7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8" name="Oval 7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9" name="Group 73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34250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1" name="Oval 7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2" name="Oval 7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3" name="Oval 7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4" name="Oval 7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55" name="Group 79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34256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7" name="Oval 8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8" name="Oval 8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9" name="Oval 8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60" name="Oval 8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4" name="Text Box 108"/>
          <p:cNvSpPr txBox="1">
            <a:spLocks noChangeArrowheads="1"/>
          </p:cNvSpPr>
          <p:nvPr/>
        </p:nvSpPr>
        <p:spPr bwMode="auto">
          <a:xfrm>
            <a:off x="4724400" y="2468563"/>
            <a:ext cx="17653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 …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287" name="Group 111"/>
          <p:cNvGrpSpPr>
            <a:grpSpLocks/>
          </p:cNvGrpSpPr>
          <p:nvPr/>
        </p:nvGrpSpPr>
        <p:grpSpPr bwMode="auto">
          <a:xfrm>
            <a:off x="5319713" y="4183063"/>
            <a:ext cx="1990725" cy="1989137"/>
            <a:chOff x="1242" y="1833"/>
            <a:chExt cx="1254" cy="1253"/>
          </a:xfrm>
        </p:grpSpPr>
        <p:sp>
          <p:nvSpPr>
            <p:cNvPr id="434288" name="Line 112"/>
            <p:cNvSpPr>
              <a:spLocks noChangeShapeType="1"/>
            </p:cNvSpPr>
            <p:nvPr/>
          </p:nvSpPr>
          <p:spPr bwMode="auto">
            <a:xfrm>
              <a:off x="1392" y="2153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89" name="Line 113"/>
            <p:cNvSpPr>
              <a:spLocks noChangeShapeType="1"/>
            </p:cNvSpPr>
            <p:nvPr/>
          </p:nvSpPr>
          <p:spPr bwMode="auto">
            <a:xfrm>
              <a:off x="1392" y="2228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0" name="Line 114"/>
            <p:cNvSpPr>
              <a:spLocks noChangeShapeType="1"/>
            </p:cNvSpPr>
            <p:nvPr/>
          </p:nvSpPr>
          <p:spPr bwMode="auto">
            <a:xfrm>
              <a:off x="1392" y="3086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1" name="Line 115"/>
            <p:cNvSpPr>
              <a:spLocks noChangeShapeType="1"/>
            </p:cNvSpPr>
            <p:nvPr/>
          </p:nvSpPr>
          <p:spPr bwMode="auto">
            <a:xfrm>
              <a:off x="1320" y="2191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2" name="Line 116"/>
            <p:cNvSpPr>
              <a:spLocks noChangeShapeType="1"/>
            </p:cNvSpPr>
            <p:nvPr/>
          </p:nvSpPr>
          <p:spPr bwMode="auto">
            <a:xfrm rot="-5400000">
              <a:off x="1856" y="1743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3" name="Text Box 117"/>
            <p:cNvSpPr txBox="1">
              <a:spLocks noChangeArrowheads="1"/>
            </p:cNvSpPr>
            <p:nvPr/>
          </p:nvSpPr>
          <p:spPr bwMode="auto">
            <a:xfrm>
              <a:off x="2056" y="1833"/>
              <a:ext cx="15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34294" name="Text Box 118"/>
            <p:cNvSpPr txBox="1">
              <a:spLocks noChangeArrowheads="1"/>
            </p:cNvSpPr>
            <p:nvPr/>
          </p:nvSpPr>
          <p:spPr bwMode="auto">
            <a:xfrm>
              <a:off x="1242" y="2624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9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DD910CA-31C6-4E3E-9E08-F0096A61C952}" type="slidenum">
              <a:rPr lang="en-US"/>
              <a:pPr/>
              <a:t>42</a:t>
            </a:fld>
            <a:r>
              <a:rPr lang="en-US"/>
              <a:t>-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4300"/>
            <a:ext cx="7772400" cy="5048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interchange can improve the granularity of parallelism!</a:t>
            </a:r>
          </a:p>
        </p:txBody>
      </p:sp>
      <p:sp>
        <p:nvSpPr>
          <p:cNvPr id="431130" name="Text Box 26"/>
          <p:cNvSpPr txBox="1">
            <a:spLocks noChangeArrowheads="1"/>
          </p:cNvSpPr>
          <p:nvPr/>
        </p:nvSpPr>
        <p:spPr bwMode="auto">
          <a:xfrm>
            <a:off x="13144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6" name="Object 0"/>
          <p:cNvGraphicFramePr>
            <a:graphicFrameLocks noChangeAspect="1"/>
          </p:cNvGraphicFramePr>
          <p:nvPr/>
        </p:nvGraphicFramePr>
        <p:xfrm>
          <a:off x="20764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7001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32" name="Text Box 28"/>
          <p:cNvSpPr txBox="1">
            <a:spLocks noChangeArrowheads="1"/>
          </p:cNvSpPr>
          <p:nvPr/>
        </p:nvSpPr>
        <p:spPr bwMode="auto">
          <a:xfrm>
            <a:off x="58102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7" name="Object 1"/>
          <p:cNvGraphicFramePr>
            <a:graphicFrameLocks noChangeAspect="1"/>
          </p:cNvGraphicFramePr>
          <p:nvPr/>
        </p:nvGraphicFramePr>
        <p:xfrm>
          <a:off x="65722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4700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1136" name="Group 32"/>
          <p:cNvGrpSpPr>
            <a:grpSpLocks/>
          </p:cNvGrpSpPr>
          <p:nvPr/>
        </p:nvGrpSpPr>
        <p:grpSpPr bwMode="auto">
          <a:xfrm>
            <a:off x="5791200" y="2590800"/>
            <a:ext cx="1219200" cy="2971800"/>
            <a:chOff x="3648" y="1344"/>
            <a:chExt cx="768" cy="1872"/>
          </a:xfrm>
        </p:grpSpPr>
        <p:sp>
          <p:nvSpPr>
            <p:cNvPr id="431134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0" cy="336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35" name="Line 31"/>
            <p:cNvSpPr>
              <a:spLocks noChangeShapeType="1"/>
            </p:cNvSpPr>
            <p:nvPr/>
          </p:nvSpPr>
          <p:spPr bwMode="auto">
            <a:xfrm>
              <a:off x="4224" y="3216"/>
              <a:ext cx="192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6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30" grpId="0" autoUpdateAnimBg="0"/>
      <p:bldP spid="43113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13194AF-D868-4825-A56A-6B850A5DEBF3}" type="slidenum">
              <a:rPr lang="en-US"/>
              <a:pPr/>
              <a:t>43</a:t>
            </a:fld>
            <a:r>
              <a:rPr lang="en-US"/>
              <a:t>-</a:t>
            </a:r>
          </a:p>
        </p:txBody>
      </p:sp>
      <p:sp>
        <p:nvSpPr>
          <p:cNvPr id="41881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1881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18820" name="Text Box 3076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19115" name="Text Box 3371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19182" name="Group 3438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19131" name="Line 338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2" name="Line 338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3" name="Line 338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4" name="Line 339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5" name="Line 339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6" name="Line 339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7" name="Line 339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8" name="Line 339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9" name="Line 339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19127" name="Line 3383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128" name="Line 3384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129" name="Text Box 3385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19130" name="Text Box 3386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19181" name="Group 3437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19180" name="Group 3436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18822" name="Oval 3078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950" name="Oval 3206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4" name="Oval 3270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1" name="Oval 3377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86" name="Oval 3142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9" name="Group 3435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18954" name="Oval 3210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8" name="Oval 3274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2" name="Oval 3378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0" name="Oval 3146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26" name="Oval 308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8" name="Group 3434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18958" name="Oval 321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2" name="Oval 3278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3" name="Oval 3379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4" name="Oval 3150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0" name="Oval 3086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7" name="Group 343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18962" name="Oval 3218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6" name="Oval 3282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4" name="Oval 3380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8" name="Oval 3154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4" name="Oval 3090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6" name="Group 3432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19119" name="Oval 3375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0" name="Oval 3376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5" name="Oval 3381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8" name="Oval 3374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7" name="Oval 3373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19185" name="Group 3441"/>
          <p:cNvGrpSpPr>
            <a:grpSpLocks/>
          </p:cNvGrpSpPr>
          <p:nvPr/>
        </p:nvGrpSpPr>
        <p:grpSpPr bwMode="auto">
          <a:xfrm>
            <a:off x="3048000" y="1981200"/>
            <a:ext cx="2933700" cy="2468563"/>
            <a:chOff x="1920" y="1248"/>
            <a:chExt cx="1848" cy="1555"/>
          </a:xfrm>
        </p:grpSpPr>
        <p:cxnSp>
          <p:nvCxnSpPr>
            <p:cNvPr id="419144" name="AutoShape 3400"/>
            <p:cNvCxnSpPr>
              <a:cxnSpLocks noChangeShapeType="1"/>
              <a:stCxn id="418890" idx="5"/>
              <a:endCxn id="418958" idx="1"/>
            </p:cNvCxnSpPr>
            <p:nvPr/>
          </p:nvCxnSpPr>
          <p:spPr bwMode="auto">
            <a:xfrm>
              <a:off x="2478" y="1669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7" name="AutoShape 3403"/>
            <p:cNvCxnSpPr>
              <a:cxnSpLocks noChangeShapeType="1"/>
              <a:stCxn id="418962" idx="3"/>
              <a:endCxn id="419022" idx="7"/>
            </p:cNvCxnSpPr>
            <p:nvPr/>
          </p:nvCxnSpPr>
          <p:spPr bwMode="auto">
            <a:xfrm flipH="1">
              <a:off x="2862" y="2053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9" name="AutoShape 3405"/>
            <p:cNvCxnSpPr>
              <a:cxnSpLocks noChangeShapeType="1"/>
              <a:stCxn id="419125" idx="2"/>
              <a:endCxn id="419026" idx="6"/>
            </p:cNvCxnSpPr>
            <p:nvPr/>
          </p:nvCxnSpPr>
          <p:spPr bwMode="auto">
            <a:xfrm flipH="1" flipV="1">
              <a:off x="3257" y="2419"/>
              <a:ext cx="385" cy="384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0" name="AutoShape 3406"/>
            <p:cNvCxnSpPr>
              <a:cxnSpLocks noChangeShapeType="1"/>
              <a:stCxn id="419014" idx="6"/>
              <a:endCxn id="418954" idx="4"/>
            </p:cNvCxnSpPr>
            <p:nvPr/>
          </p:nvCxnSpPr>
          <p:spPr bwMode="auto">
            <a:xfrm flipV="1">
              <a:off x="2105" y="2058"/>
              <a:ext cx="361" cy="361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1" name="AutoShape 3407"/>
            <p:cNvCxnSpPr>
              <a:cxnSpLocks noChangeShapeType="1"/>
              <a:stCxn id="418886" idx="3"/>
              <a:endCxn id="418950" idx="1"/>
            </p:cNvCxnSpPr>
            <p:nvPr/>
          </p:nvCxnSpPr>
          <p:spPr bwMode="auto">
            <a:xfrm>
              <a:off x="2069" y="1669"/>
              <a:ext cx="0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2" name="AutoShape 3408"/>
            <p:cNvCxnSpPr>
              <a:cxnSpLocks noChangeShapeType="1"/>
              <a:stCxn id="419122" idx="0"/>
              <a:endCxn id="419018" idx="4"/>
            </p:cNvCxnSpPr>
            <p:nvPr/>
          </p:nvCxnSpPr>
          <p:spPr bwMode="auto">
            <a:xfrm flipV="1">
              <a:off x="2466" y="2442"/>
              <a:ext cx="0" cy="33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6" name="AutoShape 3402"/>
            <p:cNvCxnSpPr>
              <a:cxnSpLocks noChangeShapeType="1"/>
              <a:stCxn id="419118" idx="3"/>
              <a:endCxn id="418898" idx="6"/>
            </p:cNvCxnSpPr>
            <p:nvPr/>
          </p:nvCxnSpPr>
          <p:spPr bwMode="auto">
            <a:xfrm flipH="1" flipV="1">
              <a:off x="3257" y="1651"/>
              <a:ext cx="396" cy="18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5" name="AutoShape 3401"/>
            <p:cNvCxnSpPr>
              <a:cxnSpLocks noChangeShapeType="1"/>
            </p:cNvCxnSpPr>
            <p:nvPr/>
          </p:nvCxnSpPr>
          <p:spPr bwMode="auto">
            <a:xfrm>
              <a:off x="2489" y="1270"/>
              <a:ext cx="337" cy="0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3" name="AutoShape 3409"/>
            <p:cNvCxnSpPr>
              <a:cxnSpLocks noChangeShapeType="1"/>
            </p:cNvCxnSpPr>
            <p:nvPr/>
          </p:nvCxnSpPr>
          <p:spPr bwMode="auto">
            <a:xfrm rot="5400000" flipH="1" flipV="1">
              <a:off x="2051" y="1269"/>
              <a:ext cx="37" cy="1"/>
            </a:xfrm>
            <a:prstGeom prst="curvedConnector5">
              <a:avLst>
                <a:gd name="adj1" fmla="val -145949"/>
                <a:gd name="adj2" fmla="val -11700005"/>
                <a:gd name="adj3" fmla="val 278375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9184" name="Group 3440"/>
            <p:cNvGrpSpPr>
              <a:grpSpLocks/>
            </p:cNvGrpSpPr>
            <p:nvPr/>
          </p:nvGrpSpPr>
          <p:grpSpPr bwMode="auto">
            <a:xfrm>
              <a:off x="1920" y="1248"/>
              <a:ext cx="1848" cy="1495"/>
              <a:chOff x="1920" y="1248"/>
              <a:chExt cx="1848" cy="1495"/>
            </a:xfrm>
          </p:grpSpPr>
          <p:graphicFrame>
            <p:nvGraphicFramePr>
              <p:cNvPr id="471040" name="Object 3072"/>
              <p:cNvGraphicFramePr>
                <a:graphicFrameLocks noChangeAspect="1"/>
              </p:cNvGraphicFramePr>
              <p:nvPr/>
            </p:nvGraphicFramePr>
            <p:xfrm>
              <a:off x="3120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406080" imgH="393480" progId="Equation.3">
                      <p:embed/>
                    </p:oleObj>
                  </mc:Choice>
                  <mc:Fallback>
                    <p:oleObj name="Equation" r:id="rId3" imgW="406080" imgH="393480" progId="Equation.3">
                      <p:embed/>
                      <p:pic>
                        <p:nvPicPr>
                          <p:cNvPr id="471040" name="Object 30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1" name="Object 3073"/>
              <p:cNvGraphicFramePr>
                <a:graphicFrameLocks noChangeAspect="1"/>
              </p:cNvGraphicFramePr>
              <p:nvPr/>
            </p:nvGraphicFramePr>
            <p:xfrm>
              <a:off x="2068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06080" imgH="393480" progId="Equation.3">
                      <p:embed/>
                    </p:oleObj>
                  </mc:Choice>
                  <mc:Fallback>
                    <p:oleObj name="Equation" r:id="rId5" imgW="406080" imgH="393480" progId="Equation.3">
                      <p:embed/>
                      <p:pic>
                        <p:nvPicPr>
                          <p:cNvPr id="471041" name="Object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8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2" name="Object 3074"/>
              <p:cNvGraphicFramePr>
                <a:graphicFrameLocks noChangeAspect="1"/>
              </p:cNvGraphicFramePr>
              <p:nvPr/>
            </p:nvGraphicFramePr>
            <p:xfrm>
              <a:off x="1968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406080" imgH="393480" progId="Equation.3">
                      <p:embed/>
                    </p:oleObj>
                  </mc:Choice>
                  <mc:Fallback>
                    <p:oleObj name="Equation" r:id="rId7" imgW="406080" imgH="393480" progId="Equation.3">
                      <p:embed/>
                      <p:pic>
                        <p:nvPicPr>
                          <p:cNvPr id="471042" name="Object 30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3" name="Object 3075"/>
              <p:cNvGraphicFramePr>
                <a:graphicFrameLocks noChangeAspect="1"/>
              </p:cNvGraphicFramePr>
              <p:nvPr/>
            </p:nvGraphicFramePr>
            <p:xfrm>
              <a:off x="22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419040" imgH="393480" progId="Equation.3">
                      <p:embed/>
                    </p:oleObj>
                  </mc:Choice>
                  <mc:Fallback>
                    <p:oleObj name="Equation" r:id="rId9" imgW="419040" imgH="393480" progId="Equation.3">
                      <p:embed/>
                      <p:pic>
                        <p:nvPicPr>
                          <p:cNvPr id="471043" name="Object 30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4" name="Object 3076"/>
              <p:cNvGraphicFramePr>
                <a:graphicFrameLocks noChangeAspect="1"/>
              </p:cNvGraphicFramePr>
              <p:nvPr/>
            </p:nvGraphicFramePr>
            <p:xfrm>
              <a:off x="2640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06080" imgH="393480" progId="Equation.3">
                      <p:embed/>
                    </p:oleObj>
                  </mc:Choice>
                  <mc:Fallback>
                    <p:oleObj name="Equation" r:id="rId11" imgW="406080" imgH="393480" progId="Equation.3">
                      <p:embed/>
                      <p:pic>
                        <p:nvPicPr>
                          <p:cNvPr id="471044" name="Object 30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5" name="Object 3077"/>
              <p:cNvGraphicFramePr>
                <a:graphicFrameLocks noChangeAspect="1"/>
              </p:cNvGraphicFramePr>
              <p:nvPr/>
            </p:nvGraphicFramePr>
            <p:xfrm>
              <a:off x="1920" y="12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419040" imgH="393480" progId="Equation.3">
                      <p:embed/>
                    </p:oleObj>
                  </mc:Choice>
                  <mc:Fallback>
                    <p:oleObj name="Equation" r:id="rId13" imgW="419040" imgH="393480" progId="Equation.3">
                      <p:embed/>
                      <p:pic>
                        <p:nvPicPr>
                          <p:cNvPr id="471045" name="Object 30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12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6" name="Object 3078"/>
              <p:cNvGraphicFramePr>
                <a:graphicFrameLocks noChangeAspect="1"/>
              </p:cNvGraphicFramePr>
              <p:nvPr/>
            </p:nvGraphicFramePr>
            <p:xfrm>
              <a:off x="2548" y="1248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406080" imgH="393480" progId="Equation.3">
                      <p:embed/>
                    </p:oleObj>
                  </mc:Choice>
                  <mc:Fallback>
                    <p:oleObj name="Equation" r:id="rId15" imgW="406080" imgH="393480" progId="Equation.3">
                      <p:embed/>
                      <p:pic>
                        <p:nvPicPr>
                          <p:cNvPr id="471046" name="Object 30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8" y="1248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7" name="Object 3079"/>
              <p:cNvGraphicFramePr>
                <a:graphicFrameLocks noChangeAspect="1"/>
              </p:cNvGraphicFramePr>
              <p:nvPr/>
            </p:nvGraphicFramePr>
            <p:xfrm>
              <a:off x="3356" y="1440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419040" imgH="393480" progId="Equation.3">
                      <p:embed/>
                    </p:oleObj>
                  </mc:Choice>
                  <mc:Fallback>
                    <p:oleObj name="Equation" r:id="rId17" imgW="419040" imgH="393480" progId="Equation.3">
                      <p:embed/>
                      <p:pic>
                        <p:nvPicPr>
                          <p:cNvPr id="471047" name="Object 30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6" y="1440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8" name="Object 3080"/>
              <p:cNvGraphicFramePr>
                <a:graphicFrameLocks noChangeAspect="1"/>
              </p:cNvGraphicFramePr>
              <p:nvPr/>
            </p:nvGraphicFramePr>
            <p:xfrm>
              <a:off x="35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419040" imgH="393480" progId="Equation.3">
                      <p:embed/>
                    </p:oleObj>
                  </mc:Choice>
                  <mc:Fallback>
                    <p:oleObj name="Equation" r:id="rId19" imgW="419040" imgH="393480" progId="Equation.3">
                      <p:embed/>
                      <p:pic>
                        <p:nvPicPr>
                          <p:cNvPr id="471048" name="Object 30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08060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A2CB7-2A5F-429D-AD44-2BD3E6000865}" type="slidenum">
              <a:rPr lang="en-US"/>
              <a:pPr/>
              <a:t>44</a:t>
            </a:fld>
            <a:r>
              <a:rPr lang="en-US"/>
              <a:t>-</a:t>
            </a: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5206" name="Group 6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35207" name="Line 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08" name="Line 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09" name="Line 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0" name="Line 1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1" name="Line 1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2" name="Line 1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3" name="Line 1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4" name="Line 1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5" name="Line 1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17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5218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5220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5221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5222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3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4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5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6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27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5228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9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0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1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2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3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5234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5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6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7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8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9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5240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1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2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3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4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45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5246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7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8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9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50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5252" name="AutoShape 52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3" name="AutoShape 53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6" name="AutoShape 56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9" name="AutoShape 59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60" name="AutoShape 60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2064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7206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5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47206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6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47206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7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472067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8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06080" imgH="393480" progId="Equation.3">
                  <p:embed/>
                </p:oleObj>
              </mc:Choice>
              <mc:Fallback>
                <p:oleObj name="Equation" r:id="rId11" imgW="406080" imgH="393480" progId="Equation.3">
                  <p:embed/>
                  <p:pic>
                    <p:nvPicPr>
                      <p:cNvPr id="47206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149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CBFC388-9604-42A3-B5C1-1E1B91536340}" type="slidenum">
              <a:rPr lang="en-US"/>
              <a:pPr/>
              <a:t>45</a:t>
            </a:fld>
            <a:r>
              <a:rPr lang="en-US"/>
              <a:t>-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6285" name="Group 61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6231" name="Line 7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2" name="Line 8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5" name="Line 11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6" name="Line 12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7" name="Line 13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8" name="Line 14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9" name="Line 15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6240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6242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6244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6245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6246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7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8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9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0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1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6252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3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4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5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6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7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6258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9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0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1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2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3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6264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5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6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7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8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9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6270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1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2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3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4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6275" name="AutoShape 51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6" name="AutoShape 52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7" name="AutoShape 53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8" name="AutoShape 54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9" name="AutoShape 55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3088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7308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89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47308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0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47309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1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47309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2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06080" imgH="393480" progId="Equation.3">
                  <p:embed/>
                </p:oleObj>
              </mc:Choice>
              <mc:Fallback>
                <p:oleObj name="Equation" r:id="rId11" imgW="406080" imgH="393480" progId="Equation.3">
                  <p:embed/>
                  <p:pic>
                    <p:nvPicPr>
                      <p:cNvPr id="47309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5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B2D8A3-EB3F-444E-BF2A-94E830F38F92}" type="slidenum">
              <a:rPr lang="en-US"/>
              <a:pPr/>
              <a:t>46</a:t>
            </a:fld>
            <a:r>
              <a:rPr lang="en-US"/>
              <a:t>-</a:t>
            </a:r>
          </a:p>
        </p:txBody>
      </p:sp>
      <p:sp>
        <p:nvSpPr>
          <p:cNvPr id="437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7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814388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When is loop interchange legal?  </a:t>
            </a:r>
            <a:r>
              <a:rPr lang="en-US">
                <a:solidFill>
                  <a:srgbClr val="FF0033"/>
                </a:solidFill>
              </a:rPr>
              <a:t>when the “interchanged” dependences remain lexiographically positive!</a:t>
            </a:r>
            <a:endParaRPr lang="en-US"/>
          </a:p>
        </p:txBody>
      </p:sp>
      <p:sp>
        <p:nvSpPr>
          <p:cNvPr id="437252" name="Text Box 1028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7253" name="Text Box 1029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7254" name="Group 1030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7255" name="Line 1031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6" name="Line 1032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7" name="Line 1033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8" name="Line 1034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9" name="Line 1035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0" name="Line 1036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1" name="Line 1037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2" name="Line 1038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3" name="Line 1039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7264" name="Line 1040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65" name="Line 1041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7266" name="Text Box 1042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7267" name="Text Box 1043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7268" name="Group 1044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7269" name="Group 1045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7270" name="Oval 1046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1" name="Oval 1047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2" name="Oval 1048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3" name="Oval 1049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4" name="Oval 1050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75" name="Group 1051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7276" name="Oval 1052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7" name="Oval 1053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8" name="Oval 1054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9" name="Oval 1055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0" name="Oval 1056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1" name="Group 1057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7282" name="Oval 1058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3" name="Oval 1059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4" name="Oval 1060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5" name="Oval 1061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6" name="Oval 1062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7" name="Group 106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7288" name="Oval 1064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9" name="Oval 1065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0" name="Oval 1066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1" name="Oval 1067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2" name="Oval 1068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93" name="Group 1069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7294" name="Oval 1070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5" name="Oval 1071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6" name="Oval 1072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7" name="Oval 1073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8" name="Oval 1074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7299" name="AutoShape 1075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0" name="AutoShape 1076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1" name="AutoShape 1077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2" name="AutoShape 1078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3" name="AutoShape 1079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4112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47411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3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474113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4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474114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5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474115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6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06080" imgH="393480" progId="Equation.3">
                  <p:embed/>
                </p:oleObj>
              </mc:Choice>
              <mc:Fallback>
                <p:oleObj name="Equation" r:id="rId11" imgW="406080" imgH="393480" progId="Equation.3">
                  <p:embed/>
                  <p:pic>
                    <p:nvPicPr>
                      <p:cNvPr id="474116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0073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C867708-5C58-46B5-9F36-A17FA6D8DC9D}" type="slidenum">
              <a:rPr lang="en-US"/>
              <a:pPr/>
              <a:t>47</a:t>
            </a:fld>
            <a:r>
              <a:rPr lang="en-US"/>
              <a:t>-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1482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371600" y="2862263"/>
            <a:ext cx="1747838" cy="20145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20102" name="Group 262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1984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0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20145" name="Group 305"/>
          <p:cNvGrpSpPr>
            <a:grpSpLocks/>
          </p:cNvGrpSpPr>
          <p:nvPr/>
        </p:nvGrpSpPr>
        <p:grpSpPr bwMode="auto">
          <a:xfrm>
            <a:off x="4953000" y="2463800"/>
            <a:ext cx="2819400" cy="2743200"/>
            <a:chOff x="3120" y="1536"/>
            <a:chExt cx="1776" cy="1728"/>
          </a:xfrm>
        </p:grpSpPr>
        <p:grpSp>
          <p:nvGrpSpPr>
            <p:cNvPr id="420123" name="Group 283"/>
            <p:cNvGrpSpPr>
              <a:grpSpLocks/>
            </p:cNvGrpSpPr>
            <p:nvPr/>
          </p:nvGrpSpPr>
          <p:grpSpPr bwMode="auto">
            <a:xfrm>
              <a:off x="3312" y="1536"/>
              <a:ext cx="1584" cy="1440"/>
              <a:chOff x="1776" y="1152"/>
              <a:chExt cx="1584" cy="1440"/>
            </a:xfrm>
          </p:grpSpPr>
          <p:sp>
            <p:nvSpPr>
              <p:cNvPr id="420104" name="Line 264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8" name="Line 268"/>
              <p:cNvSpPr>
                <a:spLocks noChangeShapeType="1"/>
              </p:cNvSpPr>
              <p:nvPr/>
            </p:nvSpPr>
            <p:spPr bwMode="auto">
              <a:xfrm>
                <a:off x="1776" y="124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9" name="Line 269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0" name="Line 270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1" name="Line 271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2" name="Line 272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3" name="Line 273"/>
              <p:cNvSpPr>
                <a:spLocks noChangeShapeType="1"/>
              </p:cNvSpPr>
              <p:nvPr/>
            </p:nvSpPr>
            <p:spPr bwMode="auto">
              <a:xfrm>
                <a:off x="1776" y="172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4" name="Line 274"/>
              <p:cNvSpPr>
                <a:spLocks noChangeShapeType="1"/>
              </p:cNvSpPr>
              <p:nvPr/>
            </p:nvSpPr>
            <p:spPr bwMode="auto">
              <a:xfrm>
                <a:off x="1776" y="182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5" name="Line 275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6" name="Line 27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7" name="Line 277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8" name="Line 278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9" name="Line 279"/>
              <p:cNvSpPr>
                <a:spLocks noChangeShapeType="1"/>
              </p:cNvSpPr>
              <p:nvPr/>
            </p:nvSpPr>
            <p:spPr bwMode="auto">
              <a:xfrm>
                <a:off x="1776" y="23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0" name="Line 280"/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1" name="Line 281"/>
              <p:cNvSpPr>
                <a:spLocks noChangeShapeType="1"/>
              </p:cNvSpPr>
              <p:nvPr/>
            </p:nvSpPr>
            <p:spPr bwMode="auto">
              <a:xfrm>
                <a:off x="1776" y="249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2" name="Line 282"/>
              <p:cNvSpPr>
                <a:spLocks noChangeShapeType="1"/>
              </p:cNvSpPr>
              <p:nvPr/>
            </p:nvSpPr>
            <p:spPr bwMode="auto">
              <a:xfrm>
                <a:off x="1776" y="259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124" name="Line 284"/>
            <p:cNvSpPr>
              <a:spLocks noChangeShapeType="1"/>
            </p:cNvSpPr>
            <p:nvPr/>
          </p:nvSpPr>
          <p:spPr bwMode="auto">
            <a:xfrm flipH="1">
              <a:off x="3312" y="153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5" name="Line 285"/>
            <p:cNvSpPr>
              <a:spLocks noChangeShapeType="1"/>
            </p:cNvSpPr>
            <p:nvPr/>
          </p:nvSpPr>
          <p:spPr bwMode="auto">
            <a:xfrm flipH="1">
              <a:off x="3312" y="163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6" name="Line 286"/>
            <p:cNvSpPr>
              <a:spLocks noChangeShapeType="1"/>
            </p:cNvSpPr>
            <p:nvPr/>
          </p:nvSpPr>
          <p:spPr bwMode="auto">
            <a:xfrm flipH="1">
              <a:off x="3312" y="172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7" name="Line 287"/>
            <p:cNvSpPr>
              <a:spLocks noChangeShapeType="1"/>
            </p:cNvSpPr>
            <p:nvPr/>
          </p:nvSpPr>
          <p:spPr bwMode="auto">
            <a:xfrm flipH="1">
              <a:off x="3312" y="182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8" name="Line 288"/>
            <p:cNvSpPr>
              <a:spLocks noChangeShapeType="1"/>
            </p:cNvSpPr>
            <p:nvPr/>
          </p:nvSpPr>
          <p:spPr bwMode="auto">
            <a:xfrm flipH="1">
              <a:off x="3312" y="192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9" name="Line 289"/>
            <p:cNvSpPr>
              <a:spLocks noChangeShapeType="1"/>
            </p:cNvSpPr>
            <p:nvPr/>
          </p:nvSpPr>
          <p:spPr bwMode="auto">
            <a:xfrm flipH="1">
              <a:off x="3312" y="201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0" name="Line 290"/>
            <p:cNvSpPr>
              <a:spLocks noChangeShapeType="1"/>
            </p:cNvSpPr>
            <p:nvPr/>
          </p:nvSpPr>
          <p:spPr bwMode="auto">
            <a:xfrm flipH="1">
              <a:off x="3312" y="211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1" name="Line 291"/>
            <p:cNvSpPr>
              <a:spLocks noChangeShapeType="1"/>
            </p:cNvSpPr>
            <p:nvPr/>
          </p:nvSpPr>
          <p:spPr bwMode="auto">
            <a:xfrm flipH="1">
              <a:off x="3312" y="220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2" name="Line 292"/>
            <p:cNvSpPr>
              <a:spLocks noChangeShapeType="1"/>
            </p:cNvSpPr>
            <p:nvPr/>
          </p:nvSpPr>
          <p:spPr bwMode="auto">
            <a:xfrm flipH="1">
              <a:off x="3312" y="230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3" name="Line 293"/>
            <p:cNvSpPr>
              <a:spLocks noChangeShapeType="1"/>
            </p:cNvSpPr>
            <p:nvPr/>
          </p:nvSpPr>
          <p:spPr bwMode="auto">
            <a:xfrm flipH="1">
              <a:off x="3312" y="240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4" name="Line 294"/>
            <p:cNvSpPr>
              <a:spLocks noChangeShapeType="1"/>
            </p:cNvSpPr>
            <p:nvPr/>
          </p:nvSpPr>
          <p:spPr bwMode="auto">
            <a:xfrm flipH="1">
              <a:off x="3312" y="249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5" name="Line 295"/>
            <p:cNvSpPr>
              <a:spLocks noChangeShapeType="1"/>
            </p:cNvSpPr>
            <p:nvPr/>
          </p:nvSpPr>
          <p:spPr bwMode="auto">
            <a:xfrm flipH="1">
              <a:off x="3312" y="259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6" name="Line 296"/>
            <p:cNvSpPr>
              <a:spLocks noChangeShapeType="1"/>
            </p:cNvSpPr>
            <p:nvPr/>
          </p:nvSpPr>
          <p:spPr bwMode="auto">
            <a:xfrm flipH="1">
              <a:off x="3312" y="268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7" name="Line 297"/>
            <p:cNvSpPr>
              <a:spLocks noChangeShapeType="1"/>
            </p:cNvSpPr>
            <p:nvPr/>
          </p:nvSpPr>
          <p:spPr bwMode="auto">
            <a:xfrm flipH="1">
              <a:off x="3312" y="278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8" name="Line 298"/>
            <p:cNvSpPr>
              <a:spLocks noChangeShapeType="1"/>
            </p:cNvSpPr>
            <p:nvPr/>
          </p:nvSpPr>
          <p:spPr bwMode="auto">
            <a:xfrm flipH="1">
              <a:off x="3312" y="288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20144" name="Group 304"/>
            <p:cNvGrpSpPr>
              <a:grpSpLocks/>
            </p:cNvGrpSpPr>
            <p:nvPr/>
          </p:nvGrpSpPr>
          <p:grpSpPr bwMode="auto">
            <a:xfrm>
              <a:off x="3120" y="1536"/>
              <a:ext cx="1680" cy="1728"/>
              <a:chOff x="1584" y="1152"/>
              <a:chExt cx="1680" cy="1728"/>
            </a:xfrm>
          </p:grpSpPr>
          <p:sp>
            <p:nvSpPr>
              <p:cNvPr id="420140" name="Line 300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1" name="Line 301"/>
              <p:cNvSpPr>
                <a:spLocks noChangeShapeType="1"/>
              </p:cNvSpPr>
              <p:nvPr/>
            </p:nvSpPr>
            <p:spPr bwMode="auto">
              <a:xfrm flipH="1">
                <a:off x="1584" y="2880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2" name="Line 302"/>
              <p:cNvSpPr>
                <a:spLocks noChangeShapeType="1"/>
              </p:cNvSpPr>
              <p:nvPr/>
            </p:nvSpPr>
            <p:spPr bwMode="auto">
              <a:xfrm flipV="1">
                <a:off x="1584" y="1152"/>
                <a:ext cx="0" cy="172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3" name="Line 303"/>
              <p:cNvSpPr>
                <a:spLocks noChangeShapeType="1"/>
              </p:cNvSpPr>
              <p:nvPr/>
            </p:nvSpPr>
            <p:spPr bwMode="auto">
              <a:xfrm>
                <a:off x="1584" y="115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60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5C54989-2F60-48FE-8717-DC0F0432C0F3}" type="slidenum">
              <a:rPr lang="en-US"/>
              <a:pPr/>
              <a:t>48</a:t>
            </a:fld>
            <a:r>
              <a:rPr lang="en-US"/>
              <a:t>-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3825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39301" name="Group 5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39302" name="Oval 6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3" name="Oval 7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4" name="Oval 8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5" name="Oval 9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6" name="Oval 10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7" name="Oval 11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8" name="Oval 12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9" name="Oval 13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0" name="Oval 14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1" name="Oval 15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2" name="Oval 16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3" name="Oval 17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4" name="Oval 18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5" name="Oval 19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6" name="Oval 20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7" name="Oval 21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8" name="Oval 22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9" name="Oval 23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0" name="Oval 24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1" name="Oval 25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2" name="Oval 26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3" name="Oval 27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4" name="Oval 28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5" name="Oval 29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6" name="Oval 30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7" name="Oval 31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8" name="Oval 32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9" name="Oval 33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0" name="Oval 34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1" name="Oval 35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2" name="Oval 36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3" name="Oval 37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4" name="Oval 38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5" name="Oval 39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6" name="Oval 40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7" name="Oval 41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8" name="Oval 42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9" name="Oval 43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0" name="Oval 44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1" name="Oval 45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2" name="Oval 46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3" name="Oval 47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4" name="Oval 48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5" name="Oval 49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6" name="Oval 50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7" name="Oval 51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8" name="Oval 52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9" name="Oval 53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0" name="Oval 54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1" name="Oval 55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2" name="Oval 56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3" name="Oval 57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4" name="Oval 58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5" name="Oval 59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6" name="Oval 60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7" name="Oval 61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8" name="Oval 62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9" name="Oval 63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0" name="Oval 64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1" name="Oval 65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2" name="Oval 66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3" name="Oval 67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4" name="Oval 68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5" name="Oval 69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6" name="Oval 70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7" name="Oval 71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8" name="Oval 72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9" name="Oval 73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0" name="Oval 74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1" name="Oval 75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2" name="Oval 76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3" name="Oval 77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4" name="Oval 78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5" name="Oval 79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6" name="Oval 80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7" name="Oval 81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8" name="Oval 82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9" name="Oval 83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0" name="Oval 84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1" name="Oval 85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2" name="Oval 86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3" name="Oval 87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4" name="Oval 88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5" name="Oval 89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6" name="Oval 90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7" name="Oval 91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8" name="Oval 92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9" name="Oval 93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0" name="Oval 94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1" name="Oval 95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2" name="Oval 96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3" name="Oval 97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4" name="Oval 98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5" name="Oval 99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6" name="Oval 100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7" name="Oval 101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8" name="Oval 102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9" name="Oval 103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0" name="Oval 104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1" name="Oval 105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2" name="Oval 106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3" name="Oval 107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4" name="Oval 108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5" name="Oval 109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6" name="Oval 110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7" name="Oval 111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8" name="Oval 112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9" name="Oval 113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0" name="Oval 114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1" name="Oval 115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2" name="Oval 116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3" name="Oval 117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4" name="Oval 118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5" name="Oval 119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6" name="Oval 120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7" name="Oval 121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8" name="Oval 122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9" name="Oval 123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0" name="Oval 124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1" name="Oval 125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2" name="Oval 126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3" name="Oval 127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4" name="Oval 128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5" name="Oval 129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6" name="Oval 130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7" name="Oval 131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8" name="Oval 132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9" name="Oval 133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0" name="Oval 134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1" name="Oval 135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2" name="Oval 136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3" name="Oval 137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4" name="Oval 138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5" name="Oval 139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6" name="Oval 140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7" name="Oval 141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8" name="Oval 142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9" name="Oval 143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0" name="Oval 144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1" name="Oval 145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2" name="Oval 146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3" name="Oval 147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4" name="Oval 148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5" name="Oval 149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6" name="Oval 150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7" name="Oval 151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8" name="Oval 152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9" name="Oval 153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0" name="Oval 154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1" name="Oval 155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2" name="Oval 156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3" name="Oval 157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4" name="Oval 158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5" name="Oval 159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6" name="Oval 160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7" name="Oval 161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8" name="Oval 162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9" name="Oval 163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0" name="Oval 164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1" name="Oval 165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2" name="Oval 166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3" name="Oval 167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4" name="Oval 168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5" name="Oval 169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6" name="Oval 170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7" name="Oval 171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8" name="Oval 172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9" name="Oval 173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0" name="Oval 174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1" name="Oval 175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2" name="Oval 176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3" name="Oval 177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4" name="Oval 178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5" name="Oval 179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6" name="Oval 180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7" name="Oval 181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8" name="Oval 182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9" name="Oval 183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0" name="Oval 184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1" name="Oval 185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2" name="Oval 186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3" name="Oval 187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4" name="Oval 188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5" name="Oval 189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6" name="Oval 190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7" name="Oval 191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8" name="Oval 192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9" name="Oval 193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0" name="Oval 194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1" name="Oval 195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2" name="Oval 196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3" name="Oval 197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4" name="Oval 198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5" name="Oval 199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6" name="Oval 200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7" name="Oval 201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8" name="Oval 202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9" name="Oval 203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0" name="Oval 204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1" name="Oval 205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2" name="Oval 206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3" name="Oval 207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4" name="Oval 208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5" name="Oval 209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6" name="Oval 210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7" name="Oval 211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8" name="Oval 212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9" name="Oval 213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0" name="Oval 214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1" name="Oval 215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2" name="Oval 216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3" name="Oval 217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4" name="Oval 218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5" name="Oval 219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6" name="Oval 220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7" name="Oval 221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8" name="Oval 222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9" name="Oval 223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0" name="Oval 224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1" name="Oval 225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2" name="Oval 226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3" name="Oval 227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4" name="Oval 228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5" name="Oval 229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6" name="Oval 230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7" name="Oval 231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8" name="Oval 232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9" name="Oval 233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0" name="Oval 234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1" name="Oval 235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2" name="Oval 236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3" name="Oval 237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4" name="Oval 238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5" name="Oval 239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6" name="Oval 240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7" name="Oval 241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8" name="Oval 242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9" name="Oval 243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0" name="Oval 244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1" name="Oval 245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2" name="Oval 246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3" name="Oval 247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4" name="Oval 248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5" name="Oval 249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6" name="Oval 250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7" name="Oval 251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8" name="Oval 252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9" name="Oval 253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0" name="Oval 254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1" name="Oval 255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2" name="Oval 256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3" name="Oval 257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4" name="Oval 258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5" name="Oval 259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6" name="Oval 260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7" name="Oval 261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9595" name="Text Box 299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39641" name="Text Box 345"/>
          <p:cNvSpPr txBox="1">
            <a:spLocks noChangeArrowheads="1"/>
          </p:cNvSpPr>
          <p:nvPr/>
        </p:nvSpPr>
        <p:spPr bwMode="auto">
          <a:xfrm>
            <a:off x="3146425" y="1416050"/>
            <a:ext cx="1841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9642" name="Text Box 346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39645" name="Group 349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39643" name="AutoShape 34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644" name="Text Box 34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6484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81020C9-5F36-4CDE-880F-195A3529E7DA}" type="slidenum">
              <a:rPr lang="en-US"/>
              <a:pPr/>
              <a:t>49</a:t>
            </a:fld>
            <a:r>
              <a:rPr lang="en-US"/>
              <a:t>-</a:t>
            </a:r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524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0324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032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581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0582" name="Group 262"/>
          <p:cNvGrpSpPr>
            <a:grpSpLocks/>
          </p:cNvGrpSpPr>
          <p:nvPr/>
        </p:nvGrpSpPr>
        <p:grpSpPr bwMode="auto">
          <a:xfrm>
            <a:off x="4953000" y="2165350"/>
            <a:ext cx="1524000" cy="1835150"/>
            <a:chOff x="3120" y="1364"/>
            <a:chExt cx="960" cy="1156"/>
          </a:xfrm>
        </p:grpSpPr>
        <p:sp>
          <p:nvSpPr>
            <p:cNvPr id="440583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4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5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6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7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8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9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0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1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2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3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4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5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6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7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8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9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0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1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2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603" name="Text Box 283"/>
          <p:cNvSpPr txBox="1">
            <a:spLocks noChangeArrowheads="1"/>
          </p:cNvSpPr>
          <p:nvPr/>
        </p:nvSpPr>
        <p:spPr bwMode="auto">
          <a:xfrm>
            <a:off x="5588000" y="1903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0604" name="Text Box 284"/>
          <p:cNvSpPr txBox="1">
            <a:spLocks noChangeArrowheads="1"/>
          </p:cNvSpPr>
          <p:nvPr/>
        </p:nvSpPr>
        <p:spPr bwMode="auto">
          <a:xfrm>
            <a:off x="42052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0605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0606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0607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608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023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C9517337-8136-48CC-888E-DA0CEB8E9359}" type="slidenum">
              <a:rPr lang="en-US"/>
              <a:pPr/>
              <a:t>5</a:t>
            </a:fld>
            <a:r>
              <a:rPr lang="en-US"/>
              <a:t>-</a:t>
            </a:r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Output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also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9123" name="Object 3"/>
          <p:cNvGraphicFramePr>
            <a:graphicFrameLocks noChangeAspect="1"/>
          </p:cNvGraphicFramePr>
          <p:nvPr/>
        </p:nvGraphicFramePr>
        <p:xfrm>
          <a:off x="2743200" y="5588000"/>
          <a:ext cx="39751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74760" imgH="355320" progId="Equation.3">
                  <p:embed/>
                </p:oleObj>
              </mc:Choice>
              <mc:Fallback>
                <p:oleObj name="Equation" r:id="rId3" imgW="3974760" imgH="355320" progId="Equation.3">
                  <p:embed/>
                  <p:pic>
                    <p:nvPicPr>
                      <p:cNvPr id="389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588000"/>
                        <a:ext cx="39751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25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280" imgH="1358640" progId="Equation.3">
                  <p:embed/>
                </p:oleObj>
              </mc:Choice>
              <mc:Fallback>
                <p:oleObj name="Equation" r:id="rId5" imgW="2006280" imgH="1358640" progId="Equation.3">
                  <p:embed/>
                  <p:pic>
                    <p:nvPicPr>
                      <p:cNvPr id="389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2043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DC403C9-7EE1-472F-B34E-95190BEF09BF}" type="slidenum">
              <a:rPr lang="en-US"/>
              <a:pPr/>
              <a:t>50</a:t>
            </a:fld>
            <a:r>
              <a:rPr lang="en-US"/>
              <a:t>-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17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1349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0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1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2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3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4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5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6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7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8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9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0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1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2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3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4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5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6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7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8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9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0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1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2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3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4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5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6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7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8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9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0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1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2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3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4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5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6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7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8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9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0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1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2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3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4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5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6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7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8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9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0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1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2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3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4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5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6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7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8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9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0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1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2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3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4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5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6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7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8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9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0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1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2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3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4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5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6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7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8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9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0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1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2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3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4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5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6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7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8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9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0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1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2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3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4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5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6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7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8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9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0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1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2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3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4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5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6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7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8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9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0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1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2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3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4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5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6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7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8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9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0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1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2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3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4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5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6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7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8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9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0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1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2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3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4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5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6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7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8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9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0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1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2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3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4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5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6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7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8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9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0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1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2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3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4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5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6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7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8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9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0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1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2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3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4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5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6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7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8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9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0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1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2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3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4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5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6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7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8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9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0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1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2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3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4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5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6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7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8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9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0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1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2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3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4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5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6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7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8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9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0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1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2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3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4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5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6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7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8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9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0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1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2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3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4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5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6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7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8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9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0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1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2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3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4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5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6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7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8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9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0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1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2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3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4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5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6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7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8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9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0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1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2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3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4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5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6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7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8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9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0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1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2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3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4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05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1606" name="Group 262"/>
          <p:cNvGrpSpPr>
            <a:grpSpLocks/>
          </p:cNvGrpSpPr>
          <p:nvPr/>
        </p:nvGrpSpPr>
        <p:grpSpPr bwMode="auto">
          <a:xfrm>
            <a:off x="6134100" y="2165350"/>
            <a:ext cx="1524000" cy="1835150"/>
            <a:chOff x="3120" y="1364"/>
            <a:chExt cx="960" cy="1156"/>
          </a:xfrm>
        </p:grpSpPr>
        <p:sp>
          <p:nvSpPr>
            <p:cNvPr id="441607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8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9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0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1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2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3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4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5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6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7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8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9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20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1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2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3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4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5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6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27" name="Text Box 283"/>
          <p:cNvSpPr txBox="1">
            <a:spLocks noChangeArrowheads="1"/>
          </p:cNvSpPr>
          <p:nvPr/>
        </p:nvSpPr>
        <p:spPr bwMode="auto">
          <a:xfrm>
            <a:off x="6705600" y="1903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1628" name="Text Box 284"/>
          <p:cNvSpPr txBox="1">
            <a:spLocks noChangeArrowheads="1"/>
          </p:cNvSpPr>
          <p:nvPr/>
        </p:nvSpPr>
        <p:spPr bwMode="auto">
          <a:xfrm>
            <a:off x="77358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1629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1630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1631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32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3849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F92B48-4902-4948-B3D1-7E82A8400920}" type="slidenum">
              <a:rPr lang="en-US"/>
              <a:pPr/>
              <a:t>51</a:t>
            </a:fld>
            <a:r>
              <a:rPr lang="en-US"/>
              <a:t>-</a:t>
            </a: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1288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2372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2373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4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5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6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7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8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9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0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1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2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3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4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5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6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7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8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9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0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1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2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3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4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5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6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7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8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9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0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1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2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3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4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5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6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7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8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9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0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1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2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3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4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5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6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7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8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9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0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1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2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3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4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5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6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7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8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9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0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1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2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3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4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5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6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7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8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9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0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1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2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3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4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5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6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7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8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9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0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1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2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3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4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5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6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7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8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9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0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1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2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3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4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5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6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7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8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9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0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1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2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3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4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5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6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7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8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9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0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1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2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3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4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5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6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7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8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9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0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1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2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3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4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5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6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7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8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9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0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1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2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3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4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5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6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7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8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9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0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1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2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3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4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5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6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7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8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9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0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1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2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3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4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5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6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7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8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9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0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1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2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3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4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5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6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7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8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9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0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1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2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3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4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5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6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7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8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9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0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1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2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3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4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5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6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7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8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9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0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1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2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3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4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5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6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7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8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9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0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1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2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3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4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5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6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7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8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9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0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1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2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3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4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5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6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7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8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9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0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1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2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3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4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5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6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7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8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9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0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1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2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3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4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5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6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7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8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9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0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1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2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3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4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5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6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7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8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9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0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1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2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3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4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5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6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7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8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29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2630" name="Group 262"/>
          <p:cNvGrpSpPr>
            <a:grpSpLocks/>
          </p:cNvGrpSpPr>
          <p:nvPr/>
        </p:nvGrpSpPr>
        <p:grpSpPr bwMode="auto">
          <a:xfrm>
            <a:off x="5067300" y="3371850"/>
            <a:ext cx="1524000" cy="1835150"/>
            <a:chOff x="3120" y="1364"/>
            <a:chExt cx="960" cy="1156"/>
          </a:xfrm>
        </p:grpSpPr>
        <p:sp>
          <p:nvSpPr>
            <p:cNvPr id="442631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2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3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4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5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6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7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8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9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0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1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2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3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4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5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6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7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8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9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50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53" name="Text Box 285"/>
          <p:cNvSpPr txBox="1">
            <a:spLocks noChangeArrowheads="1"/>
          </p:cNvSpPr>
          <p:nvPr/>
        </p:nvSpPr>
        <p:spPr bwMode="auto">
          <a:xfrm>
            <a:off x="5588000" y="5332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2654" name="Text Box 286"/>
          <p:cNvSpPr txBox="1">
            <a:spLocks noChangeArrowheads="1"/>
          </p:cNvSpPr>
          <p:nvPr/>
        </p:nvSpPr>
        <p:spPr bwMode="auto">
          <a:xfrm>
            <a:off x="42052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2655" name="Text Box 287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2656" name="Group 288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2657" name="AutoShape 289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58" name="Text Box 290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38241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EDA5C4B-E55E-4637-87A7-581EFF1A75C1}" type="slidenum">
              <a:rPr lang="en-US"/>
              <a:pPr/>
              <a:t>52</a:t>
            </a:fld>
            <a:r>
              <a:rPr lang="en-US"/>
              <a:t>-</a:t>
            </a: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525" y="1410797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3396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3397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8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9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0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1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2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3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4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5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6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7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8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9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0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1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2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3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4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5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6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7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8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9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0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1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2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3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4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5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6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7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8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9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0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1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2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3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4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5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6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7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8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9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0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1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2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3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4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5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6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7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8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9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0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1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2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3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4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5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6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7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8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9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0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1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2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3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4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5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6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7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8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9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0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1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2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3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4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5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6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7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8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9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0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1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2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3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4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5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6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7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8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9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0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1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2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3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4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5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6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7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8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9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0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1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2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3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4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5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6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7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8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9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0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1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2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3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4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5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6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7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8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9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0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1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2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3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4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5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6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7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8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9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0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1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2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3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4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5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6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7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8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9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0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1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2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3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4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5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6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7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8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9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0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1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2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3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4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5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6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7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8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9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0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1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2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3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4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5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6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7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8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9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0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1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2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3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4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5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6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7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8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9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0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1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2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3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4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5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6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7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8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9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0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1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2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3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4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5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6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7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8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9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0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1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2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3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4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5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6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7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8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9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0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1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2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3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4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5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6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7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8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9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0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1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2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3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4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5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6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7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8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9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0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1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2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3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4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5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6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7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8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9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0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1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2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3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4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5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6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7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8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9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0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1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2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53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3654" name="Group 262"/>
          <p:cNvGrpSpPr>
            <a:grpSpLocks/>
          </p:cNvGrpSpPr>
          <p:nvPr/>
        </p:nvGrpSpPr>
        <p:grpSpPr bwMode="auto">
          <a:xfrm>
            <a:off x="6159500" y="3384550"/>
            <a:ext cx="1524000" cy="1835150"/>
            <a:chOff x="3120" y="1364"/>
            <a:chExt cx="960" cy="1156"/>
          </a:xfrm>
        </p:grpSpPr>
        <p:sp>
          <p:nvSpPr>
            <p:cNvPr id="443655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6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7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58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9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0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1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2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3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4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5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6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7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8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9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0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1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2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3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4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75" name="Text Box 283"/>
          <p:cNvSpPr txBox="1">
            <a:spLocks noChangeArrowheads="1"/>
          </p:cNvSpPr>
          <p:nvPr/>
        </p:nvSpPr>
        <p:spPr bwMode="auto">
          <a:xfrm>
            <a:off x="6553200" y="5332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3676" name="Text Box 284"/>
          <p:cNvSpPr txBox="1">
            <a:spLocks noChangeArrowheads="1"/>
          </p:cNvSpPr>
          <p:nvPr/>
        </p:nvSpPr>
        <p:spPr bwMode="auto">
          <a:xfrm>
            <a:off x="77993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3677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3678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3679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80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7728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7A14FF2-16DA-43C4-AE98-4730445ED93A}" type="slidenum">
              <a:rPr lang="en-US"/>
              <a:pPr/>
              <a:t>53</a:t>
            </a:fld>
            <a:r>
              <a:rPr lang="en-US"/>
              <a:t>-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Loop Blocking (Tiling)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584200" y="2098675"/>
            <a:ext cx="1747838" cy="20145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692400" y="1824038"/>
            <a:ext cx="2754313" cy="25638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do ic = 1, n, B</a:t>
            </a:r>
          </a:p>
          <a:p>
            <a:r>
              <a:rPr lang="en-US"/>
              <a:t>  do i = 1,B</a:t>
            </a:r>
          </a:p>
          <a:p>
            <a:r>
              <a:rPr lang="en-US"/>
              <a:t>    do jc = 1, n, B</a:t>
            </a:r>
          </a:p>
          <a:p>
            <a:r>
              <a:rPr lang="en-US"/>
              <a:t>     do j = 1,B</a:t>
            </a:r>
          </a:p>
          <a:p>
            <a:r>
              <a:rPr lang="en-US"/>
              <a:t>         … a(ic+i-1,jc+j-1)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5549900" y="15494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do i = 1,B</a:t>
            </a:r>
          </a:p>
          <a:p>
            <a:r>
              <a:rPr lang="en-US"/>
              <a:t>           do j = 1,B</a:t>
            </a:r>
          </a:p>
          <a:p>
            <a:r>
              <a:rPr lang="en-US"/>
              <a:t>              … a(ic+i-1,jc+j-1) …</a:t>
            </a:r>
          </a:p>
          <a:p>
            <a:r>
              <a:rPr lang="en-US"/>
              <a:t>           end do</a:t>
            </a:r>
          </a:p>
          <a:p>
            <a:r>
              <a:rPr lang="en-US"/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685800" y="5759450"/>
            <a:ext cx="77724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When is loop blocking legal?  </a:t>
            </a:r>
          </a:p>
        </p:txBody>
      </p:sp>
    </p:spTree>
    <p:extLst>
      <p:ext uri="{BB962C8B-B14F-4D97-AF65-F5344CB8AC3E}">
        <p14:creationId xmlns:p14="http://schemas.microsoft.com/office/powerpoint/2010/main" val="1686832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10190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88E7FEE-6D2D-4BD4-B640-4DC38B63CED9}" type="slidenum">
              <a:rPr lang="en-US"/>
              <a:pPr/>
              <a:t>6</a:t>
            </a:fld>
            <a:r>
              <a:rPr lang="en-US"/>
              <a:t>-</a:t>
            </a:r>
          </a:p>
        </p:txBody>
      </p:sp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Input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also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Does this imply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?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3530600" y="5588000"/>
          <a:ext cx="2400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00120" imgH="355320" progId="Equation.3">
                  <p:embed/>
                </p:oleObj>
              </mc:Choice>
              <mc:Fallback>
                <p:oleObj name="Equation" r:id="rId3" imgW="2400120" imgH="355320" progId="Equation.3">
                  <p:embed/>
                  <p:pic>
                    <p:nvPicPr>
                      <p:cNvPr id="390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588000"/>
                        <a:ext cx="24003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280" imgH="1358640" progId="Equation.3">
                  <p:embed/>
                </p:oleObj>
              </mc:Choice>
              <mc:Fallback>
                <p:oleObj name="Equation" r:id="rId5" imgW="2006280" imgH="1358640" progId="Equation.3">
                  <p:embed/>
                  <p:pic>
                    <p:nvPicPr>
                      <p:cNvPr id="390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2405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7A76092-5A76-4598-BCC4-460BAFABF4AD}" type="slidenum">
              <a:rPr lang="en-US"/>
              <a:pPr/>
              <a:t>7</a:t>
            </a:fld>
            <a:r>
              <a:rPr lang="en-US"/>
              <a:t>-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The dependence is said to </a:t>
            </a:r>
            <a:r>
              <a:rPr lang="en-US" sz="2400" dirty="0">
                <a:solidFill>
                  <a:srgbClr val="FF0033"/>
                </a:solidFill>
              </a:rPr>
              <a:t>flow</a:t>
            </a:r>
            <a:r>
              <a:rPr lang="en-US" sz="2400" dirty="0"/>
              <a:t> from S</a:t>
            </a:r>
            <a:r>
              <a:rPr lang="en-US" sz="2400" baseline="-25000" dirty="0"/>
              <a:t>i</a:t>
            </a:r>
            <a:r>
              <a:rPr lang="en-US" sz="2400" dirty="0"/>
              <a:t> to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because S</a:t>
            </a:r>
            <a:r>
              <a:rPr lang="en-US" sz="2400" baseline="-25000" dirty="0"/>
              <a:t>i</a:t>
            </a:r>
            <a:r>
              <a:rPr lang="en-US" sz="2400" dirty="0"/>
              <a:t> precedes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in execution. 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S</a:t>
            </a:r>
            <a:r>
              <a:rPr lang="en-US" sz="2400" baseline="-25000" dirty="0"/>
              <a:t>i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source</a:t>
            </a:r>
            <a:r>
              <a:rPr lang="en-US" sz="2400" dirty="0"/>
              <a:t> of the dependence.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sink</a:t>
            </a:r>
            <a:r>
              <a:rPr lang="en-US" sz="2400" dirty="0"/>
              <a:t> of the dependence.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only “true” dependence is flow dependence; it represents the flow of data in the program.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other types of dependence are caused by programming style; they may be eliminated by re-naming.</a:t>
            </a: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36785"/>
              </p:ext>
            </p:extLst>
          </p:nvPr>
        </p:nvGraphicFramePr>
        <p:xfrm>
          <a:off x="3352800" y="449580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6280" imgH="1358640" progId="Equation.3">
                  <p:embed/>
                </p:oleObj>
              </mc:Choice>
              <mc:Fallback>
                <p:oleObj name="Equation" r:id="rId3" imgW="2006280" imgH="1358640" progId="Equation.3">
                  <p:embed/>
                  <p:pic>
                    <p:nvPicPr>
                      <p:cNvPr id="391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5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D6A4811-5F83-49CE-8665-6F5C5F76B2C6}" type="slidenum">
              <a:rPr lang="en-US"/>
              <a:pPr/>
              <a:t>8</a:t>
            </a:fld>
            <a:r>
              <a:rPr lang="en-US"/>
              <a:t>-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2068"/>
            <a:ext cx="7772400" cy="1538288"/>
          </a:xfrm>
        </p:spPr>
        <p:txBody>
          <a:bodyPr>
            <a:noAutofit/>
          </a:bodyPr>
          <a:lstStyle/>
          <a:p>
            <a:r>
              <a:rPr lang="en-US" sz="2400" dirty="0"/>
              <a:t>Data dependence in a program may be represented using a </a:t>
            </a:r>
            <a:r>
              <a:rPr lang="en-US" sz="2400" dirty="0">
                <a:solidFill>
                  <a:srgbClr val="FF0033"/>
                </a:solidFill>
              </a:rPr>
              <a:t>dependence graph</a:t>
            </a:r>
            <a:r>
              <a:rPr lang="en-US" sz="2400" dirty="0"/>
              <a:t> G=(V,E), where the nodes V represent statements in the program and the directed edges E represent dependence relations.</a:t>
            </a:r>
          </a:p>
        </p:txBody>
      </p:sp>
      <p:grpSp>
        <p:nvGrpSpPr>
          <p:cNvPr id="392196" name="Group 4"/>
          <p:cNvGrpSpPr>
            <a:grpSpLocks/>
          </p:cNvGrpSpPr>
          <p:nvPr/>
        </p:nvGrpSpPr>
        <p:grpSpPr bwMode="auto">
          <a:xfrm>
            <a:off x="5257800" y="2971800"/>
            <a:ext cx="1963738" cy="2743200"/>
            <a:chOff x="2400" y="1872"/>
            <a:chExt cx="1237" cy="1728"/>
          </a:xfrm>
        </p:grpSpPr>
        <p:sp>
          <p:nvSpPr>
            <p:cNvPr id="392197" name="Line 5"/>
            <p:cNvSpPr>
              <a:spLocks noChangeShapeType="1"/>
            </p:cNvSpPr>
            <p:nvPr/>
          </p:nvSpPr>
          <p:spPr bwMode="auto">
            <a:xfrm>
              <a:off x="302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8" name="Oval 6"/>
            <p:cNvSpPr>
              <a:spLocks noChangeArrowheads="1"/>
            </p:cNvSpPr>
            <p:nvPr/>
          </p:nvSpPr>
          <p:spPr bwMode="auto">
            <a:xfrm>
              <a:off x="2880" y="187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1</a:t>
              </a:r>
              <a:endParaRPr lang="en-US"/>
            </a:p>
          </p:txBody>
        </p:sp>
        <p:sp>
          <p:nvSpPr>
            <p:cNvPr id="392199" name="Oval 7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2</a:t>
              </a:r>
              <a:endParaRPr lang="en-US"/>
            </a:p>
          </p:txBody>
        </p:sp>
        <p:sp>
          <p:nvSpPr>
            <p:cNvPr id="392200" name="Oval 8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3</a:t>
              </a:r>
              <a:endParaRPr lang="en-US"/>
            </a:p>
          </p:txBody>
        </p:sp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2880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4</a:t>
              </a:r>
              <a:endParaRPr lang="en-US"/>
            </a:p>
          </p:txBody>
        </p:sp>
        <p:sp>
          <p:nvSpPr>
            <p:cNvPr id="392202" name="Line 10"/>
            <p:cNvSpPr>
              <a:spLocks noChangeShapeType="1"/>
            </p:cNvSpPr>
            <p:nvPr/>
          </p:nvSpPr>
          <p:spPr bwMode="auto">
            <a:xfrm>
              <a:off x="3024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3" name="Line 11"/>
            <p:cNvSpPr>
              <a:spLocks noChangeShapeType="1"/>
            </p:cNvSpPr>
            <p:nvPr/>
          </p:nvSpPr>
          <p:spPr bwMode="auto">
            <a:xfrm>
              <a:off x="3024" y="312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2204" name="AutoShape 12"/>
            <p:cNvCxnSpPr>
              <a:cxnSpLocks noChangeShapeType="1"/>
              <a:stCxn id="392198" idx="6"/>
              <a:endCxn id="392200" idx="6"/>
            </p:cNvCxnSpPr>
            <p:nvPr/>
          </p:nvCxnSpPr>
          <p:spPr bwMode="auto">
            <a:xfrm>
              <a:off x="3174" y="2016"/>
              <a:ext cx="1" cy="960"/>
            </a:xfrm>
            <a:prstGeom prst="curvedConnector3">
              <a:avLst>
                <a:gd name="adj1" fmla="val 270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2205" name="AutoShape 13"/>
            <p:cNvCxnSpPr>
              <a:cxnSpLocks noChangeShapeType="1"/>
              <a:stCxn id="392199" idx="2"/>
              <a:endCxn id="392201" idx="2"/>
            </p:cNvCxnSpPr>
            <p:nvPr/>
          </p:nvCxnSpPr>
          <p:spPr bwMode="auto">
            <a:xfrm rot="10800000" flipH="1" flipV="1">
              <a:off x="2874" y="2496"/>
              <a:ext cx="1" cy="960"/>
            </a:xfrm>
            <a:prstGeom prst="curvedConnector3">
              <a:avLst>
                <a:gd name="adj1" fmla="val -2920000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2976" y="2112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sp>
          <p:nvSpPr>
            <p:cNvPr id="392207" name="Text Box 15"/>
            <p:cNvSpPr txBox="1">
              <a:spLocks noChangeArrowheads="1"/>
            </p:cNvSpPr>
            <p:nvPr/>
          </p:nvSpPr>
          <p:spPr bwMode="auto">
            <a:xfrm>
              <a:off x="2976" y="2592"/>
              <a:ext cx="23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>
                  <a:latin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2976" y="3072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09" name="Text Box 17"/>
            <p:cNvSpPr txBox="1">
              <a:spLocks noChangeArrowheads="1"/>
            </p:cNvSpPr>
            <p:nvPr/>
          </p:nvSpPr>
          <p:spPr bwMode="auto">
            <a:xfrm>
              <a:off x="3408" y="240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10" name="Text Box 18"/>
            <p:cNvSpPr txBox="1">
              <a:spLocks noChangeArrowheads="1"/>
            </p:cNvSpPr>
            <p:nvPr/>
          </p:nvSpPr>
          <p:spPr bwMode="auto">
            <a:xfrm>
              <a:off x="2400" y="2880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cxnSp>
          <p:nvCxnSpPr>
            <p:cNvPr id="392211" name="AutoShape 19"/>
            <p:cNvCxnSpPr>
              <a:cxnSpLocks noChangeShapeType="1"/>
            </p:cNvCxnSpPr>
            <p:nvPr/>
          </p:nvCxnSpPr>
          <p:spPr bwMode="auto">
            <a:xfrm>
              <a:off x="3168" y="2976"/>
              <a:ext cx="1" cy="480"/>
            </a:xfrm>
            <a:prstGeom prst="curvedConnector3">
              <a:avLst>
                <a:gd name="adj1" fmla="val 138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231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I</a:t>
              </a:r>
              <a:endParaRPr lang="en-US"/>
            </a:p>
          </p:txBody>
        </p:sp>
      </p:grpSp>
      <p:graphicFrame>
        <p:nvGraphicFramePr>
          <p:cNvPr id="392213" name="Object 21"/>
          <p:cNvGraphicFramePr>
            <a:graphicFrameLocks noChangeAspect="1"/>
          </p:cNvGraphicFramePr>
          <p:nvPr/>
        </p:nvGraphicFramePr>
        <p:xfrm>
          <a:off x="2012950" y="335915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1866600" progId="Equation.3">
                  <p:embed/>
                </p:oleObj>
              </mc:Choice>
              <mc:Fallback>
                <p:oleObj name="Equation" r:id="rId3" imgW="2209680" imgH="1866600" progId="Equation.3">
                  <p:embed/>
                  <p:pic>
                    <p:nvPicPr>
                      <p:cNvPr id="3922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35915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33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B899715-D201-4CA6-B5F6-C96E37073D1D}" type="slidenum">
              <a:rPr lang="en-US"/>
              <a:pPr/>
              <a:t>9</a:t>
            </a:fld>
            <a:r>
              <a:rPr lang="en-US"/>
              <a:t>-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or Location?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ways a dependence is defined: </a:t>
            </a:r>
            <a:r>
              <a:rPr lang="en-US">
                <a:solidFill>
                  <a:srgbClr val="FF0033"/>
                </a:solidFill>
              </a:rPr>
              <a:t>value-oriented</a:t>
            </a:r>
            <a:r>
              <a:rPr lang="en-US"/>
              <a:t> or </a:t>
            </a:r>
            <a:r>
              <a:rPr lang="en-US">
                <a:solidFill>
                  <a:srgbClr val="FF0033"/>
                </a:solidFill>
              </a:rPr>
              <a:t>location-oriented</a:t>
            </a:r>
            <a:r>
              <a:rPr lang="en-US"/>
              <a:t>.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87065"/>
              </p:ext>
            </p:extLst>
          </p:nvPr>
        </p:nvGraphicFramePr>
        <p:xfrm>
          <a:off x="3467100" y="304800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1866600" progId="Equation.3">
                  <p:embed/>
                </p:oleObj>
              </mc:Choice>
              <mc:Fallback>
                <p:oleObj name="Equation" r:id="rId3" imgW="2209680" imgH="1866600" progId="Equation.3">
                  <p:embed/>
                  <p:pic>
                    <p:nvPicPr>
                      <p:cNvPr id="393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04800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227394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4965</Words>
  <Application>Microsoft Office PowerPoint</Application>
  <PresentationFormat>On-screen Show (4:3)</PresentationFormat>
  <Paragraphs>800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Calibri</vt:lpstr>
      <vt:lpstr>Garamond</vt:lpstr>
      <vt:lpstr>Symbol</vt:lpstr>
      <vt:lpstr>Tahoma</vt:lpstr>
      <vt:lpstr>Times New Roman</vt:lpstr>
      <vt:lpstr>Wingdings</vt:lpstr>
      <vt:lpstr>SAFARI_Template</vt:lpstr>
      <vt:lpstr>1_Edge</vt:lpstr>
      <vt:lpstr>Office Theme</vt:lpstr>
      <vt:lpstr>Equation</vt:lpstr>
      <vt:lpstr>Microsoft Equation 3.0</vt:lpstr>
      <vt:lpstr>CSC D70:  Compiler Optimization Parallelization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Dependence (continued)</vt:lpstr>
      <vt:lpstr>Data Dependence (continued)</vt:lpstr>
      <vt:lpstr>Value or Location?</vt:lpstr>
      <vt:lpstr>Example 1</vt:lpstr>
      <vt:lpstr>Example 2</vt:lpstr>
      <vt:lpstr>Example 3</vt:lpstr>
      <vt:lpstr>Example 4</vt:lpstr>
      <vt:lpstr>Problem Formulation</vt:lpstr>
      <vt:lpstr>Problem Formulation</vt:lpstr>
      <vt:lpstr>Problem Formulation - Example</vt:lpstr>
      <vt:lpstr>Problem Formulation - Example</vt:lpstr>
      <vt:lpstr>Problem Formulation - Example</vt:lpstr>
      <vt:lpstr>Problem Formulation</vt:lpstr>
      <vt:lpstr>Dependence Testers</vt:lpstr>
      <vt:lpstr>Lamport’s Test</vt:lpstr>
      <vt:lpstr>Lamport’s Test - Example</vt:lpstr>
      <vt:lpstr>Lamport’s Test - Example</vt:lpstr>
      <vt:lpstr>GCD Test</vt:lpstr>
      <vt:lpstr>GCD Test - Example</vt:lpstr>
      <vt:lpstr>GCD Test Example</vt:lpstr>
      <vt:lpstr>Dependence Testing Complications</vt:lpstr>
      <vt:lpstr>More Complications</vt:lpstr>
      <vt:lpstr>More Complications: Scalars</vt:lpstr>
      <vt:lpstr>Serious Complications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 - Example</vt:lpstr>
      <vt:lpstr>Loop Parallelization - Example</vt:lpstr>
      <vt:lpstr>Loop Parallelization - Example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(Tiling)</vt:lpstr>
      <vt:lpstr>CSC D70:  Compiler Optimization Parallelization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2023-04-03T15:05:28Z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