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4" r:id="rId2"/>
    <p:sldMasterId id="2147483701" r:id="rId3"/>
  </p:sldMasterIdLst>
  <p:notesMasterIdLst>
    <p:notesMasterId r:id="rId63"/>
  </p:notesMasterIdLst>
  <p:handoutMasterIdLst>
    <p:handoutMasterId r:id="rId64"/>
  </p:handoutMasterIdLst>
  <p:sldIdLst>
    <p:sldId id="496" r:id="rId4"/>
    <p:sldId id="567" r:id="rId5"/>
    <p:sldId id="499" r:id="rId6"/>
    <p:sldId id="500" r:id="rId7"/>
    <p:sldId id="341" r:id="rId8"/>
    <p:sldId id="501" r:id="rId9"/>
    <p:sldId id="502" r:id="rId10"/>
    <p:sldId id="604" r:id="rId11"/>
    <p:sldId id="607" r:id="rId12"/>
    <p:sldId id="610" r:id="rId13"/>
    <p:sldId id="530" r:id="rId14"/>
    <p:sldId id="531" r:id="rId15"/>
    <p:sldId id="532" r:id="rId16"/>
    <p:sldId id="533" r:id="rId17"/>
    <p:sldId id="534" r:id="rId18"/>
    <p:sldId id="538" r:id="rId19"/>
    <p:sldId id="611" r:id="rId20"/>
    <p:sldId id="475" r:id="rId21"/>
    <p:sldId id="529" r:id="rId22"/>
    <p:sldId id="569" r:id="rId23"/>
    <p:sldId id="570" r:id="rId24"/>
    <p:sldId id="571" r:id="rId25"/>
    <p:sldId id="572" r:id="rId26"/>
    <p:sldId id="573" r:id="rId27"/>
    <p:sldId id="574" r:id="rId28"/>
    <p:sldId id="594" r:id="rId29"/>
    <p:sldId id="575" r:id="rId30"/>
    <p:sldId id="576" r:id="rId31"/>
    <p:sldId id="577" r:id="rId32"/>
    <p:sldId id="578" r:id="rId33"/>
    <p:sldId id="579" r:id="rId34"/>
    <p:sldId id="580" r:id="rId35"/>
    <p:sldId id="581" r:id="rId36"/>
    <p:sldId id="582" r:id="rId37"/>
    <p:sldId id="608" r:id="rId38"/>
    <p:sldId id="609" r:id="rId39"/>
    <p:sldId id="583" r:id="rId40"/>
    <p:sldId id="584" r:id="rId41"/>
    <p:sldId id="585" r:id="rId42"/>
    <p:sldId id="586" r:id="rId43"/>
    <p:sldId id="587" r:id="rId44"/>
    <p:sldId id="588" r:id="rId45"/>
    <p:sldId id="589" r:id="rId46"/>
    <p:sldId id="590" r:id="rId47"/>
    <p:sldId id="605" r:id="rId48"/>
    <p:sldId id="591" r:id="rId49"/>
    <p:sldId id="592" r:id="rId50"/>
    <p:sldId id="593" r:id="rId51"/>
    <p:sldId id="595" r:id="rId52"/>
    <p:sldId id="606" r:id="rId53"/>
    <p:sldId id="596" r:id="rId54"/>
    <p:sldId id="597" r:id="rId55"/>
    <p:sldId id="598" r:id="rId56"/>
    <p:sldId id="599" r:id="rId57"/>
    <p:sldId id="600" r:id="rId58"/>
    <p:sldId id="601" r:id="rId59"/>
    <p:sldId id="602" r:id="rId60"/>
    <p:sldId id="603" r:id="rId61"/>
    <p:sldId id="568" r:id="rId62"/>
  </p:sldIdLst>
  <p:sldSz cx="9144000" cy="6858000" type="screen4x3"/>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0">
          <p15:clr>
            <a:srgbClr val="A4A3A4"/>
          </p15:clr>
        </p15:guide>
        <p15:guide id="2" pos="29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0033CC"/>
    <a:srgbClr val="0000FF"/>
    <a:srgbClr val="006600"/>
    <a:srgbClr val="960000"/>
    <a:srgbClr val="2A55D6"/>
    <a:srgbClr val="993300"/>
    <a:srgbClr val="649A6D"/>
    <a:srgbClr val="6ACE52"/>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5ABA62-3AB3-4A9E-B483-BBD68CA1AB1E}" v="2" dt="2023-01-09T01:02:05.9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86535" autoAdjust="0"/>
  </p:normalViewPr>
  <p:slideViewPr>
    <p:cSldViewPr>
      <p:cViewPr varScale="1">
        <p:scale>
          <a:sx n="112" d="100"/>
          <a:sy n="112" d="100"/>
        </p:scale>
        <p:origin x="1128" y="7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101" d="100"/>
          <a:sy n="101" d="100"/>
        </p:scale>
        <p:origin x="-3228" y="-108"/>
      </p:cViewPr>
      <p:guideLst>
        <p:guide orient="horz" pos="2200"/>
        <p:guide pos="29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69"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1222428793622999"/>
          <c:y val="4.94136043784206E-2"/>
          <c:w val="0.741366044522212"/>
          <c:h val="0.82541577142575695"/>
        </c:manualLayout>
      </c:layout>
      <c:scatterChart>
        <c:scatterStyle val="lineMarker"/>
        <c:varyColors val="0"/>
        <c:ser>
          <c:idx val="0"/>
          <c:order val="0"/>
          <c:tx>
            <c:strRef>
              <c:f>Sheet1!$B$1</c:f>
              <c:strCache>
                <c:ptCount val="1"/>
                <c:pt idx="0">
                  <c:v>Chip Transistor Count</c:v>
                </c:pt>
              </c:strCache>
            </c:strRef>
          </c:tx>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9663-494F-A85D-D857B05D87D7}"/>
                </c:ext>
              </c:extLst>
            </c:dLbl>
            <c:spPr>
              <a:solidFill>
                <a:schemeClr val="bg1"/>
              </a:solidFill>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Sheet1!$A$2:$A$4</c:f>
              <c:numCache>
                <c:formatCode>General</c:formatCode>
                <c:ptCount val="3"/>
                <c:pt idx="0">
                  <c:v>1971</c:v>
                </c:pt>
                <c:pt idx="1">
                  <c:v>2006</c:v>
                </c:pt>
                <c:pt idx="2">
                  <c:v>2013</c:v>
                </c:pt>
              </c:numCache>
            </c:numRef>
          </c:xVal>
          <c:yVal>
            <c:numRef>
              <c:f>Sheet1!$B$2:$B$4</c:f>
              <c:numCache>
                <c:formatCode>General</c:formatCode>
                <c:ptCount val="3"/>
                <c:pt idx="0">
                  <c:v>2300</c:v>
                </c:pt>
                <c:pt idx="1">
                  <c:v>233787299.00947401</c:v>
                </c:pt>
                <c:pt idx="2" formatCode="#,##0">
                  <c:v>2200000000</c:v>
                </c:pt>
              </c:numCache>
            </c:numRef>
          </c:yVal>
          <c:smooth val="0"/>
          <c:extLst>
            <c:ext xmlns:c16="http://schemas.microsoft.com/office/drawing/2014/chart" uri="{C3380CC4-5D6E-409C-BE32-E72D297353CC}">
              <c16:uniqueId val="{00000001-9663-494F-A85D-D857B05D87D7}"/>
            </c:ext>
          </c:extLst>
        </c:ser>
        <c:ser>
          <c:idx val="1"/>
          <c:order val="1"/>
          <c:tx>
            <c:strRef>
              <c:f>Sheet1!$C$1</c:f>
              <c:strCache>
                <c:ptCount val="1"/>
                <c:pt idx="0">
                  <c:v>Chip Power</c:v>
                </c:pt>
              </c:strCache>
            </c:strRef>
          </c:tx>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2-9663-494F-A85D-D857B05D87D7}"/>
                </c:ext>
              </c:extLst>
            </c:dLbl>
            <c:spPr>
              <a:solidFill>
                <a:schemeClr val="bg1"/>
              </a:solidFill>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Sheet1!$A$2:$A$4</c:f>
              <c:numCache>
                <c:formatCode>General</c:formatCode>
                <c:ptCount val="3"/>
                <c:pt idx="0">
                  <c:v>1971</c:v>
                </c:pt>
                <c:pt idx="1">
                  <c:v>2006</c:v>
                </c:pt>
                <c:pt idx="2">
                  <c:v>2013</c:v>
                </c:pt>
              </c:numCache>
            </c:numRef>
          </c:xVal>
          <c:yVal>
            <c:numRef>
              <c:f>Sheet1!$C$2:$C$4</c:f>
              <c:numCache>
                <c:formatCode>General</c:formatCode>
                <c:ptCount val="3"/>
                <c:pt idx="0">
                  <c:v>0.5</c:v>
                </c:pt>
                <c:pt idx="1">
                  <c:v>130</c:v>
                </c:pt>
                <c:pt idx="2" formatCode="#,##0">
                  <c:v>130</c:v>
                </c:pt>
              </c:numCache>
            </c:numRef>
          </c:yVal>
          <c:smooth val="0"/>
          <c:extLst>
            <c:ext xmlns:c16="http://schemas.microsoft.com/office/drawing/2014/chart" uri="{C3380CC4-5D6E-409C-BE32-E72D297353CC}">
              <c16:uniqueId val="{00000003-9663-494F-A85D-D857B05D87D7}"/>
            </c:ext>
          </c:extLst>
        </c:ser>
        <c:dLbls>
          <c:showLegendKey val="0"/>
          <c:showVal val="0"/>
          <c:showCatName val="0"/>
          <c:showSerName val="0"/>
          <c:showPercent val="0"/>
          <c:showBubbleSize val="0"/>
        </c:dLbls>
        <c:axId val="-2018896744"/>
        <c:axId val="2129358152"/>
      </c:scatterChart>
      <c:valAx>
        <c:axId val="-2018896744"/>
        <c:scaling>
          <c:orientation val="minMax"/>
          <c:max val="2015"/>
          <c:min val="1970"/>
        </c:scaling>
        <c:delete val="0"/>
        <c:axPos val="b"/>
        <c:majorGridlines/>
        <c:numFmt formatCode="General" sourceLinked="1"/>
        <c:majorTickMark val="out"/>
        <c:minorTickMark val="none"/>
        <c:tickLblPos val="nextTo"/>
        <c:crossAx val="2129358152"/>
        <c:crossesAt val="0.1"/>
        <c:crossBetween val="midCat"/>
        <c:majorUnit val="5"/>
      </c:valAx>
      <c:valAx>
        <c:axId val="2129358152"/>
        <c:scaling>
          <c:logBase val="10"/>
          <c:orientation val="minMax"/>
        </c:scaling>
        <c:delete val="0"/>
        <c:axPos val="l"/>
        <c:majorGridlines/>
        <c:numFmt formatCode="#,##0" sourceLinked="0"/>
        <c:majorTickMark val="out"/>
        <c:minorTickMark val="none"/>
        <c:tickLblPos val="nextTo"/>
        <c:crossAx val="-2018896744"/>
        <c:crosses val="autoZero"/>
        <c:crossBetween val="midCat"/>
      </c:valAx>
    </c:plotArea>
    <c:legend>
      <c:legendPos val="r"/>
      <c:layout>
        <c:manualLayout>
          <c:xMode val="edge"/>
          <c:yMode val="edge"/>
          <c:x val="0.23633724603869"/>
          <c:y val="7.8991810573034602E-2"/>
          <c:w val="0.29320987654321001"/>
          <c:h val="0.17021661991821799"/>
        </c:manualLayout>
      </c:layout>
      <c:overlay val="0"/>
      <c:spPr>
        <a:solidFill>
          <a:schemeClr val="bg1"/>
        </a:solidFill>
        <a:ln>
          <a:solidFill>
            <a:schemeClr val="tx1"/>
          </a:solidFill>
        </a:ln>
      </c:sp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sz="quarter" idx="1"/>
          </p:nvPr>
        </p:nvSpPr>
        <p:spPr>
          <a:xfrm>
            <a:off x="5258617" y="0"/>
            <a:ext cx="4022938" cy="349250"/>
          </a:xfrm>
          <a:prstGeom prst="rect">
            <a:avLst/>
          </a:prstGeom>
        </p:spPr>
        <p:txBody>
          <a:bodyPr vert="horz" lIns="92953" tIns="46477" rIns="92953" bIns="46477" rtlCol="0"/>
          <a:lstStyle>
            <a:lvl1pPr algn="r">
              <a:defRPr sz="1200"/>
            </a:lvl1pPr>
          </a:lstStyle>
          <a:p>
            <a:fld id="{AC167E78-EA36-40A1-A9A0-B443C6CB1F60}" type="datetimeFigureOut">
              <a:rPr lang="en-US" smtClean="0"/>
              <a:pPr/>
              <a:t>1/8/2023</a:t>
            </a:fld>
            <a:endParaRPr lang="en-US"/>
          </a:p>
        </p:txBody>
      </p:sp>
      <p:sp>
        <p:nvSpPr>
          <p:cNvPr id="4" name="Footer Placeholder 3"/>
          <p:cNvSpPr>
            <a:spLocks noGrp="1"/>
          </p:cNvSpPr>
          <p:nvPr>
            <p:ph type="ftr" sz="quarter" idx="2"/>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5" name="Slide Number Placeholder 4"/>
          <p:cNvSpPr>
            <a:spLocks noGrp="1"/>
          </p:cNvSpPr>
          <p:nvPr>
            <p:ph type="sldNum" sz="quarter" idx="3"/>
          </p:nvPr>
        </p:nvSpPr>
        <p:spPr>
          <a:xfrm>
            <a:off x="5258617" y="6634539"/>
            <a:ext cx="4022938" cy="349250"/>
          </a:xfrm>
          <a:prstGeom prst="rect">
            <a:avLst/>
          </a:prstGeom>
        </p:spPr>
        <p:txBody>
          <a:bodyPr vert="horz" lIns="92953" tIns="46477" rIns="92953" bIns="46477"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3649685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5258617" y="0"/>
            <a:ext cx="4022938" cy="349250"/>
          </a:xfrm>
          <a:prstGeom prst="rect">
            <a:avLst/>
          </a:prstGeom>
        </p:spPr>
        <p:txBody>
          <a:bodyPr vert="horz" lIns="92953" tIns="46477" rIns="92953" bIns="46477" rtlCol="0"/>
          <a:lstStyle>
            <a:lvl1pPr algn="r">
              <a:defRPr sz="1200"/>
            </a:lvl1pPr>
          </a:lstStyle>
          <a:p>
            <a:fld id="{88D89EF4-2B2A-4F54-A6DD-1EB35DCF17B3}" type="datetimeFigureOut">
              <a:rPr lang="en-US" smtClean="0"/>
              <a:pPr/>
              <a:t>1/8/2023</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928370" y="3317877"/>
            <a:ext cx="7426960" cy="3143250"/>
          </a:xfrm>
          <a:prstGeom prst="rect">
            <a:avLst/>
          </a:prstGeom>
        </p:spPr>
        <p:txBody>
          <a:bodyPr vert="horz" lIns="92953" tIns="46477" rIns="92953" bIns="464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5258617" y="6634539"/>
            <a:ext cx="4022938" cy="349250"/>
          </a:xfrm>
          <a:prstGeom prst="rect">
            <a:avLst/>
          </a:prstGeom>
        </p:spPr>
        <p:txBody>
          <a:bodyPr vert="horz" lIns="92953" tIns="46477" rIns="92953" bIns="46477"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610711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dirty="0"/>
          </a:p>
        </p:txBody>
      </p:sp>
    </p:spTree>
    <p:extLst>
      <p:ext uri="{BB962C8B-B14F-4D97-AF65-F5344CB8AC3E}">
        <p14:creationId xmlns:p14="http://schemas.microsoft.com/office/powerpoint/2010/main" val="947359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catch is powering exponentially increasing number of transistors without melting the chip down.</a:t>
            </a:r>
          </a:p>
          <a:p>
            <a:r>
              <a:rPr lang="en-US" baseline="0" dirty="0"/>
              <a:t>As this graph shows even thought we have been doubling the number of transistors every year, but we have been increasing the chip power consumption much slower and actually we have already hit the chip power budget limits.</a:t>
            </a:r>
          </a:p>
          <a:p>
            <a:endParaRPr lang="en-US" baseline="0" dirty="0"/>
          </a:p>
        </p:txBody>
      </p:sp>
      <p:sp>
        <p:nvSpPr>
          <p:cNvPr id="4" name="Slide Number Placeholder 3"/>
          <p:cNvSpPr>
            <a:spLocks noGrp="1"/>
          </p:cNvSpPr>
          <p:nvPr>
            <p:ph type="sldNum" sz="quarter" idx="10"/>
          </p:nvPr>
        </p:nvSpPr>
        <p:spPr/>
        <p:txBody>
          <a:bodyPr/>
          <a:lstStyle/>
          <a:p>
            <a:fld id="{091C26AB-D1D9-4A46-85A7-8A39E465ACDE}" type="slidenum">
              <a:rPr lang="en-US" smtClean="0"/>
              <a:t>15</a:t>
            </a:fld>
            <a:endParaRPr lang="en-US"/>
          </a:p>
        </p:txBody>
      </p:sp>
    </p:spTree>
    <p:extLst>
      <p:ext uri="{BB962C8B-B14F-4D97-AF65-F5344CB8AC3E}">
        <p14:creationId xmlns:p14="http://schemas.microsoft.com/office/powerpoint/2010/main" val="23922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u="none" kern="1200" baseline="0" dirty="0">
                <a:solidFill>
                  <a:schemeClr val="tx1"/>
                </a:solidFill>
                <a:latin typeface="+mn-lt"/>
                <a:ea typeface="+mn-ea"/>
                <a:cs typeface="+mn-cs"/>
              </a:rPr>
              <a:t>The general consensus was that with exploiting parallelism in the applications and increasing the number of cores we can overcome the transistor scaling trends!</a:t>
            </a:r>
          </a:p>
          <a:p>
            <a:r>
              <a:rPr lang="en-US" sz="1200" u="none" kern="1200" baseline="0" dirty="0">
                <a:solidFill>
                  <a:schemeClr val="tx1"/>
                </a:solidFill>
                <a:latin typeface="+mn-lt"/>
                <a:ea typeface="+mn-ea"/>
                <a:cs typeface="+mn-cs"/>
              </a:rPr>
              <a:t>We will be able to continue scaling many more generations!</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There was diminishing return but if the power </a:t>
            </a:r>
          </a:p>
          <a:p>
            <a:r>
              <a:rPr lang="en-US" sz="1200" u="none" kern="1200" baseline="0" dirty="0">
                <a:solidFill>
                  <a:schemeClr val="tx1"/>
                </a:solidFill>
                <a:latin typeface="+mn-lt"/>
                <a:ea typeface="+mn-ea"/>
                <a:cs typeface="+mn-cs"/>
              </a:rPr>
              <a:t>We didn’t have the power to spend a</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We have shown how to </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With a small cores but many of them you can exploit task level parallelism!</a:t>
            </a:r>
          </a:p>
          <a:p>
            <a:r>
              <a:rPr lang="en-US" sz="1200" u="none" kern="1200" baseline="0" dirty="0">
                <a:solidFill>
                  <a:schemeClr val="tx1"/>
                </a:solidFill>
                <a:latin typeface="+mn-lt"/>
                <a:ea typeface="+mn-ea"/>
                <a:cs typeface="+mn-cs"/>
              </a:rPr>
              <a:t>There is enormous value in improving the performance of single cores and in performance of multicore</a:t>
            </a:r>
          </a:p>
          <a:p>
            <a:r>
              <a:rPr lang="en-US" sz="1200" u="none" kern="1200" baseline="0" dirty="0">
                <a:solidFill>
                  <a:schemeClr val="tx1"/>
                </a:solidFill>
                <a:latin typeface="+mn-lt"/>
                <a:ea typeface="+mn-ea"/>
                <a:cs typeface="+mn-cs"/>
              </a:rPr>
              <a:t>Our community has largely moved to multicore a larger </a:t>
            </a:r>
            <a:r>
              <a:rPr lang="en-US" sz="1200" u="none" kern="1200" baseline="0" dirty="0" err="1">
                <a:solidFill>
                  <a:schemeClr val="tx1"/>
                </a:solidFill>
                <a:latin typeface="+mn-lt"/>
                <a:ea typeface="+mn-ea"/>
                <a:cs typeface="+mn-cs"/>
              </a:rPr>
              <a:t>fration</a:t>
            </a:r>
            <a:r>
              <a:rPr lang="en-US" sz="1200" u="none" kern="1200" baseline="0" dirty="0">
                <a:solidFill>
                  <a:schemeClr val="tx1"/>
                </a:solidFill>
                <a:latin typeface="+mn-lt"/>
                <a:ea typeface="+mn-ea"/>
                <a:cs typeface="+mn-cs"/>
              </a:rPr>
              <a:t> of the community </a:t>
            </a:r>
            <a:r>
              <a:rPr lang="en-US" sz="1200" u="none" kern="1200" baseline="0" dirty="0" err="1">
                <a:solidFill>
                  <a:schemeClr val="tx1"/>
                </a:solidFill>
                <a:latin typeface="+mn-lt"/>
                <a:ea typeface="+mn-ea"/>
                <a:cs typeface="+mn-cs"/>
              </a:rPr>
              <a:t>outgh</a:t>
            </a:r>
            <a:r>
              <a:rPr lang="en-US" sz="1200" u="none" kern="1200" baseline="0" dirty="0">
                <a:solidFill>
                  <a:schemeClr val="tx1"/>
                </a:solidFill>
                <a:latin typeface="+mn-lt"/>
                <a:ea typeface="+mn-ea"/>
                <a:cs typeface="+mn-cs"/>
              </a:rPr>
              <a:t> to be investigating other paths</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Right now an enormous fraction of the </a:t>
            </a:r>
            <a:r>
              <a:rPr lang="en-US" sz="1200" u="none" kern="1200" baseline="0" dirty="0" err="1">
                <a:solidFill>
                  <a:schemeClr val="tx1"/>
                </a:solidFill>
                <a:latin typeface="+mn-lt"/>
                <a:ea typeface="+mn-ea"/>
                <a:cs typeface="+mn-cs"/>
              </a:rPr>
              <a:t>researh</a:t>
            </a:r>
            <a:r>
              <a:rPr lang="en-US" sz="1200" u="none" kern="1200" baseline="0" dirty="0">
                <a:solidFill>
                  <a:schemeClr val="tx1"/>
                </a:solidFill>
                <a:latin typeface="+mn-lt"/>
                <a:ea typeface="+mn-ea"/>
                <a:cs typeface="+mn-cs"/>
              </a:rPr>
              <a:t> community is invested in multicore research</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091C26AB-D1D9-4A46-85A7-8A39E465ACDE}" type="slidenum">
              <a:rPr lang="en-US" smtClean="0"/>
              <a:t>16</a:t>
            </a:fld>
            <a:endParaRPr lang="en-US"/>
          </a:p>
        </p:txBody>
      </p:sp>
    </p:spTree>
    <p:extLst>
      <p:ext uri="{BB962C8B-B14F-4D97-AF65-F5344CB8AC3E}">
        <p14:creationId xmlns:p14="http://schemas.microsoft.com/office/powerpoint/2010/main" val="1230534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19</a:t>
            </a:fld>
            <a:endParaRPr lang="en-US"/>
          </a:p>
        </p:txBody>
      </p:sp>
    </p:spTree>
    <p:extLst>
      <p:ext uri="{BB962C8B-B14F-4D97-AF65-F5344CB8AC3E}">
        <p14:creationId xmlns:p14="http://schemas.microsoft.com/office/powerpoint/2010/main" val="305178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20</a:t>
            </a:fld>
            <a:endParaRPr lang="en-US"/>
          </a:p>
        </p:txBody>
      </p:sp>
    </p:spTree>
    <p:extLst>
      <p:ext uri="{BB962C8B-B14F-4D97-AF65-F5344CB8AC3E}">
        <p14:creationId xmlns:p14="http://schemas.microsoft.com/office/powerpoint/2010/main" val="655503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21</a:t>
            </a:fld>
            <a:endParaRPr lang="en-US"/>
          </a:p>
        </p:txBody>
      </p:sp>
    </p:spTree>
    <p:extLst>
      <p:ext uri="{BB962C8B-B14F-4D97-AF65-F5344CB8AC3E}">
        <p14:creationId xmlns:p14="http://schemas.microsoft.com/office/powerpoint/2010/main" val="1118204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22</a:t>
            </a:fld>
            <a:endParaRPr lang="en-US"/>
          </a:p>
        </p:txBody>
      </p:sp>
    </p:spTree>
    <p:extLst>
      <p:ext uri="{BB962C8B-B14F-4D97-AF65-F5344CB8AC3E}">
        <p14:creationId xmlns:p14="http://schemas.microsoft.com/office/powerpoint/2010/main" val="1328744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23</a:t>
            </a:fld>
            <a:endParaRPr lang="en-US"/>
          </a:p>
        </p:txBody>
      </p:sp>
    </p:spTree>
    <p:extLst>
      <p:ext uri="{BB962C8B-B14F-4D97-AF65-F5344CB8AC3E}">
        <p14:creationId xmlns:p14="http://schemas.microsoft.com/office/powerpoint/2010/main" val="3737624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24</a:t>
            </a:fld>
            <a:endParaRPr lang="en-US"/>
          </a:p>
        </p:txBody>
      </p:sp>
    </p:spTree>
    <p:extLst>
      <p:ext uri="{BB962C8B-B14F-4D97-AF65-F5344CB8AC3E}">
        <p14:creationId xmlns:p14="http://schemas.microsoft.com/office/powerpoint/2010/main" val="3087335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25</a:t>
            </a:fld>
            <a:endParaRPr lang="en-US"/>
          </a:p>
        </p:txBody>
      </p:sp>
    </p:spTree>
    <p:extLst>
      <p:ext uri="{BB962C8B-B14F-4D97-AF65-F5344CB8AC3E}">
        <p14:creationId xmlns:p14="http://schemas.microsoft.com/office/powerpoint/2010/main" val="2375882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26</a:t>
            </a:fld>
            <a:endParaRPr lang="en-US"/>
          </a:p>
        </p:txBody>
      </p:sp>
    </p:spTree>
    <p:extLst>
      <p:ext uri="{BB962C8B-B14F-4D97-AF65-F5344CB8AC3E}">
        <p14:creationId xmlns:p14="http://schemas.microsoft.com/office/powerpoint/2010/main" val="3991227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a:t>
            </a:fld>
            <a:endParaRPr lang="en-US" dirty="0"/>
          </a:p>
        </p:txBody>
      </p:sp>
    </p:spTree>
    <p:extLst>
      <p:ext uri="{BB962C8B-B14F-4D97-AF65-F5344CB8AC3E}">
        <p14:creationId xmlns:p14="http://schemas.microsoft.com/office/powerpoint/2010/main" val="2043501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27</a:t>
            </a:fld>
            <a:endParaRPr lang="en-US"/>
          </a:p>
        </p:txBody>
      </p:sp>
    </p:spTree>
    <p:extLst>
      <p:ext uri="{BB962C8B-B14F-4D97-AF65-F5344CB8AC3E}">
        <p14:creationId xmlns:p14="http://schemas.microsoft.com/office/powerpoint/2010/main" val="2781775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28</a:t>
            </a:fld>
            <a:endParaRPr lang="en-US"/>
          </a:p>
        </p:txBody>
      </p:sp>
    </p:spTree>
    <p:extLst>
      <p:ext uri="{BB962C8B-B14F-4D97-AF65-F5344CB8AC3E}">
        <p14:creationId xmlns:p14="http://schemas.microsoft.com/office/powerpoint/2010/main" val="3354156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29</a:t>
            </a:fld>
            <a:endParaRPr lang="en-US"/>
          </a:p>
        </p:txBody>
      </p:sp>
    </p:spTree>
    <p:extLst>
      <p:ext uri="{BB962C8B-B14F-4D97-AF65-F5344CB8AC3E}">
        <p14:creationId xmlns:p14="http://schemas.microsoft.com/office/powerpoint/2010/main" val="4260427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30</a:t>
            </a:fld>
            <a:endParaRPr lang="en-US"/>
          </a:p>
        </p:txBody>
      </p:sp>
    </p:spTree>
    <p:extLst>
      <p:ext uri="{BB962C8B-B14F-4D97-AF65-F5344CB8AC3E}">
        <p14:creationId xmlns:p14="http://schemas.microsoft.com/office/powerpoint/2010/main" val="718829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31</a:t>
            </a:fld>
            <a:endParaRPr lang="en-US"/>
          </a:p>
        </p:txBody>
      </p:sp>
    </p:spTree>
    <p:extLst>
      <p:ext uri="{BB962C8B-B14F-4D97-AF65-F5344CB8AC3E}">
        <p14:creationId xmlns:p14="http://schemas.microsoft.com/office/powerpoint/2010/main" val="628467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32</a:t>
            </a:fld>
            <a:endParaRPr lang="en-US"/>
          </a:p>
        </p:txBody>
      </p:sp>
    </p:spTree>
    <p:extLst>
      <p:ext uri="{BB962C8B-B14F-4D97-AF65-F5344CB8AC3E}">
        <p14:creationId xmlns:p14="http://schemas.microsoft.com/office/powerpoint/2010/main" val="3863162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33</a:t>
            </a:fld>
            <a:endParaRPr lang="en-US"/>
          </a:p>
        </p:txBody>
      </p:sp>
    </p:spTree>
    <p:extLst>
      <p:ext uri="{BB962C8B-B14F-4D97-AF65-F5344CB8AC3E}">
        <p14:creationId xmlns:p14="http://schemas.microsoft.com/office/powerpoint/2010/main" val="4017140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34</a:t>
            </a:fld>
            <a:endParaRPr lang="en-US"/>
          </a:p>
        </p:txBody>
      </p:sp>
    </p:spTree>
    <p:extLst>
      <p:ext uri="{BB962C8B-B14F-4D97-AF65-F5344CB8AC3E}">
        <p14:creationId xmlns:p14="http://schemas.microsoft.com/office/powerpoint/2010/main" val="756976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37</a:t>
            </a:fld>
            <a:endParaRPr lang="en-US"/>
          </a:p>
        </p:txBody>
      </p:sp>
    </p:spTree>
    <p:extLst>
      <p:ext uri="{BB962C8B-B14F-4D97-AF65-F5344CB8AC3E}">
        <p14:creationId xmlns:p14="http://schemas.microsoft.com/office/powerpoint/2010/main" val="265315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38</a:t>
            </a:fld>
            <a:endParaRPr lang="en-US"/>
          </a:p>
        </p:txBody>
      </p:sp>
    </p:spTree>
    <p:extLst>
      <p:ext uri="{BB962C8B-B14F-4D97-AF65-F5344CB8AC3E}">
        <p14:creationId xmlns:p14="http://schemas.microsoft.com/office/powerpoint/2010/main" val="249881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5</a:t>
            </a:fld>
            <a:endParaRPr lang="en-US" dirty="0"/>
          </a:p>
        </p:txBody>
      </p:sp>
    </p:spTree>
    <p:extLst>
      <p:ext uri="{BB962C8B-B14F-4D97-AF65-F5344CB8AC3E}">
        <p14:creationId xmlns:p14="http://schemas.microsoft.com/office/powerpoint/2010/main" val="29802617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39</a:t>
            </a:fld>
            <a:endParaRPr lang="en-US"/>
          </a:p>
        </p:txBody>
      </p:sp>
    </p:spTree>
    <p:extLst>
      <p:ext uri="{BB962C8B-B14F-4D97-AF65-F5344CB8AC3E}">
        <p14:creationId xmlns:p14="http://schemas.microsoft.com/office/powerpoint/2010/main" val="3839893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40</a:t>
            </a:fld>
            <a:endParaRPr lang="en-US"/>
          </a:p>
        </p:txBody>
      </p:sp>
    </p:spTree>
    <p:extLst>
      <p:ext uri="{BB962C8B-B14F-4D97-AF65-F5344CB8AC3E}">
        <p14:creationId xmlns:p14="http://schemas.microsoft.com/office/powerpoint/2010/main" val="2258931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41</a:t>
            </a:fld>
            <a:endParaRPr lang="en-US"/>
          </a:p>
        </p:txBody>
      </p:sp>
    </p:spTree>
    <p:extLst>
      <p:ext uri="{BB962C8B-B14F-4D97-AF65-F5344CB8AC3E}">
        <p14:creationId xmlns:p14="http://schemas.microsoft.com/office/powerpoint/2010/main" val="2797422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42</a:t>
            </a:fld>
            <a:endParaRPr lang="en-US"/>
          </a:p>
        </p:txBody>
      </p:sp>
    </p:spTree>
    <p:extLst>
      <p:ext uri="{BB962C8B-B14F-4D97-AF65-F5344CB8AC3E}">
        <p14:creationId xmlns:p14="http://schemas.microsoft.com/office/powerpoint/2010/main" val="2437852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43</a:t>
            </a:fld>
            <a:endParaRPr lang="en-US"/>
          </a:p>
        </p:txBody>
      </p:sp>
    </p:spTree>
    <p:extLst>
      <p:ext uri="{BB962C8B-B14F-4D97-AF65-F5344CB8AC3E}">
        <p14:creationId xmlns:p14="http://schemas.microsoft.com/office/powerpoint/2010/main" val="3338023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44</a:t>
            </a:fld>
            <a:endParaRPr lang="en-US"/>
          </a:p>
        </p:txBody>
      </p:sp>
    </p:spTree>
    <p:extLst>
      <p:ext uri="{BB962C8B-B14F-4D97-AF65-F5344CB8AC3E}">
        <p14:creationId xmlns:p14="http://schemas.microsoft.com/office/powerpoint/2010/main" val="26441884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45</a:t>
            </a:fld>
            <a:endParaRPr lang="en-US"/>
          </a:p>
        </p:txBody>
      </p:sp>
    </p:spTree>
    <p:extLst>
      <p:ext uri="{BB962C8B-B14F-4D97-AF65-F5344CB8AC3E}">
        <p14:creationId xmlns:p14="http://schemas.microsoft.com/office/powerpoint/2010/main" val="2584635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46</a:t>
            </a:fld>
            <a:endParaRPr lang="en-US"/>
          </a:p>
        </p:txBody>
      </p:sp>
    </p:spTree>
    <p:extLst>
      <p:ext uri="{BB962C8B-B14F-4D97-AF65-F5344CB8AC3E}">
        <p14:creationId xmlns:p14="http://schemas.microsoft.com/office/powerpoint/2010/main" val="2672327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47</a:t>
            </a:fld>
            <a:endParaRPr lang="en-US"/>
          </a:p>
        </p:txBody>
      </p:sp>
    </p:spTree>
    <p:extLst>
      <p:ext uri="{BB962C8B-B14F-4D97-AF65-F5344CB8AC3E}">
        <p14:creationId xmlns:p14="http://schemas.microsoft.com/office/powerpoint/2010/main" val="28829916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48</a:t>
            </a:fld>
            <a:endParaRPr lang="en-US"/>
          </a:p>
        </p:txBody>
      </p:sp>
    </p:spTree>
    <p:extLst>
      <p:ext uri="{BB962C8B-B14F-4D97-AF65-F5344CB8AC3E}">
        <p14:creationId xmlns:p14="http://schemas.microsoft.com/office/powerpoint/2010/main" val="1967088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6</a:t>
            </a:fld>
            <a:endParaRPr lang="en-US" dirty="0"/>
          </a:p>
        </p:txBody>
      </p:sp>
    </p:spTree>
    <p:extLst>
      <p:ext uri="{BB962C8B-B14F-4D97-AF65-F5344CB8AC3E}">
        <p14:creationId xmlns:p14="http://schemas.microsoft.com/office/powerpoint/2010/main" val="31583711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49</a:t>
            </a:fld>
            <a:endParaRPr lang="en-US"/>
          </a:p>
        </p:txBody>
      </p:sp>
    </p:spTree>
    <p:extLst>
      <p:ext uri="{BB962C8B-B14F-4D97-AF65-F5344CB8AC3E}">
        <p14:creationId xmlns:p14="http://schemas.microsoft.com/office/powerpoint/2010/main" val="736331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51</a:t>
            </a:fld>
            <a:endParaRPr lang="en-US"/>
          </a:p>
        </p:txBody>
      </p:sp>
    </p:spTree>
    <p:extLst>
      <p:ext uri="{BB962C8B-B14F-4D97-AF65-F5344CB8AC3E}">
        <p14:creationId xmlns:p14="http://schemas.microsoft.com/office/powerpoint/2010/main" val="25307968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52</a:t>
            </a:fld>
            <a:endParaRPr lang="en-US"/>
          </a:p>
        </p:txBody>
      </p:sp>
    </p:spTree>
    <p:extLst>
      <p:ext uri="{BB962C8B-B14F-4D97-AF65-F5344CB8AC3E}">
        <p14:creationId xmlns:p14="http://schemas.microsoft.com/office/powerpoint/2010/main" val="179750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53</a:t>
            </a:fld>
            <a:endParaRPr lang="en-US"/>
          </a:p>
        </p:txBody>
      </p:sp>
    </p:spTree>
    <p:extLst>
      <p:ext uri="{BB962C8B-B14F-4D97-AF65-F5344CB8AC3E}">
        <p14:creationId xmlns:p14="http://schemas.microsoft.com/office/powerpoint/2010/main" val="42246680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54</a:t>
            </a:fld>
            <a:endParaRPr lang="en-US"/>
          </a:p>
        </p:txBody>
      </p:sp>
    </p:spTree>
    <p:extLst>
      <p:ext uri="{BB962C8B-B14F-4D97-AF65-F5344CB8AC3E}">
        <p14:creationId xmlns:p14="http://schemas.microsoft.com/office/powerpoint/2010/main" val="6156663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55</a:t>
            </a:fld>
            <a:endParaRPr lang="en-US"/>
          </a:p>
        </p:txBody>
      </p:sp>
    </p:spTree>
    <p:extLst>
      <p:ext uri="{BB962C8B-B14F-4D97-AF65-F5344CB8AC3E}">
        <p14:creationId xmlns:p14="http://schemas.microsoft.com/office/powerpoint/2010/main" val="20714517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56</a:t>
            </a:fld>
            <a:endParaRPr lang="en-US"/>
          </a:p>
        </p:txBody>
      </p:sp>
    </p:spTree>
    <p:extLst>
      <p:ext uri="{BB962C8B-B14F-4D97-AF65-F5344CB8AC3E}">
        <p14:creationId xmlns:p14="http://schemas.microsoft.com/office/powerpoint/2010/main" val="899903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57</a:t>
            </a:fld>
            <a:endParaRPr lang="en-US"/>
          </a:p>
        </p:txBody>
      </p:sp>
    </p:spTree>
    <p:extLst>
      <p:ext uri="{BB962C8B-B14F-4D97-AF65-F5344CB8AC3E}">
        <p14:creationId xmlns:p14="http://schemas.microsoft.com/office/powerpoint/2010/main" val="3651325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58</a:t>
            </a:fld>
            <a:endParaRPr lang="en-US"/>
          </a:p>
        </p:txBody>
      </p:sp>
    </p:spTree>
    <p:extLst>
      <p:ext uri="{BB962C8B-B14F-4D97-AF65-F5344CB8AC3E}">
        <p14:creationId xmlns:p14="http://schemas.microsoft.com/office/powerpoint/2010/main" val="22367069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59</a:t>
            </a:fld>
            <a:endParaRPr lang="en-US" dirty="0"/>
          </a:p>
        </p:txBody>
      </p:sp>
    </p:spTree>
    <p:extLst>
      <p:ext uri="{BB962C8B-B14F-4D97-AF65-F5344CB8AC3E}">
        <p14:creationId xmlns:p14="http://schemas.microsoft.com/office/powerpoint/2010/main" val="4180138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9</a:t>
            </a:fld>
            <a:endParaRPr lang="en-US" dirty="0"/>
          </a:p>
        </p:txBody>
      </p:sp>
    </p:spTree>
    <p:extLst>
      <p:ext uri="{BB962C8B-B14F-4D97-AF65-F5344CB8AC3E}">
        <p14:creationId xmlns:p14="http://schemas.microsoft.com/office/powerpoint/2010/main" val="2101647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a:t>
            </a:r>
            <a:r>
              <a:rPr lang="en-US" baseline="0" dirty="0"/>
              <a:t> to start by asking a question!</a:t>
            </a:r>
          </a:p>
        </p:txBody>
      </p:sp>
      <p:sp>
        <p:nvSpPr>
          <p:cNvPr id="4" name="Slide Number Placeholder 3"/>
          <p:cNvSpPr>
            <a:spLocks noGrp="1"/>
          </p:cNvSpPr>
          <p:nvPr>
            <p:ph type="sldNum" sz="quarter" idx="10"/>
          </p:nvPr>
        </p:nvSpPr>
        <p:spPr/>
        <p:txBody>
          <a:bodyPr/>
          <a:lstStyle/>
          <a:p>
            <a:fld id="{091C26AB-D1D9-4A46-85A7-8A39E465ACDE}" type="slidenum">
              <a:rPr lang="en-US" smtClean="0"/>
              <a:t>11</a:t>
            </a:fld>
            <a:endParaRPr lang="en-US"/>
          </a:p>
        </p:txBody>
      </p:sp>
    </p:spTree>
    <p:extLst>
      <p:ext uri="{BB962C8B-B14F-4D97-AF65-F5344CB8AC3E}">
        <p14:creationId xmlns:p14="http://schemas.microsoft.com/office/powerpoint/2010/main" val="4055209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difference is we buy</a:t>
            </a:r>
            <a:r>
              <a:rPr lang="en-US" baseline="0" dirty="0"/>
              <a:t> paper towels when we run out of them and we buy new computers because they get better!</a:t>
            </a:r>
          </a:p>
          <a:p>
            <a:r>
              <a:rPr lang="en-US" dirty="0"/>
              <a:t>We</a:t>
            </a:r>
            <a:r>
              <a:rPr lang="en-US" baseline="0" dirty="0"/>
              <a:t> an industry of new possibilities and no and industry of replacement!</a:t>
            </a:r>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12</a:t>
            </a:fld>
            <a:endParaRPr lang="en-US"/>
          </a:p>
        </p:txBody>
      </p:sp>
    </p:spTree>
    <p:extLst>
      <p:ext uri="{BB962C8B-B14F-4D97-AF65-F5344CB8AC3E}">
        <p14:creationId xmlns:p14="http://schemas.microsoft.com/office/powerpoint/2010/main" val="2343988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91C26AB-D1D9-4A46-85A7-8A39E465ACDE}" type="slidenum">
              <a:rPr lang="en-US" smtClean="0"/>
              <a:t>13</a:t>
            </a:fld>
            <a:endParaRPr lang="en-US"/>
          </a:p>
        </p:txBody>
      </p:sp>
    </p:spTree>
    <p:extLst>
      <p:ext uri="{BB962C8B-B14F-4D97-AF65-F5344CB8AC3E}">
        <p14:creationId xmlns:p14="http://schemas.microsoft.com/office/powerpoint/2010/main" val="814953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a:t>
            </a:r>
            <a:r>
              <a:rPr lang="en-US" baseline="0" dirty="0"/>
              <a:t> somebody needs to make those transistors available to the rest of the community.</a:t>
            </a:r>
          </a:p>
          <a:p>
            <a:endParaRPr lang="en-US" baseline="0" dirty="0"/>
          </a:p>
          <a:p>
            <a:r>
              <a:rPr lang="en-US" baseline="0" dirty="0"/>
              <a:t>All of this sounds nice and dandy, but what is the catch?</a:t>
            </a:r>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14</a:t>
            </a:fld>
            <a:endParaRPr lang="en-US"/>
          </a:p>
        </p:txBody>
      </p:sp>
    </p:spTree>
    <p:extLst>
      <p:ext uri="{BB962C8B-B14F-4D97-AF65-F5344CB8AC3E}">
        <p14:creationId xmlns:p14="http://schemas.microsoft.com/office/powerpoint/2010/main" val="2496632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
        <p:nvSpPr>
          <p:cNvPr id="7"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Tree>
    <p:extLst>
      <p:ext uri="{BB962C8B-B14F-4D97-AF65-F5344CB8AC3E}">
        <p14:creationId xmlns:p14="http://schemas.microsoft.com/office/powerpoint/2010/main" val="33440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FEF5891-60A9-4DA4-8C9F-E9D9ADCD64CE}"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23594FA-E141-4234-AE05-360401972BE7}" type="slidenum">
              <a:rPr lang="en-US" altLang="en-US" smtClean="0"/>
              <a:pPr/>
              <a:t>‹#›</a:t>
            </a:fld>
            <a:endParaRPr lang="en-US" altLang="en-US"/>
          </a:p>
        </p:txBody>
      </p:sp>
    </p:spTree>
    <p:extLst>
      <p:ext uri="{BB962C8B-B14F-4D97-AF65-F5344CB8AC3E}">
        <p14:creationId xmlns:p14="http://schemas.microsoft.com/office/powerpoint/2010/main" val="2456896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lvl1pPr>
              <a:defRPr sz="2000"/>
            </a:lvl1pPr>
          </a:lstStyle>
          <a:p>
            <a:fld id="{323594FA-E141-4234-AE05-360401972BE7}" type="slidenum">
              <a:rPr lang="en-US" altLang="en-US" smtClean="0"/>
              <a:pPr/>
              <a:t>‹#›</a:t>
            </a:fld>
            <a:endParaRPr lang="en-US"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F5891-60A9-4DA4-8C9F-E9D9ADCD64CE}"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EF5891-60A9-4DA4-8C9F-E9D9ADCD64CE}" type="datetimeFigureOut">
              <a:rPr lang="en-US" smtClean="0"/>
              <a:pPr/>
              <a:t>1/8/2023</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EF5891-60A9-4DA4-8C9F-E9D9ADCD64CE}" type="datetimeFigureOut">
              <a:rPr lang="en-US" smtClean="0"/>
              <a:pPr/>
              <a:t>1/8/2023</a:t>
            </a:fld>
            <a:endParaRPr lang="en-US"/>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EF5891-60A9-4DA4-8C9F-E9D9ADCD64CE}" type="datetimeFigureOut">
              <a:rPr lang="en-US" smtClean="0"/>
              <a:pPr/>
              <a:t>1/8/2023</a:t>
            </a:fld>
            <a:endParaRPr lang="en-US"/>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F5891-60A9-4DA4-8C9F-E9D9ADCD64CE}" type="datetimeFigureOut">
              <a:rPr lang="en-US" smtClean="0"/>
              <a:pPr/>
              <a:t>1/8/2023</a:t>
            </a:fld>
            <a:endParaRPr lang="en-US"/>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1/8/2023</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1/8/2023</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US" altLang="en-US" dirty="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048B6-75C2-4B3C-A1E9-A765E362A827}" type="datetimeFigureOut">
              <a:rPr lang="en-US" smtClean="0"/>
              <a:t>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00BD0-49BF-48FC-8114-37C1D4F5AB3D}"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mailto:pekhimenko@cs.toronto.edu"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jpeg"/><Relationship Id="rId4" Type="http://schemas.openxmlformats.org/officeDocument/2006/relationships/hyperlink" Target="http://www.cs.toronto.edu/~pekhimenko/"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mailto:bojian@cs.toronto.edu"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hyperlink" Target="https://piazza.com/utoronto.ca/winter2023/cscd70/home" TargetMode="External"/><Relationship Id="rId2" Type="http://schemas.openxmlformats.org/officeDocument/2006/relationships/hyperlink" Target="https://uoft-ecosystem.github.io/CSCD70/"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D70: </a:t>
            </a:r>
            <a:br>
              <a:rPr lang="en-US" b="1" dirty="0"/>
            </a:br>
            <a:r>
              <a:rPr lang="en-US" b="1" dirty="0"/>
              <a:t>Compiler Optimization</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Winter 2023</a:t>
            </a:r>
            <a:endParaRPr lang="en-CA" dirty="0">
              <a:solidFill>
                <a:schemeClr val="tx1"/>
              </a:solidFill>
            </a:endParaRPr>
          </a:p>
        </p:txBody>
      </p:sp>
      <p:sp>
        <p:nvSpPr>
          <p:cNvPr id="3" name="Rectangle 2"/>
          <p:cNvSpPr/>
          <p:nvPr/>
        </p:nvSpPr>
        <p:spPr>
          <a:xfrm>
            <a:off x="222584" y="6211669"/>
            <a:ext cx="8686800" cy="646331"/>
          </a:xfrm>
          <a:prstGeom prst="rect">
            <a:avLst/>
          </a:prstGeom>
        </p:spPr>
        <p:txBody>
          <a:bodyPr wrap="square">
            <a:spAutoFit/>
          </a:bodyPr>
          <a:lstStyle/>
          <a:p>
            <a:pPr algn="ctr"/>
            <a:r>
              <a:rPr lang="en-US" b="1" i="1" dirty="0">
                <a:solidFill>
                  <a:schemeClr val="tx2"/>
                </a:solidFill>
              </a:rPr>
              <a:t>The content of this lecture is adapted from the lectures of </a:t>
            </a:r>
          </a:p>
          <a:p>
            <a:pPr algn="ctr"/>
            <a:r>
              <a:rPr lang="en-US" b="1" i="1" dirty="0">
                <a:solidFill>
                  <a:schemeClr val="tx2"/>
                </a:solidFill>
              </a:rPr>
              <a:t>Todd Mowry and Phillip Gibbons</a:t>
            </a:r>
          </a:p>
        </p:txBody>
      </p:sp>
    </p:spTree>
    <p:extLst>
      <p:ext uri="{BB962C8B-B14F-4D97-AF65-F5344CB8AC3E}">
        <p14:creationId xmlns:p14="http://schemas.microsoft.com/office/powerpoint/2010/main" val="3129043238"/>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08BC1-EA85-418E-809E-6FD768AE6019}"/>
              </a:ext>
            </a:extLst>
          </p:cNvPr>
          <p:cNvSpPr>
            <a:spLocks noGrp="1"/>
          </p:cNvSpPr>
          <p:nvPr>
            <p:ph type="title"/>
          </p:nvPr>
        </p:nvSpPr>
        <p:spPr>
          <a:xfrm>
            <a:off x="609600" y="2438400"/>
            <a:ext cx="8229600" cy="1143000"/>
          </a:xfrm>
        </p:spPr>
        <p:txBody>
          <a:bodyPr>
            <a:normAutofit fontScale="90000"/>
          </a:bodyPr>
          <a:lstStyle/>
          <a:p>
            <a:r>
              <a:rPr lang="en-US" dirty="0"/>
              <a:t>Why Computing Matters (So Much)?</a:t>
            </a:r>
            <a:endParaRPr lang="en-CA" dirty="0"/>
          </a:p>
        </p:txBody>
      </p:sp>
      <p:sp>
        <p:nvSpPr>
          <p:cNvPr id="4" name="Slide Number Placeholder 3">
            <a:extLst>
              <a:ext uri="{FF2B5EF4-FFF2-40B4-BE49-F238E27FC236}">
                <a16:creationId xmlns:a16="http://schemas.microsoft.com/office/drawing/2014/main" id="{0DCB22C3-351E-43D6-9D3D-983EEE211E5A}"/>
              </a:ext>
            </a:extLst>
          </p:cNvPr>
          <p:cNvSpPr>
            <a:spLocks noGrp="1"/>
          </p:cNvSpPr>
          <p:nvPr>
            <p:ph type="sldNum" sz="quarter" idx="12"/>
          </p:nvPr>
        </p:nvSpPr>
        <p:spPr/>
        <p:txBody>
          <a:bodyPr/>
          <a:lstStyle/>
          <a:p>
            <a:fld id="{323594FA-E141-4234-AE05-360401972BE7}" type="slidenum">
              <a:rPr lang="en-US" altLang="en-US" smtClean="0"/>
              <a:pPr/>
              <a:t>10</a:t>
            </a:fld>
            <a:endParaRPr lang="en-US" altLang="en-US" dirty="0"/>
          </a:p>
        </p:txBody>
      </p:sp>
    </p:spTree>
    <p:extLst>
      <p:ext uri="{BB962C8B-B14F-4D97-AF65-F5344CB8AC3E}">
        <p14:creationId xmlns:p14="http://schemas.microsoft.com/office/powerpoint/2010/main" val="1744239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1331176"/>
            <a:ext cx="7772400" cy="2110411"/>
          </a:xfrm>
        </p:spPr>
        <p:txBody>
          <a:bodyPr>
            <a:normAutofit fontScale="90000"/>
          </a:bodyPr>
          <a:lstStyle/>
          <a:p>
            <a:pPr algn="ctr"/>
            <a:r>
              <a:rPr lang="en-US" dirty="0"/>
              <a:t>What is the difference between the computing industry and the paper towel industry?</a:t>
            </a:r>
            <a:br>
              <a:rPr lang="en-US" dirty="0"/>
            </a:br>
            <a:endParaRPr lang="en-US" dirty="0"/>
          </a:p>
        </p:txBody>
      </p:sp>
      <p:sp>
        <p:nvSpPr>
          <p:cNvPr id="4" name="Slide Number Placeholder 3"/>
          <p:cNvSpPr>
            <a:spLocks noGrp="1"/>
          </p:cNvSpPr>
          <p:nvPr>
            <p:ph type="sldNum" sz="quarter" idx="12"/>
          </p:nvPr>
        </p:nvSpPr>
        <p:spPr/>
        <p:txBody>
          <a:bodyPr/>
          <a:lstStyle/>
          <a:p>
            <a:fld id="{43E6274D-23B7-8E4D-B11C-FBF76E93AA39}" type="slidenum">
              <a:rPr lang="en-US" smtClean="0"/>
              <a:t>11</a:t>
            </a:fld>
            <a:endParaRPr lang="en-US"/>
          </a:p>
        </p:txBody>
      </p:sp>
      <p:pic>
        <p:nvPicPr>
          <p:cNvPr id="3" name="Picture 2" descr="paper-towels-roll-hi.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8593" y="4003614"/>
            <a:ext cx="2352325" cy="1474123"/>
          </a:xfrm>
          <a:prstGeom prst="rect">
            <a:avLst/>
          </a:prstGeom>
        </p:spPr>
      </p:pic>
      <p:pic>
        <p:nvPicPr>
          <p:cNvPr id="8194" name="Picture 2" descr="Image result for surface 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13" y="3441587"/>
            <a:ext cx="4306887" cy="242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047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Image result for surface bo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9443" y="3966585"/>
            <a:ext cx="2507514" cy="14104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3E6274D-23B7-8E4D-B11C-FBF76E93AA39}" type="slidenum">
              <a:rPr lang="en-US" smtClean="0"/>
              <a:t>12</a:t>
            </a:fld>
            <a:endParaRPr lang="en-US" dirty="0"/>
          </a:p>
        </p:txBody>
      </p:sp>
      <p:sp>
        <p:nvSpPr>
          <p:cNvPr id="29" name="TextBox 28"/>
          <p:cNvSpPr txBox="1"/>
          <p:nvPr/>
        </p:nvSpPr>
        <p:spPr>
          <a:xfrm>
            <a:off x="2155313" y="5724059"/>
            <a:ext cx="4833374" cy="584776"/>
          </a:xfrm>
          <a:prstGeom prst="rect">
            <a:avLst/>
          </a:prstGeom>
          <a:noFill/>
        </p:spPr>
        <p:txBody>
          <a:bodyPr wrap="none" rtlCol="0">
            <a:spAutoFit/>
          </a:bodyPr>
          <a:lstStyle/>
          <a:p>
            <a:pPr algn="ctr"/>
            <a:r>
              <a:rPr lang="en-US" sz="3200" dirty="0"/>
              <a:t>Industry of new possibilities</a:t>
            </a:r>
          </a:p>
        </p:txBody>
      </p:sp>
      <p:sp>
        <p:nvSpPr>
          <p:cNvPr id="30" name="TextBox 29"/>
          <p:cNvSpPr txBox="1"/>
          <p:nvPr/>
        </p:nvSpPr>
        <p:spPr>
          <a:xfrm>
            <a:off x="2469401" y="454667"/>
            <a:ext cx="4205198" cy="584776"/>
          </a:xfrm>
          <a:prstGeom prst="rect">
            <a:avLst/>
          </a:prstGeom>
          <a:noFill/>
        </p:spPr>
        <p:txBody>
          <a:bodyPr wrap="none" rtlCol="0">
            <a:spAutoFit/>
          </a:bodyPr>
          <a:lstStyle/>
          <a:p>
            <a:pPr algn="ctr"/>
            <a:r>
              <a:rPr lang="en-US" sz="3200" dirty="0"/>
              <a:t>Industry of replacement</a:t>
            </a:r>
          </a:p>
        </p:txBody>
      </p:sp>
      <p:grpSp>
        <p:nvGrpSpPr>
          <p:cNvPr id="16" name="Group 15"/>
          <p:cNvGrpSpPr/>
          <p:nvPr/>
        </p:nvGrpSpPr>
        <p:grpSpPr>
          <a:xfrm>
            <a:off x="457200" y="1614594"/>
            <a:ext cx="8309373" cy="3604237"/>
            <a:chOff x="853485" y="1610409"/>
            <a:chExt cx="8218716" cy="3604237"/>
          </a:xfrm>
        </p:grpSpPr>
        <p:sp>
          <p:nvSpPr>
            <p:cNvPr id="5" name="Pentagon 4"/>
            <p:cNvSpPr/>
            <p:nvPr/>
          </p:nvSpPr>
          <p:spPr>
            <a:xfrm>
              <a:off x="881506" y="3035663"/>
              <a:ext cx="8036423" cy="513080"/>
            </a:xfrm>
            <a:prstGeom prst="homePlate">
              <a:avLst/>
            </a:prstGeom>
            <a:gradFill flip="none" rotWithShape="1">
              <a:gsLst>
                <a:gs pos="0">
                  <a:schemeClr val="bg1"/>
                </a:gs>
                <a:gs pos="100000">
                  <a:schemeClr val="accent1">
                    <a:alpha val="15000"/>
                  </a:schemeClr>
                </a:gs>
              </a:gsLst>
              <a:lin ang="0" scaled="1"/>
              <a:tileRect/>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tx1"/>
                </a:solidFill>
              </a:endParaRPr>
            </a:p>
          </p:txBody>
        </p:sp>
        <p:sp>
          <p:nvSpPr>
            <p:cNvPr id="6" name="TextBox 5"/>
            <p:cNvSpPr txBox="1"/>
            <p:nvPr/>
          </p:nvSpPr>
          <p:spPr>
            <a:xfrm>
              <a:off x="864827" y="3055950"/>
              <a:ext cx="808635" cy="461665"/>
            </a:xfrm>
            <a:prstGeom prst="rect">
              <a:avLst/>
            </a:prstGeom>
            <a:noFill/>
          </p:spPr>
          <p:txBody>
            <a:bodyPr wrap="none" rtlCol="0">
              <a:spAutoFit/>
            </a:bodyPr>
            <a:lstStyle/>
            <a:p>
              <a:pPr algn="ctr"/>
              <a:r>
                <a:rPr lang="en-US" sz="2400" dirty="0"/>
                <a:t>1971</a:t>
              </a:r>
            </a:p>
          </p:txBody>
        </p:sp>
        <p:sp>
          <p:nvSpPr>
            <p:cNvPr id="7" name="TextBox 6"/>
            <p:cNvSpPr txBox="1"/>
            <p:nvPr/>
          </p:nvSpPr>
          <p:spPr>
            <a:xfrm>
              <a:off x="7678538" y="3063074"/>
              <a:ext cx="797831" cy="461665"/>
            </a:xfrm>
            <a:prstGeom prst="rect">
              <a:avLst/>
            </a:prstGeom>
            <a:noFill/>
          </p:spPr>
          <p:txBody>
            <a:bodyPr wrap="none" rtlCol="0">
              <a:spAutoFit/>
            </a:bodyPr>
            <a:lstStyle/>
            <a:p>
              <a:pPr algn="ctr"/>
              <a:r>
                <a:rPr lang="en-US" sz="2400" dirty="0"/>
                <a:t>2023</a:t>
              </a:r>
            </a:p>
          </p:txBody>
        </p:sp>
        <p:pic>
          <p:nvPicPr>
            <p:cNvPr id="13" name="Picture 12" descr="Datapoint2200img.jpg"/>
            <p:cNvPicPr>
              <a:picLocks noChangeAspect="1"/>
            </p:cNvPicPr>
            <p:nvPr/>
          </p:nvPicPr>
          <p:blipFill rotWithShape="1">
            <a:blip r:embed="rId4">
              <a:extLst>
                <a:ext uri="{28A0092B-C50C-407E-A947-70E740481C1C}">
                  <a14:useLocalDpi xmlns:a14="http://schemas.microsoft.com/office/drawing/2010/main" val="0"/>
                </a:ext>
              </a:extLst>
            </a:blip>
            <a:srcRect l="1980" t="2597" r="1778" b="6528"/>
            <a:stretch/>
          </p:blipFill>
          <p:spPr>
            <a:xfrm>
              <a:off x="881507" y="4058844"/>
              <a:ext cx="1638503" cy="1155802"/>
            </a:xfrm>
            <a:prstGeom prst="rect">
              <a:avLst/>
            </a:prstGeom>
          </p:spPr>
        </p:pic>
        <p:pic>
          <p:nvPicPr>
            <p:cNvPr id="22" name="Picture 21" descr="IBM_PC_5150.jpg"/>
            <p:cNvPicPr>
              <a:picLocks noChangeAspect="1"/>
            </p:cNvPicPr>
            <p:nvPr/>
          </p:nvPicPr>
          <p:blipFill rotWithShape="1">
            <a:blip r:embed="rId5" cstate="print">
              <a:extLst>
                <a:ext uri="{28A0092B-C50C-407E-A947-70E740481C1C}">
                  <a14:useLocalDpi xmlns:a14="http://schemas.microsoft.com/office/drawing/2010/main" val="0"/>
                </a:ext>
              </a:extLst>
            </a:blip>
            <a:srcRect l="2894" t="2001" r="2929" b="2066"/>
            <a:stretch/>
          </p:blipFill>
          <p:spPr>
            <a:xfrm>
              <a:off x="2611608" y="4058844"/>
              <a:ext cx="1602694" cy="1155802"/>
            </a:xfrm>
            <a:prstGeom prst="rect">
              <a:avLst/>
            </a:prstGeom>
          </p:spPr>
        </p:pic>
        <p:pic>
          <p:nvPicPr>
            <p:cNvPr id="23" name="Picture 22" descr="dell-dimension-3000_v3.jpg"/>
            <p:cNvPicPr>
              <a:picLocks noChangeAspect="1"/>
            </p:cNvPicPr>
            <p:nvPr/>
          </p:nvPicPr>
          <p:blipFill rotWithShape="1">
            <a:blip r:embed="rId6" cstate="print">
              <a:extLst>
                <a:ext uri="{28A0092B-C50C-407E-A947-70E740481C1C}">
                  <a14:useLocalDpi xmlns:a14="http://schemas.microsoft.com/office/drawing/2010/main" val="0"/>
                </a:ext>
              </a:extLst>
            </a:blip>
            <a:srcRect l="2984" t="462" r="4069" b="4708"/>
            <a:stretch/>
          </p:blipFill>
          <p:spPr>
            <a:xfrm>
              <a:off x="4356255" y="4058844"/>
              <a:ext cx="1507970" cy="1155802"/>
            </a:xfrm>
            <a:prstGeom prst="rect">
              <a:avLst/>
            </a:prstGeom>
          </p:spPr>
        </p:pic>
        <p:sp>
          <p:nvSpPr>
            <p:cNvPr id="25" name="TextBox 24"/>
            <p:cNvSpPr txBox="1"/>
            <p:nvPr/>
          </p:nvSpPr>
          <p:spPr>
            <a:xfrm>
              <a:off x="8616455" y="4029785"/>
              <a:ext cx="455746" cy="1156492"/>
            </a:xfrm>
            <a:prstGeom prst="rect">
              <a:avLst/>
            </a:prstGeom>
            <a:noFill/>
          </p:spPr>
          <p:txBody>
            <a:bodyPr wrap="none" lIns="0" tIns="0" rIns="0" bIns="0" rtlCol="0">
              <a:spAutoFit/>
            </a:bodyPr>
            <a:lstStyle/>
            <a:p>
              <a:r>
                <a:rPr lang="en-US" sz="8000" dirty="0">
                  <a:solidFill>
                    <a:schemeClr val="accent1"/>
                  </a:solidFill>
                </a:rPr>
                <a:t>?</a:t>
              </a:r>
            </a:p>
          </p:txBody>
        </p:sp>
        <p:pic>
          <p:nvPicPr>
            <p:cNvPr id="8" name="Picture 7" descr="paper-towels-roll-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3485" y="1610409"/>
              <a:ext cx="1461452" cy="915843"/>
            </a:xfrm>
            <a:prstGeom prst="rect">
              <a:avLst/>
            </a:prstGeom>
          </p:spPr>
        </p:pic>
        <p:pic>
          <p:nvPicPr>
            <p:cNvPr id="20" name="Picture 19" descr="paper-towels-roll-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4808" y="1610409"/>
              <a:ext cx="1461452" cy="915843"/>
            </a:xfrm>
            <a:prstGeom prst="rect">
              <a:avLst/>
            </a:prstGeom>
          </p:spPr>
        </p:pic>
        <p:pic>
          <p:nvPicPr>
            <p:cNvPr id="21" name="Picture 20" descr="paper-towels-roll-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6131" y="1610409"/>
              <a:ext cx="1461452" cy="915843"/>
            </a:xfrm>
            <a:prstGeom prst="rect">
              <a:avLst/>
            </a:prstGeom>
          </p:spPr>
        </p:pic>
        <p:pic>
          <p:nvPicPr>
            <p:cNvPr id="26" name="Picture 25" descr="paper-towels-roll-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7454" y="1610409"/>
              <a:ext cx="1461452" cy="915843"/>
            </a:xfrm>
            <a:prstGeom prst="rect">
              <a:avLst/>
            </a:prstGeom>
          </p:spPr>
        </p:pic>
        <p:pic>
          <p:nvPicPr>
            <p:cNvPr id="27" name="Picture 26" descr="paper-towels-roll-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8777" y="1610409"/>
              <a:ext cx="1461452" cy="915843"/>
            </a:xfrm>
            <a:prstGeom prst="rect">
              <a:avLst/>
            </a:prstGeom>
          </p:spPr>
        </p:pic>
      </p:grpSp>
      <p:pic>
        <p:nvPicPr>
          <p:cNvPr id="3" name="Picture 2"/>
          <p:cNvPicPr>
            <a:picLocks noChangeAspect="1"/>
          </p:cNvPicPr>
          <p:nvPr/>
        </p:nvPicPr>
        <p:blipFill>
          <a:blip r:embed="rId8"/>
          <a:stretch>
            <a:fillRect/>
          </a:stretch>
        </p:blipFill>
        <p:spPr>
          <a:xfrm>
            <a:off x="7451159" y="4096059"/>
            <a:ext cx="619388" cy="1032313"/>
          </a:xfrm>
          <a:prstGeom prst="rect">
            <a:avLst/>
          </a:prstGeom>
        </p:spPr>
      </p:pic>
      <p:sp>
        <p:nvSpPr>
          <p:cNvPr id="2" name="Rectangle 1">
            <a:extLst>
              <a:ext uri="{FF2B5EF4-FFF2-40B4-BE49-F238E27FC236}">
                <a16:creationId xmlns:a16="http://schemas.microsoft.com/office/drawing/2014/main" id="{2CB25679-3AE5-4D7E-B8E0-E7BA6EB40B8F}"/>
              </a:ext>
            </a:extLst>
          </p:cNvPr>
          <p:cNvSpPr/>
          <p:nvPr/>
        </p:nvSpPr>
        <p:spPr>
          <a:xfrm>
            <a:off x="228600" y="3899926"/>
            <a:ext cx="8763000" cy="2394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9847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85800" y="1699772"/>
            <a:ext cx="7772400" cy="1567989"/>
          </a:xfrm>
        </p:spPr>
        <p:txBody>
          <a:bodyPr>
            <a:noAutofit/>
          </a:bodyPr>
          <a:lstStyle/>
          <a:p>
            <a:pPr algn="ctr"/>
            <a:r>
              <a:rPr lang="en-US" dirty="0">
                <a:solidFill>
                  <a:prstClr val="black"/>
                </a:solidFill>
              </a:rPr>
              <a:t>Can we continue being an industry of new possibilities?</a:t>
            </a:r>
            <a:br>
              <a:rPr lang="en-US" dirty="0"/>
            </a:br>
            <a:endParaRPr lang="en-US" dirty="0"/>
          </a:p>
        </p:txBody>
      </p:sp>
      <p:sp>
        <p:nvSpPr>
          <p:cNvPr id="4" name="Slide Number Placeholder 3"/>
          <p:cNvSpPr>
            <a:spLocks noGrp="1"/>
          </p:cNvSpPr>
          <p:nvPr>
            <p:ph type="sldNum" sz="quarter" idx="12"/>
          </p:nvPr>
        </p:nvSpPr>
        <p:spPr/>
        <p:txBody>
          <a:bodyPr/>
          <a:lstStyle/>
          <a:p>
            <a:fld id="{43E6274D-23B7-8E4D-B11C-FBF76E93AA39}" type="slidenum">
              <a:rPr lang="en-US" smtClean="0"/>
              <a:t>13</a:t>
            </a:fld>
            <a:endParaRPr lang="en-US"/>
          </a:p>
        </p:txBody>
      </p:sp>
      <p:grpSp>
        <p:nvGrpSpPr>
          <p:cNvPr id="2" name="Group 1"/>
          <p:cNvGrpSpPr/>
          <p:nvPr/>
        </p:nvGrpSpPr>
        <p:grpSpPr>
          <a:xfrm>
            <a:off x="987938" y="4194920"/>
            <a:ext cx="7168124" cy="861774"/>
            <a:chOff x="933029" y="4194920"/>
            <a:chExt cx="7168124" cy="861774"/>
          </a:xfrm>
        </p:grpSpPr>
        <p:sp>
          <p:nvSpPr>
            <p:cNvPr id="12" name="TextBox 11"/>
            <p:cNvSpPr txBox="1"/>
            <p:nvPr/>
          </p:nvSpPr>
          <p:spPr>
            <a:xfrm>
              <a:off x="933029" y="4194920"/>
              <a:ext cx="1837840" cy="861774"/>
            </a:xfrm>
            <a:prstGeom prst="rect">
              <a:avLst/>
            </a:prstGeom>
            <a:solidFill>
              <a:schemeClr val="bg1"/>
            </a:solidFill>
            <a:ln w="19050" cmpd="sng">
              <a:noFill/>
            </a:ln>
          </p:spPr>
          <p:txBody>
            <a:bodyPr wrap="square" lIns="0" tIns="0" rIns="0" bIns="0" rtlCol="0" anchor="ctr" anchorCtr="0">
              <a:spAutoFit/>
            </a:bodyPr>
            <a:lstStyle/>
            <a:p>
              <a:pPr algn="ctr"/>
              <a:r>
                <a:rPr lang="en-US" sz="2800" dirty="0">
                  <a:solidFill>
                    <a:srgbClr val="000000"/>
                  </a:solidFill>
                </a:rPr>
                <a:t>Personalized</a:t>
              </a:r>
              <a:br>
                <a:rPr lang="en-US" sz="2800" dirty="0">
                  <a:solidFill>
                    <a:srgbClr val="000000"/>
                  </a:solidFill>
                </a:rPr>
              </a:br>
              <a:r>
                <a:rPr lang="en-US" sz="2800" dirty="0">
                  <a:solidFill>
                    <a:srgbClr val="000000"/>
                  </a:solidFill>
                </a:rPr>
                <a:t>healthcare</a:t>
              </a:r>
            </a:p>
          </p:txBody>
        </p:sp>
        <p:sp>
          <p:nvSpPr>
            <p:cNvPr id="13" name="TextBox 12"/>
            <p:cNvSpPr txBox="1"/>
            <p:nvPr/>
          </p:nvSpPr>
          <p:spPr>
            <a:xfrm>
              <a:off x="4118180" y="4194920"/>
              <a:ext cx="974651" cy="861774"/>
            </a:xfrm>
            <a:prstGeom prst="rect">
              <a:avLst/>
            </a:prstGeom>
            <a:solidFill>
              <a:schemeClr val="bg1"/>
            </a:solidFill>
            <a:ln w="19050" cmpd="sng">
              <a:noFill/>
            </a:ln>
          </p:spPr>
          <p:txBody>
            <a:bodyPr wrap="square" lIns="0" tIns="0" rIns="0" bIns="0" rtlCol="0" anchor="ctr" anchorCtr="0">
              <a:spAutoFit/>
            </a:bodyPr>
            <a:lstStyle/>
            <a:p>
              <a:pPr algn="ctr"/>
              <a:r>
                <a:rPr lang="en-US" sz="2800" dirty="0">
                  <a:solidFill>
                    <a:srgbClr val="000000"/>
                  </a:solidFill>
                </a:rPr>
                <a:t>Virtual</a:t>
              </a:r>
              <a:br>
                <a:rPr lang="en-US" sz="2800" dirty="0">
                  <a:solidFill>
                    <a:srgbClr val="000000"/>
                  </a:solidFill>
                </a:rPr>
              </a:br>
              <a:r>
                <a:rPr lang="en-US" sz="2800" dirty="0">
                  <a:solidFill>
                    <a:srgbClr val="000000"/>
                  </a:solidFill>
                </a:rPr>
                <a:t>reality</a:t>
              </a:r>
            </a:p>
          </p:txBody>
        </p:sp>
        <p:sp>
          <p:nvSpPr>
            <p:cNvPr id="14" name="TextBox 13"/>
            <p:cNvSpPr txBox="1"/>
            <p:nvPr/>
          </p:nvSpPr>
          <p:spPr>
            <a:xfrm>
              <a:off x="6440142" y="4194920"/>
              <a:ext cx="1661011" cy="861774"/>
            </a:xfrm>
            <a:prstGeom prst="rect">
              <a:avLst/>
            </a:prstGeom>
            <a:solidFill>
              <a:schemeClr val="bg1"/>
            </a:solidFill>
            <a:ln w="19050" cmpd="sng">
              <a:noFill/>
            </a:ln>
          </p:spPr>
          <p:txBody>
            <a:bodyPr wrap="square" lIns="0" tIns="0" rIns="0" bIns="0" rtlCol="0" anchor="ctr" anchorCtr="0">
              <a:spAutoFit/>
            </a:bodyPr>
            <a:lstStyle/>
            <a:p>
              <a:pPr algn="ctr"/>
              <a:r>
                <a:rPr lang="en-US" sz="2800" dirty="0">
                  <a:solidFill>
                    <a:srgbClr val="000000"/>
                  </a:solidFill>
                </a:rPr>
                <a:t>Real-time</a:t>
              </a:r>
              <a:br>
                <a:rPr lang="en-US" sz="2800" dirty="0">
                  <a:solidFill>
                    <a:srgbClr val="000000"/>
                  </a:solidFill>
                </a:rPr>
              </a:br>
              <a:r>
                <a:rPr lang="en-US" sz="2800" dirty="0">
                  <a:solidFill>
                    <a:srgbClr val="000000"/>
                  </a:solidFill>
                </a:rPr>
                <a:t>translators</a:t>
              </a:r>
            </a:p>
          </p:txBody>
        </p:sp>
      </p:grpSp>
    </p:spTree>
    <p:extLst>
      <p:ext uri="{BB962C8B-B14F-4D97-AF65-F5344CB8AC3E}">
        <p14:creationId xmlns:p14="http://schemas.microsoft.com/office/powerpoint/2010/main" val="582901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Moore’s Law</a:t>
            </a:r>
            <a:br>
              <a:rPr lang="en-US" dirty="0"/>
            </a:br>
            <a:r>
              <a:rPr lang="en-US" sz="2800" dirty="0"/>
              <a:t>Or, how we became an industry of new possibilities</a:t>
            </a:r>
          </a:p>
        </p:txBody>
      </p:sp>
      <p:sp>
        <p:nvSpPr>
          <p:cNvPr id="3" name="Content Placeholder 2"/>
          <p:cNvSpPr>
            <a:spLocks noGrp="1"/>
          </p:cNvSpPr>
          <p:nvPr>
            <p:ph idx="1"/>
          </p:nvPr>
        </p:nvSpPr>
        <p:spPr>
          <a:xfrm>
            <a:off x="457200" y="2172728"/>
            <a:ext cx="8229600" cy="4062056"/>
          </a:xfrm>
          <a:ln>
            <a:solidFill>
              <a:schemeClr val="tx1"/>
            </a:solidFill>
          </a:ln>
        </p:spPr>
        <p:txBody>
          <a:bodyPr/>
          <a:lstStyle/>
          <a:p>
            <a:endParaRPr lang="en-US" dirty="0"/>
          </a:p>
          <a:p>
            <a:r>
              <a:rPr lang="en-US" dirty="0"/>
              <a:t>Double the number of transistors</a:t>
            </a:r>
          </a:p>
          <a:p>
            <a:r>
              <a:rPr lang="en-US" dirty="0"/>
              <a:t>Build higher performance</a:t>
            </a:r>
            <a:br>
              <a:rPr lang="en-US" dirty="0"/>
            </a:br>
            <a:r>
              <a:rPr lang="en-US" dirty="0">
                <a:solidFill>
                  <a:srgbClr val="000000"/>
                </a:solidFill>
              </a:rPr>
              <a:t>general-purpose processors</a:t>
            </a:r>
          </a:p>
          <a:p>
            <a:pPr lvl="1"/>
            <a:r>
              <a:rPr lang="en-US" dirty="0"/>
              <a:t>Make the transistors available to masses</a:t>
            </a:r>
          </a:p>
          <a:p>
            <a:pPr lvl="1"/>
            <a:r>
              <a:rPr lang="en-US" dirty="0"/>
              <a:t>Increase performance (1.8×↑)</a:t>
            </a:r>
          </a:p>
          <a:p>
            <a:pPr lvl="1"/>
            <a:r>
              <a:rPr lang="en-US" dirty="0"/>
              <a:t>Lower the cost of computing (1.8×↓)</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43E6274D-23B7-8E4D-B11C-FBF76E93AA39}" type="slidenum">
              <a:rPr lang="en-US" smtClean="0"/>
              <a:t>14</a:t>
            </a:fld>
            <a:endParaRPr lang="en-US"/>
          </a:p>
        </p:txBody>
      </p:sp>
      <p:sp>
        <p:nvSpPr>
          <p:cNvPr id="5" name="TextBox 4"/>
          <p:cNvSpPr txBox="1"/>
          <p:nvPr/>
        </p:nvSpPr>
        <p:spPr>
          <a:xfrm>
            <a:off x="3232858" y="1860181"/>
            <a:ext cx="2678287" cy="646331"/>
          </a:xfrm>
          <a:prstGeom prst="rect">
            <a:avLst/>
          </a:prstGeom>
          <a:solidFill>
            <a:srgbClr val="FFFFFF"/>
          </a:solidFill>
          <a:ln w="19050" cmpd="sng">
            <a:solidFill>
              <a:schemeClr val="tx1"/>
            </a:solidFill>
          </a:ln>
        </p:spPr>
        <p:txBody>
          <a:bodyPr wrap="none" rtlCol="0">
            <a:spAutoFit/>
          </a:bodyPr>
          <a:lstStyle/>
          <a:p>
            <a:pPr algn="ctr"/>
            <a:r>
              <a:rPr lang="en-US" sz="3600" dirty="0"/>
              <a:t>Every 2 Years</a:t>
            </a:r>
          </a:p>
        </p:txBody>
      </p:sp>
    </p:spTree>
    <p:extLst>
      <p:ext uri="{BB962C8B-B14F-4D97-AF65-F5344CB8AC3E}">
        <p14:creationId xmlns:p14="http://schemas.microsoft.com/office/powerpoint/2010/main" val="1942770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catch?</a:t>
            </a:r>
            <a:br>
              <a:rPr lang="en-US" dirty="0"/>
            </a:br>
            <a:r>
              <a:rPr lang="en-US" sz="3100" dirty="0"/>
              <a:t>Powering the transistors without melting the chip</a:t>
            </a:r>
          </a:p>
        </p:txBody>
      </p:sp>
      <p:graphicFrame>
        <p:nvGraphicFramePr>
          <p:cNvPr id="5" name="Content Placeholder 4"/>
          <p:cNvGraphicFramePr>
            <a:graphicFrameLocks noGrp="1"/>
          </p:cNvGraphicFramePr>
          <p:nvPr>
            <p:ph idx="1"/>
          </p:nvPr>
        </p:nvGraphicFramePr>
        <p:xfrm>
          <a:off x="457200" y="1917700"/>
          <a:ext cx="8229600" cy="443865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43E6274D-23B7-8E4D-B11C-FBF76E93AA39}" type="slidenum">
              <a:rPr lang="en-US" smtClean="0"/>
              <a:t>15</a:t>
            </a:fld>
            <a:endParaRPr lang="en-US"/>
          </a:p>
        </p:txBody>
      </p:sp>
      <p:sp>
        <p:nvSpPr>
          <p:cNvPr id="6" name="TextBox 5"/>
          <p:cNvSpPr txBox="1"/>
          <p:nvPr/>
        </p:nvSpPr>
        <p:spPr>
          <a:xfrm>
            <a:off x="4719191" y="3162744"/>
            <a:ext cx="1077218" cy="246221"/>
          </a:xfrm>
          <a:prstGeom prst="rect">
            <a:avLst/>
          </a:prstGeom>
          <a:solidFill>
            <a:srgbClr val="FFFFFF"/>
          </a:solidFill>
        </p:spPr>
        <p:txBody>
          <a:bodyPr wrap="none" lIns="0" tIns="0" rIns="0" bIns="0" rtlCol="0" anchor="ctr" anchorCtr="1">
            <a:spAutoFit/>
          </a:bodyPr>
          <a:lstStyle/>
          <a:p>
            <a:r>
              <a:rPr lang="en-US" sz="1600" dirty="0"/>
              <a:t>Moore’s Law</a:t>
            </a:r>
          </a:p>
        </p:txBody>
      </p:sp>
      <p:sp>
        <p:nvSpPr>
          <p:cNvPr id="7" name="TextBox 6"/>
          <p:cNvSpPr txBox="1"/>
          <p:nvPr/>
        </p:nvSpPr>
        <p:spPr>
          <a:xfrm>
            <a:off x="2498226" y="5194300"/>
            <a:ext cx="205360" cy="276999"/>
          </a:xfrm>
          <a:prstGeom prst="rect">
            <a:avLst/>
          </a:prstGeom>
          <a:solidFill>
            <a:srgbClr val="FFFFFF"/>
          </a:solidFill>
        </p:spPr>
        <p:txBody>
          <a:bodyPr wrap="none" lIns="0" tIns="0" rIns="0" bIns="0" rtlCol="0">
            <a:spAutoFit/>
          </a:bodyPr>
          <a:lstStyle/>
          <a:p>
            <a:r>
              <a:rPr lang="en-US" dirty="0"/>
              <a:t>W</a:t>
            </a:r>
          </a:p>
        </p:txBody>
      </p:sp>
      <p:sp>
        <p:nvSpPr>
          <p:cNvPr id="8" name="TextBox 7"/>
          <p:cNvSpPr txBox="1"/>
          <p:nvPr/>
        </p:nvSpPr>
        <p:spPr>
          <a:xfrm>
            <a:off x="8238626" y="4394200"/>
            <a:ext cx="205360" cy="276999"/>
          </a:xfrm>
          <a:prstGeom prst="rect">
            <a:avLst/>
          </a:prstGeom>
          <a:solidFill>
            <a:srgbClr val="FFFFFF"/>
          </a:solidFill>
        </p:spPr>
        <p:txBody>
          <a:bodyPr wrap="none" lIns="0" tIns="0" rIns="0" bIns="0" rtlCol="0">
            <a:spAutoFit/>
          </a:bodyPr>
          <a:lstStyle/>
          <a:p>
            <a:r>
              <a:rPr lang="en-US" dirty="0"/>
              <a:t>W</a:t>
            </a:r>
          </a:p>
        </p:txBody>
      </p:sp>
    </p:spTree>
    <p:extLst>
      <p:ext uri="{BB962C8B-B14F-4D97-AF65-F5344CB8AC3E}">
        <p14:creationId xmlns:p14="http://schemas.microsoft.com/office/powerpoint/2010/main" val="101548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dirty="0"/>
              <a:t>Looking back</a:t>
            </a:r>
            <a:br>
              <a:rPr lang="en-US" dirty="0"/>
            </a:br>
            <a:r>
              <a:rPr lang="en-US" sz="2800" dirty="0"/>
              <a:t>Evolution of processors</a:t>
            </a:r>
          </a:p>
        </p:txBody>
      </p:sp>
      <p:sp>
        <p:nvSpPr>
          <p:cNvPr id="7" name="Slide Number Placeholder 6"/>
          <p:cNvSpPr>
            <a:spLocks noGrp="1"/>
          </p:cNvSpPr>
          <p:nvPr>
            <p:ph type="sldNum" sz="quarter" idx="12"/>
          </p:nvPr>
        </p:nvSpPr>
        <p:spPr/>
        <p:txBody>
          <a:bodyPr/>
          <a:lstStyle/>
          <a:p>
            <a:fld id="{43E6274D-23B7-8E4D-B11C-FBF76E93AA39}" type="slidenum">
              <a:rPr lang="en-US" smtClean="0"/>
              <a:t>16</a:t>
            </a:fld>
            <a:endParaRPr lang="en-US"/>
          </a:p>
        </p:txBody>
      </p:sp>
      <p:sp>
        <p:nvSpPr>
          <p:cNvPr id="11" name="Pentagon 10"/>
          <p:cNvSpPr/>
          <p:nvPr/>
        </p:nvSpPr>
        <p:spPr>
          <a:xfrm>
            <a:off x="410077" y="4857188"/>
            <a:ext cx="8409310" cy="513080"/>
          </a:xfrm>
          <a:prstGeom prst="homePlate">
            <a:avLst/>
          </a:prstGeom>
          <a:gradFill flip="none" rotWithShape="1">
            <a:gsLst>
              <a:gs pos="0">
                <a:schemeClr val="bg1"/>
              </a:gs>
              <a:gs pos="100000">
                <a:schemeClr val="accent1">
                  <a:alpha val="15000"/>
                </a:schemeClr>
              </a:gs>
            </a:gsLst>
            <a:lin ang="0" scaled="1"/>
            <a:tileRect/>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tx1"/>
              </a:solidFill>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a:ext>
            </a:extLst>
          </a:blip>
          <a:srcRect l="13901" r="13479"/>
          <a:stretch/>
        </p:blipFill>
        <p:spPr>
          <a:xfrm>
            <a:off x="418550" y="3936397"/>
            <a:ext cx="767079" cy="766838"/>
          </a:xfrm>
          <a:prstGeom prst="rect">
            <a:avLst/>
          </a:prstGeom>
          <a:ln w="38100" cmpd="sng">
            <a:solidFill>
              <a:schemeClr val="accent1"/>
            </a:solidFill>
          </a:ln>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a:ext>
            </a:extLst>
          </a:blip>
          <a:srcRect r="30699"/>
          <a:stretch/>
        </p:blipFill>
        <p:spPr>
          <a:xfrm>
            <a:off x="2817973" y="3472428"/>
            <a:ext cx="1231900" cy="1231900"/>
          </a:xfrm>
          <a:prstGeom prst="rect">
            <a:avLst/>
          </a:prstGeom>
          <a:ln w="38100" cmpd="sng">
            <a:solidFill>
              <a:schemeClr val="accent1"/>
            </a:solidFill>
          </a:ln>
        </p:spPr>
      </p:pic>
      <p:sp>
        <p:nvSpPr>
          <p:cNvPr id="68" name="TextBox 67"/>
          <p:cNvSpPr txBox="1"/>
          <p:nvPr/>
        </p:nvSpPr>
        <p:spPr>
          <a:xfrm>
            <a:off x="410077" y="4857188"/>
            <a:ext cx="808635" cy="461665"/>
          </a:xfrm>
          <a:prstGeom prst="rect">
            <a:avLst/>
          </a:prstGeom>
          <a:noFill/>
        </p:spPr>
        <p:txBody>
          <a:bodyPr wrap="none" rtlCol="0">
            <a:spAutoFit/>
          </a:bodyPr>
          <a:lstStyle/>
          <a:p>
            <a:pPr algn="ctr"/>
            <a:r>
              <a:rPr lang="en-US" sz="2400" dirty="0"/>
              <a:t>1971</a:t>
            </a:r>
          </a:p>
        </p:txBody>
      </p:sp>
      <p:sp>
        <p:nvSpPr>
          <p:cNvPr id="36" name="TextBox 35"/>
          <p:cNvSpPr txBox="1"/>
          <p:nvPr/>
        </p:nvSpPr>
        <p:spPr>
          <a:xfrm>
            <a:off x="3058851" y="4872888"/>
            <a:ext cx="808635" cy="461665"/>
          </a:xfrm>
          <a:prstGeom prst="rect">
            <a:avLst/>
          </a:prstGeom>
          <a:noFill/>
        </p:spPr>
        <p:txBody>
          <a:bodyPr wrap="none" rtlCol="0">
            <a:spAutoFit/>
          </a:bodyPr>
          <a:lstStyle/>
          <a:p>
            <a:pPr algn="ctr"/>
            <a:r>
              <a:rPr lang="en-US" sz="2400" dirty="0"/>
              <a:t>2003</a:t>
            </a:r>
          </a:p>
        </p:txBody>
      </p:sp>
      <p:sp>
        <p:nvSpPr>
          <p:cNvPr id="53" name="TextBox 52"/>
          <p:cNvSpPr txBox="1"/>
          <p:nvPr/>
        </p:nvSpPr>
        <p:spPr>
          <a:xfrm>
            <a:off x="808347" y="2538943"/>
            <a:ext cx="2465320" cy="523220"/>
          </a:xfrm>
          <a:prstGeom prst="rect">
            <a:avLst/>
          </a:prstGeom>
          <a:noFill/>
        </p:spPr>
        <p:txBody>
          <a:bodyPr wrap="square" lIns="0" rIns="0" rtlCol="0">
            <a:spAutoFit/>
          </a:bodyPr>
          <a:lstStyle/>
          <a:p>
            <a:pPr algn="ctr"/>
            <a:r>
              <a:rPr lang="en-US" sz="2800" dirty="0"/>
              <a:t>Single-core Era</a:t>
            </a:r>
          </a:p>
        </p:txBody>
      </p:sp>
      <p:grpSp>
        <p:nvGrpSpPr>
          <p:cNvPr id="2" name="Group 1"/>
          <p:cNvGrpSpPr/>
          <p:nvPr/>
        </p:nvGrpSpPr>
        <p:grpSpPr>
          <a:xfrm>
            <a:off x="3104206" y="1862175"/>
            <a:ext cx="5299896" cy="4499896"/>
            <a:chOff x="1741722" y="1155147"/>
            <a:chExt cx="5299896" cy="4499896"/>
          </a:xfrm>
        </p:grpSpPr>
        <p:grpSp>
          <p:nvGrpSpPr>
            <p:cNvPr id="38" name="Group 37"/>
            <p:cNvGrpSpPr/>
            <p:nvPr/>
          </p:nvGrpSpPr>
          <p:grpSpPr>
            <a:xfrm>
              <a:off x="2974173" y="2762825"/>
              <a:ext cx="1244845" cy="1252716"/>
              <a:chOff x="3038450" y="3034930"/>
              <a:chExt cx="1244845" cy="1252716"/>
            </a:xfrm>
            <a:solidFill>
              <a:srgbClr val="999999"/>
            </a:solidFill>
          </p:grpSpPr>
          <p:pic>
            <p:nvPicPr>
              <p:cNvPr id="19" name="Picture 18"/>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3038450" y="3034930"/>
                <a:ext cx="1244845" cy="622427"/>
              </a:xfrm>
              <a:prstGeom prst="rect">
                <a:avLst/>
              </a:prstGeom>
              <a:grpFill/>
              <a:ln w="38100" cmpd="sng">
                <a:solidFill>
                  <a:srgbClr val="4F81BD"/>
                </a:solidFill>
              </a:ln>
            </p:spPr>
          </p:pic>
          <p:pic>
            <p:nvPicPr>
              <p:cNvPr id="20" name="Picture 19"/>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3038450" y="3665219"/>
                <a:ext cx="1244845" cy="622427"/>
              </a:xfrm>
              <a:prstGeom prst="rect">
                <a:avLst/>
              </a:prstGeom>
              <a:grpFill/>
              <a:ln w="38100" cmpd="sng">
                <a:solidFill>
                  <a:srgbClr val="4F81BD"/>
                </a:solidFill>
              </a:ln>
            </p:spPr>
          </p:pic>
        </p:grpSp>
        <p:grpSp>
          <p:nvGrpSpPr>
            <p:cNvPr id="39" name="Group 38"/>
            <p:cNvGrpSpPr/>
            <p:nvPr/>
          </p:nvGrpSpPr>
          <p:grpSpPr>
            <a:xfrm>
              <a:off x="4347372" y="2762825"/>
              <a:ext cx="1282946" cy="1252717"/>
              <a:chOff x="4435695" y="3034929"/>
              <a:chExt cx="1282946" cy="1252717"/>
            </a:xfrm>
          </p:grpSpPr>
          <p:pic>
            <p:nvPicPr>
              <p:cNvPr id="21" name="Picture 20"/>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4435695" y="3034929"/>
                <a:ext cx="622423" cy="622427"/>
              </a:xfrm>
              <a:prstGeom prst="rect">
                <a:avLst/>
              </a:prstGeom>
              <a:ln w="38100" cmpd="sng">
                <a:solidFill>
                  <a:srgbClr val="4F81BD"/>
                </a:solidFill>
              </a:ln>
            </p:spPr>
          </p:pic>
          <p:pic>
            <p:nvPicPr>
              <p:cNvPr id="23" name="Picture 22"/>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096218" y="3034929"/>
                <a:ext cx="622423" cy="622427"/>
              </a:xfrm>
              <a:prstGeom prst="rect">
                <a:avLst/>
              </a:prstGeom>
              <a:ln w="38100" cmpd="sng">
                <a:solidFill>
                  <a:srgbClr val="4F81BD"/>
                </a:solidFill>
              </a:ln>
            </p:spPr>
          </p:pic>
          <p:pic>
            <p:nvPicPr>
              <p:cNvPr id="24" name="Picture 23"/>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4435695" y="3665219"/>
                <a:ext cx="622423" cy="622427"/>
              </a:xfrm>
              <a:prstGeom prst="rect">
                <a:avLst/>
              </a:prstGeom>
              <a:ln w="38100" cmpd="sng">
                <a:solidFill>
                  <a:srgbClr val="4F81BD"/>
                </a:solidFill>
              </a:ln>
            </p:spPr>
          </p:pic>
          <p:pic>
            <p:nvPicPr>
              <p:cNvPr id="25" name="Picture 24"/>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096218" y="3665219"/>
                <a:ext cx="622423" cy="622427"/>
              </a:xfrm>
              <a:prstGeom prst="rect">
                <a:avLst/>
              </a:prstGeom>
              <a:ln w="38100" cmpd="sng">
                <a:solidFill>
                  <a:srgbClr val="4F81BD"/>
                </a:solidFill>
              </a:ln>
            </p:spPr>
          </p:pic>
        </p:grpSp>
        <p:grpSp>
          <p:nvGrpSpPr>
            <p:cNvPr id="40" name="Group 39"/>
            <p:cNvGrpSpPr/>
            <p:nvPr/>
          </p:nvGrpSpPr>
          <p:grpSpPr>
            <a:xfrm>
              <a:off x="5758672" y="2773556"/>
              <a:ext cx="1282946" cy="1241986"/>
              <a:chOff x="5841999" y="3035577"/>
              <a:chExt cx="1282946" cy="1231254"/>
            </a:xfrm>
          </p:grpSpPr>
          <p:pic>
            <p:nvPicPr>
              <p:cNvPr id="26" name="Picture 25"/>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035577"/>
                <a:ext cx="622423" cy="287274"/>
              </a:xfrm>
              <a:prstGeom prst="rect">
                <a:avLst/>
              </a:prstGeom>
              <a:ln w="38100" cmpd="sng">
                <a:solidFill>
                  <a:srgbClr val="4F81BD"/>
                </a:solidFill>
              </a:ln>
            </p:spPr>
          </p:pic>
          <p:pic>
            <p:nvPicPr>
              <p:cNvPr id="28" name="Picture 27"/>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357014"/>
                <a:ext cx="622423" cy="287274"/>
              </a:xfrm>
              <a:prstGeom prst="rect">
                <a:avLst/>
              </a:prstGeom>
              <a:ln w="38100" cmpd="sng">
                <a:solidFill>
                  <a:srgbClr val="4F81BD"/>
                </a:solidFill>
              </a:ln>
            </p:spPr>
          </p:pic>
          <p:pic>
            <p:nvPicPr>
              <p:cNvPr id="29" name="Picture 28"/>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670820"/>
                <a:ext cx="622423" cy="287274"/>
              </a:xfrm>
              <a:prstGeom prst="rect">
                <a:avLst/>
              </a:prstGeom>
              <a:ln w="38100" cmpd="sng">
                <a:solidFill>
                  <a:srgbClr val="4F81BD"/>
                </a:solidFill>
              </a:ln>
            </p:spPr>
          </p:pic>
          <p:pic>
            <p:nvPicPr>
              <p:cNvPr id="30" name="Picture 29"/>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979557"/>
                <a:ext cx="622423" cy="287274"/>
              </a:xfrm>
              <a:prstGeom prst="rect">
                <a:avLst/>
              </a:prstGeom>
              <a:ln w="38100" cmpd="sng">
                <a:solidFill>
                  <a:srgbClr val="4F81BD"/>
                </a:solidFill>
              </a:ln>
            </p:spPr>
          </p:pic>
          <p:pic>
            <p:nvPicPr>
              <p:cNvPr id="31" name="Picture 30"/>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035579"/>
                <a:ext cx="622423" cy="287274"/>
              </a:xfrm>
              <a:prstGeom prst="rect">
                <a:avLst/>
              </a:prstGeom>
              <a:ln w="38100" cmpd="sng">
                <a:solidFill>
                  <a:srgbClr val="4F81BD"/>
                </a:solidFill>
              </a:ln>
            </p:spPr>
          </p:pic>
          <p:pic>
            <p:nvPicPr>
              <p:cNvPr id="32" name="Picture 31"/>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357014"/>
                <a:ext cx="622423" cy="287274"/>
              </a:xfrm>
              <a:prstGeom prst="rect">
                <a:avLst/>
              </a:prstGeom>
              <a:ln w="38100" cmpd="sng">
                <a:solidFill>
                  <a:srgbClr val="4F81BD"/>
                </a:solidFill>
              </a:ln>
            </p:spPr>
          </p:pic>
          <p:pic>
            <p:nvPicPr>
              <p:cNvPr id="33" name="Picture 32"/>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670818"/>
                <a:ext cx="622423" cy="287274"/>
              </a:xfrm>
              <a:prstGeom prst="rect">
                <a:avLst/>
              </a:prstGeom>
              <a:ln w="38100" cmpd="sng">
                <a:solidFill>
                  <a:srgbClr val="4F81BD"/>
                </a:solidFill>
              </a:ln>
            </p:spPr>
          </p:pic>
          <p:pic>
            <p:nvPicPr>
              <p:cNvPr id="34" name="Picture 33"/>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979555"/>
                <a:ext cx="622423" cy="287274"/>
              </a:xfrm>
              <a:prstGeom prst="rect">
                <a:avLst/>
              </a:prstGeom>
              <a:ln w="38100" cmpd="sng">
                <a:solidFill>
                  <a:srgbClr val="4F81BD"/>
                </a:solidFill>
              </a:ln>
            </p:spPr>
          </p:pic>
        </p:grpSp>
        <p:cxnSp>
          <p:nvCxnSpPr>
            <p:cNvPr id="37" name="Straight Connector 36"/>
            <p:cNvCxnSpPr>
              <a:stCxn id="44" idx="2"/>
              <a:endCxn id="42" idx="0"/>
            </p:cNvCxnSpPr>
            <p:nvPr/>
          </p:nvCxnSpPr>
          <p:spPr>
            <a:xfrm flipH="1">
              <a:off x="2832898" y="1986144"/>
              <a:ext cx="3" cy="3207234"/>
            </a:xfrm>
            <a:prstGeom prst="line">
              <a:avLst/>
            </a:prstGeom>
            <a:ln w="381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428580" y="5193378"/>
              <a:ext cx="808635" cy="461665"/>
            </a:xfrm>
            <a:prstGeom prst="rect">
              <a:avLst/>
            </a:prstGeom>
            <a:noFill/>
          </p:spPr>
          <p:txBody>
            <a:bodyPr wrap="none" rtlCol="0">
              <a:spAutoFit/>
            </a:bodyPr>
            <a:lstStyle/>
            <a:p>
              <a:pPr algn="ctr"/>
              <a:r>
                <a:rPr lang="en-US" sz="2400" dirty="0"/>
                <a:t>2004</a:t>
              </a:r>
            </a:p>
          </p:txBody>
        </p:sp>
        <p:sp>
          <p:nvSpPr>
            <p:cNvPr id="69" name="TextBox 68"/>
            <p:cNvSpPr txBox="1"/>
            <p:nvPr/>
          </p:nvSpPr>
          <p:spPr>
            <a:xfrm>
              <a:off x="5995828" y="4165860"/>
              <a:ext cx="808635" cy="461665"/>
            </a:xfrm>
            <a:prstGeom prst="rect">
              <a:avLst/>
            </a:prstGeom>
            <a:noFill/>
          </p:spPr>
          <p:txBody>
            <a:bodyPr wrap="none" rtlCol="0">
              <a:spAutoFit/>
            </a:bodyPr>
            <a:lstStyle/>
            <a:p>
              <a:pPr algn="ctr"/>
              <a:r>
                <a:rPr lang="en-US" sz="2400" dirty="0"/>
                <a:t>2013</a:t>
              </a:r>
            </a:p>
          </p:txBody>
        </p:sp>
        <p:sp>
          <p:nvSpPr>
            <p:cNvPr id="58" name="TextBox 57"/>
            <p:cNvSpPr txBox="1"/>
            <p:nvPr/>
          </p:nvSpPr>
          <p:spPr>
            <a:xfrm>
              <a:off x="3741107" y="1867322"/>
              <a:ext cx="2465320" cy="523220"/>
            </a:xfrm>
            <a:prstGeom prst="rect">
              <a:avLst/>
            </a:prstGeom>
            <a:noFill/>
          </p:spPr>
          <p:txBody>
            <a:bodyPr wrap="square" lIns="0" rIns="0" rtlCol="0">
              <a:spAutoFit/>
            </a:bodyPr>
            <a:lstStyle/>
            <a:p>
              <a:pPr algn="ctr"/>
              <a:r>
                <a:rPr lang="en-US" sz="2800" dirty="0"/>
                <a:t>Multicore Era</a:t>
              </a:r>
            </a:p>
          </p:txBody>
        </p:sp>
        <p:sp>
          <p:nvSpPr>
            <p:cNvPr id="44" name="TextBox 43"/>
            <p:cNvSpPr txBox="1"/>
            <p:nvPr/>
          </p:nvSpPr>
          <p:spPr>
            <a:xfrm>
              <a:off x="1741722" y="1155147"/>
              <a:ext cx="2182358" cy="830997"/>
            </a:xfrm>
            <a:prstGeom prst="rect">
              <a:avLst/>
            </a:prstGeom>
            <a:solidFill>
              <a:srgbClr val="FFFFFF"/>
            </a:solidFill>
          </p:spPr>
          <p:txBody>
            <a:bodyPr wrap="none" rtlCol="0">
              <a:spAutoFit/>
            </a:bodyPr>
            <a:lstStyle/>
            <a:p>
              <a:pPr algn="ctr"/>
              <a:r>
                <a:rPr lang="en-US" sz="2400" dirty="0" err="1"/>
                <a:t>Dennard</a:t>
              </a:r>
              <a:r>
                <a:rPr lang="en-US" sz="2400" dirty="0"/>
                <a:t> scaling</a:t>
              </a:r>
              <a:br>
                <a:rPr lang="en-US" sz="2400" dirty="0"/>
              </a:br>
              <a:r>
                <a:rPr lang="en-US" sz="2400" dirty="0"/>
                <a:t>broke</a:t>
              </a:r>
            </a:p>
          </p:txBody>
        </p:sp>
      </p:grpSp>
      <p:sp>
        <p:nvSpPr>
          <p:cNvPr id="3" name="TextBox 2"/>
          <p:cNvSpPr txBox="1"/>
          <p:nvPr/>
        </p:nvSpPr>
        <p:spPr>
          <a:xfrm>
            <a:off x="330709" y="3567065"/>
            <a:ext cx="942761" cy="369332"/>
          </a:xfrm>
          <a:prstGeom prst="rect">
            <a:avLst/>
          </a:prstGeom>
          <a:noFill/>
        </p:spPr>
        <p:txBody>
          <a:bodyPr wrap="none" rtlCol="0">
            <a:spAutoFit/>
          </a:bodyPr>
          <a:lstStyle/>
          <a:p>
            <a:pPr algn="ctr"/>
            <a:r>
              <a:rPr lang="en-US" dirty="0"/>
              <a:t>740 KHz</a:t>
            </a:r>
          </a:p>
        </p:txBody>
      </p:sp>
      <p:sp>
        <p:nvSpPr>
          <p:cNvPr id="47" name="TextBox 46"/>
          <p:cNvSpPr txBox="1"/>
          <p:nvPr/>
        </p:nvSpPr>
        <p:spPr>
          <a:xfrm>
            <a:off x="2979055" y="3065737"/>
            <a:ext cx="909737" cy="369332"/>
          </a:xfrm>
          <a:prstGeom prst="rect">
            <a:avLst/>
          </a:prstGeom>
          <a:noFill/>
        </p:spPr>
        <p:txBody>
          <a:bodyPr wrap="none" rtlCol="0">
            <a:spAutoFit/>
          </a:bodyPr>
          <a:lstStyle/>
          <a:p>
            <a:pPr algn="r"/>
            <a:r>
              <a:rPr lang="en-US" dirty="0"/>
              <a:t>3.4 GHz</a:t>
            </a:r>
          </a:p>
        </p:txBody>
      </p:sp>
      <p:sp>
        <p:nvSpPr>
          <p:cNvPr id="49" name="TextBox 48"/>
          <p:cNvSpPr txBox="1"/>
          <p:nvPr/>
        </p:nvSpPr>
        <p:spPr>
          <a:xfrm>
            <a:off x="7326235" y="3062163"/>
            <a:ext cx="909737" cy="369332"/>
          </a:xfrm>
          <a:prstGeom prst="rect">
            <a:avLst/>
          </a:prstGeom>
          <a:noFill/>
        </p:spPr>
        <p:txBody>
          <a:bodyPr wrap="none" rtlCol="0">
            <a:spAutoFit/>
          </a:bodyPr>
          <a:lstStyle/>
          <a:p>
            <a:pPr algn="r"/>
            <a:r>
              <a:rPr lang="en-US" dirty="0"/>
              <a:t>3.5 GHz</a:t>
            </a:r>
          </a:p>
        </p:txBody>
      </p:sp>
      <p:pic>
        <p:nvPicPr>
          <p:cNvPr id="41" name="Picture 40"/>
          <p:cNvPicPr>
            <a:picLocks noChangeAspect="1"/>
          </p:cNvPicPr>
          <p:nvPr/>
        </p:nvPicPr>
        <p:blipFill rotWithShape="1">
          <a:blip r:embed="rId4" cstate="print">
            <a:extLst>
              <a:ext uri="{28A0092B-C50C-407E-A947-70E740481C1C}">
                <a14:useLocalDpi xmlns:a14="http://schemas.microsoft.com/office/drawing/2010/main"/>
              </a:ext>
            </a:extLst>
          </a:blip>
          <a:srcRect r="30699"/>
          <a:stretch/>
        </p:blipFill>
        <p:spPr>
          <a:xfrm>
            <a:off x="1476298" y="3646618"/>
            <a:ext cx="1051006" cy="1051006"/>
          </a:xfrm>
          <a:prstGeom prst="rect">
            <a:avLst/>
          </a:prstGeom>
          <a:ln w="38100" cmpd="sng">
            <a:solidFill>
              <a:schemeClr val="accent1"/>
            </a:solidFill>
          </a:ln>
        </p:spPr>
      </p:pic>
    </p:spTree>
    <p:extLst>
      <p:ext uri="{BB962C8B-B14F-4D97-AF65-F5344CB8AC3E}">
        <p14:creationId xmlns:p14="http://schemas.microsoft.com/office/powerpoint/2010/main" val="307118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E621A-E01D-4C60-BB90-E65D063B3CE0}"/>
              </a:ext>
            </a:extLst>
          </p:cNvPr>
          <p:cNvSpPr>
            <a:spLocks noGrp="1"/>
          </p:cNvSpPr>
          <p:nvPr>
            <p:ph type="title"/>
          </p:nvPr>
        </p:nvSpPr>
        <p:spPr/>
        <p:txBody>
          <a:bodyPr/>
          <a:lstStyle/>
          <a:p>
            <a:r>
              <a:rPr lang="en-US" dirty="0"/>
              <a:t>Any Solution Moving Forward?</a:t>
            </a:r>
            <a:endParaRPr lang="en-CA" dirty="0"/>
          </a:p>
        </p:txBody>
      </p:sp>
      <p:sp>
        <p:nvSpPr>
          <p:cNvPr id="4" name="Slide Number Placeholder 3">
            <a:extLst>
              <a:ext uri="{FF2B5EF4-FFF2-40B4-BE49-F238E27FC236}">
                <a16:creationId xmlns:a16="http://schemas.microsoft.com/office/drawing/2014/main" id="{6B4F0877-DF3F-4871-8106-B41DC1A2D798}"/>
              </a:ext>
            </a:extLst>
          </p:cNvPr>
          <p:cNvSpPr>
            <a:spLocks noGrp="1"/>
          </p:cNvSpPr>
          <p:nvPr>
            <p:ph type="sldNum" sz="quarter" idx="12"/>
          </p:nvPr>
        </p:nvSpPr>
        <p:spPr/>
        <p:txBody>
          <a:bodyPr/>
          <a:lstStyle/>
          <a:p>
            <a:fld id="{323594FA-E141-4234-AE05-360401972BE7}" type="slidenum">
              <a:rPr lang="en-US" altLang="en-US" smtClean="0"/>
              <a:pPr/>
              <a:t>17</a:t>
            </a:fld>
            <a:endParaRPr lang="en-US" altLang="en-US" dirty="0"/>
          </a:p>
        </p:txBody>
      </p:sp>
      <p:pic>
        <p:nvPicPr>
          <p:cNvPr id="5" name="Рисунок 4" descr="34458-4866553.jpg">
            <a:extLst>
              <a:ext uri="{FF2B5EF4-FFF2-40B4-BE49-F238E27FC236}">
                <a16:creationId xmlns:a16="http://schemas.microsoft.com/office/drawing/2014/main" id="{B460321A-0A37-4E96-8B21-40BC5B87CC52}"/>
              </a:ext>
            </a:extLst>
          </p:cNvPr>
          <p:cNvPicPr>
            <a:picLocks noChangeAspect="1"/>
          </p:cNvPicPr>
          <p:nvPr/>
        </p:nvPicPr>
        <p:blipFill>
          <a:blip r:embed="rId2" cstate="print"/>
          <a:stretch>
            <a:fillRect/>
          </a:stretch>
        </p:blipFill>
        <p:spPr>
          <a:xfrm>
            <a:off x="3962400" y="2763943"/>
            <a:ext cx="2038672" cy="1617347"/>
          </a:xfrm>
          <a:prstGeom prst="rect">
            <a:avLst/>
          </a:prstGeom>
        </p:spPr>
      </p:pic>
      <p:pic>
        <p:nvPicPr>
          <p:cNvPr id="6" name="Picture 8" descr="Image result for nvidia v100 image">
            <a:extLst>
              <a:ext uri="{FF2B5EF4-FFF2-40B4-BE49-F238E27FC236}">
                <a16:creationId xmlns:a16="http://schemas.microsoft.com/office/drawing/2014/main" id="{992D59D0-7A03-43D7-A52A-B48C605AAB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54" y="2704254"/>
            <a:ext cx="3480317" cy="18374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5A68C31-BDD2-4017-874A-B5D406C5A903}"/>
              </a:ext>
            </a:extLst>
          </p:cNvPr>
          <p:cNvSpPr txBox="1"/>
          <p:nvPr/>
        </p:nvSpPr>
        <p:spPr>
          <a:xfrm>
            <a:off x="961068" y="4724400"/>
            <a:ext cx="1604350" cy="1569660"/>
          </a:xfrm>
          <a:prstGeom prst="rect">
            <a:avLst/>
          </a:prstGeom>
          <a:noFill/>
        </p:spPr>
        <p:txBody>
          <a:bodyPr wrap="none" rtlCol="0">
            <a:spAutoFit/>
          </a:bodyPr>
          <a:lstStyle/>
          <a:p>
            <a:r>
              <a:rPr lang="en-US" sz="2400" b="1" dirty="0"/>
              <a:t>GPUs</a:t>
            </a:r>
          </a:p>
          <a:p>
            <a:r>
              <a:rPr lang="en-US" sz="2400" b="1" dirty="0"/>
              <a:t>(Graphics</a:t>
            </a:r>
          </a:p>
          <a:p>
            <a:r>
              <a:rPr lang="en-US" sz="2400" b="1" dirty="0"/>
              <a:t>Processing </a:t>
            </a:r>
          </a:p>
          <a:p>
            <a:r>
              <a:rPr lang="en-US" sz="2400" b="1" dirty="0"/>
              <a:t>Units)</a:t>
            </a:r>
            <a:endParaRPr lang="en-CA" sz="2400" b="1" dirty="0"/>
          </a:p>
        </p:txBody>
      </p:sp>
      <p:sp>
        <p:nvSpPr>
          <p:cNvPr id="8" name="TextBox 7">
            <a:extLst>
              <a:ext uri="{FF2B5EF4-FFF2-40B4-BE49-F238E27FC236}">
                <a16:creationId xmlns:a16="http://schemas.microsoft.com/office/drawing/2014/main" id="{04C65E02-E405-48D5-B4C2-A40436673B61}"/>
              </a:ext>
            </a:extLst>
          </p:cNvPr>
          <p:cNvSpPr txBox="1"/>
          <p:nvPr/>
        </p:nvSpPr>
        <p:spPr>
          <a:xfrm>
            <a:off x="762000" y="2057400"/>
            <a:ext cx="3208186" cy="461665"/>
          </a:xfrm>
          <a:prstGeom prst="rect">
            <a:avLst/>
          </a:prstGeom>
          <a:noFill/>
        </p:spPr>
        <p:txBody>
          <a:bodyPr wrap="none" rtlCol="0">
            <a:spAutoFit/>
          </a:bodyPr>
          <a:lstStyle/>
          <a:p>
            <a:r>
              <a:rPr lang="en-US" sz="2400" b="1" dirty="0"/>
              <a:t>Hardware accelerators: </a:t>
            </a:r>
            <a:endParaRPr lang="en-CA" sz="2400" b="1" dirty="0"/>
          </a:p>
        </p:txBody>
      </p:sp>
      <p:sp>
        <p:nvSpPr>
          <p:cNvPr id="9" name="TextBox 8">
            <a:extLst>
              <a:ext uri="{FF2B5EF4-FFF2-40B4-BE49-F238E27FC236}">
                <a16:creationId xmlns:a16="http://schemas.microsoft.com/office/drawing/2014/main" id="{13369D3B-FE56-4B9A-8523-C279D63DCC4A}"/>
              </a:ext>
            </a:extLst>
          </p:cNvPr>
          <p:cNvSpPr txBox="1"/>
          <p:nvPr/>
        </p:nvSpPr>
        <p:spPr>
          <a:xfrm>
            <a:off x="3708447" y="4630520"/>
            <a:ext cx="2844753" cy="1569660"/>
          </a:xfrm>
          <a:prstGeom prst="rect">
            <a:avLst/>
          </a:prstGeom>
          <a:noFill/>
        </p:spPr>
        <p:txBody>
          <a:bodyPr wrap="none" rtlCol="0">
            <a:spAutoFit/>
          </a:bodyPr>
          <a:lstStyle/>
          <a:p>
            <a:r>
              <a:rPr lang="en-US" sz="2400" b="1" dirty="0"/>
              <a:t>FPGAs</a:t>
            </a:r>
          </a:p>
          <a:p>
            <a:r>
              <a:rPr lang="en-US" sz="2400" b="1" dirty="0"/>
              <a:t>(Field Programmable</a:t>
            </a:r>
          </a:p>
          <a:p>
            <a:r>
              <a:rPr lang="en-US" sz="2400" b="1" dirty="0"/>
              <a:t>Gate Arrays)</a:t>
            </a:r>
          </a:p>
          <a:p>
            <a:endParaRPr lang="en-CA" sz="2400" b="1" dirty="0"/>
          </a:p>
        </p:txBody>
      </p:sp>
      <p:pic>
        <p:nvPicPr>
          <p:cNvPr id="1026" name="Picture 2" descr="Image result for tensor processing unit">
            <a:extLst>
              <a:ext uri="{FF2B5EF4-FFF2-40B4-BE49-F238E27FC236}">
                <a16:creationId xmlns:a16="http://schemas.microsoft.com/office/drawing/2014/main" id="{F62F8C1F-9972-4854-A04B-AFD2AD7C7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699" y="2763943"/>
            <a:ext cx="1951330" cy="150160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A857E10-E08C-4665-8BD7-D8AF30D80852}"/>
              </a:ext>
            </a:extLst>
          </p:cNvPr>
          <p:cNvSpPr txBox="1"/>
          <p:nvPr/>
        </p:nvSpPr>
        <p:spPr>
          <a:xfrm>
            <a:off x="6941454" y="4630520"/>
            <a:ext cx="1535420" cy="1569660"/>
          </a:xfrm>
          <a:prstGeom prst="rect">
            <a:avLst/>
          </a:prstGeom>
          <a:noFill/>
        </p:spPr>
        <p:txBody>
          <a:bodyPr wrap="none" rtlCol="0">
            <a:spAutoFit/>
          </a:bodyPr>
          <a:lstStyle/>
          <a:p>
            <a:r>
              <a:rPr lang="en-US" sz="2400" b="1" dirty="0"/>
              <a:t>TPUs</a:t>
            </a:r>
          </a:p>
          <a:p>
            <a:r>
              <a:rPr lang="en-US" sz="2400" b="1" dirty="0"/>
              <a:t>(Tensor </a:t>
            </a:r>
          </a:p>
          <a:p>
            <a:r>
              <a:rPr lang="en-US" sz="2400" b="1" dirty="0"/>
              <a:t>Processing</a:t>
            </a:r>
          </a:p>
          <a:p>
            <a:r>
              <a:rPr lang="en-US" sz="2400" b="1" dirty="0"/>
              <a:t> Units)</a:t>
            </a:r>
            <a:endParaRPr lang="en-CA" sz="2400" b="1" dirty="0"/>
          </a:p>
        </p:txBody>
      </p:sp>
    </p:spTree>
    <p:extLst>
      <p:ext uri="{BB962C8B-B14F-4D97-AF65-F5344CB8AC3E}">
        <p14:creationId xmlns:p14="http://schemas.microsoft.com/office/powerpoint/2010/main" val="4191468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93575"/>
            <a:ext cx="8077199" cy="1200266"/>
          </a:xfrm>
        </p:spPr>
        <p:txBody>
          <a:bodyPr>
            <a:normAutofit/>
          </a:bodyPr>
          <a:lstStyle/>
          <a:p>
            <a:r>
              <a:rPr lang="en-US" dirty="0"/>
              <a:t>Heterogeneity and Specialization</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18</a:t>
            </a:fld>
            <a:endParaRPr lang="en-US" altLang="en-US" dirty="0"/>
          </a:p>
        </p:txBody>
      </p:sp>
      <p:grpSp>
        <p:nvGrpSpPr>
          <p:cNvPr id="5" name="Group 4"/>
          <p:cNvGrpSpPr/>
          <p:nvPr/>
        </p:nvGrpSpPr>
        <p:grpSpPr>
          <a:xfrm>
            <a:off x="2962565" y="2850611"/>
            <a:ext cx="3086100" cy="1543050"/>
            <a:chOff x="4191000" y="381000"/>
            <a:chExt cx="2286000" cy="1143000"/>
          </a:xfrm>
        </p:grpSpPr>
        <p:pic>
          <p:nvPicPr>
            <p:cNvPr id="6" name="Picture 5"/>
            <p:cNvPicPr>
              <a:picLocks noChangeAspect="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953000" y="38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05500" y="3810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905500" y="9144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191000" y="381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191000" y="1143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572000" y="1143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4334166" y="4146018"/>
            <a:ext cx="675185" cy="415498"/>
          </a:xfrm>
          <a:prstGeom prst="rect">
            <a:avLst/>
          </a:prstGeom>
          <a:noFill/>
        </p:spPr>
        <p:txBody>
          <a:bodyPr wrap="none" rtlCol="0">
            <a:spAutoFit/>
          </a:bodyPr>
          <a:lstStyle/>
          <a:p>
            <a:r>
              <a:rPr lang="en-US" sz="2100" b="1" dirty="0"/>
              <a:t>GPU</a:t>
            </a:r>
          </a:p>
        </p:txBody>
      </p:sp>
      <p:sp>
        <p:nvSpPr>
          <p:cNvPr id="13" name="TextBox 12"/>
          <p:cNvSpPr txBox="1"/>
          <p:nvPr/>
        </p:nvSpPr>
        <p:spPr>
          <a:xfrm>
            <a:off x="6033312" y="3064879"/>
            <a:ext cx="700833" cy="369332"/>
          </a:xfrm>
          <a:prstGeom prst="rect">
            <a:avLst/>
          </a:prstGeom>
          <a:noFill/>
        </p:spPr>
        <p:txBody>
          <a:bodyPr wrap="none" rtlCol="0">
            <a:spAutoFit/>
          </a:bodyPr>
          <a:lstStyle/>
          <a:p>
            <a:r>
              <a:rPr lang="en-US" b="1" dirty="0"/>
              <a:t>FPGA</a:t>
            </a:r>
          </a:p>
        </p:txBody>
      </p:sp>
      <p:sp>
        <p:nvSpPr>
          <p:cNvPr id="14" name="TextBox 13"/>
          <p:cNvSpPr txBox="1"/>
          <p:nvPr/>
        </p:nvSpPr>
        <p:spPr>
          <a:xfrm>
            <a:off x="1915680" y="3122586"/>
            <a:ext cx="962187" cy="553998"/>
          </a:xfrm>
          <a:prstGeom prst="rect">
            <a:avLst/>
          </a:prstGeom>
          <a:noFill/>
        </p:spPr>
        <p:txBody>
          <a:bodyPr wrap="none" rtlCol="0">
            <a:spAutoFit/>
          </a:bodyPr>
          <a:lstStyle/>
          <a:p>
            <a:pPr algn="ctr"/>
            <a:r>
              <a:rPr lang="en-US" sz="1500" b="1" dirty="0"/>
              <a:t>Multicore</a:t>
            </a:r>
          </a:p>
          <a:p>
            <a:pPr algn="ctr"/>
            <a:r>
              <a:rPr lang="en-US" sz="1500" b="1" dirty="0"/>
              <a:t>CPUs</a:t>
            </a:r>
          </a:p>
        </p:txBody>
      </p:sp>
      <p:sp>
        <p:nvSpPr>
          <p:cNvPr id="15" name="TextBox 14"/>
          <p:cNvSpPr txBox="1"/>
          <p:nvPr/>
        </p:nvSpPr>
        <p:spPr>
          <a:xfrm>
            <a:off x="2403596" y="4386218"/>
            <a:ext cx="1964630" cy="323165"/>
          </a:xfrm>
          <a:prstGeom prst="rect">
            <a:avLst/>
          </a:prstGeom>
          <a:noFill/>
        </p:spPr>
        <p:txBody>
          <a:bodyPr wrap="square" rtlCol="0">
            <a:spAutoFit/>
          </a:bodyPr>
          <a:lstStyle/>
          <a:p>
            <a:pPr algn="ctr"/>
            <a:r>
              <a:rPr lang="en-US" sz="1500" b="1" dirty="0"/>
              <a:t>Low Power CPUs</a:t>
            </a:r>
          </a:p>
        </p:txBody>
      </p:sp>
      <p:sp>
        <p:nvSpPr>
          <p:cNvPr id="16" name="TextBox 15"/>
          <p:cNvSpPr txBox="1"/>
          <p:nvPr/>
        </p:nvSpPr>
        <p:spPr>
          <a:xfrm>
            <a:off x="6125537" y="3783340"/>
            <a:ext cx="980404" cy="646331"/>
          </a:xfrm>
          <a:prstGeom prst="rect">
            <a:avLst/>
          </a:prstGeom>
          <a:noFill/>
        </p:spPr>
        <p:txBody>
          <a:bodyPr wrap="square" rtlCol="0">
            <a:spAutoFit/>
          </a:bodyPr>
          <a:lstStyle/>
          <a:p>
            <a:r>
              <a:rPr lang="en-US" b="1" dirty="0"/>
              <a:t>Custom Logic</a:t>
            </a:r>
          </a:p>
        </p:txBody>
      </p:sp>
      <p:pic>
        <p:nvPicPr>
          <p:cNvPr id="17" name="Picture 16"/>
          <p:cNvPicPr>
            <a:picLocks noChangeAspect="1"/>
          </p:cNvPicPr>
          <p:nvPr/>
        </p:nvPicPr>
        <p:blipFill>
          <a:blip r:embed="rId6"/>
          <a:stretch>
            <a:fillRect/>
          </a:stretch>
        </p:blipFill>
        <p:spPr>
          <a:xfrm>
            <a:off x="1828374" y="2615679"/>
            <a:ext cx="1150442" cy="412098"/>
          </a:xfrm>
          <a:prstGeom prst="rect">
            <a:avLst/>
          </a:prstGeom>
        </p:spPr>
      </p:pic>
      <p:pic>
        <p:nvPicPr>
          <p:cNvPr id="1028" name="Picture 4" descr="https://upload.wikimedia.org/wikipedia/commons/d/d7/NVIDIA-CUD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1483" y="4547967"/>
            <a:ext cx="1203401" cy="74693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8"/>
          <a:stretch>
            <a:fillRect/>
          </a:stretch>
        </p:blipFill>
        <p:spPr>
          <a:xfrm>
            <a:off x="3429000" y="4842984"/>
            <a:ext cx="848015" cy="848015"/>
          </a:xfrm>
          <a:prstGeom prst="rect">
            <a:avLst/>
          </a:prstGeom>
        </p:spPr>
      </p:pic>
      <p:pic>
        <p:nvPicPr>
          <p:cNvPr id="20" name="Picture 19"/>
          <p:cNvPicPr>
            <a:picLocks noChangeAspect="1"/>
          </p:cNvPicPr>
          <p:nvPr/>
        </p:nvPicPr>
        <p:blipFill>
          <a:blip r:embed="rId9"/>
          <a:stretch>
            <a:fillRect/>
          </a:stretch>
        </p:blipFill>
        <p:spPr>
          <a:xfrm>
            <a:off x="1447078" y="3653502"/>
            <a:ext cx="1149485" cy="775903"/>
          </a:xfrm>
          <a:prstGeom prst="rect">
            <a:avLst/>
          </a:prstGeom>
        </p:spPr>
      </p:pic>
      <p:pic>
        <p:nvPicPr>
          <p:cNvPr id="22" name="Picture 21"/>
          <p:cNvPicPr>
            <a:picLocks noChangeAspect="1"/>
          </p:cNvPicPr>
          <p:nvPr/>
        </p:nvPicPr>
        <p:blipFill rotWithShape="1">
          <a:blip r:embed="rId10"/>
          <a:srcRect l="24656" r="23526"/>
          <a:stretch/>
        </p:blipFill>
        <p:spPr>
          <a:xfrm>
            <a:off x="3175333" y="1842970"/>
            <a:ext cx="619415" cy="798072"/>
          </a:xfrm>
          <a:prstGeom prst="rect">
            <a:avLst/>
          </a:prstGeom>
        </p:spPr>
      </p:pic>
      <p:pic>
        <p:nvPicPr>
          <p:cNvPr id="23" name="Picture 22"/>
          <p:cNvPicPr>
            <a:picLocks noChangeAspect="1"/>
          </p:cNvPicPr>
          <p:nvPr/>
        </p:nvPicPr>
        <p:blipFill rotWithShape="1">
          <a:blip r:embed="rId11"/>
          <a:srcRect t="2" r="51830" b="-14822"/>
          <a:stretch/>
        </p:blipFill>
        <p:spPr>
          <a:xfrm>
            <a:off x="6084651" y="2517772"/>
            <a:ext cx="1643130" cy="349790"/>
          </a:xfrm>
          <a:prstGeom prst="rect">
            <a:avLst/>
          </a:prstGeom>
        </p:spPr>
      </p:pic>
      <p:sp>
        <p:nvSpPr>
          <p:cNvPr id="24" name="TextBox 23"/>
          <p:cNvSpPr txBox="1"/>
          <p:nvPr/>
        </p:nvSpPr>
        <p:spPr>
          <a:xfrm flipH="1">
            <a:off x="6686375" y="3320424"/>
            <a:ext cx="1174795" cy="415498"/>
          </a:xfrm>
          <a:prstGeom prst="rect">
            <a:avLst/>
          </a:prstGeom>
          <a:noFill/>
        </p:spPr>
        <p:txBody>
          <a:bodyPr wrap="square" rtlCol="0">
            <a:spAutoFit/>
          </a:bodyPr>
          <a:lstStyle/>
          <a:p>
            <a:r>
              <a:rPr lang="en-US" sz="2100" b="1" i="1" dirty="0">
                <a:solidFill>
                  <a:schemeClr val="accent1"/>
                </a:solidFill>
              </a:rPr>
              <a:t>Catapult</a:t>
            </a:r>
            <a:endParaRPr lang="en-US" sz="1350" b="1" i="1" dirty="0">
              <a:solidFill>
                <a:schemeClr val="accent1"/>
              </a:solidFill>
            </a:endParaRPr>
          </a:p>
        </p:txBody>
      </p:sp>
      <p:cxnSp>
        <p:nvCxnSpPr>
          <p:cNvPr id="25" name="Straight Connector 24"/>
          <p:cNvCxnSpPr/>
          <p:nvPr/>
        </p:nvCxnSpPr>
        <p:spPr>
          <a:xfrm>
            <a:off x="1927032" y="3837665"/>
            <a:ext cx="5486400" cy="0"/>
          </a:xfrm>
          <a:prstGeom prst="line">
            <a:avLst/>
          </a:prstGeom>
          <a:ln w="381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12"/>
          <a:stretch>
            <a:fillRect/>
          </a:stretch>
        </p:blipFill>
        <p:spPr>
          <a:xfrm>
            <a:off x="3681362" y="2512441"/>
            <a:ext cx="1781276" cy="676340"/>
          </a:xfrm>
          <a:prstGeom prst="rect">
            <a:avLst/>
          </a:prstGeom>
        </p:spPr>
      </p:pic>
      <p:pic>
        <p:nvPicPr>
          <p:cNvPr id="27" name="Picture 26"/>
          <p:cNvPicPr>
            <a:picLocks noChangeAspect="1"/>
          </p:cNvPicPr>
          <p:nvPr/>
        </p:nvPicPr>
        <p:blipFill>
          <a:blip r:embed="rId13"/>
          <a:stretch>
            <a:fillRect/>
          </a:stretch>
        </p:blipFill>
        <p:spPr>
          <a:xfrm>
            <a:off x="1926382" y="2469231"/>
            <a:ext cx="1331168" cy="988223"/>
          </a:xfrm>
          <a:prstGeom prst="rect">
            <a:avLst/>
          </a:prstGeom>
        </p:spPr>
      </p:pic>
      <p:sp>
        <p:nvSpPr>
          <p:cNvPr id="28" name="TextBox 27"/>
          <p:cNvSpPr txBox="1"/>
          <p:nvPr/>
        </p:nvSpPr>
        <p:spPr>
          <a:xfrm flipH="1">
            <a:off x="6070182" y="2616444"/>
            <a:ext cx="1051561" cy="461665"/>
          </a:xfrm>
          <a:prstGeom prst="rect">
            <a:avLst/>
          </a:prstGeom>
          <a:noFill/>
        </p:spPr>
        <p:txBody>
          <a:bodyPr wrap="square" rtlCol="0">
            <a:spAutoFit/>
          </a:bodyPr>
          <a:lstStyle/>
          <a:p>
            <a:r>
              <a:rPr lang="en-US" sz="2400" b="1" dirty="0"/>
              <a:t>Halide</a:t>
            </a:r>
            <a:endParaRPr lang="en-US" sz="1350" b="1" dirty="0"/>
          </a:p>
        </p:txBody>
      </p:sp>
      <p:pic>
        <p:nvPicPr>
          <p:cNvPr id="29" name="Picture 28"/>
          <p:cNvPicPr>
            <a:picLocks noChangeAspect="1"/>
          </p:cNvPicPr>
          <p:nvPr/>
        </p:nvPicPr>
        <p:blipFill>
          <a:blip r:embed="rId14"/>
          <a:stretch>
            <a:fillRect/>
          </a:stretch>
        </p:blipFill>
        <p:spPr>
          <a:xfrm>
            <a:off x="3863807" y="1746477"/>
            <a:ext cx="1137181" cy="894566"/>
          </a:xfrm>
          <a:prstGeom prst="rect">
            <a:avLst/>
          </a:prstGeom>
        </p:spPr>
      </p:pic>
      <p:pic>
        <p:nvPicPr>
          <p:cNvPr id="30" name="Picture 29"/>
          <p:cNvPicPr>
            <a:picLocks noChangeAspect="1"/>
          </p:cNvPicPr>
          <p:nvPr/>
        </p:nvPicPr>
        <p:blipFill>
          <a:blip r:embed="rId15"/>
          <a:stretch>
            <a:fillRect/>
          </a:stretch>
        </p:blipFill>
        <p:spPr>
          <a:xfrm>
            <a:off x="5896766" y="1859360"/>
            <a:ext cx="1224975" cy="689048"/>
          </a:xfrm>
          <a:prstGeom prst="rect">
            <a:avLst/>
          </a:prstGeom>
        </p:spPr>
      </p:pic>
      <p:pic>
        <p:nvPicPr>
          <p:cNvPr id="31" name="Picture 30"/>
          <p:cNvPicPr>
            <a:picLocks noChangeAspect="1"/>
          </p:cNvPicPr>
          <p:nvPr/>
        </p:nvPicPr>
        <p:blipFill>
          <a:blip r:embed="rId16"/>
          <a:stretch>
            <a:fillRect/>
          </a:stretch>
        </p:blipFill>
        <p:spPr>
          <a:xfrm>
            <a:off x="1852437" y="1562036"/>
            <a:ext cx="1261308" cy="947015"/>
          </a:xfrm>
          <a:prstGeom prst="rect">
            <a:avLst/>
          </a:prstGeom>
        </p:spPr>
      </p:pic>
      <p:sp>
        <p:nvSpPr>
          <p:cNvPr id="32" name="Up-Down Arrow 31"/>
          <p:cNvSpPr/>
          <p:nvPr/>
        </p:nvSpPr>
        <p:spPr>
          <a:xfrm>
            <a:off x="4448175" y="3310514"/>
            <a:ext cx="400050" cy="927763"/>
          </a:xfrm>
          <a:prstGeom prst="up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1100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2"/>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6"/>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5"/>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0"/>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7"/>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2"/>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9"/>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02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3"/>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42" presetClass="path" presetSubtype="0" accel="50000" decel="50000" fill="hold" nodeType="withEffect">
                                  <p:stCondLst>
                                    <p:cond delay="0"/>
                                  </p:stCondLst>
                                  <p:childTnLst>
                                    <p:animMotion origin="layout" path="M 0 0 L 0 0.25 E" pathEditMode="relative" ptsTypes="">
                                      <p:cBhvr>
                                        <p:cTn id="66" dur="2000" fill="hold"/>
                                        <p:tgtEl>
                                          <p:spTgt spid="5"/>
                                        </p:tgtEl>
                                        <p:attrNameLst>
                                          <p:attrName>ppt_x</p:attrName>
                                          <p:attrName>ppt_y</p:attrName>
                                        </p:attrNameLst>
                                      </p:cBhvr>
                                    </p:animMotion>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4" grpId="0"/>
      <p:bldP spid="14" grpId="1"/>
      <p:bldP spid="15" grpId="0"/>
      <p:bldP spid="15" grpId="1"/>
      <p:bldP spid="16" grpId="0"/>
      <p:bldP spid="16" grpId="1"/>
      <p:bldP spid="24" grpId="0"/>
      <p:bldP spid="24" grpId="1"/>
      <p:bldP spid="28" grpId="0"/>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Programmability versus Efficiency</a:t>
            </a:r>
          </a:p>
        </p:txBody>
      </p:sp>
      <p:sp>
        <p:nvSpPr>
          <p:cNvPr id="2" name="Slide Number Placeholder 1"/>
          <p:cNvSpPr>
            <a:spLocks noGrp="1"/>
          </p:cNvSpPr>
          <p:nvPr>
            <p:ph type="sldNum" sz="quarter" idx="12"/>
          </p:nvPr>
        </p:nvSpPr>
        <p:spPr/>
        <p:txBody>
          <a:bodyPr/>
          <a:lstStyle/>
          <a:p>
            <a:fld id="{43E6274D-23B7-8E4D-B11C-FBF76E93AA39}" type="slidenum">
              <a:rPr lang="en-US" smtClean="0"/>
              <a:t>19</a:t>
            </a:fld>
            <a:endParaRPr lang="en-US"/>
          </a:p>
        </p:txBody>
      </p:sp>
      <p:grpSp>
        <p:nvGrpSpPr>
          <p:cNvPr id="4" name="Group 3"/>
          <p:cNvGrpSpPr/>
          <p:nvPr/>
        </p:nvGrpSpPr>
        <p:grpSpPr>
          <a:xfrm>
            <a:off x="1466771" y="2030397"/>
            <a:ext cx="6210459" cy="3751990"/>
            <a:chOff x="1642525" y="2603500"/>
            <a:chExt cx="6210459" cy="3751990"/>
          </a:xfrm>
        </p:grpSpPr>
        <p:cxnSp>
          <p:nvCxnSpPr>
            <p:cNvPr id="13" name="Straight Connector 12"/>
            <p:cNvCxnSpPr/>
            <p:nvPr/>
          </p:nvCxnSpPr>
          <p:spPr>
            <a:xfrm flipH="1" flipV="1">
              <a:off x="2073413" y="2641600"/>
              <a:ext cx="18038" cy="3283003"/>
            </a:xfrm>
            <a:prstGeom prst="line">
              <a:avLst/>
            </a:prstGeom>
            <a:ln w="38100" cmpd="sng">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2091451" y="5918546"/>
              <a:ext cx="5761533" cy="2"/>
            </a:xfrm>
            <a:prstGeom prst="line">
              <a:avLst/>
            </a:prstGeom>
            <a:ln w="38100" cmpd="sng">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050316" y="5924603"/>
              <a:ext cx="1274708" cy="430887"/>
            </a:xfrm>
            <a:prstGeom prst="rect">
              <a:avLst/>
            </a:prstGeom>
            <a:noFill/>
          </p:spPr>
          <p:txBody>
            <a:bodyPr wrap="none" rtlCol="0">
              <a:spAutoFit/>
            </a:bodyPr>
            <a:lstStyle/>
            <a:p>
              <a:r>
                <a:rPr lang="en-US" sz="2200" dirty="0"/>
                <a:t>Efficiency</a:t>
              </a:r>
            </a:p>
          </p:txBody>
        </p:sp>
        <p:sp>
          <p:nvSpPr>
            <p:cNvPr id="21" name="TextBox 20"/>
            <p:cNvSpPr txBox="1"/>
            <p:nvPr/>
          </p:nvSpPr>
          <p:spPr>
            <a:xfrm rot="16200000">
              <a:off x="810246" y="4104390"/>
              <a:ext cx="2095445" cy="430887"/>
            </a:xfrm>
            <a:prstGeom prst="rect">
              <a:avLst/>
            </a:prstGeom>
            <a:noFill/>
          </p:spPr>
          <p:txBody>
            <a:bodyPr wrap="none" rtlCol="0">
              <a:spAutoFit/>
            </a:bodyPr>
            <a:lstStyle/>
            <a:p>
              <a:r>
                <a:rPr lang="en-US" sz="2200" dirty="0"/>
                <a:t>Programmability</a:t>
              </a:r>
            </a:p>
          </p:txBody>
        </p:sp>
        <p:pic>
          <p:nvPicPr>
            <p:cNvPr id="35" name="Picture 34"/>
            <p:cNvPicPr>
              <a:picLocks noChangeAspect="1"/>
            </p:cNvPicPr>
            <p:nvPr/>
          </p:nvPicPr>
          <p:blipFill>
            <a:blip r:embed="rId3"/>
            <a:stretch>
              <a:fillRect/>
            </a:stretch>
          </p:blipFill>
          <p:spPr>
            <a:xfrm>
              <a:off x="2399444" y="2641600"/>
              <a:ext cx="4800600" cy="3198178"/>
            </a:xfrm>
            <a:prstGeom prst="rect">
              <a:avLst/>
            </a:prstGeom>
          </p:spPr>
        </p:pic>
        <p:sp>
          <p:nvSpPr>
            <p:cNvPr id="36" name="TextBox 35"/>
            <p:cNvSpPr txBox="1"/>
            <p:nvPr/>
          </p:nvSpPr>
          <p:spPr>
            <a:xfrm>
              <a:off x="2495122" y="2603500"/>
              <a:ext cx="2826415" cy="369332"/>
            </a:xfrm>
            <a:prstGeom prst="rect">
              <a:avLst/>
            </a:prstGeom>
            <a:noFill/>
          </p:spPr>
          <p:txBody>
            <a:bodyPr wrap="none" rtlCol="0">
              <a:spAutoFit/>
            </a:bodyPr>
            <a:lstStyle/>
            <a:p>
              <a:r>
                <a:rPr lang="en-US" dirty="0"/>
                <a:t>General-Purpose Processors</a:t>
              </a:r>
            </a:p>
          </p:txBody>
        </p:sp>
        <p:sp>
          <p:nvSpPr>
            <p:cNvPr id="37" name="TextBox 36"/>
            <p:cNvSpPr txBox="1"/>
            <p:nvPr/>
          </p:nvSpPr>
          <p:spPr>
            <a:xfrm>
              <a:off x="4687670" y="5222630"/>
              <a:ext cx="779443" cy="369332"/>
            </a:xfrm>
            <a:prstGeom prst="rect">
              <a:avLst/>
            </a:prstGeom>
            <a:noFill/>
          </p:spPr>
          <p:txBody>
            <a:bodyPr wrap="none" rtlCol="0">
              <a:spAutoFit/>
            </a:bodyPr>
            <a:lstStyle/>
            <a:p>
              <a:r>
                <a:rPr lang="en-US" dirty="0"/>
                <a:t>FPGAs</a:t>
              </a:r>
            </a:p>
          </p:txBody>
        </p:sp>
        <p:sp>
          <p:nvSpPr>
            <p:cNvPr id="38" name="TextBox 37"/>
            <p:cNvSpPr txBox="1"/>
            <p:nvPr/>
          </p:nvSpPr>
          <p:spPr>
            <a:xfrm>
              <a:off x="6967552" y="5470446"/>
              <a:ext cx="697627" cy="369332"/>
            </a:xfrm>
            <a:prstGeom prst="rect">
              <a:avLst/>
            </a:prstGeom>
            <a:noFill/>
          </p:spPr>
          <p:txBody>
            <a:bodyPr wrap="none" rtlCol="0">
              <a:spAutoFit/>
            </a:bodyPr>
            <a:lstStyle/>
            <a:p>
              <a:r>
                <a:rPr lang="en-US" dirty="0"/>
                <a:t>ASICs</a:t>
              </a:r>
            </a:p>
          </p:txBody>
        </p:sp>
        <p:sp>
          <p:nvSpPr>
            <p:cNvPr id="40" name="TextBox 39"/>
            <p:cNvSpPr txBox="1"/>
            <p:nvPr/>
          </p:nvSpPr>
          <p:spPr>
            <a:xfrm>
              <a:off x="3154126" y="4737096"/>
              <a:ext cx="687921" cy="369332"/>
            </a:xfrm>
            <a:prstGeom prst="rect">
              <a:avLst/>
            </a:prstGeom>
            <a:noFill/>
          </p:spPr>
          <p:txBody>
            <a:bodyPr wrap="none" rtlCol="0">
              <a:spAutoFit/>
            </a:bodyPr>
            <a:lstStyle/>
            <a:p>
              <a:r>
                <a:rPr lang="en-US" dirty="0"/>
                <a:t>GPUs</a:t>
              </a:r>
            </a:p>
          </p:txBody>
        </p:sp>
        <p:sp>
          <p:nvSpPr>
            <p:cNvPr id="41" name="TextBox 40"/>
            <p:cNvSpPr txBox="1"/>
            <p:nvPr/>
          </p:nvSpPr>
          <p:spPr>
            <a:xfrm>
              <a:off x="2672922" y="3795597"/>
              <a:ext cx="1236236" cy="369332"/>
            </a:xfrm>
            <a:prstGeom prst="rect">
              <a:avLst/>
            </a:prstGeom>
            <a:noFill/>
          </p:spPr>
          <p:txBody>
            <a:bodyPr wrap="none" rtlCol="0">
              <a:spAutoFit/>
            </a:bodyPr>
            <a:lstStyle/>
            <a:p>
              <a:r>
                <a:rPr lang="en-US" dirty="0"/>
                <a:t>SIMD Units</a:t>
              </a:r>
            </a:p>
          </p:txBody>
        </p:sp>
      </p:grpSp>
      <p:sp>
        <p:nvSpPr>
          <p:cNvPr id="15" name="TextBox 14">
            <a:extLst>
              <a:ext uri="{FF2B5EF4-FFF2-40B4-BE49-F238E27FC236}">
                <a16:creationId xmlns:a16="http://schemas.microsoft.com/office/drawing/2014/main" id="{36528DB1-F7C3-4302-B630-74205AEED047}"/>
              </a:ext>
            </a:extLst>
          </p:cNvPr>
          <p:cNvSpPr txBox="1"/>
          <p:nvPr/>
        </p:nvSpPr>
        <p:spPr>
          <a:xfrm>
            <a:off x="2835263" y="6089440"/>
            <a:ext cx="3577454" cy="584775"/>
          </a:xfrm>
          <a:prstGeom prst="rect">
            <a:avLst/>
          </a:prstGeom>
          <a:noFill/>
        </p:spPr>
        <p:txBody>
          <a:bodyPr wrap="none" rtlCol="0">
            <a:spAutoFit/>
          </a:bodyPr>
          <a:lstStyle/>
          <a:p>
            <a:r>
              <a:rPr lang="en-US" sz="3200" b="1" dirty="0"/>
              <a:t>We need compilers!</a:t>
            </a:r>
            <a:endParaRPr lang="en-CA" sz="3200" b="1" dirty="0"/>
          </a:p>
        </p:txBody>
      </p:sp>
    </p:spTree>
    <p:extLst>
      <p:ext uri="{BB962C8B-B14F-4D97-AF65-F5344CB8AC3E}">
        <p14:creationId xmlns:p14="http://schemas.microsoft.com/office/powerpoint/2010/main" val="206079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D70: </a:t>
            </a:r>
            <a:br>
              <a:rPr lang="en-US" b="1" dirty="0"/>
            </a:br>
            <a:r>
              <a:rPr lang="en-US" b="1" dirty="0"/>
              <a:t>Compiler Optimization</a:t>
            </a:r>
            <a:br>
              <a:rPr lang="en-US" b="1" dirty="0"/>
            </a:br>
            <a:r>
              <a:rPr lang="en-US" b="1" dirty="0"/>
              <a:t>Introduction, Logistics</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Winter 2023</a:t>
            </a:r>
            <a:endParaRPr lang="en-CA" dirty="0">
              <a:solidFill>
                <a:schemeClr val="tx1"/>
              </a:solidFill>
            </a:endParaRPr>
          </a:p>
        </p:txBody>
      </p:sp>
      <p:sp>
        <p:nvSpPr>
          <p:cNvPr id="3" name="Rectangle 2"/>
          <p:cNvSpPr/>
          <p:nvPr/>
        </p:nvSpPr>
        <p:spPr>
          <a:xfrm>
            <a:off x="222584" y="6211669"/>
            <a:ext cx="8686800" cy="646331"/>
          </a:xfrm>
          <a:prstGeom prst="rect">
            <a:avLst/>
          </a:prstGeom>
        </p:spPr>
        <p:txBody>
          <a:bodyPr wrap="square">
            <a:spAutoFit/>
          </a:bodyPr>
          <a:lstStyle/>
          <a:p>
            <a:pPr algn="ctr"/>
            <a:r>
              <a:rPr lang="en-US" b="1" i="1" dirty="0">
                <a:solidFill>
                  <a:schemeClr val="tx2"/>
                </a:solidFill>
              </a:rPr>
              <a:t>The content of this lecture is adapted from the lectures of </a:t>
            </a:r>
          </a:p>
          <a:p>
            <a:pPr algn="ctr"/>
            <a:r>
              <a:rPr lang="en-US" b="1" i="1" dirty="0">
                <a:solidFill>
                  <a:schemeClr val="tx2"/>
                </a:solidFill>
              </a:rPr>
              <a:t>Todd Mowry and Phillip Gibbons</a:t>
            </a:r>
          </a:p>
        </p:txBody>
      </p:sp>
    </p:spTree>
    <p:extLst>
      <p:ext uri="{BB962C8B-B14F-4D97-AF65-F5344CB8AC3E}">
        <p14:creationId xmlns:p14="http://schemas.microsoft.com/office/powerpoint/2010/main" val="3400835310"/>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6525"/>
            <a:ext cx="7772400" cy="1600199"/>
          </a:xfrm>
        </p:spPr>
        <p:txBody>
          <a:bodyPr>
            <a:noAutofit/>
          </a:bodyPr>
          <a:lstStyle/>
          <a:p>
            <a:pPr algn="l">
              <a:lnSpc>
                <a:spcPct val="150000"/>
              </a:lnSpc>
            </a:pPr>
            <a:r>
              <a:rPr lang="en-US" b="1" u="none" dirty="0"/>
              <a:t>Introduction to Compilers</a:t>
            </a:r>
          </a:p>
        </p:txBody>
      </p:sp>
      <p:sp>
        <p:nvSpPr>
          <p:cNvPr id="3" name="Subtitle 2"/>
          <p:cNvSpPr>
            <a:spLocks noGrp="1"/>
          </p:cNvSpPr>
          <p:nvPr>
            <p:ph type="subTitle" idx="1"/>
          </p:nvPr>
        </p:nvSpPr>
        <p:spPr>
          <a:xfrm>
            <a:off x="533400" y="1905000"/>
            <a:ext cx="7772400" cy="3124200"/>
          </a:xfrm>
        </p:spPr>
        <p:txBody>
          <a:bodyPr>
            <a:normAutofit/>
          </a:bodyPr>
          <a:lstStyle/>
          <a:p>
            <a:pPr algn="l">
              <a:lnSpc>
                <a:spcPct val="150000"/>
              </a:lnSpc>
              <a:buFont typeface="Arial" pitchFamily="34" charset="0"/>
              <a:buChar char="•"/>
            </a:pPr>
            <a:r>
              <a:rPr lang="en-US" sz="2400" dirty="0">
                <a:solidFill>
                  <a:schemeClr val="tx1"/>
                </a:solidFill>
              </a:rPr>
              <a:t> </a:t>
            </a:r>
            <a:r>
              <a:rPr lang="en-US" sz="2800" dirty="0">
                <a:solidFill>
                  <a:schemeClr val="tx1"/>
                </a:solidFill>
              </a:rPr>
              <a:t>What would you get out of this course?</a:t>
            </a:r>
          </a:p>
          <a:p>
            <a:pPr algn="l">
              <a:lnSpc>
                <a:spcPct val="150000"/>
              </a:lnSpc>
              <a:buFont typeface="Arial" pitchFamily="34" charset="0"/>
              <a:buChar char="•"/>
            </a:pPr>
            <a:r>
              <a:rPr lang="en-US" sz="2800" dirty="0">
                <a:solidFill>
                  <a:schemeClr val="tx1"/>
                </a:solidFill>
              </a:rPr>
              <a:t> Structure of a Compiler</a:t>
            </a:r>
          </a:p>
          <a:p>
            <a:pPr algn="l">
              <a:lnSpc>
                <a:spcPct val="150000"/>
              </a:lnSpc>
              <a:buFont typeface="Arial" pitchFamily="34" charset="0"/>
              <a:buChar char="•"/>
            </a:pPr>
            <a:r>
              <a:rPr lang="en-US" sz="2800" dirty="0">
                <a:solidFill>
                  <a:schemeClr val="tx1"/>
                </a:solidFill>
              </a:rPr>
              <a:t> Optimization Example</a:t>
            </a:r>
          </a:p>
        </p:txBody>
      </p:sp>
      <p:sp>
        <p:nvSpPr>
          <p:cNvPr id="6" name="Slide Number Placeholder 5"/>
          <p:cNvSpPr>
            <a:spLocks noGrp="1"/>
          </p:cNvSpPr>
          <p:nvPr>
            <p:ph type="sldNum" sz="quarter" idx="12"/>
          </p:nvPr>
        </p:nvSpPr>
        <p:spPr/>
        <p:txBody>
          <a:bodyPr/>
          <a:lstStyle/>
          <a:p>
            <a:fld id="{3B18AE90-4419-4CF3-8E84-9F60760ACC6E}" type="slidenum">
              <a:rPr lang="en-US" smtClean="0"/>
              <a:pPr/>
              <a:t>20</a:t>
            </a:fld>
            <a:endParaRPr lang="en-US"/>
          </a:p>
        </p:txBody>
      </p:sp>
    </p:spTree>
    <p:extLst>
      <p:ext uri="{BB962C8B-B14F-4D97-AF65-F5344CB8AC3E}">
        <p14:creationId xmlns:p14="http://schemas.microsoft.com/office/powerpoint/2010/main" val="4065610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Compilers Do?</a:t>
            </a:r>
          </a:p>
        </p:txBody>
      </p:sp>
      <p:sp>
        <p:nvSpPr>
          <p:cNvPr id="3" name="Content Placeholder 2"/>
          <p:cNvSpPr>
            <a:spLocks noGrp="1"/>
          </p:cNvSpPr>
          <p:nvPr>
            <p:ph idx="1"/>
          </p:nvPr>
        </p:nvSpPr>
        <p:spPr/>
        <p:txBody>
          <a:bodyPr>
            <a:normAutofit fontScale="92500" lnSpcReduction="20000"/>
          </a:bodyPr>
          <a:lstStyle/>
          <a:p>
            <a:pPr>
              <a:buNone/>
            </a:pPr>
            <a:r>
              <a:rPr lang="en-US" dirty="0"/>
              <a:t>	</a:t>
            </a:r>
          </a:p>
          <a:p>
            <a:pPr marL="457200" indent="-457200">
              <a:buFont typeface="+mj-lt"/>
              <a:buAutoNum type="arabicPeriod"/>
            </a:pPr>
            <a:r>
              <a:rPr lang="en-US" dirty="0"/>
              <a:t>Translate one language into another</a:t>
            </a:r>
          </a:p>
          <a:p>
            <a:pPr marL="857250" lvl="1"/>
            <a:r>
              <a:rPr lang="en-US" dirty="0"/>
              <a:t>e.g., convert C++ into x86 object code</a:t>
            </a:r>
          </a:p>
          <a:p>
            <a:pPr marL="857250" lvl="1"/>
            <a:r>
              <a:rPr lang="en-US" dirty="0"/>
              <a:t>difficult for “natural” languages, but feasible for computer languages</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r>
              <a:rPr lang="en-US" dirty="0"/>
              <a:t>Improve (i.e. “optimize”) the code</a:t>
            </a:r>
          </a:p>
          <a:p>
            <a:pPr marL="857250" lvl="1" indent="-342900"/>
            <a:r>
              <a:rPr lang="en-US" dirty="0"/>
              <a:t>e.g., make the code run 3 times faster</a:t>
            </a:r>
          </a:p>
          <a:p>
            <a:pPr marL="1257300" lvl="2" indent="-342900"/>
            <a:r>
              <a:rPr lang="en-US" dirty="0"/>
              <a:t>or more energy efficient, more robust, etc.</a:t>
            </a:r>
          </a:p>
          <a:p>
            <a:pPr marL="857250" lvl="1" indent="-342900"/>
            <a:r>
              <a:rPr lang="en-US" dirty="0"/>
              <a:t>driving force behind modern processor design</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21</a:t>
            </a:fld>
            <a:endParaRPr lang="en-US" dirty="0"/>
          </a:p>
        </p:txBody>
      </p:sp>
    </p:spTree>
    <p:extLst>
      <p:ext uri="{BB962C8B-B14F-4D97-AF65-F5344CB8AC3E}">
        <p14:creationId xmlns:p14="http://schemas.microsoft.com/office/powerpoint/2010/main" val="144101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the Compiler Improve Performance?</a:t>
            </a:r>
          </a:p>
        </p:txBody>
      </p:sp>
      <p:sp>
        <p:nvSpPr>
          <p:cNvPr id="3" name="Content Placeholder 2"/>
          <p:cNvSpPr>
            <a:spLocks noGrp="1"/>
          </p:cNvSpPr>
          <p:nvPr>
            <p:ph idx="1"/>
          </p:nvPr>
        </p:nvSpPr>
        <p:spPr/>
        <p:txBody>
          <a:bodyPr>
            <a:normAutofit fontScale="85000" lnSpcReduction="20000"/>
          </a:bodyPr>
          <a:lstStyle/>
          <a:p>
            <a:pPr algn="ctr">
              <a:buNone/>
            </a:pPr>
            <a:r>
              <a:rPr lang="en-US" sz="2400" b="1" dirty="0">
                <a:solidFill>
                  <a:srgbClr val="B703AD"/>
                </a:solidFill>
              </a:rPr>
              <a:t>Execution time</a:t>
            </a:r>
            <a:r>
              <a:rPr lang="en-US" sz="2400" dirty="0"/>
              <a:t> = </a:t>
            </a:r>
            <a:r>
              <a:rPr lang="en-US" sz="2400" b="1" dirty="0">
                <a:solidFill>
                  <a:srgbClr val="B703AD"/>
                </a:solidFill>
              </a:rPr>
              <a:t>Operation</a:t>
            </a:r>
            <a:r>
              <a:rPr lang="en-US" sz="2400" b="1" dirty="0"/>
              <a:t> </a:t>
            </a:r>
            <a:r>
              <a:rPr lang="en-US" sz="2400" b="1" dirty="0">
                <a:solidFill>
                  <a:srgbClr val="B703AD"/>
                </a:solidFill>
              </a:rPr>
              <a:t>count</a:t>
            </a:r>
            <a:r>
              <a:rPr lang="en-US" sz="2400" dirty="0"/>
              <a:t> * </a:t>
            </a:r>
            <a:r>
              <a:rPr lang="en-US" sz="2400" b="1" dirty="0">
                <a:solidFill>
                  <a:srgbClr val="B703AD"/>
                </a:solidFill>
              </a:rPr>
              <a:t>Machine cycles per operation</a:t>
            </a:r>
          </a:p>
          <a:p>
            <a:pPr algn="ctr">
              <a:buNone/>
            </a:pPr>
            <a:endParaRPr lang="en-US" dirty="0"/>
          </a:p>
          <a:p>
            <a:r>
              <a:rPr lang="en-US" b="1" dirty="0">
                <a:solidFill>
                  <a:srgbClr val="0000FF"/>
                </a:solidFill>
              </a:rPr>
              <a:t>Minimize the number of operations </a:t>
            </a:r>
          </a:p>
          <a:p>
            <a:pPr lvl="1"/>
            <a:r>
              <a:rPr lang="en-US" dirty="0"/>
              <a:t>arithmetic operations, memory accesses</a:t>
            </a:r>
          </a:p>
          <a:p>
            <a:r>
              <a:rPr lang="en-US" b="1" dirty="0">
                <a:solidFill>
                  <a:srgbClr val="0000FF"/>
                </a:solidFill>
              </a:rPr>
              <a:t>Replace expensive operations with simpler ones</a:t>
            </a:r>
          </a:p>
          <a:p>
            <a:pPr lvl="1"/>
            <a:r>
              <a:rPr lang="en-US" dirty="0"/>
              <a:t>e.g., replace 4-cycle multiplication with 1-cycle shift</a:t>
            </a:r>
          </a:p>
          <a:p>
            <a:r>
              <a:rPr lang="en-US" b="1" dirty="0">
                <a:solidFill>
                  <a:srgbClr val="0000FF"/>
                </a:solidFill>
              </a:rPr>
              <a:t>Minimize cache misses </a:t>
            </a:r>
          </a:p>
          <a:p>
            <a:pPr lvl="1"/>
            <a:r>
              <a:rPr lang="en-US" dirty="0"/>
              <a:t>both data and instruction accesses</a:t>
            </a:r>
          </a:p>
          <a:p>
            <a:r>
              <a:rPr lang="en-US" b="1" dirty="0">
                <a:solidFill>
                  <a:srgbClr val="0000FF"/>
                </a:solidFill>
              </a:rPr>
              <a:t>Perform work in parallel</a:t>
            </a:r>
          </a:p>
          <a:p>
            <a:pPr lvl="1"/>
            <a:r>
              <a:rPr lang="en-US" dirty="0"/>
              <a:t>instruction scheduling within a thread</a:t>
            </a:r>
          </a:p>
          <a:p>
            <a:pPr lvl="1"/>
            <a:r>
              <a:rPr lang="en-US" dirty="0"/>
              <a:t>parallel execution across multiple threads</a:t>
            </a:r>
          </a:p>
          <a:p>
            <a:pPr lvl="1"/>
            <a:endParaRPr lang="en-US" dirty="0"/>
          </a:p>
          <a:p>
            <a:pPr lvl="1">
              <a:buNone/>
            </a:pPr>
            <a:endParaRPr lang="en-US" dirty="0"/>
          </a:p>
          <a:p>
            <a:pPr marL="0" indent="0">
              <a:buNone/>
            </a:pPr>
            <a:endParaRPr lang="en-US" dirty="0"/>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22</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781800" y="4028660"/>
            <a:ext cx="1066800" cy="1229140"/>
          </a:xfrm>
          <a:prstGeom prst="rect">
            <a:avLst/>
          </a:prstGeom>
          <a:noFill/>
          <a:ln w="9525">
            <a:noFill/>
            <a:miter lim="800000"/>
            <a:headEnd/>
            <a:tailEnd/>
          </a:ln>
          <a:effectLst/>
        </p:spPr>
      </p:pic>
    </p:spTree>
    <p:extLst>
      <p:ext uri="{BB962C8B-B14F-4D97-AF65-F5344CB8AC3E}">
        <p14:creationId xmlns:p14="http://schemas.microsoft.com/office/powerpoint/2010/main" val="236362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1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1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1000"/>
                                        <p:tgtEl>
                                          <p:spTgt spid="10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1000"/>
                                        <p:tgtEl>
                                          <p:spTgt spid="3">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Would You Get Out of This Course?</a:t>
            </a:r>
          </a:p>
        </p:txBody>
      </p:sp>
      <p:sp>
        <p:nvSpPr>
          <p:cNvPr id="3" name="Content Placeholder 2"/>
          <p:cNvSpPr>
            <a:spLocks noGrp="1"/>
          </p:cNvSpPr>
          <p:nvPr>
            <p:ph idx="1"/>
          </p:nvPr>
        </p:nvSpPr>
        <p:spPr/>
        <p:txBody>
          <a:bodyPr>
            <a:normAutofit fontScale="92500" lnSpcReduction="10000"/>
          </a:bodyPr>
          <a:lstStyle/>
          <a:p>
            <a:r>
              <a:rPr lang="en-US" dirty="0"/>
              <a:t>Basic knowledge of existing compiler optimizations</a:t>
            </a:r>
            <a:br>
              <a:rPr lang="en-US" dirty="0"/>
            </a:br>
            <a:endParaRPr lang="en-US" dirty="0"/>
          </a:p>
          <a:p>
            <a:r>
              <a:rPr lang="en-US" dirty="0"/>
              <a:t>Hands-on experience in constructing optimizations within a fully functional research compiler</a:t>
            </a:r>
            <a:br>
              <a:rPr lang="en-US" dirty="0"/>
            </a:br>
            <a:endParaRPr lang="en-US" dirty="0"/>
          </a:p>
          <a:p>
            <a:r>
              <a:rPr lang="en-US" dirty="0"/>
              <a:t>Basic principles and theory for the development of new optimizations</a:t>
            </a:r>
            <a:br>
              <a:rPr lang="en-US" dirty="0"/>
            </a:br>
            <a:endParaRPr lang="en-US" dirty="0"/>
          </a:p>
          <a:p>
            <a:pPr>
              <a:buNone/>
            </a:pPr>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23</a:t>
            </a:fld>
            <a:endParaRPr lang="en-US" dirty="0"/>
          </a:p>
        </p:txBody>
      </p:sp>
    </p:spTree>
    <p:extLst>
      <p:ext uri="{BB962C8B-B14F-4D97-AF65-F5344CB8AC3E}">
        <p14:creationId xmlns:p14="http://schemas.microsoft.com/office/powerpoint/2010/main" val="3815374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07" y="96479"/>
            <a:ext cx="8229600" cy="1143000"/>
          </a:xfrm>
        </p:spPr>
        <p:txBody>
          <a:bodyPr/>
          <a:lstStyle/>
          <a:p>
            <a:r>
              <a:rPr lang="en-US" dirty="0"/>
              <a:t>Structure of a Compiler</a:t>
            </a:r>
          </a:p>
        </p:txBody>
      </p:sp>
      <p:sp>
        <p:nvSpPr>
          <p:cNvPr id="3" name="Content Placeholder 2"/>
          <p:cNvSpPr>
            <a:spLocks noGrp="1"/>
          </p:cNvSpPr>
          <p:nvPr>
            <p:ph idx="1"/>
          </p:nvPr>
        </p:nvSpPr>
        <p:spPr>
          <a:xfrm>
            <a:off x="457200" y="4191000"/>
            <a:ext cx="8229600" cy="1905001"/>
          </a:xfrm>
        </p:spPr>
        <p:txBody>
          <a:bodyPr>
            <a:normAutofit fontScale="85000" lnSpcReduction="20000"/>
          </a:bodyPr>
          <a:lstStyle/>
          <a:p>
            <a:r>
              <a:rPr lang="en-US" b="1" dirty="0"/>
              <a:t>Optimizations are performed on an “</a:t>
            </a:r>
            <a:r>
              <a:rPr lang="en-US" b="1" dirty="0">
                <a:solidFill>
                  <a:srgbClr val="B703AD"/>
                </a:solidFill>
              </a:rPr>
              <a:t>intermediate form</a:t>
            </a:r>
            <a:r>
              <a:rPr lang="en-US" b="1" dirty="0"/>
              <a:t>”</a:t>
            </a:r>
          </a:p>
          <a:p>
            <a:pPr lvl="1"/>
            <a:r>
              <a:rPr lang="en-US" dirty="0"/>
              <a:t>similar to a generic RISC instruction set</a:t>
            </a:r>
          </a:p>
          <a:p>
            <a:r>
              <a:rPr lang="en-US" b="1" dirty="0"/>
              <a:t>Allows easy </a:t>
            </a:r>
            <a:r>
              <a:rPr lang="en-US" b="1" dirty="0">
                <a:solidFill>
                  <a:srgbClr val="0000FF"/>
                </a:solidFill>
              </a:rPr>
              <a:t>portability</a:t>
            </a:r>
            <a:r>
              <a:rPr lang="en-US" b="1" dirty="0"/>
              <a:t> to multiple source languages, target machines</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24</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762000" y="1219200"/>
            <a:ext cx="7696200" cy="2420579"/>
          </a:xfrm>
          <a:prstGeom prst="rect">
            <a:avLst/>
          </a:prstGeom>
          <a:noFill/>
          <a:ln w="9525">
            <a:noFill/>
            <a:miter lim="800000"/>
            <a:headEnd/>
            <a:tailEnd/>
          </a:ln>
          <a:effectLst/>
        </p:spPr>
      </p:pic>
      <p:sp>
        <p:nvSpPr>
          <p:cNvPr id="7" name="Rectangle 6"/>
          <p:cNvSpPr/>
          <p:nvPr/>
        </p:nvSpPr>
        <p:spPr>
          <a:xfrm>
            <a:off x="7543800" y="1600200"/>
            <a:ext cx="1295400" cy="2514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8" name="TextBox 7"/>
          <p:cNvSpPr txBox="1"/>
          <p:nvPr/>
        </p:nvSpPr>
        <p:spPr>
          <a:xfrm>
            <a:off x="7543800" y="1752600"/>
            <a:ext cx="859430" cy="1913344"/>
          </a:xfrm>
          <a:prstGeom prst="rect">
            <a:avLst/>
          </a:prstGeom>
          <a:noFill/>
        </p:spPr>
        <p:txBody>
          <a:bodyPr wrap="none" rtlCol="0">
            <a:spAutoFit/>
          </a:bodyPr>
          <a:lstStyle/>
          <a:p>
            <a:pPr>
              <a:lnSpc>
                <a:spcPct val="150000"/>
              </a:lnSpc>
            </a:pPr>
            <a:r>
              <a:rPr lang="en-US" sz="2000" dirty="0"/>
              <a:t>x86</a:t>
            </a:r>
          </a:p>
          <a:p>
            <a:pPr>
              <a:lnSpc>
                <a:spcPct val="150000"/>
              </a:lnSpc>
            </a:pPr>
            <a:r>
              <a:rPr lang="en-US" sz="2000" dirty="0"/>
              <a:t>ARM</a:t>
            </a:r>
          </a:p>
          <a:p>
            <a:pPr>
              <a:lnSpc>
                <a:spcPct val="150000"/>
              </a:lnSpc>
            </a:pPr>
            <a:r>
              <a:rPr lang="en-US" sz="2000" dirty="0"/>
              <a:t>SPARC</a:t>
            </a:r>
          </a:p>
          <a:p>
            <a:pPr>
              <a:lnSpc>
                <a:spcPct val="150000"/>
              </a:lnSpc>
            </a:pPr>
            <a:r>
              <a:rPr lang="en-US" sz="2000" dirty="0"/>
              <a:t>MIPS</a:t>
            </a:r>
          </a:p>
        </p:txBody>
      </p:sp>
    </p:spTree>
    <p:extLst>
      <p:ext uri="{BB962C8B-B14F-4D97-AF65-F5344CB8AC3E}">
        <p14:creationId xmlns:p14="http://schemas.microsoft.com/office/powerpoint/2010/main" val="2784859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r>
              <a:rPr lang="en-US" dirty="0"/>
              <a:t>Ingredients in a Compiler Optimization</a:t>
            </a:r>
          </a:p>
        </p:txBody>
      </p:sp>
      <p:sp>
        <p:nvSpPr>
          <p:cNvPr id="3" name="Content Placeholder 2"/>
          <p:cNvSpPr>
            <a:spLocks noGrp="1"/>
          </p:cNvSpPr>
          <p:nvPr>
            <p:ph idx="1"/>
          </p:nvPr>
        </p:nvSpPr>
        <p:spPr/>
        <p:txBody>
          <a:bodyPr/>
          <a:lstStyle/>
          <a:p>
            <a:r>
              <a:rPr lang="en-US" b="1" dirty="0">
                <a:solidFill>
                  <a:srgbClr val="0000FF"/>
                </a:solidFill>
              </a:rPr>
              <a:t>Formulate optimization problem </a:t>
            </a:r>
          </a:p>
          <a:p>
            <a:pPr lvl="1"/>
            <a:r>
              <a:rPr lang="en-US" dirty="0"/>
              <a:t>Identify opportunities of optimization</a:t>
            </a:r>
          </a:p>
          <a:p>
            <a:pPr lvl="2"/>
            <a:r>
              <a:rPr lang="en-US" dirty="0"/>
              <a:t>applicable across many programs</a:t>
            </a:r>
          </a:p>
          <a:p>
            <a:pPr lvl="2"/>
            <a:r>
              <a:rPr lang="en-US" dirty="0"/>
              <a:t>affect key parts of the program (loops/recursions)</a:t>
            </a:r>
          </a:p>
          <a:p>
            <a:pPr lvl="2"/>
            <a:r>
              <a:rPr lang="en-US" dirty="0"/>
              <a:t>amenable to “efficient enough” algorithm</a:t>
            </a:r>
          </a:p>
          <a:p>
            <a:r>
              <a:rPr lang="en-US" b="1" dirty="0">
                <a:solidFill>
                  <a:srgbClr val="0000FF"/>
                </a:solidFill>
              </a:rPr>
              <a:t>Representation</a:t>
            </a:r>
          </a:p>
          <a:p>
            <a:pPr lvl="1"/>
            <a:r>
              <a:rPr lang="en-US" dirty="0"/>
              <a:t>Must </a:t>
            </a:r>
            <a:r>
              <a:rPr lang="en-US" dirty="0">
                <a:solidFill>
                  <a:srgbClr val="B703AD"/>
                </a:solidFill>
              </a:rPr>
              <a:t>abstract essential details</a:t>
            </a:r>
            <a:r>
              <a:rPr lang="en-US" dirty="0"/>
              <a:t> relevant to optimization</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25</a:t>
            </a:fld>
            <a:endParaRPr lang="en-US" dirty="0"/>
          </a:p>
        </p:txBody>
      </p:sp>
    </p:spTree>
    <p:extLst>
      <p:ext uri="{BB962C8B-B14F-4D97-AF65-F5344CB8AC3E}">
        <p14:creationId xmlns:p14="http://schemas.microsoft.com/office/powerpoint/2010/main" val="153770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r>
              <a:rPr lang="en-US" dirty="0"/>
              <a:t>Ingredients in a Compiler Optimization</a:t>
            </a:r>
          </a:p>
        </p:txBody>
      </p:sp>
      <p:sp>
        <p:nvSpPr>
          <p:cNvPr id="6" name="Slide Number Placeholder 5"/>
          <p:cNvSpPr>
            <a:spLocks noGrp="1"/>
          </p:cNvSpPr>
          <p:nvPr>
            <p:ph type="sldNum" sz="quarter" idx="12"/>
          </p:nvPr>
        </p:nvSpPr>
        <p:spPr/>
        <p:txBody>
          <a:bodyPr/>
          <a:lstStyle/>
          <a:p>
            <a:fld id="{3B18AE90-4419-4CF3-8E84-9F60760ACC6E}" type="slidenum">
              <a:rPr lang="en-US" smtClean="0"/>
              <a:pPr/>
              <a:t>26</a:t>
            </a:fld>
            <a:endParaRPr lang="en-US" dirty="0"/>
          </a:p>
        </p:txBody>
      </p:sp>
      <p:pic>
        <p:nvPicPr>
          <p:cNvPr id="7" name="Picture 2"/>
          <p:cNvPicPr>
            <a:picLocks noChangeAspect="1" noChangeArrowheads="1"/>
          </p:cNvPicPr>
          <p:nvPr/>
        </p:nvPicPr>
        <p:blipFill>
          <a:blip r:embed="rId3" cstate="print"/>
          <a:srcRect/>
          <a:stretch>
            <a:fillRect/>
          </a:stretch>
        </p:blipFill>
        <p:spPr bwMode="auto">
          <a:xfrm>
            <a:off x="1963803" y="2133600"/>
            <a:ext cx="5656197" cy="2438400"/>
          </a:xfrm>
          <a:prstGeom prst="rect">
            <a:avLst/>
          </a:prstGeom>
          <a:noFill/>
          <a:ln w="9525">
            <a:noFill/>
            <a:miter lim="800000"/>
            <a:headEnd/>
            <a:tailEnd/>
          </a:ln>
          <a:effectLst/>
        </p:spPr>
      </p:pic>
    </p:spTree>
    <p:extLst>
      <p:ext uri="{BB962C8B-B14F-4D97-AF65-F5344CB8AC3E}">
        <p14:creationId xmlns:p14="http://schemas.microsoft.com/office/powerpoint/2010/main" val="332821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r>
              <a:rPr lang="en-US" dirty="0"/>
              <a:t>Ingredients in a Compiler Optimization</a:t>
            </a:r>
          </a:p>
        </p:txBody>
      </p:sp>
      <p:sp>
        <p:nvSpPr>
          <p:cNvPr id="3" name="Content Placeholder 2"/>
          <p:cNvSpPr>
            <a:spLocks noGrp="1"/>
          </p:cNvSpPr>
          <p:nvPr>
            <p:ph idx="1"/>
          </p:nvPr>
        </p:nvSpPr>
        <p:spPr/>
        <p:txBody>
          <a:bodyPr>
            <a:normAutofit fontScale="77500" lnSpcReduction="20000"/>
          </a:bodyPr>
          <a:lstStyle/>
          <a:p>
            <a:r>
              <a:rPr lang="en-US" b="1" dirty="0">
                <a:solidFill>
                  <a:srgbClr val="0000FF"/>
                </a:solidFill>
              </a:rPr>
              <a:t>Formulate optimization problem </a:t>
            </a:r>
          </a:p>
          <a:p>
            <a:pPr lvl="1"/>
            <a:r>
              <a:rPr lang="en-US" dirty="0"/>
              <a:t>Identify opportunities of optimization</a:t>
            </a:r>
          </a:p>
          <a:p>
            <a:pPr lvl="2"/>
            <a:r>
              <a:rPr lang="en-US" dirty="0"/>
              <a:t>applicable across many programs</a:t>
            </a:r>
          </a:p>
          <a:p>
            <a:pPr lvl="2"/>
            <a:r>
              <a:rPr lang="en-US" dirty="0"/>
              <a:t>affect key parts of the program (loops/recursions)</a:t>
            </a:r>
          </a:p>
          <a:p>
            <a:pPr lvl="2"/>
            <a:r>
              <a:rPr lang="en-US" dirty="0"/>
              <a:t>amenable to “efficient enough” algorithm</a:t>
            </a:r>
          </a:p>
          <a:p>
            <a:r>
              <a:rPr lang="en-US" b="1" dirty="0">
                <a:solidFill>
                  <a:srgbClr val="0000FF"/>
                </a:solidFill>
              </a:rPr>
              <a:t>Representation</a:t>
            </a:r>
          </a:p>
          <a:p>
            <a:pPr lvl="1"/>
            <a:r>
              <a:rPr lang="en-US" dirty="0"/>
              <a:t>Must abstract essential details relevant to optimization</a:t>
            </a:r>
          </a:p>
          <a:p>
            <a:r>
              <a:rPr lang="en-US" b="1" dirty="0">
                <a:solidFill>
                  <a:srgbClr val="0000FF"/>
                </a:solidFill>
              </a:rPr>
              <a:t>Analysis </a:t>
            </a:r>
          </a:p>
          <a:p>
            <a:pPr lvl="1"/>
            <a:r>
              <a:rPr lang="en-US" dirty="0"/>
              <a:t>Detect when it is desirable and safe to apply transformation </a:t>
            </a:r>
          </a:p>
          <a:p>
            <a:r>
              <a:rPr lang="en-US" b="1" dirty="0">
                <a:solidFill>
                  <a:srgbClr val="0000FF"/>
                </a:solidFill>
              </a:rPr>
              <a:t>Code Transformation</a:t>
            </a:r>
            <a:br>
              <a:rPr lang="en-US" b="1" dirty="0">
                <a:solidFill>
                  <a:srgbClr val="0000FF"/>
                </a:solidFill>
              </a:rPr>
            </a:br>
            <a:endParaRPr lang="en-US" b="1" dirty="0">
              <a:solidFill>
                <a:srgbClr val="0000FF"/>
              </a:solidFill>
            </a:endParaRPr>
          </a:p>
          <a:p>
            <a:r>
              <a:rPr lang="en-US" b="1" dirty="0">
                <a:solidFill>
                  <a:srgbClr val="0000FF"/>
                </a:solidFill>
              </a:rPr>
              <a:t>Experimental Evaluation</a:t>
            </a:r>
            <a:r>
              <a:rPr lang="en-US" b="1" dirty="0"/>
              <a:t> (and repeat process)</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27</a:t>
            </a:fld>
            <a:endParaRPr lang="en-US" dirty="0"/>
          </a:p>
        </p:txBody>
      </p:sp>
    </p:spTree>
    <p:extLst>
      <p:ext uri="{BB962C8B-B14F-4D97-AF65-F5344CB8AC3E}">
        <p14:creationId xmlns:p14="http://schemas.microsoft.com/office/powerpoint/2010/main" val="274431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 Instructions</a:t>
            </a:r>
          </a:p>
        </p:txBody>
      </p:sp>
      <p:sp>
        <p:nvSpPr>
          <p:cNvPr id="3" name="Content Placeholder 2"/>
          <p:cNvSpPr>
            <a:spLocks noGrp="1"/>
          </p:cNvSpPr>
          <p:nvPr>
            <p:ph idx="1"/>
          </p:nvPr>
        </p:nvSpPr>
        <p:spPr>
          <a:xfrm>
            <a:off x="304800" y="1600200"/>
            <a:ext cx="8382000" cy="4525963"/>
          </a:xfrm>
        </p:spPr>
        <p:txBody>
          <a:bodyPr>
            <a:normAutofit fontScale="70000" lnSpcReduction="20000"/>
          </a:bodyPr>
          <a:lstStyle/>
          <a:p>
            <a:r>
              <a:rPr lang="en-US" b="1" dirty="0"/>
              <a:t>Three-address code</a:t>
            </a:r>
          </a:p>
          <a:p>
            <a:pPr>
              <a:buNone/>
            </a:pPr>
            <a:r>
              <a:rPr lang="en-US" b="1" dirty="0">
                <a:latin typeface="Courier New" pitchFamily="49" charset="0"/>
                <a:cs typeface="Courier New" pitchFamily="49" charset="0"/>
              </a:rPr>
              <a:t>		A := B op C</a:t>
            </a:r>
          </a:p>
          <a:p>
            <a:pPr lvl="2"/>
            <a:r>
              <a:rPr lang="en-US" sz="2900" dirty="0"/>
              <a:t>LHS: name of variable e.g. </a:t>
            </a:r>
            <a:r>
              <a:rPr lang="en-US" sz="2900" b="1" dirty="0">
                <a:latin typeface="Courier New" pitchFamily="49" charset="0"/>
                <a:cs typeface="Courier New" pitchFamily="49" charset="0"/>
              </a:rPr>
              <a:t>x, A[t] </a:t>
            </a:r>
            <a:r>
              <a:rPr lang="en-US" sz="2900" dirty="0"/>
              <a:t>(address of </a:t>
            </a:r>
            <a:r>
              <a:rPr lang="en-US" sz="2900" b="1" dirty="0">
                <a:latin typeface="Courier New" pitchFamily="49" charset="0"/>
                <a:cs typeface="Courier New" pitchFamily="49" charset="0"/>
              </a:rPr>
              <a:t>A</a:t>
            </a:r>
            <a:r>
              <a:rPr lang="en-US" sz="2900" dirty="0"/>
              <a:t> + contents of </a:t>
            </a:r>
            <a:r>
              <a:rPr lang="en-US" sz="2900" b="1" dirty="0">
                <a:latin typeface="Courier New" pitchFamily="49" charset="0"/>
                <a:cs typeface="Courier New" pitchFamily="49" charset="0"/>
              </a:rPr>
              <a:t>t</a:t>
            </a:r>
            <a:r>
              <a:rPr lang="en-US" sz="2900" dirty="0"/>
              <a:t>)</a:t>
            </a:r>
          </a:p>
          <a:p>
            <a:pPr lvl="2"/>
            <a:r>
              <a:rPr lang="en-US" sz="2900" dirty="0"/>
              <a:t>RHS: value</a:t>
            </a:r>
            <a:br>
              <a:rPr lang="en-US" sz="2900" dirty="0"/>
            </a:br>
            <a:endParaRPr lang="en-US" sz="2900" dirty="0"/>
          </a:p>
          <a:p>
            <a:r>
              <a:rPr lang="en-US" b="1" dirty="0"/>
              <a:t>Typical instructions</a:t>
            </a:r>
          </a:p>
          <a:p>
            <a:pPr>
              <a:buNone/>
            </a:pPr>
            <a:r>
              <a:rPr lang="en-US" b="1" dirty="0">
                <a:latin typeface="Courier New" pitchFamily="49" charset="0"/>
                <a:cs typeface="Courier New" pitchFamily="49" charset="0"/>
              </a:rPr>
              <a:t>		A := B op C</a:t>
            </a:r>
          </a:p>
          <a:p>
            <a:pPr>
              <a:buNone/>
            </a:pPr>
            <a:r>
              <a:rPr lang="en-US" b="1" dirty="0">
                <a:latin typeface="Courier New" pitchFamily="49" charset="0"/>
                <a:cs typeface="Courier New" pitchFamily="49" charset="0"/>
              </a:rPr>
              <a:t>		A := </a:t>
            </a:r>
            <a:r>
              <a:rPr lang="en-US" b="1" dirty="0" err="1">
                <a:latin typeface="Courier New" pitchFamily="49" charset="0"/>
                <a:cs typeface="Courier New" pitchFamily="49" charset="0"/>
              </a:rPr>
              <a:t>unaryop</a:t>
            </a:r>
            <a:r>
              <a:rPr lang="en-US" b="1" dirty="0">
                <a:latin typeface="Courier New" pitchFamily="49" charset="0"/>
                <a:cs typeface="Courier New" pitchFamily="49" charset="0"/>
              </a:rPr>
              <a:t> B</a:t>
            </a:r>
            <a:br>
              <a:rPr lang="en-US" b="1" dirty="0">
                <a:latin typeface="Courier New" pitchFamily="49" charset="0"/>
                <a:cs typeface="Courier New" pitchFamily="49" charset="0"/>
              </a:rPr>
            </a:br>
            <a:r>
              <a:rPr lang="en-US" b="1" dirty="0">
                <a:latin typeface="Courier New" pitchFamily="49" charset="0"/>
                <a:cs typeface="Courier New" pitchFamily="49" charset="0"/>
              </a:rPr>
              <a:t>	A := B</a:t>
            </a:r>
          </a:p>
          <a:p>
            <a:pPr>
              <a:buNone/>
            </a:pPr>
            <a:r>
              <a:rPr lang="en-US" b="1" dirty="0">
                <a:latin typeface="Courier New" pitchFamily="49" charset="0"/>
                <a:cs typeface="Courier New" pitchFamily="49" charset="0"/>
              </a:rPr>
              <a:t>		GOTO s</a:t>
            </a:r>
          </a:p>
          <a:p>
            <a:pPr>
              <a:buNone/>
            </a:pPr>
            <a:r>
              <a:rPr lang="en-US" b="1" dirty="0">
                <a:latin typeface="Courier New" pitchFamily="49" charset="0"/>
                <a:cs typeface="Courier New" pitchFamily="49" charset="0"/>
              </a:rPr>
              <a:t>		IF A </a:t>
            </a:r>
            <a:r>
              <a:rPr lang="en-US" b="1" dirty="0" err="1">
                <a:latin typeface="Courier New" pitchFamily="49" charset="0"/>
                <a:cs typeface="Courier New" pitchFamily="49" charset="0"/>
              </a:rPr>
              <a:t>relop</a:t>
            </a:r>
            <a:r>
              <a:rPr lang="en-US" b="1" dirty="0">
                <a:latin typeface="Courier New" pitchFamily="49" charset="0"/>
                <a:cs typeface="Courier New" pitchFamily="49" charset="0"/>
              </a:rPr>
              <a:t> B GOTO s</a:t>
            </a:r>
          </a:p>
          <a:p>
            <a:pPr>
              <a:buNone/>
            </a:pPr>
            <a:r>
              <a:rPr lang="en-US" b="1" dirty="0">
                <a:latin typeface="Courier New" pitchFamily="49" charset="0"/>
                <a:cs typeface="Courier New" pitchFamily="49" charset="0"/>
              </a:rPr>
              <a:t>		CALL	 f	</a:t>
            </a:r>
          </a:p>
          <a:p>
            <a:pPr>
              <a:buNone/>
            </a:pPr>
            <a:r>
              <a:rPr lang="en-US" b="1" dirty="0">
                <a:latin typeface="Courier New" pitchFamily="49" charset="0"/>
                <a:cs typeface="Courier New" pitchFamily="49" charset="0"/>
              </a:rPr>
              <a:t>		RETURN</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28</a:t>
            </a:fld>
            <a:endParaRPr lang="en-US" dirty="0"/>
          </a:p>
        </p:txBody>
      </p:sp>
    </p:spTree>
    <p:extLst>
      <p:ext uri="{BB962C8B-B14F-4D97-AF65-F5344CB8AC3E}">
        <p14:creationId xmlns:p14="http://schemas.microsoft.com/office/powerpoint/2010/main" val="311490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Example</a:t>
            </a:r>
          </a:p>
        </p:txBody>
      </p:sp>
      <p:sp>
        <p:nvSpPr>
          <p:cNvPr id="3" name="Content Placeholder 2"/>
          <p:cNvSpPr>
            <a:spLocks noGrp="1"/>
          </p:cNvSpPr>
          <p:nvPr>
            <p:ph idx="1"/>
          </p:nvPr>
        </p:nvSpPr>
        <p:spPr/>
        <p:txBody>
          <a:bodyPr>
            <a:normAutofit fontScale="70000" lnSpcReduction="20000"/>
          </a:bodyPr>
          <a:lstStyle/>
          <a:p>
            <a:r>
              <a:rPr lang="en-US" b="1" dirty="0" err="1">
                <a:solidFill>
                  <a:srgbClr val="0000FF"/>
                </a:solidFill>
              </a:rPr>
              <a:t>Bubblesort</a:t>
            </a:r>
            <a:r>
              <a:rPr lang="en-US" b="1" dirty="0">
                <a:solidFill>
                  <a:srgbClr val="0000FF"/>
                </a:solidFill>
              </a:rPr>
              <a:t> </a:t>
            </a:r>
            <a:r>
              <a:rPr lang="en-US" b="1" dirty="0"/>
              <a:t>program that sorts an array </a:t>
            </a:r>
            <a:r>
              <a:rPr lang="en-US" b="1" dirty="0">
                <a:latin typeface="Courier New" pitchFamily="49" charset="0"/>
                <a:cs typeface="Courier New" pitchFamily="49" charset="0"/>
              </a:rPr>
              <a:t>A</a:t>
            </a:r>
            <a:r>
              <a:rPr lang="en-US" b="1" dirty="0"/>
              <a:t> that is allocated in static storage:</a:t>
            </a:r>
          </a:p>
          <a:p>
            <a:pPr lvl="1"/>
            <a:r>
              <a:rPr lang="en-US" dirty="0"/>
              <a:t>an element of </a:t>
            </a:r>
            <a:r>
              <a:rPr lang="en-US" b="1" dirty="0">
                <a:latin typeface="Courier New" pitchFamily="49" charset="0"/>
                <a:cs typeface="Courier New" pitchFamily="49" charset="0"/>
              </a:rPr>
              <a:t>A</a:t>
            </a:r>
            <a:r>
              <a:rPr lang="en-US" dirty="0"/>
              <a:t> requires </a:t>
            </a:r>
            <a:r>
              <a:rPr lang="en-US" dirty="0">
                <a:solidFill>
                  <a:srgbClr val="0000FF"/>
                </a:solidFill>
              </a:rPr>
              <a:t>four bytes</a:t>
            </a:r>
            <a:r>
              <a:rPr lang="en-US" dirty="0"/>
              <a:t> of a byte-addressed machine</a:t>
            </a:r>
          </a:p>
          <a:p>
            <a:pPr lvl="1"/>
            <a:r>
              <a:rPr lang="en-US" dirty="0"/>
              <a:t>elements of </a:t>
            </a:r>
            <a:r>
              <a:rPr lang="en-US" b="1" dirty="0">
                <a:latin typeface="Courier New" pitchFamily="49" charset="0"/>
                <a:cs typeface="Courier New" pitchFamily="49" charset="0"/>
              </a:rPr>
              <a:t>A</a:t>
            </a:r>
            <a:r>
              <a:rPr lang="en-US" dirty="0"/>
              <a:t> are numbered </a:t>
            </a:r>
            <a:r>
              <a:rPr lang="en-US" dirty="0">
                <a:solidFill>
                  <a:srgbClr val="0000FF"/>
                </a:solidFill>
              </a:rPr>
              <a:t>1 through </a:t>
            </a:r>
            <a:r>
              <a:rPr lang="en-US" b="1" dirty="0">
                <a:solidFill>
                  <a:srgbClr val="0000FF"/>
                </a:solidFill>
                <a:latin typeface="Courier New" pitchFamily="49" charset="0"/>
                <a:cs typeface="Courier New" pitchFamily="49" charset="0"/>
              </a:rPr>
              <a:t>n</a:t>
            </a:r>
            <a:r>
              <a:rPr lang="en-US" dirty="0"/>
              <a:t> (</a:t>
            </a:r>
            <a:r>
              <a:rPr lang="en-US" b="1" dirty="0">
                <a:latin typeface="Courier New" pitchFamily="49" charset="0"/>
                <a:cs typeface="Courier New" pitchFamily="49" charset="0"/>
              </a:rPr>
              <a:t>n</a:t>
            </a:r>
            <a:r>
              <a:rPr lang="en-US" dirty="0"/>
              <a:t> is a variable)</a:t>
            </a:r>
          </a:p>
          <a:p>
            <a:pPr lvl="1"/>
            <a:r>
              <a:rPr lang="en-US" b="1" dirty="0">
                <a:solidFill>
                  <a:srgbClr val="0000FF"/>
                </a:solidFill>
                <a:latin typeface="Courier New" pitchFamily="49" charset="0"/>
                <a:cs typeface="Courier New" pitchFamily="49" charset="0"/>
              </a:rPr>
              <a:t>A[j]</a:t>
            </a:r>
            <a:r>
              <a:rPr lang="en-US" dirty="0"/>
              <a:t> is in location </a:t>
            </a:r>
            <a:r>
              <a:rPr lang="en-US" b="1" dirty="0">
                <a:solidFill>
                  <a:srgbClr val="B703AD"/>
                </a:solidFill>
                <a:latin typeface="Courier New" pitchFamily="49" charset="0"/>
                <a:cs typeface="Courier New" pitchFamily="49" charset="0"/>
              </a:rPr>
              <a:t>&amp;A+4*(j-1)</a:t>
            </a:r>
          </a:p>
          <a:p>
            <a:endParaRPr lang="en-US" dirty="0"/>
          </a:p>
          <a:p>
            <a:pPr>
              <a:buNone/>
            </a:pPr>
            <a:r>
              <a:rPr lang="pt-BR" b="1" dirty="0">
                <a:latin typeface="Courier New" pitchFamily="49" charset="0"/>
                <a:cs typeface="Courier New" pitchFamily="49" charset="0"/>
              </a:rPr>
              <a:t>		FOR i := n-1 DOWNTO 1 DO</a:t>
            </a:r>
          </a:p>
          <a:p>
            <a:pPr>
              <a:buNone/>
            </a:pPr>
            <a:r>
              <a:rPr lang="pl-PL" b="1" dirty="0">
                <a:latin typeface="Courier New" pitchFamily="49" charset="0"/>
                <a:cs typeface="Courier New" pitchFamily="49" charset="0"/>
              </a:rPr>
              <a:t>		</a:t>
            </a:r>
            <a:r>
              <a:rPr lang="en-US" b="1" dirty="0">
                <a:latin typeface="Courier New" pitchFamily="49" charset="0"/>
                <a:cs typeface="Courier New" pitchFamily="49" charset="0"/>
              </a:rPr>
              <a:t>   </a:t>
            </a:r>
            <a:r>
              <a:rPr lang="pl-PL" b="1" dirty="0">
                <a:latin typeface="Courier New" pitchFamily="49" charset="0"/>
                <a:cs typeface="Courier New" pitchFamily="49" charset="0"/>
              </a:rPr>
              <a:t>FOR j := 1 TO i DO</a:t>
            </a:r>
          </a:p>
          <a:p>
            <a:pPr>
              <a:buNone/>
            </a:pPr>
            <a:r>
              <a:rPr lang="en-US" b="1" dirty="0">
                <a:latin typeface="Courier New" pitchFamily="49" charset="0"/>
                <a:cs typeface="Courier New" pitchFamily="49" charset="0"/>
              </a:rPr>
              <a:t>		      IF A[j]&gt; A[j+1] THEN BEGIN</a:t>
            </a:r>
            <a:br>
              <a:rPr lang="en-US" b="1" dirty="0">
                <a:latin typeface="Courier New" pitchFamily="49" charset="0"/>
                <a:cs typeface="Courier New" pitchFamily="49" charset="0"/>
              </a:rPr>
            </a:br>
            <a:r>
              <a:rPr lang="en-US" b="1" dirty="0">
                <a:latin typeface="Courier New" pitchFamily="49" charset="0"/>
                <a:cs typeface="Courier New" pitchFamily="49" charset="0"/>
              </a:rPr>
              <a:t>	         temp := A[j];</a:t>
            </a:r>
            <a:br>
              <a:rPr lang="en-US" b="1" dirty="0">
                <a:latin typeface="Courier New" pitchFamily="49" charset="0"/>
                <a:cs typeface="Courier New" pitchFamily="49" charset="0"/>
              </a:rPr>
            </a:br>
            <a:r>
              <a:rPr lang="en-US" b="1" dirty="0">
                <a:latin typeface="Courier New" pitchFamily="49" charset="0"/>
                <a:cs typeface="Courier New" pitchFamily="49" charset="0"/>
              </a:rPr>
              <a:t>	         A[j] := A[j+1];</a:t>
            </a:r>
            <a:br>
              <a:rPr lang="en-US" b="1" dirty="0">
                <a:latin typeface="Courier New" pitchFamily="49" charset="0"/>
                <a:cs typeface="Courier New" pitchFamily="49" charset="0"/>
              </a:rPr>
            </a:br>
            <a:r>
              <a:rPr lang="en-US" b="1" dirty="0">
                <a:latin typeface="Courier New" pitchFamily="49" charset="0"/>
                <a:cs typeface="Courier New" pitchFamily="49" charset="0"/>
              </a:rPr>
              <a:t>	         A[j+1] := temp</a:t>
            </a:r>
          </a:p>
          <a:p>
            <a:pPr>
              <a:buNone/>
            </a:pPr>
            <a:r>
              <a:rPr lang="en-US" b="1" dirty="0">
                <a:latin typeface="Courier New" pitchFamily="49" charset="0"/>
                <a:cs typeface="Courier New" pitchFamily="49" charset="0"/>
              </a:rPr>
              <a:t>		      END</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29</a:t>
            </a:fld>
            <a:endParaRPr lang="en-US" dirty="0"/>
          </a:p>
        </p:txBody>
      </p:sp>
    </p:spTree>
    <p:extLst>
      <p:ext uri="{BB962C8B-B14F-4D97-AF65-F5344CB8AC3E}">
        <p14:creationId xmlns:p14="http://schemas.microsoft.com/office/powerpoint/2010/main" val="4281025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Content Placeholder 2"/>
          <p:cNvSpPr>
            <a:spLocks noGrp="1"/>
          </p:cNvSpPr>
          <p:nvPr>
            <p:ph idx="1"/>
          </p:nvPr>
        </p:nvSpPr>
        <p:spPr>
          <a:xfrm>
            <a:off x="533400" y="1295400"/>
            <a:ext cx="8229600" cy="4525963"/>
          </a:xfrm>
        </p:spPr>
        <p:txBody>
          <a:bodyPr>
            <a:normAutofit/>
          </a:bodyPr>
          <a:lstStyle/>
          <a:p>
            <a:r>
              <a:rPr lang="en-US" dirty="0"/>
              <a:t>Syllabus</a:t>
            </a:r>
          </a:p>
          <a:p>
            <a:pPr lvl="1"/>
            <a:r>
              <a:rPr lang="en-US" dirty="0"/>
              <a:t>Course Introduction, Logistics, Grading</a:t>
            </a:r>
          </a:p>
          <a:p>
            <a:r>
              <a:rPr lang="en-US" dirty="0"/>
              <a:t>Information Sheet</a:t>
            </a:r>
          </a:p>
          <a:p>
            <a:pPr lvl="1"/>
            <a:r>
              <a:rPr lang="en-US" dirty="0"/>
              <a:t>Getting to know each other</a:t>
            </a:r>
          </a:p>
          <a:p>
            <a:r>
              <a:rPr lang="en-US" dirty="0"/>
              <a:t>Assignments</a:t>
            </a:r>
          </a:p>
          <a:p>
            <a:r>
              <a:rPr lang="en-US" dirty="0"/>
              <a:t>Learning LLVM</a:t>
            </a:r>
          </a:p>
          <a:p>
            <a:r>
              <a:rPr lang="en-US" dirty="0"/>
              <a:t>Compiler Basics</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a:t>
            </a:fld>
            <a:endParaRPr lang="en-US" altLang="en-US" dirty="0"/>
          </a:p>
        </p:txBody>
      </p:sp>
    </p:spTree>
    <p:extLst>
      <p:ext uri="{BB962C8B-B14F-4D97-AF65-F5344CB8AC3E}">
        <p14:creationId xmlns:p14="http://schemas.microsoft.com/office/powerpoint/2010/main" val="3075415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4" y="134257"/>
            <a:ext cx="8229600" cy="1143000"/>
          </a:xfrm>
        </p:spPr>
        <p:txBody>
          <a:bodyPr/>
          <a:lstStyle/>
          <a:p>
            <a:pPr algn="l"/>
            <a:r>
              <a:rPr lang="en-US" b="1" dirty="0"/>
              <a:t>Translated Code</a:t>
            </a:r>
          </a:p>
        </p:txBody>
      </p:sp>
      <p:sp>
        <p:nvSpPr>
          <p:cNvPr id="4" name="Content Placeholder 3"/>
          <p:cNvSpPr>
            <a:spLocks noGrp="1"/>
          </p:cNvSpPr>
          <p:nvPr>
            <p:ph sz="half" idx="2"/>
          </p:nvPr>
        </p:nvSpPr>
        <p:spPr>
          <a:xfrm>
            <a:off x="485550" y="1381351"/>
            <a:ext cx="4040188" cy="4983163"/>
          </a:xfrm>
        </p:spPr>
        <p:txBody>
          <a:bodyPr>
            <a:noAutofit/>
          </a:bodyPr>
          <a:lstStyle/>
          <a:p>
            <a:pPr>
              <a:spcBef>
                <a:spcPts val="0"/>
              </a:spcBef>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n-1</a:t>
            </a:r>
          </a:p>
          <a:p>
            <a:pPr>
              <a:spcBef>
                <a:spcPts val="0"/>
              </a:spcBef>
              <a:buNone/>
            </a:pPr>
            <a:r>
              <a:rPr lang="en-US" sz="1600" b="1" dirty="0">
                <a:latin typeface="Courier New" pitchFamily="49" charset="0"/>
                <a:cs typeface="Courier New" pitchFamily="49" charset="0"/>
              </a:rPr>
              <a:t>S5:  if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&lt;1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s1</a:t>
            </a:r>
          </a:p>
          <a:p>
            <a:pPr>
              <a:spcBef>
                <a:spcPts val="0"/>
              </a:spcBef>
              <a:buNone/>
            </a:pPr>
            <a:r>
              <a:rPr lang="en-US" sz="1600" b="1" dirty="0">
                <a:latin typeface="Courier New" pitchFamily="49" charset="0"/>
                <a:cs typeface="Courier New" pitchFamily="49" charset="0"/>
              </a:rPr>
              <a:t>	  j := 1</a:t>
            </a:r>
          </a:p>
          <a:p>
            <a:pPr>
              <a:spcBef>
                <a:spcPts val="0"/>
              </a:spcBef>
              <a:buNone/>
            </a:pPr>
            <a:r>
              <a:rPr lang="en-US" sz="1600" b="1" dirty="0">
                <a:latin typeface="Courier New" pitchFamily="49" charset="0"/>
                <a:cs typeface="Courier New" pitchFamily="49" charset="0"/>
              </a:rPr>
              <a:t>s4:  if j&gt;</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s2</a:t>
            </a:r>
          </a:p>
          <a:p>
            <a:pPr>
              <a:spcBef>
                <a:spcPts val="0"/>
              </a:spcBef>
              <a:buNone/>
            </a:pPr>
            <a:r>
              <a:rPr lang="en-US" sz="1600" b="1" dirty="0">
                <a:latin typeface="Courier New" pitchFamily="49" charset="0"/>
                <a:cs typeface="Courier New" pitchFamily="49" charset="0"/>
              </a:rPr>
              <a:t>	  t1 := j-1</a:t>
            </a:r>
          </a:p>
          <a:p>
            <a:pPr>
              <a:spcBef>
                <a:spcPts val="0"/>
              </a:spcBef>
              <a:buNone/>
            </a:pPr>
            <a:r>
              <a:rPr lang="en-US" sz="1600" b="1" dirty="0">
                <a:latin typeface="Courier New" pitchFamily="49" charset="0"/>
                <a:cs typeface="Courier New" pitchFamily="49" charset="0"/>
              </a:rPr>
              <a:t>     t2 := 4*t1</a:t>
            </a:r>
          </a:p>
          <a:p>
            <a:pPr>
              <a:spcBef>
                <a:spcPts val="0"/>
              </a:spcBef>
              <a:buNone/>
            </a:pPr>
            <a:r>
              <a:rPr lang="en-US" sz="1600" b="1" dirty="0">
                <a:latin typeface="Courier New" pitchFamily="49" charset="0"/>
                <a:cs typeface="Courier New" pitchFamily="49" charset="0"/>
              </a:rPr>
              <a:t>     t3 := A[t2]   </a:t>
            </a:r>
            <a:r>
              <a:rPr lang="en-US" sz="1600" b="1" i="1" dirty="0">
                <a:latin typeface="Courier New" pitchFamily="49" charset="0"/>
                <a:cs typeface="Courier New" pitchFamily="49" charset="0"/>
              </a:rPr>
              <a:t>;A[j]</a:t>
            </a:r>
          </a:p>
          <a:p>
            <a:pPr>
              <a:spcBef>
                <a:spcPts val="0"/>
              </a:spcBef>
              <a:buNone/>
            </a:pPr>
            <a:r>
              <a:rPr lang="en-US" sz="1600" b="1" dirty="0">
                <a:latin typeface="Courier New" pitchFamily="49" charset="0"/>
                <a:cs typeface="Courier New" pitchFamily="49" charset="0"/>
              </a:rPr>
              <a:t>     t4 := j+1</a:t>
            </a:r>
            <a:br>
              <a:rPr lang="en-US" sz="1600" b="1" dirty="0">
                <a:latin typeface="Courier New" pitchFamily="49" charset="0"/>
                <a:cs typeface="Courier New" pitchFamily="49" charset="0"/>
              </a:rPr>
            </a:br>
            <a:r>
              <a:rPr lang="en-US" sz="1600" b="1" dirty="0">
                <a:latin typeface="Courier New" pitchFamily="49" charset="0"/>
                <a:cs typeface="Courier New" pitchFamily="49" charset="0"/>
              </a:rPr>
              <a:t>  t5 := t4-1</a:t>
            </a:r>
          </a:p>
          <a:p>
            <a:pPr>
              <a:spcBef>
                <a:spcPts val="0"/>
              </a:spcBef>
              <a:buNone/>
            </a:pPr>
            <a:r>
              <a:rPr lang="en-US" sz="1600" b="1" dirty="0">
                <a:latin typeface="Courier New" pitchFamily="49" charset="0"/>
                <a:cs typeface="Courier New" pitchFamily="49" charset="0"/>
              </a:rPr>
              <a:t>	  t6 := 4*t5</a:t>
            </a:r>
          </a:p>
          <a:p>
            <a:pPr>
              <a:spcBef>
                <a:spcPts val="0"/>
              </a:spcBef>
              <a:buNone/>
            </a:pPr>
            <a:r>
              <a:rPr lang="en-US" sz="1600" b="1" dirty="0">
                <a:latin typeface="Courier New" pitchFamily="49" charset="0"/>
                <a:cs typeface="Courier New" pitchFamily="49" charset="0"/>
              </a:rPr>
              <a:t>	  t7 := A[t6]   </a:t>
            </a:r>
            <a:r>
              <a:rPr lang="en-US" sz="1600" b="1" i="1" dirty="0">
                <a:latin typeface="Courier New" pitchFamily="49" charset="0"/>
                <a:cs typeface="Courier New" pitchFamily="49" charset="0"/>
              </a:rPr>
              <a:t>;A[j+1]</a:t>
            </a:r>
          </a:p>
          <a:p>
            <a:pPr>
              <a:spcBef>
                <a:spcPts val="0"/>
              </a:spcBef>
              <a:buNone/>
            </a:pPr>
            <a:r>
              <a:rPr lang="en-US" sz="1600" b="1" dirty="0">
                <a:latin typeface="Courier New" pitchFamily="49" charset="0"/>
                <a:cs typeface="Courier New" pitchFamily="49" charset="0"/>
              </a:rPr>
              <a:t>     if t3&lt;=t7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s3</a:t>
            </a:r>
          </a:p>
          <a:p>
            <a:pPr>
              <a:buNone/>
            </a:pPr>
            <a:endParaRPr lang="en-US" sz="1600" b="1" dirty="0">
              <a:latin typeface="Courier New" pitchFamily="49" charset="0"/>
              <a:cs typeface="Courier New" pitchFamily="49" charset="0"/>
            </a:endParaRPr>
          </a:p>
        </p:txBody>
      </p:sp>
      <p:sp>
        <p:nvSpPr>
          <p:cNvPr id="6" name="Content Placeholder 5"/>
          <p:cNvSpPr>
            <a:spLocks noGrp="1"/>
          </p:cNvSpPr>
          <p:nvPr>
            <p:ph sz="quarter" idx="4"/>
          </p:nvPr>
        </p:nvSpPr>
        <p:spPr>
          <a:xfrm>
            <a:off x="4495800" y="1389515"/>
            <a:ext cx="4191000" cy="4983163"/>
          </a:xfrm>
        </p:spPr>
        <p:txBody>
          <a:bodyPr>
            <a:noAutofit/>
          </a:bodyPr>
          <a:lstStyle/>
          <a:p>
            <a:pPr>
              <a:spcBef>
                <a:spcPts val="0"/>
              </a:spcBef>
              <a:buNone/>
            </a:pPr>
            <a:r>
              <a:rPr lang="en-US" sz="1600" b="1" dirty="0">
                <a:latin typeface="Courier New" pitchFamily="49" charset="0"/>
                <a:cs typeface="Courier New" pitchFamily="49" charset="0"/>
              </a:rPr>
              <a:t>    t8 :=j-1</a:t>
            </a:r>
          </a:p>
          <a:p>
            <a:pPr>
              <a:spcBef>
                <a:spcPts val="0"/>
              </a:spcBef>
              <a:buNone/>
            </a:pPr>
            <a:r>
              <a:rPr lang="en-US" sz="1600" b="1" dirty="0">
                <a:latin typeface="Courier New" pitchFamily="49" charset="0"/>
                <a:cs typeface="Courier New" pitchFamily="49" charset="0"/>
              </a:rPr>
              <a:t>    t9 := 4*t8</a:t>
            </a:r>
          </a:p>
          <a:p>
            <a:pPr>
              <a:spcBef>
                <a:spcPts val="0"/>
              </a:spcBef>
              <a:buNone/>
            </a:pPr>
            <a:r>
              <a:rPr lang="en-US" sz="1600" b="1" dirty="0">
                <a:latin typeface="Courier New" pitchFamily="49" charset="0"/>
                <a:cs typeface="Courier New" pitchFamily="49" charset="0"/>
              </a:rPr>
              <a:t>    temp := A[t9]  </a:t>
            </a:r>
            <a:r>
              <a:rPr lang="en-US" sz="1600" b="1" i="1" dirty="0">
                <a:latin typeface="Courier New" pitchFamily="49" charset="0"/>
                <a:cs typeface="Courier New" pitchFamily="49" charset="0"/>
              </a:rPr>
              <a:t>;A[j]</a:t>
            </a:r>
          </a:p>
          <a:p>
            <a:pPr>
              <a:spcBef>
                <a:spcPts val="0"/>
              </a:spcBef>
              <a:buNone/>
            </a:pPr>
            <a:r>
              <a:rPr lang="en-US" sz="1600" b="1" dirty="0">
                <a:latin typeface="Courier New" pitchFamily="49" charset="0"/>
                <a:cs typeface="Courier New" pitchFamily="49" charset="0"/>
              </a:rPr>
              <a:t>    t10 := j+1</a:t>
            </a:r>
          </a:p>
          <a:p>
            <a:pPr>
              <a:spcBef>
                <a:spcPts val="0"/>
              </a:spcBef>
              <a:buNone/>
            </a:pPr>
            <a:r>
              <a:rPr lang="en-US" sz="1600" b="1" dirty="0">
                <a:latin typeface="Courier New" pitchFamily="49" charset="0"/>
                <a:cs typeface="Courier New" pitchFamily="49" charset="0"/>
              </a:rPr>
              <a:t>    t11:= t10-1</a:t>
            </a:r>
          </a:p>
          <a:p>
            <a:pPr>
              <a:spcBef>
                <a:spcPts val="0"/>
              </a:spcBef>
              <a:buNone/>
            </a:pPr>
            <a:r>
              <a:rPr lang="en-US" sz="1600" b="1" dirty="0">
                <a:latin typeface="Courier New" pitchFamily="49" charset="0"/>
                <a:cs typeface="Courier New" pitchFamily="49" charset="0"/>
              </a:rPr>
              <a:t>    t12	:= 4*t11</a:t>
            </a:r>
          </a:p>
          <a:p>
            <a:pPr>
              <a:spcBef>
                <a:spcPts val="0"/>
              </a:spcBef>
              <a:buNone/>
            </a:pPr>
            <a:r>
              <a:rPr lang="en-US" sz="1600" b="1" dirty="0">
                <a:latin typeface="Courier New" pitchFamily="49" charset="0"/>
                <a:cs typeface="Courier New" pitchFamily="49" charset="0"/>
              </a:rPr>
              <a:t>    t13 := A[t12]  </a:t>
            </a:r>
            <a:r>
              <a:rPr lang="en-US" sz="1600" b="1" i="1" dirty="0">
                <a:latin typeface="Courier New" pitchFamily="49" charset="0"/>
                <a:cs typeface="Courier New" pitchFamily="49" charset="0"/>
              </a:rPr>
              <a:t>;A[j+1]</a:t>
            </a:r>
          </a:p>
          <a:p>
            <a:pPr>
              <a:spcBef>
                <a:spcPts val="0"/>
              </a:spcBef>
              <a:buNone/>
            </a:pPr>
            <a:r>
              <a:rPr lang="en-US" sz="1600" b="1" dirty="0">
                <a:latin typeface="Courier New" pitchFamily="49" charset="0"/>
                <a:cs typeface="Courier New" pitchFamily="49" charset="0"/>
              </a:rPr>
              <a:t>    t14 := j-1</a:t>
            </a:r>
          </a:p>
          <a:p>
            <a:pPr>
              <a:spcBef>
                <a:spcPts val="0"/>
              </a:spcBef>
              <a:buNone/>
            </a:pPr>
            <a:r>
              <a:rPr lang="en-US" sz="1600" b="1" dirty="0">
                <a:latin typeface="Courier New" pitchFamily="49" charset="0"/>
                <a:cs typeface="Courier New" pitchFamily="49" charset="0"/>
              </a:rPr>
              <a:t>    t15 := 4*t14</a:t>
            </a:r>
          </a:p>
          <a:p>
            <a:pPr>
              <a:spcBef>
                <a:spcPts val="0"/>
              </a:spcBef>
              <a:buNone/>
            </a:pPr>
            <a:r>
              <a:rPr lang="en-US" sz="1600" b="1" dirty="0">
                <a:latin typeface="Courier New" pitchFamily="49" charset="0"/>
                <a:cs typeface="Courier New" pitchFamily="49" charset="0"/>
              </a:rPr>
              <a:t>    A[t15] := t13 </a:t>
            </a:r>
            <a:r>
              <a:rPr lang="en-US" sz="1600" b="1" i="1" dirty="0">
                <a:latin typeface="Courier New" pitchFamily="49" charset="0"/>
                <a:cs typeface="Courier New" pitchFamily="49" charset="0"/>
              </a:rPr>
              <a:t>;A[j]:=A[j+1]</a:t>
            </a:r>
          </a:p>
          <a:p>
            <a:pPr>
              <a:spcBef>
                <a:spcPts val="0"/>
              </a:spcBef>
              <a:buNone/>
            </a:pPr>
            <a:r>
              <a:rPr lang="en-US" sz="1600" b="1" dirty="0">
                <a:latin typeface="Courier New" pitchFamily="49" charset="0"/>
                <a:cs typeface="Courier New" pitchFamily="49" charset="0"/>
              </a:rPr>
              <a:t>    t16 := j+1</a:t>
            </a:r>
          </a:p>
          <a:p>
            <a:pPr>
              <a:spcBef>
                <a:spcPts val="0"/>
              </a:spcBef>
              <a:buNone/>
            </a:pPr>
            <a:r>
              <a:rPr lang="en-US" sz="1600" b="1" dirty="0">
                <a:latin typeface="Courier New" pitchFamily="49" charset="0"/>
                <a:cs typeface="Courier New" pitchFamily="49" charset="0"/>
              </a:rPr>
              <a:t>    t17 := t16-1</a:t>
            </a:r>
          </a:p>
          <a:p>
            <a:pPr>
              <a:spcBef>
                <a:spcPts val="0"/>
              </a:spcBef>
              <a:buNone/>
            </a:pPr>
            <a:r>
              <a:rPr lang="en-US" sz="1600" b="1" dirty="0">
                <a:latin typeface="Courier New" pitchFamily="49" charset="0"/>
                <a:cs typeface="Courier New" pitchFamily="49" charset="0"/>
              </a:rPr>
              <a:t>    t18 := 4*t17</a:t>
            </a:r>
          </a:p>
          <a:p>
            <a:pPr>
              <a:spcBef>
                <a:spcPts val="0"/>
              </a:spcBef>
              <a:buNone/>
            </a:pPr>
            <a:r>
              <a:rPr lang="en-US" sz="1600" b="1" dirty="0">
                <a:latin typeface="Courier New" pitchFamily="49" charset="0"/>
                <a:cs typeface="Courier New" pitchFamily="49" charset="0"/>
              </a:rPr>
              <a:t>    A[t18]:=temp  </a:t>
            </a:r>
            <a:r>
              <a:rPr lang="en-US" sz="1600" b="1" i="1" dirty="0">
                <a:latin typeface="Courier New" pitchFamily="49" charset="0"/>
                <a:cs typeface="Courier New" pitchFamily="49" charset="0"/>
              </a:rPr>
              <a:t>;A[j+1]:=temp</a:t>
            </a:r>
          </a:p>
          <a:p>
            <a:pPr>
              <a:spcBef>
                <a:spcPts val="0"/>
              </a:spcBef>
              <a:buNone/>
            </a:pPr>
            <a:r>
              <a:rPr lang="en-US" sz="1600" b="1" dirty="0">
                <a:latin typeface="Courier New" pitchFamily="49" charset="0"/>
                <a:cs typeface="Courier New" pitchFamily="49" charset="0"/>
              </a:rPr>
              <a:t>s3: j := j+1</a:t>
            </a:r>
          </a:p>
          <a:p>
            <a:pPr>
              <a:spcBef>
                <a:spcPts val="0"/>
              </a:spcBef>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S4</a:t>
            </a:r>
          </a:p>
          <a:p>
            <a:pPr>
              <a:spcBef>
                <a:spcPts val="0"/>
              </a:spcBef>
              <a:buNone/>
            </a:pPr>
            <a:r>
              <a:rPr lang="en-US" sz="1600" b="1" dirty="0">
                <a:latin typeface="Courier New" pitchFamily="49" charset="0"/>
                <a:cs typeface="Courier New" pitchFamily="49" charset="0"/>
              </a:rPr>
              <a:t>S2: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i-1</a:t>
            </a:r>
          </a:p>
          <a:p>
            <a:pPr>
              <a:spcBef>
                <a:spcPts val="0"/>
              </a:spcBef>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s5</a:t>
            </a:r>
          </a:p>
          <a:p>
            <a:pPr>
              <a:spcBef>
                <a:spcPts val="0"/>
              </a:spcBef>
              <a:buNone/>
            </a:pPr>
            <a:r>
              <a:rPr lang="en-US" sz="1600" b="1" dirty="0">
                <a:latin typeface="Courier New" pitchFamily="49" charset="0"/>
                <a:cs typeface="Courier New" pitchFamily="49" charset="0"/>
              </a:rPr>
              <a:t>s1:</a:t>
            </a:r>
          </a:p>
          <a:p>
            <a:pPr>
              <a:spcBef>
                <a:spcPts val="0"/>
              </a:spcBef>
              <a:buNone/>
            </a:pPr>
            <a:endParaRPr lang="en-US" sz="1600" b="1" dirty="0">
              <a:latin typeface="Courier New" pitchFamily="49" charset="0"/>
              <a:cs typeface="Courier New" pitchFamily="49" charset="0"/>
            </a:endParaRPr>
          </a:p>
        </p:txBody>
      </p:sp>
      <p:sp>
        <p:nvSpPr>
          <p:cNvPr id="9" name="Slide Number Placeholder 8"/>
          <p:cNvSpPr>
            <a:spLocks noGrp="1"/>
          </p:cNvSpPr>
          <p:nvPr>
            <p:ph type="sldNum" sz="quarter" idx="12"/>
          </p:nvPr>
        </p:nvSpPr>
        <p:spPr/>
        <p:txBody>
          <a:bodyPr/>
          <a:lstStyle/>
          <a:p>
            <a:fld id="{3B18AE90-4419-4CF3-8E84-9F60760ACC6E}" type="slidenum">
              <a:rPr lang="en-US" smtClean="0"/>
              <a:pPr/>
              <a:t>30</a:t>
            </a:fld>
            <a:endParaRPr lang="en-US"/>
          </a:p>
        </p:txBody>
      </p:sp>
      <p:sp>
        <p:nvSpPr>
          <p:cNvPr id="3" name="TextBox 2">
            <a:extLst>
              <a:ext uri="{FF2B5EF4-FFF2-40B4-BE49-F238E27FC236}">
                <a16:creationId xmlns:a16="http://schemas.microsoft.com/office/drawing/2014/main" id="{4B04E962-1006-4253-932C-AED282EC9AA1}"/>
              </a:ext>
            </a:extLst>
          </p:cNvPr>
          <p:cNvSpPr txBox="1"/>
          <p:nvPr/>
        </p:nvSpPr>
        <p:spPr>
          <a:xfrm>
            <a:off x="175387" y="4515751"/>
            <a:ext cx="4320413" cy="2031325"/>
          </a:xfrm>
          <a:prstGeom prst="rect">
            <a:avLst/>
          </a:prstGeom>
          <a:solidFill>
            <a:schemeClr val="bg1">
              <a:lumMod val="95000"/>
            </a:schemeClr>
          </a:solidFill>
          <a:ln>
            <a:solidFill>
              <a:schemeClr val="tx2">
                <a:lumMod val="60000"/>
                <a:lumOff val="40000"/>
              </a:schemeClr>
            </a:solidFill>
          </a:ln>
        </p:spPr>
        <p:txBody>
          <a:bodyPr wrap="none" rtlCol="0">
            <a:spAutoFit/>
          </a:bodyPr>
          <a:lstStyle/>
          <a:p>
            <a:pPr>
              <a:buNone/>
            </a:pPr>
            <a:r>
              <a:rPr lang="pt-BR" b="1" dirty="0">
                <a:latin typeface="Courier New" pitchFamily="49" charset="0"/>
                <a:cs typeface="Courier New" pitchFamily="49" charset="0"/>
              </a:rPr>
              <a:t>FOR i := n-1 DOWNTO 1 DO</a:t>
            </a:r>
          </a:p>
          <a:p>
            <a:pPr>
              <a:buNone/>
            </a:pPr>
            <a:r>
              <a:rPr lang="en-US" b="1" dirty="0">
                <a:latin typeface="Courier New" pitchFamily="49" charset="0"/>
                <a:cs typeface="Courier New" pitchFamily="49" charset="0"/>
              </a:rPr>
              <a:t>  </a:t>
            </a:r>
            <a:r>
              <a:rPr lang="pl-PL" b="1" dirty="0">
                <a:latin typeface="Courier New" pitchFamily="49" charset="0"/>
                <a:cs typeface="Courier New" pitchFamily="49" charset="0"/>
              </a:rPr>
              <a:t>FOR j := 1 TO i DO</a:t>
            </a:r>
          </a:p>
          <a:p>
            <a:pPr>
              <a:buNone/>
            </a:pPr>
            <a:r>
              <a:rPr lang="en-US" b="1" dirty="0">
                <a:latin typeface="Courier New" pitchFamily="49" charset="0"/>
                <a:cs typeface="Courier New" pitchFamily="49" charset="0"/>
              </a:rPr>
              <a:t>    IF A[j]&gt; A[j+1] THEN BEGIN</a:t>
            </a:r>
            <a:br>
              <a:rPr lang="en-US" b="1" dirty="0">
                <a:latin typeface="Courier New" pitchFamily="49" charset="0"/>
                <a:cs typeface="Courier New" pitchFamily="49" charset="0"/>
              </a:rPr>
            </a:br>
            <a:r>
              <a:rPr lang="en-US" b="1" dirty="0">
                <a:latin typeface="Courier New" pitchFamily="49" charset="0"/>
                <a:cs typeface="Courier New" pitchFamily="49" charset="0"/>
              </a:rPr>
              <a:t>	temp := A[j];</a:t>
            </a:r>
            <a:br>
              <a:rPr lang="en-US" b="1" dirty="0">
                <a:latin typeface="Courier New" pitchFamily="49" charset="0"/>
                <a:cs typeface="Courier New" pitchFamily="49" charset="0"/>
              </a:rPr>
            </a:br>
            <a:r>
              <a:rPr lang="en-US" b="1" dirty="0">
                <a:latin typeface="Courier New" pitchFamily="49" charset="0"/>
                <a:cs typeface="Courier New" pitchFamily="49" charset="0"/>
              </a:rPr>
              <a:t>	A[j] := A[j+1];</a:t>
            </a:r>
            <a:br>
              <a:rPr lang="en-US" b="1" dirty="0">
                <a:latin typeface="Courier New" pitchFamily="49" charset="0"/>
                <a:cs typeface="Courier New" pitchFamily="49" charset="0"/>
              </a:rPr>
            </a:br>
            <a:r>
              <a:rPr lang="en-US" b="1" dirty="0">
                <a:latin typeface="Courier New" pitchFamily="49" charset="0"/>
                <a:cs typeface="Courier New" pitchFamily="49" charset="0"/>
              </a:rPr>
              <a:t>	A[j+1] := temp</a:t>
            </a:r>
          </a:p>
          <a:p>
            <a:pPr>
              <a:buNone/>
            </a:pPr>
            <a:r>
              <a:rPr lang="en-US" b="1" dirty="0">
                <a:latin typeface="Courier New" pitchFamily="49" charset="0"/>
                <a:cs typeface="Courier New" pitchFamily="49" charset="0"/>
              </a:rPr>
              <a:t>    END</a:t>
            </a:r>
            <a:endParaRPr lang="en-CA" dirty="0"/>
          </a:p>
        </p:txBody>
      </p:sp>
    </p:spTree>
    <p:extLst>
      <p:ext uri="{BB962C8B-B14F-4D97-AF65-F5344CB8AC3E}">
        <p14:creationId xmlns:p14="http://schemas.microsoft.com/office/powerpoint/2010/main" val="1373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 a Basic Block</a:t>
            </a:r>
          </a:p>
        </p:txBody>
      </p:sp>
      <p:sp>
        <p:nvSpPr>
          <p:cNvPr id="3" name="Content Placeholder 2"/>
          <p:cNvSpPr>
            <a:spLocks noGrp="1"/>
          </p:cNvSpPr>
          <p:nvPr>
            <p:ph idx="1"/>
          </p:nvPr>
        </p:nvSpPr>
        <p:spPr/>
        <p:txBody>
          <a:bodyPr>
            <a:normAutofit fontScale="77500" lnSpcReduction="20000"/>
          </a:bodyPr>
          <a:lstStyle/>
          <a:p>
            <a:r>
              <a:rPr lang="en-US" b="1" dirty="0">
                <a:solidFill>
                  <a:srgbClr val="0000FF"/>
                </a:solidFill>
              </a:rPr>
              <a:t>Basic block </a:t>
            </a:r>
            <a:r>
              <a:rPr lang="en-US" b="1" dirty="0"/>
              <a:t>= a sequence of 3-address statements </a:t>
            </a:r>
          </a:p>
          <a:p>
            <a:pPr lvl="1"/>
            <a:r>
              <a:rPr lang="en-US" dirty="0"/>
              <a:t>only the first statement can be reached from outside the block </a:t>
            </a:r>
            <a:br>
              <a:rPr lang="en-US" dirty="0"/>
            </a:br>
            <a:r>
              <a:rPr lang="en-US" dirty="0"/>
              <a:t>(no branches into middle of block)</a:t>
            </a:r>
          </a:p>
          <a:p>
            <a:pPr lvl="1"/>
            <a:r>
              <a:rPr lang="en-US" dirty="0"/>
              <a:t>all the statements are executed consecutively if the first one is </a:t>
            </a:r>
            <a:br>
              <a:rPr lang="en-US" dirty="0"/>
            </a:br>
            <a:r>
              <a:rPr lang="en-US" dirty="0"/>
              <a:t>(no branches out or halts except perhaps at end of block)</a:t>
            </a:r>
            <a:br>
              <a:rPr lang="en-US" dirty="0"/>
            </a:br>
            <a:endParaRPr lang="en-US" dirty="0"/>
          </a:p>
          <a:p>
            <a:r>
              <a:rPr lang="en-US" b="1" dirty="0"/>
              <a:t>We require basic blocks to be </a:t>
            </a:r>
            <a:r>
              <a:rPr lang="en-US" b="1" i="1" dirty="0">
                <a:solidFill>
                  <a:srgbClr val="0000FF"/>
                </a:solidFill>
              </a:rPr>
              <a:t>maximal</a:t>
            </a:r>
          </a:p>
          <a:p>
            <a:pPr lvl="1"/>
            <a:r>
              <a:rPr lang="en-US" dirty="0"/>
              <a:t>they cannot be made larger without violating the conditions</a:t>
            </a:r>
            <a:br>
              <a:rPr lang="en-US" dirty="0"/>
            </a:br>
            <a:endParaRPr lang="en-US" dirty="0"/>
          </a:p>
          <a:p>
            <a:r>
              <a:rPr lang="en-US" b="1" dirty="0"/>
              <a:t>Optimizations within a basic block are </a:t>
            </a:r>
            <a:r>
              <a:rPr lang="en-US" b="1" i="1" dirty="0">
                <a:solidFill>
                  <a:srgbClr val="0000FF"/>
                </a:solidFill>
              </a:rPr>
              <a:t>local</a:t>
            </a:r>
            <a:r>
              <a:rPr lang="en-US" b="1" dirty="0"/>
              <a:t> optimizations</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31</a:t>
            </a:fld>
            <a:endParaRPr lang="en-US" dirty="0"/>
          </a:p>
        </p:txBody>
      </p:sp>
    </p:spTree>
    <p:extLst>
      <p:ext uri="{BB962C8B-B14F-4D97-AF65-F5344CB8AC3E}">
        <p14:creationId xmlns:p14="http://schemas.microsoft.com/office/powerpoint/2010/main" val="2333943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Graphs</a:t>
            </a:r>
          </a:p>
        </p:txBody>
      </p:sp>
      <p:sp>
        <p:nvSpPr>
          <p:cNvPr id="3" name="Content Placeholder 2"/>
          <p:cNvSpPr>
            <a:spLocks noGrp="1"/>
          </p:cNvSpPr>
          <p:nvPr>
            <p:ph idx="1"/>
          </p:nvPr>
        </p:nvSpPr>
        <p:spPr/>
        <p:txBody>
          <a:bodyPr>
            <a:normAutofit fontScale="92500" lnSpcReduction="20000"/>
          </a:bodyPr>
          <a:lstStyle/>
          <a:p>
            <a:r>
              <a:rPr lang="en-US" b="1" dirty="0">
                <a:solidFill>
                  <a:srgbClr val="0000FF"/>
                </a:solidFill>
              </a:rPr>
              <a:t>Nodes</a:t>
            </a:r>
            <a:r>
              <a:rPr lang="en-US" b="1" dirty="0"/>
              <a:t>: basic blocks</a:t>
            </a:r>
          </a:p>
          <a:p>
            <a:endParaRPr lang="en-US" b="1" dirty="0"/>
          </a:p>
          <a:p>
            <a:r>
              <a:rPr lang="en-US" b="1" dirty="0">
                <a:solidFill>
                  <a:srgbClr val="0000FF"/>
                </a:solidFill>
              </a:rPr>
              <a:t>Edges</a:t>
            </a:r>
            <a:r>
              <a:rPr lang="en-US" b="1" dirty="0"/>
              <a:t>: B</a:t>
            </a:r>
            <a:r>
              <a:rPr lang="en-US" sz="2400" b="1" baseline="-25000" dirty="0"/>
              <a:t>i</a:t>
            </a:r>
            <a:r>
              <a:rPr lang="en-US" b="1" dirty="0"/>
              <a:t> -&gt; </a:t>
            </a:r>
            <a:r>
              <a:rPr lang="en-US" b="1" dirty="0" err="1"/>
              <a:t>B</a:t>
            </a:r>
            <a:r>
              <a:rPr lang="en-US" sz="2400" b="1" baseline="-25000" dirty="0" err="1"/>
              <a:t>j</a:t>
            </a:r>
            <a:r>
              <a:rPr lang="en-US" b="1" dirty="0"/>
              <a:t>, </a:t>
            </a:r>
            <a:r>
              <a:rPr lang="en-US" b="1" dirty="0" err="1"/>
              <a:t>iff</a:t>
            </a:r>
            <a:r>
              <a:rPr lang="en-US" b="1" dirty="0"/>
              <a:t> </a:t>
            </a:r>
            <a:r>
              <a:rPr lang="en-US" b="1" dirty="0" err="1"/>
              <a:t>B</a:t>
            </a:r>
            <a:r>
              <a:rPr lang="en-US" b="1" baseline="-25000" dirty="0" err="1"/>
              <a:t>j</a:t>
            </a:r>
            <a:r>
              <a:rPr lang="en-US" b="1" dirty="0"/>
              <a:t> can follow B</a:t>
            </a:r>
            <a:r>
              <a:rPr lang="en-US" b="1" baseline="-25000" dirty="0"/>
              <a:t>i</a:t>
            </a:r>
            <a:r>
              <a:rPr lang="en-US" b="1" dirty="0"/>
              <a:t> immediately in </a:t>
            </a:r>
            <a:r>
              <a:rPr lang="en-US" b="1" i="1" dirty="0"/>
              <a:t>some</a:t>
            </a:r>
            <a:r>
              <a:rPr lang="en-US" b="1" dirty="0"/>
              <a:t> execution</a:t>
            </a:r>
          </a:p>
          <a:p>
            <a:pPr lvl="1"/>
            <a:r>
              <a:rPr lang="en-US" dirty="0"/>
              <a:t>Either first instruction of </a:t>
            </a:r>
            <a:r>
              <a:rPr lang="en-US" dirty="0" err="1"/>
              <a:t>B</a:t>
            </a:r>
            <a:r>
              <a:rPr lang="en-US" baseline="-25000" dirty="0" err="1"/>
              <a:t>j</a:t>
            </a:r>
            <a:r>
              <a:rPr lang="en-US" dirty="0"/>
              <a:t> is target of a </a:t>
            </a:r>
            <a:r>
              <a:rPr lang="en-US" dirty="0" err="1"/>
              <a:t>goto</a:t>
            </a:r>
            <a:r>
              <a:rPr lang="en-US" dirty="0"/>
              <a:t> at end of B</a:t>
            </a:r>
            <a:r>
              <a:rPr lang="en-US" baseline="-25000" dirty="0"/>
              <a:t>i</a:t>
            </a:r>
          </a:p>
          <a:p>
            <a:pPr lvl="1"/>
            <a:r>
              <a:rPr lang="en-US" dirty="0"/>
              <a:t>Or, </a:t>
            </a:r>
            <a:r>
              <a:rPr lang="en-US" dirty="0" err="1"/>
              <a:t>B</a:t>
            </a:r>
            <a:r>
              <a:rPr lang="en-US" baseline="-25000" dirty="0" err="1"/>
              <a:t>j</a:t>
            </a:r>
            <a:r>
              <a:rPr lang="en-US" dirty="0"/>
              <a:t> physically follows B</a:t>
            </a:r>
            <a:r>
              <a:rPr lang="en-US" baseline="-25000" dirty="0"/>
              <a:t>i,</a:t>
            </a:r>
            <a:r>
              <a:rPr lang="en-US" dirty="0"/>
              <a:t> which does not end in an unconditional </a:t>
            </a:r>
            <a:r>
              <a:rPr lang="en-US" dirty="0" err="1"/>
              <a:t>goto</a:t>
            </a:r>
            <a:r>
              <a:rPr lang="en-US" dirty="0"/>
              <a:t>.</a:t>
            </a:r>
          </a:p>
          <a:p>
            <a:pPr lvl="2"/>
            <a:endParaRPr lang="en-US" dirty="0"/>
          </a:p>
          <a:p>
            <a:r>
              <a:rPr lang="en-US" b="1" dirty="0"/>
              <a:t>The block led by first statement of the program is the </a:t>
            </a:r>
            <a:r>
              <a:rPr lang="en-US" b="1" i="1" dirty="0">
                <a:solidFill>
                  <a:srgbClr val="0000FF"/>
                </a:solidFill>
              </a:rPr>
              <a:t>start</a:t>
            </a:r>
            <a:r>
              <a:rPr lang="en-US" b="1" dirty="0"/>
              <a:t>, or </a:t>
            </a:r>
            <a:r>
              <a:rPr lang="en-US" b="1" i="1" dirty="0">
                <a:solidFill>
                  <a:srgbClr val="0000FF"/>
                </a:solidFill>
              </a:rPr>
              <a:t>entry</a:t>
            </a:r>
            <a:r>
              <a:rPr lang="en-US" b="1" dirty="0"/>
              <a:t> node.</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32</a:t>
            </a:fld>
            <a:endParaRPr lang="en-US" dirty="0"/>
          </a:p>
        </p:txBody>
      </p:sp>
    </p:spTree>
    <p:extLst>
      <p:ext uri="{BB962C8B-B14F-4D97-AF65-F5344CB8AC3E}">
        <p14:creationId xmlns:p14="http://schemas.microsoft.com/office/powerpoint/2010/main" val="4167241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71904"/>
            <a:ext cx="8229600" cy="1143000"/>
          </a:xfrm>
        </p:spPr>
        <p:txBody>
          <a:bodyPr/>
          <a:lstStyle/>
          <a:p>
            <a:pPr algn="l"/>
            <a:r>
              <a:rPr lang="en-US" b="1" dirty="0"/>
              <a:t>Find the Basic Blocks</a:t>
            </a:r>
          </a:p>
        </p:txBody>
      </p:sp>
      <p:sp>
        <p:nvSpPr>
          <p:cNvPr id="4" name="Content Placeholder 3"/>
          <p:cNvSpPr>
            <a:spLocks noGrp="1"/>
          </p:cNvSpPr>
          <p:nvPr>
            <p:ph sz="half" idx="2"/>
          </p:nvPr>
        </p:nvSpPr>
        <p:spPr>
          <a:xfrm>
            <a:off x="421027" y="1314904"/>
            <a:ext cx="4040188" cy="4983163"/>
          </a:xfrm>
        </p:spPr>
        <p:txBody>
          <a:bodyPr>
            <a:noAutofit/>
          </a:bodyPr>
          <a:lstStyle/>
          <a:p>
            <a:pPr>
              <a:spcBef>
                <a:spcPts val="0"/>
              </a:spcBef>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n-1</a:t>
            </a:r>
          </a:p>
          <a:p>
            <a:pPr>
              <a:spcBef>
                <a:spcPts val="0"/>
              </a:spcBef>
              <a:buNone/>
            </a:pPr>
            <a:r>
              <a:rPr lang="en-US" sz="1600" b="1" dirty="0">
                <a:latin typeface="Courier New" pitchFamily="49" charset="0"/>
                <a:cs typeface="Courier New" pitchFamily="49" charset="0"/>
              </a:rPr>
              <a:t>S5:  if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&lt;1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s1</a:t>
            </a:r>
          </a:p>
          <a:p>
            <a:pPr>
              <a:spcBef>
                <a:spcPts val="0"/>
              </a:spcBef>
              <a:buNone/>
            </a:pPr>
            <a:r>
              <a:rPr lang="en-US" sz="1600" b="1" dirty="0">
                <a:latin typeface="Courier New" pitchFamily="49" charset="0"/>
                <a:cs typeface="Courier New" pitchFamily="49" charset="0"/>
              </a:rPr>
              <a:t>	  j := 1</a:t>
            </a:r>
          </a:p>
          <a:p>
            <a:pPr>
              <a:spcBef>
                <a:spcPts val="0"/>
              </a:spcBef>
              <a:buNone/>
            </a:pPr>
            <a:r>
              <a:rPr lang="en-US" sz="1600" b="1" dirty="0">
                <a:latin typeface="Courier New" pitchFamily="49" charset="0"/>
                <a:cs typeface="Courier New" pitchFamily="49" charset="0"/>
              </a:rPr>
              <a:t>s4:  if j&gt;</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s2</a:t>
            </a:r>
          </a:p>
          <a:p>
            <a:pPr>
              <a:spcBef>
                <a:spcPts val="0"/>
              </a:spcBef>
              <a:buNone/>
            </a:pPr>
            <a:r>
              <a:rPr lang="en-US" sz="1600" b="1" dirty="0">
                <a:latin typeface="Courier New" pitchFamily="49" charset="0"/>
                <a:cs typeface="Courier New" pitchFamily="49" charset="0"/>
              </a:rPr>
              <a:t>	  t1 := j-1</a:t>
            </a:r>
          </a:p>
          <a:p>
            <a:pPr>
              <a:spcBef>
                <a:spcPts val="0"/>
              </a:spcBef>
              <a:buNone/>
            </a:pPr>
            <a:r>
              <a:rPr lang="en-US" sz="1600" b="1" dirty="0">
                <a:latin typeface="Courier New" pitchFamily="49" charset="0"/>
                <a:cs typeface="Courier New" pitchFamily="49" charset="0"/>
              </a:rPr>
              <a:t>     t2 := 4*t1</a:t>
            </a:r>
          </a:p>
          <a:p>
            <a:pPr>
              <a:spcBef>
                <a:spcPts val="0"/>
              </a:spcBef>
              <a:buNone/>
            </a:pPr>
            <a:r>
              <a:rPr lang="en-US" sz="1600" b="1" dirty="0">
                <a:latin typeface="Courier New" pitchFamily="49" charset="0"/>
                <a:cs typeface="Courier New" pitchFamily="49" charset="0"/>
              </a:rPr>
              <a:t>     t3 := A[t2]   </a:t>
            </a:r>
            <a:r>
              <a:rPr lang="en-US" sz="1600" b="1" i="1" dirty="0">
                <a:latin typeface="Courier New" pitchFamily="49" charset="0"/>
                <a:cs typeface="Courier New" pitchFamily="49" charset="0"/>
              </a:rPr>
              <a:t>;A[j]</a:t>
            </a:r>
          </a:p>
          <a:p>
            <a:pPr>
              <a:spcBef>
                <a:spcPts val="0"/>
              </a:spcBef>
              <a:buNone/>
            </a:pPr>
            <a:r>
              <a:rPr lang="en-US" sz="1600" b="1" dirty="0">
                <a:latin typeface="Courier New" pitchFamily="49" charset="0"/>
                <a:cs typeface="Courier New" pitchFamily="49" charset="0"/>
              </a:rPr>
              <a:t>     t4 := j+1</a:t>
            </a:r>
            <a:br>
              <a:rPr lang="en-US" sz="1600" b="1" dirty="0">
                <a:latin typeface="Courier New" pitchFamily="49" charset="0"/>
                <a:cs typeface="Courier New" pitchFamily="49" charset="0"/>
              </a:rPr>
            </a:br>
            <a:r>
              <a:rPr lang="en-US" sz="1600" b="1" dirty="0">
                <a:latin typeface="Courier New" pitchFamily="49" charset="0"/>
                <a:cs typeface="Courier New" pitchFamily="49" charset="0"/>
              </a:rPr>
              <a:t>  t5 := t4-1</a:t>
            </a:r>
          </a:p>
          <a:p>
            <a:pPr>
              <a:spcBef>
                <a:spcPts val="0"/>
              </a:spcBef>
              <a:buNone/>
            </a:pPr>
            <a:r>
              <a:rPr lang="en-US" sz="1600" b="1" dirty="0">
                <a:latin typeface="Courier New" pitchFamily="49" charset="0"/>
                <a:cs typeface="Courier New" pitchFamily="49" charset="0"/>
              </a:rPr>
              <a:t>	  t6 := 4*t5</a:t>
            </a:r>
          </a:p>
          <a:p>
            <a:pPr>
              <a:spcBef>
                <a:spcPts val="0"/>
              </a:spcBef>
              <a:buNone/>
            </a:pPr>
            <a:r>
              <a:rPr lang="en-US" sz="1600" b="1" dirty="0">
                <a:latin typeface="Courier New" pitchFamily="49" charset="0"/>
                <a:cs typeface="Courier New" pitchFamily="49" charset="0"/>
              </a:rPr>
              <a:t>	  t7 := A[t6]   </a:t>
            </a:r>
            <a:r>
              <a:rPr lang="en-US" sz="1600" b="1" i="1" dirty="0">
                <a:latin typeface="Courier New" pitchFamily="49" charset="0"/>
                <a:cs typeface="Courier New" pitchFamily="49" charset="0"/>
              </a:rPr>
              <a:t>;A[j+1]</a:t>
            </a:r>
          </a:p>
          <a:p>
            <a:pPr>
              <a:spcBef>
                <a:spcPts val="0"/>
              </a:spcBef>
              <a:buNone/>
            </a:pPr>
            <a:r>
              <a:rPr lang="en-US" sz="1600" b="1" dirty="0">
                <a:latin typeface="Courier New" pitchFamily="49" charset="0"/>
                <a:cs typeface="Courier New" pitchFamily="49" charset="0"/>
              </a:rPr>
              <a:t>     if t3&lt;=t7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s3</a:t>
            </a:r>
          </a:p>
          <a:p>
            <a:pPr>
              <a:buNone/>
            </a:pPr>
            <a:endParaRPr lang="en-US" sz="1600" b="1" dirty="0">
              <a:latin typeface="Courier New" pitchFamily="49" charset="0"/>
              <a:cs typeface="Courier New" pitchFamily="49" charset="0"/>
            </a:endParaRPr>
          </a:p>
        </p:txBody>
      </p:sp>
      <p:sp>
        <p:nvSpPr>
          <p:cNvPr id="6" name="Content Placeholder 5"/>
          <p:cNvSpPr>
            <a:spLocks noGrp="1"/>
          </p:cNvSpPr>
          <p:nvPr>
            <p:ph sz="quarter" idx="4"/>
          </p:nvPr>
        </p:nvSpPr>
        <p:spPr>
          <a:xfrm>
            <a:off x="4504757" y="1314903"/>
            <a:ext cx="4191000" cy="4983163"/>
          </a:xfrm>
        </p:spPr>
        <p:txBody>
          <a:bodyPr>
            <a:noAutofit/>
          </a:bodyPr>
          <a:lstStyle/>
          <a:p>
            <a:pPr>
              <a:spcBef>
                <a:spcPts val="0"/>
              </a:spcBef>
              <a:buNone/>
            </a:pPr>
            <a:r>
              <a:rPr lang="en-US" sz="1600" b="1" dirty="0">
                <a:latin typeface="Courier New" pitchFamily="49" charset="0"/>
                <a:cs typeface="Courier New" pitchFamily="49" charset="0"/>
              </a:rPr>
              <a:t>    t8 :=j-1</a:t>
            </a:r>
          </a:p>
          <a:p>
            <a:pPr>
              <a:spcBef>
                <a:spcPts val="0"/>
              </a:spcBef>
              <a:buNone/>
            </a:pPr>
            <a:r>
              <a:rPr lang="en-US" sz="1600" b="1" dirty="0">
                <a:latin typeface="Courier New" pitchFamily="49" charset="0"/>
                <a:cs typeface="Courier New" pitchFamily="49" charset="0"/>
              </a:rPr>
              <a:t>    t9 := 4*t8</a:t>
            </a:r>
          </a:p>
          <a:p>
            <a:pPr>
              <a:spcBef>
                <a:spcPts val="0"/>
              </a:spcBef>
              <a:buNone/>
            </a:pPr>
            <a:r>
              <a:rPr lang="en-US" sz="1600" b="1" dirty="0">
                <a:latin typeface="Courier New" pitchFamily="49" charset="0"/>
                <a:cs typeface="Courier New" pitchFamily="49" charset="0"/>
              </a:rPr>
              <a:t>    temp := A[t9]  </a:t>
            </a:r>
            <a:r>
              <a:rPr lang="en-US" sz="1600" b="1" i="1" dirty="0">
                <a:latin typeface="Courier New" pitchFamily="49" charset="0"/>
                <a:cs typeface="Courier New" pitchFamily="49" charset="0"/>
              </a:rPr>
              <a:t>;A[j]</a:t>
            </a:r>
          </a:p>
          <a:p>
            <a:pPr>
              <a:spcBef>
                <a:spcPts val="0"/>
              </a:spcBef>
              <a:buNone/>
            </a:pPr>
            <a:r>
              <a:rPr lang="en-US" sz="1600" b="1" dirty="0">
                <a:latin typeface="Courier New" pitchFamily="49" charset="0"/>
                <a:cs typeface="Courier New" pitchFamily="49" charset="0"/>
              </a:rPr>
              <a:t>    t10 := j+1</a:t>
            </a:r>
          </a:p>
          <a:p>
            <a:pPr>
              <a:spcBef>
                <a:spcPts val="0"/>
              </a:spcBef>
              <a:buNone/>
            </a:pPr>
            <a:r>
              <a:rPr lang="en-US" sz="1600" b="1" dirty="0">
                <a:latin typeface="Courier New" pitchFamily="49" charset="0"/>
                <a:cs typeface="Courier New" pitchFamily="49" charset="0"/>
              </a:rPr>
              <a:t>    t11:= t10-1</a:t>
            </a:r>
          </a:p>
          <a:p>
            <a:pPr>
              <a:spcBef>
                <a:spcPts val="0"/>
              </a:spcBef>
              <a:buNone/>
            </a:pPr>
            <a:r>
              <a:rPr lang="en-US" sz="1600" b="1" dirty="0">
                <a:latin typeface="Courier New" pitchFamily="49" charset="0"/>
                <a:cs typeface="Courier New" pitchFamily="49" charset="0"/>
              </a:rPr>
              <a:t>    t12	:= 4*t11</a:t>
            </a:r>
          </a:p>
          <a:p>
            <a:pPr>
              <a:spcBef>
                <a:spcPts val="0"/>
              </a:spcBef>
              <a:buNone/>
            </a:pPr>
            <a:r>
              <a:rPr lang="en-US" sz="1600" b="1" dirty="0">
                <a:latin typeface="Courier New" pitchFamily="49" charset="0"/>
                <a:cs typeface="Courier New" pitchFamily="49" charset="0"/>
              </a:rPr>
              <a:t>    t13 := A[t12]  </a:t>
            </a:r>
            <a:r>
              <a:rPr lang="en-US" sz="1600" b="1" i="1" dirty="0">
                <a:latin typeface="Courier New" pitchFamily="49" charset="0"/>
                <a:cs typeface="Courier New" pitchFamily="49" charset="0"/>
              </a:rPr>
              <a:t>;A[j+1]</a:t>
            </a:r>
          </a:p>
          <a:p>
            <a:pPr>
              <a:spcBef>
                <a:spcPts val="0"/>
              </a:spcBef>
              <a:buNone/>
            </a:pPr>
            <a:r>
              <a:rPr lang="en-US" sz="1600" b="1" dirty="0">
                <a:latin typeface="Courier New" pitchFamily="49" charset="0"/>
                <a:cs typeface="Courier New" pitchFamily="49" charset="0"/>
              </a:rPr>
              <a:t>    t14 := j-1</a:t>
            </a:r>
          </a:p>
          <a:p>
            <a:pPr>
              <a:spcBef>
                <a:spcPts val="0"/>
              </a:spcBef>
              <a:buNone/>
            </a:pPr>
            <a:r>
              <a:rPr lang="en-US" sz="1600" b="1" dirty="0">
                <a:latin typeface="Courier New" pitchFamily="49" charset="0"/>
                <a:cs typeface="Courier New" pitchFamily="49" charset="0"/>
              </a:rPr>
              <a:t>    t15 := 4*t14</a:t>
            </a:r>
          </a:p>
          <a:p>
            <a:pPr>
              <a:spcBef>
                <a:spcPts val="0"/>
              </a:spcBef>
              <a:buNone/>
            </a:pPr>
            <a:r>
              <a:rPr lang="en-US" sz="1600" b="1" dirty="0">
                <a:latin typeface="Courier New" pitchFamily="49" charset="0"/>
                <a:cs typeface="Courier New" pitchFamily="49" charset="0"/>
              </a:rPr>
              <a:t>    A[t15] := t13 </a:t>
            </a:r>
            <a:r>
              <a:rPr lang="en-US" sz="1600" b="1" i="1" dirty="0">
                <a:latin typeface="Courier New" pitchFamily="49" charset="0"/>
                <a:cs typeface="Courier New" pitchFamily="49" charset="0"/>
              </a:rPr>
              <a:t>;A[j]:=A[j+1]</a:t>
            </a:r>
          </a:p>
          <a:p>
            <a:pPr>
              <a:spcBef>
                <a:spcPts val="0"/>
              </a:spcBef>
              <a:buNone/>
            </a:pPr>
            <a:r>
              <a:rPr lang="en-US" sz="1600" b="1" dirty="0">
                <a:latin typeface="Courier New" pitchFamily="49" charset="0"/>
                <a:cs typeface="Courier New" pitchFamily="49" charset="0"/>
              </a:rPr>
              <a:t>    t16 := j+1</a:t>
            </a:r>
          </a:p>
          <a:p>
            <a:pPr>
              <a:spcBef>
                <a:spcPts val="0"/>
              </a:spcBef>
              <a:buNone/>
            </a:pPr>
            <a:r>
              <a:rPr lang="en-US" sz="1600" b="1" dirty="0">
                <a:latin typeface="Courier New" pitchFamily="49" charset="0"/>
                <a:cs typeface="Courier New" pitchFamily="49" charset="0"/>
              </a:rPr>
              <a:t>    t17 := t16-1</a:t>
            </a:r>
          </a:p>
          <a:p>
            <a:pPr>
              <a:spcBef>
                <a:spcPts val="0"/>
              </a:spcBef>
              <a:buNone/>
            </a:pPr>
            <a:r>
              <a:rPr lang="en-US" sz="1600" b="1" dirty="0">
                <a:latin typeface="Courier New" pitchFamily="49" charset="0"/>
                <a:cs typeface="Courier New" pitchFamily="49" charset="0"/>
              </a:rPr>
              <a:t>    t18 := 4*t17</a:t>
            </a:r>
          </a:p>
          <a:p>
            <a:pPr>
              <a:spcBef>
                <a:spcPts val="0"/>
              </a:spcBef>
              <a:buNone/>
            </a:pPr>
            <a:r>
              <a:rPr lang="en-US" sz="1600" b="1" dirty="0">
                <a:latin typeface="Courier New" pitchFamily="49" charset="0"/>
                <a:cs typeface="Courier New" pitchFamily="49" charset="0"/>
              </a:rPr>
              <a:t>    A[t18]:=temp  </a:t>
            </a:r>
            <a:r>
              <a:rPr lang="en-US" sz="1600" b="1" i="1" dirty="0">
                <a:latin typeface="Courier New" pitchFamily="49" charset="0"/>
                <a:cs typeface="Courier New" pitchFamily="49" charset="0"/>
              </a:rPr>
              <a:t>;A[j+1]:=temp</a:t>
            </a:r>
          </a:p>
          <a:p>
            <a:pPr>
              <a:spcBef>
                <a:spcPts val="0"/>
              </a:spcBef>
              <a:buNone/>
            </a:pPr>
            <a:r>
              <a:rPr lang="en-US" sz="1600" b="1" dirty="0">
                <a:latin typeface="Courier New" pitchFamily="49" charset="0"/>
                <a:cs typeface="Courier New" pitchFamily="49" charset="0"/>
              </a:rPr>
              <a:t>s3: j := j+1</a:t>
            </a:r>
          </a:p>
          <a:p>
            <a:pPr>
              <a:spcBef>
                <a:spcPts val="0"/>
              </a:spcBef>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S4</a:t>
            </a:r>
          </a:p>
          <a:p>
            <a:pPr>
              <a:spcBef>
                <a:spcPts val="0"/>
              </a:spcBef>
              <a:buNone/>
            </a:pPr>
            <a:r>
              <a:rPr lang="en-US" sz="1600" b="1" dirty="0">
                <a:latin typeface="Courier New" pitchFamily="49" charset="0"/>
                <a:cs typeface="Courier New" pitchFamily="49" charset="0"/>
              </a:rPr>
              <a:t>S2: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i-1</a:t>
            </a:r>
          </a:p>
          <a:p>
            <a:pPr>
              <a:spcBef>
                <a:spcPts val="0"/>
              </a:spcBef>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s5</a:t>
            </a:r>
          </a:p>
          <a:p>
            <a:pPr>
              <a:spcBef>
                <a:spcPts val="0"/>
              </a:spcBef>
              <a:buNone/>
            </a:pPr>
            <a:r>
              <a:rPr lang="en-US" sz="1600" b="1" dirty="0">
                <a:latin typeface="Courier New" pitchFamily="49" charset="0"/>
                <a:cs typeface="Courier New" pitchFamily="49" charset="0"/>
              </a:rPr>
              <a:t>s1:</a:t>
            </a:r>
          </a:p>
          <a:p>
            <a:pPr>
              <a:spcBef>
                <a:spcPts val="0"/>
              </a:spcBef>
              <a:buNone/>
            </a:pPr>
            <a:endParaRPr lang="en-US" sz="1600" b="1" dirty="0">
              <a:latin typeface="Courier New" pitchFamily="49" charset="0"/>
              <a:cs typeface="Courier New" pitchFamily="49" charset="0"/>
            </a:endParaRPr>
          </a:p>
        </p:txBody>
      </p:sp>
      <p:sp>
        <p:nvSpPr>
          <p:cNvPr id="9" name="Slide Number Placeholder 8"/>
          <p:cNvSpPr>
            <a:spLocks noGrp="1"/>
          </p:cNvSpPr>
          <p:nvPr>
            <p:ph type="sldNum" sz="quarter" idx="12"/>
          </p:nvPr>
        </p:nvSpPr>
        <p:spPr/>
        <p:txBody>
          <a:bodyPr/>
          <a:lstStyle/>
          <a:p>
            <a:fld id="{3B18AE90-4419-4CF3-8E84-9F60760ACC6E}" type="slidenum">
              <a:rPr lang="en-US" smtClean="0"/>
              <a:pPr/>
              <a:t>33</a:t>
            </a:fld>
            <a:endParaRPr lang="en-US"/>
          </a:p>
        </p:txBody>
      </p:sp>
    </p:spTree>
    <p:extLst>
      <p:ext uri="{BB962C8B-B14F-4D97-AF65-F5344CB8AC3E}">
        <p14:creationId xmlns:p14="http://schemas.microsoft.com/office/powerpoint/2010/main" val="4070712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Blocks from Example</a:t>
            </a:r>
          </a:p>
        </p:txBody>
      </p:sp>
      <p:sp>
        <p:nvSpPr>
          <p:cNvPr id="6" name="Slide Number Placeholder 5"/>
          <p:cNvSpPr>
            <a:spLocks noGrp="1"/>
          </p:cNvSpPr>
          <p:nvPr>
            <p:ph type="sldNum" sz="quarter" idx="12"/>
          </p:nvPr>
        </p:nvSpPr>
        <p:spPr/>
        <p:txBody>
          <a:bodyPr/>
          <a:lstStyle/>
          <a:p>
            <a:fld id="{3B18AE90-4419-4CF3-8E84-9F60760ACC6E}" type="slidenum">
              <a:rPr lang="en-US" smtClean="0"/>
              <a:pPr/>
              <a:t>34</a:t>
            </a:fld>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790700" y="1417638"/>
            <a:ext cx="5562600" cy="4815385"/>
          </a:xfrm>
          <a:prstGeom prst="rect">
            <a:avLst/>
          </a:prstGeom>
          <a:noFill/>
          <a:ln w="9525">
            <a:noFill/>
            <a:miter lim="800000"/>
            <a:headEnd/>
            <a:tailEnd/>
          </a:ln>
          <a:effectLst/>
        </p:spPr>
      </p:pic>
    </p:spTree>
    <p:extLst>
      <p:ext uri="{BB962C8B-B14F-4D97-AF65-F5344CB8AC3E}">
        <p14:creationId xmlns:p14="http://schemas.microsoft.com/office/powerpoint/2010/main" val="4145324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4D332-2FC9-4A9F-A173-383639DEFF03}"/>
              </a:ext>
            </a:extLst>
          </p:cNvPr>
          <p:cNvSpPr>
            <a:spLocks noGrp="1"/>
          </p:cNvSpPr>
          <p:nvPr>
            <p:ph type="title"/>
          </p:nvPr>
        </p:nvSpPr>
        <p:spPr/>
        <p:txBody>
          <a:bodyPr/>
          <a:lstStyle/>
          <a:p>
            <a:r>
              <a:rPr lang="en-US" dirty="0"/>
              <a:t>Partitioning into Basic Blocks</a:t>
            </a:r>
            <a:endParaRPr lang="en-CA" dirty="0"/>
          </a:p>
        </p:txBody>
      </p:sp>
      <p:sp>
        <p:nvSpPr>
          <p:cNvPr id="3" name="Content Placeholder 2">
            <a:extLst>
              <a:ext uri="{FF2B5EF4-FFF2-40B4-BE49-F238E27FC236}">
                <a16:creationId xmlns:a16="http://schemas.microsoft.com/office/drawing/2014/main" id="{40C7BD2A-4303-410F-BC9D-EBE2307E80AC}"/>
              </a:ext>
            </a:extLst>
          </p:cNvPr>
          <p:cNvSpPr>
            <a:spLocks noGrp="1"/>
          </p:cNvSpPr>
          <p:nvPr>
            <p:ph idx="1"/>
          </p:nvPr>
        </p:nvSpPr>
        <p:spPr/>
        <p:txBody>
          <a:bodyPr/>
          <a:lstStyle/>
          <a:p>
            <a:r>
              <a:rPr lang="en-US" dirty="0"/>
              <a:t>Identify the leader of each basic block </a:t>
            </a:r>
          </a:p>
          <a:p>
            <a:pPr lvl="1"/>
            <a:r>
              <a:rPr lang="en-US" dirty="0"/>
              <a:t> First instruction </a:t>
            </a:r>
          </a:p>
          <a:p>
            <a:pPr lvl="1"/>
            <a:r>
              <a:rPr lang="en-US" dirty="0"/>
              <a:t> Any target of a jump </a:t>
            </a:r>
          </a:p>
          <a:p>
            <a:pPr lvl="1"/>
            <a:r>
              <a:rPr lang="en-US" dirty="0"/>
              <a:t> Any instruction immediately following a jump</a:t>
            </a:r>
          </a:p>
          <a:p>
            <a:r>
              <a:rPr lang="en-US" dirty="0"/>
              <a:t>Basic block starts at leader &amp; ends at instruction immediately before a leader (or the last instruction)</a:t>
            </a:r>
            <a:endParaRPr lang="en-CA" dirty="0"/>
          </a:p>
        </p:txBody>
      </p:sp>
      <p:sp>
        <p:nvSpPr>
          <p:cNvPr id="4" name="Slide Number Placeholder 3">
            <a:extLst>
              <a:ext uri="{FF2B5EF4-FFF2-40B4-BE49-F238E27FC236}">
                <a16:creationId xmlns:a16="http://schemas.microsoft.com/office/drawing/2014/main" id="{0D289C96-62B7-42F0-B665-D179C9C047F1}"/>
              </a:ext>
            </a:extLst>
          </p:cNvPr>
          <p:cNvSpPr>
            <a:spLocks noGrp="1"/>
          </p:cNvSpPr>
          <p:nvPr>
            <p:ph type="sldNum" sz="quarter" idx="12"/>
          </p:nvPr>
        </p:nvSpPr>
        <p:spPr/>
        <p:txBody>
          <a:bodyPr/>
          <a:lstStyle/>
          <a:p>
            <a:fld id="{323594FA-E141-4234-AE05-360401972BE7}" type="slidenum">
              <a:rPr lang="en-US" altLang="en-US" smtClean="0"/>
              <a:pPr/>
              <a:t>35</a:t>
            </a:fld>
            <a:endParaRPr lang="en-US" altLang="en-US" dirty="0"/>
          </a:p>
        </p:txBody>
      </p:sp>
    </p:spTree>
    <p:extLst>
      <p:ext uri="{BB962C8B-B14F-4D97-AF65-F5344CB8AC3E}">
        <p14:creationId xmlns:p14="http://schemas.microsoft.com/office/powerpoint/2010/main" val="1691911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7253DC-5C3D-4E52-BE95-6EF859DE4290}"/>
              </a:ext>
            </a:extLst>
          </p:cNvPr>
          <p:cNvSpPr>
            <a:spLocks noGrp="1"/>
          </p:cNvSpPr>
          <p:nvPr>
            <p:ph type="sldNum" sz="quarter" idx="12"/>
          </p:nvPr>
        </p:nvSpPr>
        <p:spPr/>
        <p:txBody>
          <a:bodyPr/>
          <a:lstStyle/>
          <a:p>
            <a:fld id="{323594FA-E141-4234-AE05-360401972BE7}" type="slidenum">
              <a:rPr lang="en-US" altLang="en-US" smtClean="0"/>
              <a:pPr/>
              <a:t>36</a:t>
            </a:fld>
            <a:endParaRPr lang="en-US" altLang="en-US" dirty="0"/>
          </a:p>
        </p:txBody>
      </p:sp>
      <p:pic>
        <p:nvPicPr>
          <p:cNvPr id="5" name="Picture 4">
            <a:extLst>
              <a:ext uri="{FF2B5EF4-FFF2-40B4-BE49-F238E27FC236}">
                <a16:creationId xmlns:a16="http://schemas.microsoft.com/office/drawing/2014/main" id="{0151EBDA-DBC3-4D28-9CC3-AF896A0FABF3}"/>
              </a:ext>
            </a:extLst>
          </p:cNvPr>
          <p:cNvPicPr>
            <a:picLocks noChangeAspect="1"/>
          </p:cNvPicPr>
          <p:nvPr/>
        </p:nvPicPr>
        <p:blipFill>
          <a:blip r:embed="rId2"/>
          <a:stretch>
            <a:fillRect/>
          </a:stretch>
        </p:blipFill>
        <p:spPr>
          <a:xfrm>
            <a:off x="670753" y="533400"/>
            <a:ext cx="7802493" cy="5045454"/>
          </a:xfrm>
          <a:prstGeom prst="rect">
            <a:avLst/>
          </a:prstGeom>
        </p:spPr>
      </p:pic>
      <p:sp>
        <p:nvSpPr>
          <p:cNvPr id="6" name="Rectangle 5">
            <a:extLst>
              <a:ext uri="{FF2B5EF4-FFF2-40B4-BE49-F238E27FC236}">
                <a16:creationId xmlns:a16="http://schemas.microsoft.com/office/drawing/2014/main" id="{2981AB78-7B53-425E-A917-E162B3DEFAE0}"/>
              </a:ext>
            </a:extLst>
          </p:cNvPr>
          <p:cNvSpPr/>
          <p:nvPr/>
        </p:nvSpPr>
        <p:spPr>
          <a:xfrm>
            <a:off x="742218" y="6300107"/>
            <a:ext cx="1848583" cy="369332"/>
          </a:xfrm>
          <a:prstGeom prst="rect">
            <a:avLst/>
          </a:prstGeom>
        </p:spPr>
        <p:txBody>
          <a:bodyPr wrap="none">
            <a:spAutoFit/>
          </a:bodyPr>
          <a:lstStyle/>
          <a:p>
            <a:r>
              <a:rPr lang="en-CA" dirty="0"/>
              <a:t>ALSU pp. 529-531</a:t>
            </a:r>
          </a:p>
        </p:txBody>
      </p:sp>
    </p:spTree>
    <p:extLst>
      <p:ext uri="{BB962C8B-B14F-4D97-AF65-F5344CB8AC3E}">
        <p14:creationId xmlns:p14="http://schemas.microsoft.com/office/powerpoint/2010/main" val="742841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Optimizations</a:t>
            </a:r>
          </a:p>
        </p:txBody>
      </p:sp>
      <p:sp>
        <p:nvSpPr>
          <p:cNvPr id="3" name="Content Placeholder 2"/>
          <p:cNvSpPr>
            <a:spLocks noGrp="1"/>
          </p:cNvSpPr>
          <p:nvPr>
            <p:ph idx="1"/>
          </p:nvPr>
        </p:nvSpPr>
        <p:spPr/>
        <p:txBody>
          <a:bodyPr>
            <a:normAutofit fontScale="77500" lnSpcReduction="20000"/>
          </a:bodyPr>
          <a:lstStyle/>
          <a:p>
            <a:r>
              <a:rPr lang="en-US" b="1" dirty="0"/>
              <a:t>Algorithm optimization</a:t>
            </a:r>
            <a:br>
              <a:rPr lang="en-US" b="1" dirty="0"/>
            </a:br>
            <a:br>
              <a:rPr lang="en-US" b="1" dirty="0"/>
            </a:br>
            <a:endParaRPr lang="en-US" b="1" dirty="0"/>
          </a:p>
          <a:p>
            <a:r>
              <a:rPr lang="en-US" b="1" dirty="0"/>
              <a:t>Algebraic optimization</a:t>
            </a:r>
          </a:p>
          <a:p>
            <a:pPr>
              <a:buNone/>
            </a:pPr>
            <a:r>
              <a:rPr lang="en-US" dirty="0"/>
              <a:t>	         </a:t>
            </a:r>
            <a:r>
              <a:rPr lang="en-US" b="1" dirty="0">
                <a:latin typeface="Courier New" pitchFamily="49" charset="0"/>
                <a:cs typeface="Courier New" pitchFamily="49" charset="0"/>
              </a:rPr>
              <a:t>A := B+0     =&gt;     A := B</a:t>
            </a:r>
            <a:br>
              <a:rPr lang="en-US" dirty="0"/>
            </a:br>
            <a:endParaRPr lang="en-US" dirty="0"/>
          </a:p>
          <a:p>
            <a:r>
              <a:rPr lang="en-US" b="1" dirty="0"/>
              <a:t>Local optimizations </a:t>
            </a:r>
          </a:p>
          <a:p>
            <a:pPr lvl="1"/>
            <a:r>
              <a:rPr lang="en-US" dirty="0"/>
              <a:t>within a basic block -- across instructions</a:t>
            </a:r>
          </a:p>
          <a:p>
            <a:r>
              <a:rPr lang="en-US" b="1" dirty="0"/>
              <a:t>Global optimizations </a:t>
            </a:r>
          </a:p>
          <a:p>
            <a:pPr lvl="1"/>
            <a:r>
              <a:rPr lang="en-US" dirty="0"/>
              <a:t>within a flow graph -- across basic blocks</a:t>
            </a:r>
          </a:p>
          <a:p>
            <a:r>
              <a:rPr lang="en-US" b="1" dirty="0" err="1"/>
              <a:t>Interprocedural</a:t>
            </a:r>
            <a:r>
              <a:rPr lang="en-US" b="1" dirty="0"/>
              <a:t> analysis</a:t>
            </a:r>
          </a:p>
          <a:p>
            <a:pPr lvl="1"/>
            <a:r>
              <a:rPr lang="en-US" dirty="0"/>
              <a:t>within a program -- across procedures (flow graphs)</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37</a:t>
            </a:fld>
            <a:endParaRPr lang="en-US" dirty="0"/>
          </a:p>
        </p:txBody>
      </p:sp>
    </p:spTree>
    <p:extLst>
      <p:ext uri="{BB962C8B-B14F-4D97-AF65-F5344CB8AC3E}">
        <p14:creationId xmlns:p14="http://schemas.microsoft.com/office/powerpoint/2010/main" val="370825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Optimizations</a:t>
            </a:r>
          </a:p>
        </p:txBody>
      </p:sp>
      <p:sp>
        <p:nvSpPr>
          <p:cNvPr id="3" name="Content Placeholder 2"/>
          <p:cNvSpPr>
            <a:spLocks noGrp="1"/>
          </p:cNvSpPr>
          <p:nvPr>
            <p:ph idx="1"/>
          </p:nvPr>
        </p:nvSpPr>
        <p:spPr/>
        <p:txBody>
          <a:bodyPr>
            <a:normAutofit fontScale="85000" lnSpcReduction="20000"/>
          </a:bodyPr>
          <a:lstStyle/>
          <a:p>
            <a:r>
              <a:rPr lang="en-US" b="1" dirty="0"/>
              <a:t>Analysis &amp; transformation performed </a:t>
            </a:r>
            <a:r>
              <a:rPr lang="en-US" b="1" dirty="0">
                <a:solidFill>
                  <a:srgbClr val="B703AD"/>
                </a:solidFill>
              </a:rPr>
              <a:t>within a basic block</a:t>
            </a:r>
          </a:p>
          <a:p>
            <a:r>
              <a:rPr lang="en-US" b="1" dirty="0">
                <a:solidFill>
                  <a:srgbClr val="0000FF"/>
                </a:solidFill>
              </a:rPr>
              <a:t>No control flow information is considered</a:t>
            </a:r>
          </a:p>
          <a:p>
            <a:r>
              <a:rPr lang="en-US" b="1" dirty="0">
                <a:solidFill>
                  <a:srgbClr val="0000FF"/>
                </a:solidFill>
              </a:rPr>
              <a:t>Examples</a:t>
            </a:r>
            <a:r>
              <a:rPr lang="en-US" b="1" dirty="0"/>
              <a:t> of local optimizations:</a:t>
            </a:r>
          </a:p>
          <a:p>
            <a:pPr lvl="1"/>
            <a:r>
              <a:rPr lang="en-US" dirty="0"/>
              <a:t>local </a:t>
            </a:r>
            <a:r>
              <a:rPr lang="en-US" dirty="0">
                <a:solidFill>
                  <a:srgbClr val="0000FF"/>
                </a:solidFill>
              </a:rPr>
              <a:t>common </a:t>
            </a:r>
            <a:r>
              <a:rPr lang="en-US" dirty="0" err="1">
                <a:solidFill>
                  <a:srgbClr val="0000FF"/>
                </a:solidFill>
              </a:rPr>
              <a:t>subexpression</a:t>
            </a:r>
            <a:r>
              <a:rPr lang="en-US" dirty="0">
                <a:solidFill>
                  <a:srgbClr val="0000FF"/>
                </a:solidFill>
              </a:rPr>
              <a:t> elimination</a:t>
            </a:r>
            <a:r>
              <a:rPr lang="en-US" dirty="0"/>
              <a:t> </a:t>
            </a:r>
            <a:br>
              <a:rPr lang="en-US" dirty="0"/>
            </a:br>
            <a:r>
              <a:rPr lang="en-US" dirty="0"/>
              <a:t>analysis: same expression evaluated more than once in b. </a:t>
            </a:r>
            <a:br>
              <a:rPr lang="en-US" dirty="0"/>
            </a:br>
            <a:r>
              <a:rPr lang="en-US" dirty="0"/>
              <a:t>transformation: replace with single calculation</a:t>
            </a:r>
            <a:br>
              <a:rPr lang="en-US" dirty="0"/>
            </a:br>
            <a:endParaRPr lang="en-US" dirty="0"/>
          </a:p>
          <a:p>
            <a:pPr lvl="1"/>
            <a:r>
              <a:rPr lang="en-US" dirty="0"/>
              <a:t>local </a:t>
            </a:r>
            <a:r>
              <a:rPr lang="en-US" dirty="0">
                <a:solidFill>
                  <a:srgbClr val="0000FF"/>
                </a:solidFill>
              </a:rPr>
              <a:t>constant folding or elimination</a:t>
            </a:r>
            <a:br>
              <a:rPr lang="en-US" dirty="0"/>
            </a:br>
            <a:r>
              <a:rPr lang="en-US" dirty="0"/>
              <a:t>analysis: expression can be evaluated at compile time</a:t>
            </a:r>
            <a:br>
              <a:rPr lang="en-US" dirty="0"/>
            </a:br>
            <a:r>
              <a:rPr lang="en-US" dirty="0"/>
              <a:t>transformation: replace by constant, compile-time value</a:t>
            </a:r>
            <a:br>
              <a:rPr lang="en-US" dirty="0"/>
            </a:br>
            <a:endParaRPr lang="en-US" dirty="0"/>
          </a:p>
          <a:p>
            <a:pPr lvl="1"/>
            <a:r>
              <a:rPr lang="en-US" dirty="0">
                <a:solidFill>
                  <a:srgbClr val="0000FF"/>
                </a:solidFill>
              </a:rPr>
              <a:t>dead code elimination</a:t>
            </a:r>
          </a:p>
        </p:txBody>
      </p:sp>
      <p:sp>
        <p:nvSpPr>
          <p:cNvPr id="6" name="Slide Number Placeholder 5"/>
          <p:cNvSpPr>
            <a:spLocks noGrp="1"/>
          </p:cNvSpPr>
          <p:nvPr>
            <p:ph type="sldNum" sz="quarter" idx="12"/>
          </p:nvPr>
        </p:nvSpPr>
        <p:spPr/>
        <p:txBody>
          <a:bodyPr/>
          <a:lstStyle/>
          <a:p>
            <a:fld id="{3B18AE90-4419-4CF3-8E84-9F60760ACC6E}" type="slidenum">
              <a:rPr lang="en-US" smtClean="0"/>
              <a:pPr/>
              <a:t>38</a:t>
            </a:fld>
            <a:endParaRPr lang="en-US" dirty="0"/>
          </a:p>
        </p:txBody>
      </p:sp>
    </p:spTree>
    <p:extLst>
      <p:ext uri="{BB962C8B-B14F-4D97-AF65-F5344CB8AC3E}">
        <p14:creationId xmlns:p14="http://schemas.microsoft.com/office/powerpoint/2010/main" val="1384950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C4AB37A0-DAED-4E6B-9410-BC1395351EB2}"/>
              </a:ext>
            </a:extLst>
          </p:cNvPr>
          <p:cNvSpPr/>
          <p:nvPr/>
        </p:nvSpPr>
        <p:spPr>
          <a:xfrm>
            <a:off x="5029198" y="3634581"/>
            <a:ext cx="1752601" cy="102008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Rounded Corners 10">
            <a:extLst>
              <a:ext uri="{FF2B5EF4-FFF2-40B4-BE49-F238E27FC236}">
                <a16:creationId xmlns:a16="http://schemas.microsoft.com/office/drawing/2014/main" id="{796C8C2B-B07C-461B-AFE6-6801199B1C9C}"/>
              </a:ext>
            </a:extLst>
          </p:cNvPr>
          <p:cNvSpPr/>
          <p:nvPr/>
        </p:nvSpPr>
        <p:spPr>
          <a:xfrm>
            <a:off x="5031921" y="2886188"/>
            <a:ext cx="1752600" cy="762000"/>
          </a:xfrm>
          <a:prstGeom prst="round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Rounded Corners 9">
            <a:extLst>
              <a:ext uri="{FF2B5EF4-FFF2-40B4-BE49-F238E27FC236}">
                <a16:creationId xmlns:a16="http://schemas.microsoft.com/office/drawing/2014/main" id="{9B5E926D-1565-4419-8817-FC2F033816D1}"/>
              </a:ext>
            </a:extLst>
          </p:cNvPr>
          <p:cNvSpPr/>
          <p:nvPr/>
        </p:nvSpPr>
        <p:spPr>
          <a:xfrm>
            <a:off x="5029200" y="1905000"/>
            <a:ext cx="1752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Rounded Corners 2">
            <a:extLst>
              <a:ext uri="{FF2B5EF4-FFF2-40B4-BE49-F238E27FC236}">
                <a16:creationId xmlns:a16="http://schemas.microsoft.com/office/drawing/2014/main" id="{C8578842-71E0-4C03-A770-A65B80CB0711}"/>
              </a:ext>
            </a:extLst>
          </p:cNvPr>
          <p:cNvSpPr/>
          <p:nvPr/>
        </p:nvSpPr>
        <p:spPr>
          <a:xfrm>
            <a:off x="1066800" y="2895600"/>
            <a:ext cx="1752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Content Placeholder 3"/>
          <p:cNvSpPr>
            <a:spLocks noGrp="1"/>
          </p:cNvSpPr>
          <p:nvPr>
            <p:ph sz="half" idx="2"/>
          </p:nvPr>
        </p:nvSpPr>
        <p:spPr>
          <a:xfrm>
            <a:off x="457200" y="1143000"/>
            <a:ext cx="4040188" cy="4983163"/>
          </a:xfrm>
        </p:spPr>
        <p:txBody>
          <a:bodyPr>
            <a:noAutofit/>
          </a:bodyPr>
          <a:lstStyle/>
          <a:p>
            <a:pPr>
              <a:spcBef>
                <a:spcPts val="0"/>
              </a:spcBef>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n-1</a:t>
            </a:r>
          </a:p>
          <a:p>
            <a:pPr>
              <a:spcBef>
                <a:spcPts val="0"/>
              </a:spcBef>
              <a:buNone/>
            </a:pPr>
            <a:r>
              <a:rPr lang="en-US" sz="1600" b="1" dirty="0">
                <a:latin typeface="Courier New" pitchFamily="49" charset="0"/>
                <a:cs typeface="Courier New" pitchFamily="49" charset="0"/>
              </a:rPr>
              <a:t>S5:  if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&lt;1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s1</a:t>
            </a:r>
          </a:p>
          <a:p>
            <a:pPr>
              <a:spcBef>
                <a:spcPts val="0"/>
              </a:spcBef>
              <a:buNone/>
            </a:pPr>
            <a:r>
              <a:rPr lang="en-US" sz="1600" b="1" dirty="0">
                <a:latin typeface="Courier New" pitchFamily="49" charset="0"/>
                <a:cs typeface="Courier New" pitchFamily="49" charset="0"/>
              </a:rPr>
              <a:t>	  j := 1</a:t>
            </a:r>
          </a:p>
          <a:p>
            <a:pPr>
              <a:spcBef>
                <a:spcPts val="0"/>
              </a:spcBef>
              <a:buNone/>
            </a:pPr>
            <a:r>
              <a:rPr lang="en-US" sz="1600" b="1" dirty="0">
                <a:latin typeface="Courier New" pitchFamily="49" charset="0"/>
                <a:cs typeface="Courier New" pitchFamily="49" charset="0"/>
              </a:rPr>
              <a:t>s4:  if j&gt;</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s2</a:t>
            </a:r>
          </a:p>
          <a:p>
            <a:pPr>
              <a:spcBef>
                <a:spcPts val="0"/>
              </a:spcBef>
              <a:buNone/>
            </a:pPr>
            <a:r>
              <a:rPr lang="en-US" sz="1600" b="1" dirty="0">
                <a:latin typeface="Courier New" pitchFamily="49" charset="0"/>
                <a:cs typeface="Courier New" pitchFamily="49" charset="0"/>
              </a:rPr>
              <a:t>	  t1 := j-1</a:t>
            </a:r>
          </a:p>
          <a:p>
            <a:pPr>
              <a:spcBef>
                <a:spcPts val="0"/>
              </a:spcBef>
              <a:buNone/>
            </a:pPr>
            <a:r>
              <a:rPr lang="en-US" sz="1600" b="1" dirty="0">
                <a:latin typeface="Courier New" pitchFamily="49" charset="0"/>
                <a:cs typeface="Courier New" pitchFamily="49" charset="0"/>
              </a:rPr>
              <a:t>     t2 := 4*t1</a:t>
            </a:r>
          </a:p>
          <a:p>
            <a:pPr>
              <a:spcBef>
                <a:spcPts val="0"/>
              </a:spcBef>
              <a:buNone/>
            </a:pPr>
            <a:r>
              <a:rPr lang="en-US" sz="1600" b="1" dirty="0">
                <a:latin typeface="Courier New" pitchFamily="49" charset="0"/>
                <a:cs typeface="Courier New" pitchFamily="49" charset="0"/>
              </a:rPr>
              <a:t>     t3 := A[t2]   </a:t>
            </a:r>
            <a:r>
              <a:rPr lang="en-US" sz="1600" b="1" i="1" dirty="0">
                <a:latin typeface="Courier New" pitchFamily="49" charset="0"/>
                <a:cs typeface="Courier New" pitchFamily="49" charset="0"/>
              </a:rPr>
              <a:t>;A[j]</a:t>
            </a:r>
          </a:p>
          <a:p>
            <a:pPr>
              <a:spcBef>
                <a:spcPts val="0"/>
              </a:spcBef>
              <a:buNone/>
            </a:pPr>
            <a:r>
              <a:rPr lang="en-US" sz="1600" b="1" dirty="0">
                <a:latin typeface="Courier New" pitchFamily="49" charset="0"/>
                <a:cs typeface="Courier New" pitchFamily="49" charset="0"/>
              </a:rPr>
              <a:t>     t4 := j+1</a:t>
            </a:r>
            <a:br>
              <a:rPr lang="en-US" sz="1600" b="1" dirty="0">
                <a:latin typeface="Courier New" pitchFamily="49" charset="0"/>
                <a:cs typeface="Courier New" pitchFamily="49" charset="0"/>
              </a:rPr>
            </a:br>
            <a:r>
              <a:rPr lang="en-US" sz="1600" b="1" dirty="0">
                <a:latin typeface="Courier New" pitchFamily="49" charset="0"/>
                <a:cs typeface="Courier New" pitchFamily="49" charset="0"/>
              </a:rPr>
              <a:t>  t5 := t4-1</a:t>
            </a:r>
          </a:p>
          <a:p>
            <a:pPr>
              <a:spcBef>
                <a:spcPts val="0"/>
              </a:spcBef>
              <a:buNone/>
            </a:pPr>
            <a:r>
              <a:rPr lang="en-US" sz="1600" b="1" dirty="0">
                <a:latin typeface="Courier New" pitchFamily="49" charset="0"/>
                <a:cs typeface="Courier New" pitchFamily="49" charset="0"/>
              </a:rPr>
              <a:t>	  t6 := 4*t5</a:t>
            </a:r>
          </a:p>
          <a:p>
            <a:pPr>
              <a:spcBef>
                <a:spcPts val="0"/>
              </a:spcBef>
              <a:buNone/>
            </a:pPr>
            <a:r>
              <a:rPr lang="en-US" sz="1600" b="1" dirty="0">
                <a:latin typeface="Courier New" pitchFamily="49" charset="0"/>
                <a:cs typeface="Courier New" pitchFamily="49" charset="0"/>
              </a:rPr>
              <a:t>	  t7 := A[t6]   </a:t>
            </a:r>
            <a:r>
              <a:rPr lang="en-US" sz="1600" b="1" i="1" dirty="0">
                <a:latin typeface="Courier New" pitchFamily="49" charset="0"/>
                <a:cs typeface="Courier New" pitchFamily="49" charset="0"/>
              </a:rPr>
              <a:t>;A[j+1]</a:t>
            </a:r>
          </a:p>
          <a:p>
            <a:pPr>
              <a:spcBef>
                <a:spcPts val="0"/>
              </a:spcBef>
              <a:buNone/>
            </a:pPr>
            <a:r>
              <a:rPr lang="en-US" sz="1600" b="1" dirty="0">
                <a:latin typeface="Courier New" pitchFamily="49" charset="0"/>
                <a:cs typeface="Courier New" pitchFamily="49" charset="0"/>
              </a:rPr>
              <a:t>     if t3&lt;=t7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s3</a:t>
            </a:r>
          </a:p>
          <a:p>
            <a:pPr>
              <a:buNone/>
            </a:pPr>
            <a:endParaRPr lang="en-US" sz="1600" b="1" dirty="0">
              <a:latin typeface="Courier New" pitchFamily="49" charset="0"/>
              <a:cs typeface="Courier New" pitchFamily="49" charset="0"/>
            </a:endParaRPr>
          </a:p>
        </p:txBody>
      </p:sp>
      <p:sp>
        <p:nvSpPr>
          <p:cNvPr id="2" name="Title 1"/>
          <p:cNvSpPr>
            <a:spLocks noGrp="1"/>
          </p:cNvSpPr>
          <p:nvPr>
            <p:ph type="title"/>
          </p:nvPr>
        </p:nvSpPr>
        <p:spPr>
          <a:xfrm>
            <a:off x="531814" y="136525"/>
            <a:ext cx="8229600" cy="1143000"/>
          </a:xfrm>
        </p:spPr>
        <p:txBody>
          <a:bodyPr/>
          <a:lstStyle/>
          <a:p>
            <a:pPr algn="l"/>
            <a:r>
              <a:rPr lang="en-US" b="1" dirty="0"/>
              <a:t>Example</a:t>
            </a:r>
          </a:p>
        </p:txBody>
      </p:sp>
      <p:sp>
        <p:nvSpPr>
          <p:cNvPr id="9" name="Slide Number Placeholder 8"/>
          <p:cNvSpPr>
            <a:spLocks noGrp="1"/>
          </p:cNvSpPr>
          <p:nvPr>
            <p:ph type="sldNum" sz="quarter" idx="12"/>
          </p:nvPr>
        </p:nvSpPr>
        <p:spPr/>
        <p:txBody>
          <a:bodyPr/>
          <a:lstStyle/>
          <a:p>
            <a:fld id="{3B18AE90-4419-4CF3-8E84-9F60760ACC6E}" type="slidenum">
              <a:rPr lang="en-US" smtClean="0"/>
              <a:pPr/>
              <a:t>39</a:t>
            </a:fld>
            <a:endParaRPr lang="en-US"/>
          </a:p>
        </p:txBody>
      </p:sp>
      <p:sp>
        <p:nvSpPr>
          <p:cNvPr id="6" name="Content Placeholder 5"/>
          <p:cNvSpPr>
            <a:spLocks noGrp="1"/>
          </p:cNvSpPr>
          <p:nvPr>
            <p:ph sz="quarter" idx="4"/>
          </p:nvPr>
        </p:nvSpPr>
        <p:spPr>
          <a:xfrm>
            <a:off x="4495801" y="1143000"/>
            <a:ext cx="4191000" cy="4983163"/>
          </a:xfrm>
        </p:spPr>
        <p:txBody>
          <a:bodyPr>
            <a:noAutofit/>
          </a:bodyPr>
          <a:lstStyle/>
          <a:p>
            <a:pPr>
              <a:spcBef>
                <a:spcPts val="0"/>
              </a:spcBef>
              <a:buNone/>
            </a:pPr>
            <a:r>
              <a:rPr lang="en-US" sz="1600" b="1" dirty="0">
                <a:latin typeface="Courier New" pitchFamily="49" charset="0"/>
                <a:cs typeface="Courier New" pitchFamily="49" charset="0"/>
              </a:rPr>
              <a:t>    t8 :=j-1</a:t>
            </a:r>
          </a:p>
          <a:p>
            <a:pPr>
              <a:spcBef>
                <a:spcPts val="0"/>
              </a:spcBef>
              <a:buNone/>
            </a:pPr>
            <a:r>
              <a:rPr lang="en-US" sz="1600" b="1" dirty="0">
                <a:latin typeface="Courier New" pitchFamily="49" charset="0"/>
                <a:cs typeface="Courier New" pitchFamily="49" charset="0"/>
              </a:rPr>
              <a:t>    t9 := 4*t8</a:t>
            </a:r>
          </a:p>
          <a:p>
            <a:pPr>
              <a:spcBef>
                <a:spcPts val="0"/>
              </a:spcBef>
              <a:buNone/>
            </a:pPr>
            <a:r>
              <a:rPr lang="en-US" sz="1600" b="1" dirty="0">
                <a:latin typeface="Courier New" pitchFamily="49" charset="0"/>
                <a:cs typeface="Courier New" pitchFamily="49" charset="0"/>
              </a:rPr>
              <a:t>    temp := A[t9]  </a:t>
            </a:r>
            <a:r>
              <a:rPr lang="en-US" sz="1600" b="1" i="1" dirty="0">
                <a:latin typeface="Courier New" pitchFamily="49" charset="0"/>
                <a:cs typeface="Courier New" pitchFamily="49" charset="0"/>
              </a:rPr>
              <a:t>;A[j]</a:t>
            </a:r>
          </a:p>
          <a:p>
            <a:pPr>
              <a:spcBef>
                <a:spcPts val="0"/>
              </a:spcBef>
              <a:buNone/>
            </a:pPr>
            <a:r>
              <a:rPr lang="en-US" sz="1600" b="1" dirty="0">
                <a:latin typeface="Courier New" pitchFamily="49" charset="0"/>
                <a:cs typeface="Courier New" pitchFamily="49" charset="0"/>
              </a:rPr>
              <a:t>    t10 := j+1</a:t>
            </a:r>
          </a:p>
          <a:p>
            <a:pPr>
              <a:spcBef>
                <a:spcPts val="0"/>
              </a:spcBef>
              <a:buNone/>
            </a:pPr>
            <a:r>
              <a:rPr lang="en-US" sz="1600" b="1" dirty="0">
                <a:latin typeface="Courier New" pitchFamily="49" charset="0"/>
                <a:cs typeface="Courier New" pitchFamily="49" charset="0"/>
              </a:rPr>
              <a:t>    t11:= t10-1</a:t>
            </a:r>
          </a:p>
          <a:p>
            <a:pPr>
              <a:spcBef>
                <a:spcPts val="0"/>
              </a:spcBef>
              <a:buNone/>
            </a:pPr>
            <a:r>
              <a:rPr lang="en-US" sz="1600" b="1" dirty="0">
                <a:latin typeface="Courier New" pitchFamily="49" charset="0"/>
                <a:cs typeface="Courier New" pitchFamily="49" charset="0"/>
              </a:rPr>
              <a:t>    t12	:= 4*t11</a:t>
            </a:r>
          </a:p>
          <a:p>
            <a:pPr>
              <a:spcBef>
                <a:spcPts val="0"/>
              </a:spcBef>
              <a:buNone/>
            </a:pPr>
            <a:r>
              <a:rPr lang="en-US" sz="1600" b="1" dirty="0">
                <a:latin typeface="Courier New" pitchFamily="49" charset="0"/>
                <a:cs typeface="Courier New" pitchFamily="49" charset="0"/>
              </a:rPr>
              <a:t>    t13 := A[t12]  </a:t>
            </a:r>
            <a:r>
              <a:rPr lang="en-US" sz="1600" b="1" i="1" dirty="0">
                <a:latin typeface="Courier New" pitchFamily="49" charset="0"/>
                <a:cs typeface="Courier New" pitchFamily="49" charset="0"/>
              </a:rPr>
              <a:t>;A[j+1]</a:t>
            </a:r>
          </a:p>
          <a:p>
            <a:pPr>
              <a:spcBef>
                <a:spcPts val="0"/>
              </a:spcBef>
              <a:buNone/>
            </a:pPr>
            <a:r>
              <a:rPr lang="en-US" sz="1600" b="1" dirty="0">
                <a:latin typeface="Courier New" pitchFamily="49" charset="0"/>
                <a:cs typeface="Courier New" pitchFamily="49" charset="0"/>
              </a:rPr>
              <a:t>    t14 := j-1</a:t>
            </a:r>
          </a:p>
          <a:p>
            <a:pPr>
              <a:spcBef>
                <a:spcPts val="0"/>
              </a:spcBef>
              <a:buNone/>
            </a:pPr>
            <a:r>
              <a:rPr lang="en-US" sz="1600" b="1" dirty="0">
                <a:latin typeface="Courier New" pitchFamily="49" charset="0"/>
                <a:cs typeface="Courier New" pitchFamily="49" charset="0"/>
              </a:rPr>
              <a:t>    t15 := 4*t14</a:t>
            </a:r>
          </a:p>
          <a:p>
            <a:pPr>
              <a:spcBef>
                <a:spcPts val="0"/>
              </a:spcBef>
              <a:buNone/>
            </a:pPr>
            <a:r>
              <a:rPr lang="en-US" sz="1600" b="1" dirty="0">
                <a:latin typeface="Courier New" pitchFamily="49" charset="0"/>
                <a:cs typeface="Courier New" pitchFamily="49" charset="0"/>
              </a:rPr>
              <a:t>    A[t15] := t13 </a:t>
            </a:r>
            <a:r>
              <a:rPr lang="en-US" sz="1600" b="1" i="1" dirty="0">
                <a:latin typeface="Courier New" pitchFamily="49" charset="0"/>
                <a:cs typeface="Courier New" pitchFamily="49" charset="0"/>
              </a:rPr>
              <a:t>;A[j]:=A[j+1]</a:t>
            </a:r>
          </a:p>
          <a:p>
            <a:pPr>
              <a:spcBef>
                <a:spcPts val="0"/>
              </a:spcBef>
              <a:buNone/>
            </a:pPr>
            <a:r>
              <a:rPr lang="en-US" sz="1600" b="1" dirty="0">
                <a:latin typeface="Courier New" pitchFamily="49" charset="0"/>
                <a:cs typeface="Courier New" pitchFamily="49" charset="0"/>
              </a:rPr>
              <a:t>    t16 := j+1</a:t>
            </a:r>
          </a:p>
          <a:p>
            <a:pPr>
              <a:spcBef>
                <a:spcPts val="0"/>
              </a:spcBef>
              <a:buNone/>
            </a:pPr>
            <a:r>
              <a:rPr lang="en-US" sz="1600" b="1" dirty="0">
                <a:latin typeface="Courier New" pitchFamily="49" charset="0"/>
                <a:cs typeface="Courier New" pitchFamily="49" charset="0"/>
              </a:rPr>
              <a:t>    t17 := t16-1</a:t>
            </a:r>
          </a:p>
          <a:p>
            <a:pPr>
              <a:spcBef>
                <a:spcPts val="0"/>
              </a:spcBef>
              <a:buNone/>
            </a:pPr>
            <a:r>
              <a:rPr lang="en-US" sz="1600" b="1" dirty="0">
                <a:latin typeface="Courier New" pitchFamily="49" charset="0"/>
                <a:cs typeface="Courier New" pitchFamily="49" charset="0"/>
              </a:rPr>
              <a:t>    t18 := 4*t17</a:t>
            </a:r>
          </a:p>
          <a:p>
            <a:pPr>
              <a:spcBef>
                <a:spcPts val="0"/>
              </a:spcBef>
              <a:buNone/>
            </a:pPr>
            <a:r>
              <a:rPr lang="en-US" sz="1600" b="1" dirty="0">
                <a:latin typeface="Courier New" pitchFamily="49" charset="0"/>
                <a:cs typeface="Courier New" pitchFamily="49" charset="0"/>
              </a:rPr>
              <a:t>    A[t18]:=temp  </a:t>
            </a:r>
            <a:r>
              <a:rPr lang="en-US" sz="1600" b="1" i="1" dirty="0">
                <a:latin typeface="Courier New" pitchFamily="49" charset="0"/>
                <a:cs typeface="Courier New" pitchFamily="49" charset="0"/>
              </a:rPr>
              <a:t>;A[j+1]:=temp</a:t>
            </a:r>
          </a:p>
          <a:p>
            <a:pPr>
              <a:spcBef>
                <a:spcPts val="0"/>
              </a:spcBef>
              <a:buNone/>
            </a:pPr>
            <a:r>
              <a:rPr lang="en-US" sz="1600" b="1" dirty="0">
                <a:latin typeface="Courier New" pitchFamily="49" charset="0"/>
                <a:cs typeface="Courier New" pitchFamily="49" charset="0"/>
              </a:rPr>
              <a:t>s3: j := j+1</a:t>
            </a:r>
          </a:p>
          <a:p>
            <a:pPr>
              <a:spcBef>
                <a:spcPts val="0"/>
              </a:spcBef>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S4</a:t>
            </a:r>
          </a:p>
          <a:p>
            <a:pPr>
              <a:spcBef>
                <a:spcPts val="0"/>
              </a:spcBef>
              <a:buNone/>
            </a:pPr>
            <a:r>
              <a:rPr lang="en-US" sz="1600" b="1" dirty="0">
                <a:latin typeface="Courier New" pitchFamily="49" charset="0"/>
                <a:cs typeface="Courier New" pitchFamily="49" charset="0"/>
              </a:rPr>
              <a:t>S2: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i-1</a:t>
            </a:r>
          </a:p>
          <a:p>
            <a:pPr>
              <a:spcBef>
                <a:spcPts val="0"/>
              </a:spcBef>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s5</a:t>
            </a:r>
          </a:p>
          <a:p>
            <a:pPr>
              <a:spcBef>
                <a:spcPts val="0"/>
              </a:spcBef>
              <a:buNone/>
            </a:pPr>
            <a:r>
              <a:rPr lang="en-US" sz="1600" b="1" dirty="0">
                <a:latin typeface="Courier New" pitchFamily="49" charset="0"/>
                <a:cs typeface="Courier New" pitchFamily="49" charset="0"/>
              </a:rPr>
              <a:t>s1:</a:t>
            </a:r>
          </a:p>
          <a:p>
            <a:pPr>
              <a:spcBef>
                <a:spcPts val="0"/>
              </a:spcBef>
              <a:buNone/>
            </a:pPr>
            <a:endParaRPr lang="en-US" sz="1600" b="1" dirty="0">
              <a:latin typeface="Courier New" pitchFamily="49" charset="0"/>
              <a:cs typeface="Courier New" pitchFamily="49" charset="0"/>
            </a:endParaRPr>
          </a:p>
        </p:txBody>
      </p:sp>
    </p:spTree>
    <p:extLst>
      <p:ext uri="{BB962C8B-B14F-4D97-AF65-F5344CB8AC3E}">
        <p14:creationId xmlns:p14="http://schemas.microsoft.com/office/powerpoint/2010/main" val="105996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09800"/>
            <a:ext cx="6477000" cy="1143000"/>
          </a:xfrm>
        </p:spPr>
        <p:txBody>
          <a:bodyPr/>
          <a:lstStyle/>
          <a:p>
            <a:r>
              <a:rPr lang="en-US" dirty="0"/>
              <a:t>Syllabus: Who Are We?</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4</a:t>
            </a:fld>
            <a:endParaRPr lang="en-US" altLang="en-US" dirty="0"/>
          </a:p>
        </p:txBody>
      </p:sp>
    </p:spTree>
    <p:extLst>
      <p:ext uri="{BB962C8B-B14F-4D97-AF65-F5344CB8AC3E}">
        <p14:creationId xmlns:p14="http://schemas.microsoft.com/office/powerpoint/2010/main" val="715085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50B19E1-B640-4AC8-8251-B86606270A08}"/>
              </a:ext>
            </a:extLst>
          </p:cNvPr>
          <p:cNvSpPr/>
          <p:nvPr/>
        </p:nvSpPr>
        <p:spPr>
          <a:xfrm>
            <a:off x="5023757" y="3085646"/>
            <a:ext cx="1524000" cy="2286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Rounded Corners 12">
            <a:extLst>
              <a:ext uri="{FF2B5EF4-FFF2-40B4-BE49-F238E27FC236}">
                <a16:creationId xmlns:a16="http://schemas.microsoft.com/office/drawing/2014/main" id="{5A7B3D6C-FEFD-4190-B023-37C944E6FCAF}"/>
              </a:ext>
            </a:extLst>
          </p:cNvPr>
          <p:cNvSpPr/>
          <p:nvPr/>
        </p:nvSpPr>
        <p:spPr>
          <a:xfrm>
            <a:off x="5029200" y="2819400"/>
            <a:ext cx="1524000" cy="228600"/>
          </a:xfrm>
          <a:prstGeom prst="round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Rounded Corners 11">
            <a:extLst>
              <a:ext uri="{FF2B5EF4-FFF2-40B4-BE49-F238E27FC236}">
                <a16:creationId xmlns:a16="http://schemas.microsoft.com/office/drawing/2014/main" id="{57D788A7-35D6-4623-B669-B27E09FCA877}"/>
              </a:ext>
            </a:extLst>
          </p:cNvPr>
          <p:cNvSpPr/>
          <p:nvPr/>
        </p:nvSpPr>
        <p:spPr>
          <a:xfrm>
            <a:off x="5105400" y="2209800"/>
            <a:ext cx="12954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Rounded Corners 9">
            <a:extLst>
              <a:ext uri="{FF2B5EF4-FFF2-40B4-BE49-F238E27FC236}">
                <a16:creationId xmlns:a16="http://schemas.microsoft.com/office/drawing/2014/main" id="{1A4BC44E-D37A-4FA8-93EA-B89708800447}"/>
              </a:ext>
            </a:extLst>
          </p:cNvPr>
          <p:cNvSpPr/>
          <p:nvPr/>
        </p:nvSpPr>
        <p:spPr>
          <a:xfrm>
            <a:off x="990600" y="3429000"/>
            <a:ext cx="12954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136525"/>
            <a:ext cx="8229600" cy="1143000"/>
          </a:xfrm>
        </p:spPr>
        <p:txBody>
          <a:bodyPr/>
          <a:lstStyle/>
          <a:p>
            <a:pPr algn="l"/>
            <a:r>
              <a:rPr lang="en-US" b="1" dirty="0"/>
              <a:t>Example</a:t>
            </a:r>
          </a:p>
        </p:txBody>
      </p:sp>
      <p:sp>
        <p:nvSpPr>
          <p:cNvPr id="4" name="Content Placeholder 3"/>
          <p:cNvSpPr>
            <a:spLocks noGrp="1"/>
          </p:cNvSpPr>
          <p:nvPr>
            <p:ph sz="half" idx="2"/>
          </p:nvPr>
        </p:nvSpPr>
        <p:spPr>
          <a:xfrm>
            <a:off x="457200" y="1341437"/>
            <a:ext cx="4040188" cy="4983163"/>
          </a:xfrm>
        </p:spPr>
        <p:txBody>
          <a:bodyPr>
            <a:noAutofit/>
          </a:bodyPr>
          <a:lstStyle/>
          <a:p>
            <a:pPr>
              <a:buNone/>
            </a:pPr>
            <a:r>
              <a:rPr lang="en-US" sz="1600" b="1" dirty="0">
                <a:latin typeface="Courier New" pitchFamily="49" charset="0"/>
                <a:cs typeface="Courier New" pitchFamily="49" charset="0"/>
              </a:rPr>
              <a:t>B1: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n-1</a:t>
            </a:r>
          </a:p>
          <a:p>
            <a:pPr>
              <a:buNone/>
            </a:pPr>
            <a:r>
              <a:rPr lang="en-US" sz="1600" b="1" dirty="0">
                <a:latin typeface="Courier New" pitchFamily="49" charset="0"/>
                <a:cs typeface="Courier New" pitchFamily="49" charset="0"/>
              </a:rPr>
              <a:t>B2: if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&lt;1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out</a:t>
            </a:r>
          </a:p>
          <a:p>
            <a:pPr>
              <a:buNone/>
            </a:pPr>
            <a:r>
              <a:rPr lang="pl-PL" sz="1600" b="1" dirty="0">
                <a:latin typeface="Courier New" pitchFamily="49" charset="0"/>
                <a:cs typeface="Courier New" pitchFamily="49" charset="0"/>
              </a:rPr>
              <a:t>B3:</a:t>
            </a:r>
            <a:r>
              <a:rPr lang="en-US" sz="1600" b="1" dirty="0">
                <a:latin typeface="Courier New" pitchFamily="49" charset="0"/>
                <a:cs typeface="Courier New" pitchFamily="49" charset="0"/>
              </a:rPr>
              <a:t> </a:t>
            </a:r>
            <a:r>
              <a:rPr lang="pl-PL" sz="1600" b="1" dirty="0">
                <a:latin typeface="Courier New" pitchFamily="49" charset="0"/>
                <a:cs typeface="Courier New" pitchFamily="49" charset="0"/>
              </a:rPr>
              <a:t>j := 1</a:t>
            </a:r>
            <a:endParaRPr lang="en-US" sz="1600" b="1" dirty="0">
              <a:latin typeface="Courier New" pitchFamily="49" charset="0"/>
              <a:cs typeface="Courier New" pitchFamily="49" charset="0"/>
            </a:endParaRPr>
          </a:p>
          <a:p>
            <a:pPr>
              <a:buNone/>
            </a:pPr>
            <a:r>
              <a:rPr lang="pl-PL" sz="1600" b="1" dirty="0">
                <a:latin typeface="Courier New" pitchFamily="49" charset="0"/>
                <a:cs typeface="Courier New" pitchFamily="49" charset="0"/>
              </a:rPr>
              <a:t>B4:</a:t>
            </a:r>
            <a:r>
              <a:rPr lang="en-US" sz="1600" b="1" dirty="0">
                <a:latin typeface="Courier New" pitchFamily="49" charset="0"/>
                <a:cs typeface="Courier New" pitchFamily="49" charset="0"/>
              </a:rPr>
              <a:t> </a:t>
            </a:r>
            <a:r>
              <a:rPr lang="pl-PL" sz="1600" b="1" dirty="0">
                <a:latin typeface="Courier New" pitchFamily="49" charset="0"/>
                <a:cs typeface="Courier New" pitchFamily="49" charset="0"/>
              </a:rPr>
              <a:t>if j&gt;i goto B5</a:t>
            </a:r>
          </a:p>
          <a:p>
            <a:pPr>
              <a:buNone/>
            </a:pPr>
            <a:r>
              <a:rPr lang="en-US" sz="1600" b="1" dirty="0">
                <a:latin typeface="Courier New" pitchFamily="49" charset="0"/>
                <a:cs typeface="Courier New" pitchFamily="49" charset="0"/>
              </a:rPr>
              <a:t>B6: t1 := j-1</a:t>
            </a:r>
          </a:p>
          <a:p>
            <a:pPr>
              <a:buNone/>
            </a:pPr>
            <a:r>
              <a:rPr lang="en-US" sz="1600" b="1" dirty="0">
                <a:latin typeface="Courier New" pitchFamily="49" charset="0"/>
                <a:cs typeface="Courier New" pitchFamily="49" charset="0"/>
              </a:rPr>
              <a:t>    t2 := 4*t1</a:t>
            </a:r>
          </a:p>
          <a:p>
            <a:pPr>
              <a:buNone/>
            </a:pPr>
            <a:r>
              <a:rPr lang="en-US" sz="1600" b="1" dirty="0">
                <a:latin typeface="Courier New" pitchFamily="49" charset="0"/>
                <a:cs typeface="Courier New" pitchFamily="49" charset="0"/>
              </a:rPr>
              <a:t>    t3 := A[t2]     </a:t>
            </a:r>
            <a:r>
              <a:rPr lang="en-US" sz="1600" b="1" i="1" dirty="0">
                <a:latin typeface="Courier New" pitchFamily="49" charset="0"/>
                <a:cs typeface="Courier New" pitchFamily="49" charset="0"/>
              </a:rPr>
              <a:t>;A[j]</a:t>
            </a:r>
          </a:p>
          <a:p>
            <a:pPr>
              <a:buNone/>
            </a:pPr>
            <a:r>
              <a:rPr lang="en-US" sz="1600" b="1" dirty="0">
                <a:latin typeface="Courier New" pitchFamily="49" charset="0"/>
                <a:cs typeface="Courier New" pitchFamily="49" charset="0"/>
              </a:rPr>
              <a:t>    t6 := 4*j</a:t>
            </a:r>
          </a:p>
          <a:p>
            <a:pPr>
              <a:buNone/>
            </a:pPr>
            <a:r>
              <a:rPr lang="en-US" sz="1600" b="1" dirty="0">
                <a:latin typeface="Courier New" pitchFamily="49" charset="0"/>
                <a:cs typeface="Courier New" pitchFamily="49" charset="0"/>
              </a:rPr>
              <a:t>    t7 := A[t6]    </a:t>
            </a:r>
            <a:r>
              <a:rPr lang="en-US" sz="1600" b="1" i="1" dirty="0">
                <a:latin typeface="Courier New" pitchFamily="49" charset="0"/>
                <a:cs typeface="Courier New" pitchFamily="49" charset="0"/>
              </a:rPr>
              <a:t>;A[j+1]</a:t>
            </a:r>
          </a:p>
          <a:p>
            <a:pPr>
              <a:buNone/>
            </a:pPr>
            <a:r>
              <a:rPr lang="en-US" sz="1600" b="1" dirty="0">
                <a:latin typeface="Courier New" pitchFamily="49" charset="0"/>
                <a:cs typeface="Courier New" pitchFamily="49" charset="0"/>
              </a:rPr>
              <a:t>    if t3&lt;=t7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B8</a:t>
            </a:r>
          </a:p>
          <a:p>
            <a:pPr>
              <a:buNone/>
            </a:pPr>
            <a:endParaRPr lang="en-US" sz="1600" b="1" dirty="0">
              <a:latin typeface="Courier New" pitchFamily="49" charset="0"/>
              <a:cs typeface="Courier New" pitchFamily="49" charset="0"/>
            </a:endParaRPr>
          </a:p>
        </p:txBody>
      </p:sp>
      <p:sp>
        <p:nvSpPr>
          <p:cNvPr id="6" name="Content Placeholder 5"/>
          <p:cNvSpPr>
            <a:spLocks noGrp="1"/>
          </p:cNvSpPr>
          <p:nvPr>
            <p:ph sz="quarter" idx="4"/>
          </p:nvPr>
        </p:nvSpPr>
        <p:spPr>
          <a:xfrm>
            <a:off x="4495801" y="1295400"/>
            <a:ext cx="4191000" cy="4983163"/>
          </a:xfrm>
        </p:spPr>
        <p:txBody>
          <a:bodyPr>
            <a:noAutofit/>
          </a:bodyPr>
          <a:lstStyle/>
          <a:p>
            <a:pPr>
              <a:buNone/>
            </a:pPr>
            <a:r>
              <a:rPr lang="en-US" sz="1600" b="1" dirty="0">
                <a:latin typeface="Courier New" pitchFamily="49" charset="0"/>
                <a:cs typeface="Courier New" pitchFamily="49" charset="0"/>
              </a:rPr>
              <a:t>B7: t8 :=j-1</a:t>
            </a:r>
          </a:p>
          <a:p>
            <a:pPr>
              <a:buNone/>
            </a:pPr>
            <a:r>
              <a:rPr lang="en-US" sz="1600" b="1" dirty="0">
                <a:latin typeface="Courier New" pitchFamily="49" charset="0"/>
                <a:cs typeface="Courier New" pitchFamily="49" charset="0"/>
              </a:rPr>
              <a:t>    t9 := 4*t8</a:t>
            </a:r>
          </a:p>
          <a:p>
            <a:pPr>
              <a:buNone/>
            </a:pPr>
            <a:r>
              <a:rPr lang="en-US" sz="1600" b="1" dirty="0">
                <a:latin typeface="Courier New" pitchFamily="49" charset="0"/>
                <a:cs typeface="Courier New" pitchFamily="49" charset="0"/>
              </a:rPr>
              <a:t>    temp := A[t9]  </a:t>
            </a:r>
            <a:r>
              <a:rPr lang="en-US" sz="1600" b="1" i="1" dirty="0">
                <a:latin typeface="Courier New" pitchFamily="49" charset="0"/>
                <a:cs typeface="Courier New" pitchFamily="49" charset="0"/>
              </a:rPr>
              <a:t>;temp:=A[j]</a:t>
            </a:r>
          </a:p>
          <a:p>
            <a:pPr>
              <a:buNone/>
            </a:pPr>
            <a:r>
              <a:rPr lang="en-US" sz="1600" b="1" dirty="0">
                <a:latin typeface="Courier New" pitchFamily="49" charset="0"/>
                <a:cs typeface="Courier New" pitchFamily="49" charset="0"/>
              </a:rPr>
              <a:t>    t12 := 4*j</a:t>
            </a:r>
          </a:p>
          <a:p>
            <a:pPr>
              <a:buNone/>
            </a:pPr>
            <a:r>
              <a:rPr lang="en-US" sz="1600" b="1" dirty="0">
                <a:latin typeface="Courier New" pitchFamily="49" charset="0"/>
                <a:cs typeface="Courier New" pitchFamily="49" charset="0"/>
              </a:rPr>
              <a:t>    t13 := A[t12]  </a:t>
            </a:r>
            <a:r>
              <a:rPr lang="en-US" sz="1600" b="1" i="1" dirty="0">
                <a:latin typeface="Courier New" pitchFamily="49" charset="0"/>
                <a:cs typeface="Courier New" pitchFamily="49" charset="0"/>
              </a:rPr>
              <a:t>;A[j+1]</a:t>
            </a:r>
          </a:p>
          <a:p>
            <a:pPr>
              <a:buNone/>
            </a:pPr>
            <a:r>
              <a:rPr lang="en-US" sz="1600" b="1" dirty="0">
                <a:latin typeface="Courier New" pitchFamily="49" charset="0"/>
                <a:cs typeface="Courier New" pitchFamily="49" charset="0"/>
              </a:rPr>
              <a:t>    A[t9]:= t13    </a:t>
            </a:r>
            <a:r>
              <a:rPr lang="en-US" sz="1600" b="1" i="1" dirty="0">
                <a:latin typeface="Courier New" pitchFamily="49" charset="0"/>
                <a:cs typeface="Courier New" pitchFamily="49" charset="0"/>
              </a:rPr>
              <a:t>;A[j]:=A[j+1]</a:t>
            </a:r>
          </a:p>
          <a:p>
            <a:pPr>
              <a:buNone/>
            </a:pPr>
            <a:r>
              <a:rPr lang="en-US" sz="1600" b="1" dirty="0">
                <a:latin typeface="Courier New" pitchFamily="49" charset="0"/>
                <a:cs typeface="Courier New" pitchFamily="49" charset="0"/>
              </a:rPr>
              <a:t>    A[t12]:=temp   </a:t>
            </a:r>
            <a:r>
              <a:rPr lang="en-US" sz="1600" b="1" i="1" dirty="0">
                <a:latin typeface="Courier New" pitchFamily="49" charset="0"/>
                <a:cs typeface="Courier New" pitchFamily="49" charset="0"/>
              </a:rPr>
              <a:t>;A[j+1]:=temp</a:t>
            </a:r>
          </a:p>
          <a:p>
            <a:pPr>
              <a:buNone/>
            </a:pPr>
            <a:r>
              <a:rPr lang="en-US" sz="1600" b="1" dirty="0">
                <a:latin typeface="Courier New" pitchFamily="49" charset="0"/>
                <a:cs typeface="Courier New" pitchFamily="49" charset="0"/>
              </a:rPr>
              <a:t>B8: j := j+1</a:t>
            </a:r>
          </a:p>
          <a:p>
            <a:pPr>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B4</a:t>
            </a:r>
          </a:p>
          <a:p>
            <a:pPr>
              <a:buNone/>
            </a:pPr>
            <a:r>
              <a:rPr lang="en-US" sz="1600" b="1" dirty="0">
                <a:latin typeface="Courier New" pitchFamily="49" charset="0"/>
                <a:cs typeface="Courier New" pitchFamily="49" charset="0"/>
              </a:rPr>
              <a:t>B5: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i-1</a:t>
            </a:r>
          </a:p>
          <a:p>
            <a:pPr>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B2</a:t>
            </a:r>
          </a:p>
          <a:p>
            <a:pPr>
              <a:buNone/>
            </a:pPr>
            <a:r>
              <a:rPr lang="en-US" sz="1600" b="1" dirty="0">
                <a:latin typeface="Courier New" pitchFamily="49" charset="0"/>
                <a:cs typeface="Courier New" pitchFamily="49" charset="0"/>
              </a:rPr>
              <a:t>out:</a:t>
            </a:r>
          </a:p>
          <a:p>
            <a:pPr>
              <a:spcBef>
                <a:spcPts val="0"/>
              </a:spcBef>
              <a:buNone/>
            </a:pPr>
            <a:endParaRPr lang="en-US" sz="1600" b="1" dirty="0">
              <a:latin typeface="Courier New" pitchFamily="49" charset="0"/>
              <a:cs typeface="Courier New" pitchFamily="49" charset="0"/>
            </a:endParaRPr>
          </a:p>
        </p:txBody>
      </p:sp>
      <p:sp>
        <p:nvSpPr>
          <p:cNvPr id="9" name="Slide Number Placeholder 8"/>
          <p:cNvSpPr>
            <a:spLocks noGrp="1"/>
          </p:cNvSpPr>
          <p:nvPr>
            <p:ph type="sldNum" sz="quarter" idx="12"/>
          </p:nvPr>
        </p:nvSpPr>
        <p:spPr/>
        <p:txBody>
          <a:bodyPr/>
          <a:lstStyle/>
          <a:p>
            <a:fld id="{3B18AE90-4419-4CF3-8E84-9F60760ACC6E}" type="slidenum">
              <a:rPr lang="en-US" smtClean="0"/>
              <a:pPr/>
              <a:t>40</a:t>
            </a:fld>
            <a:endParaRPr lang="en-US"/>
          </a:p>
        </p:txBody>
      </p:sp>
    </p:spTree>
    <p:extLst>
      <p:ext uri="{BB962C8B-B14F-4D97-AF65-F5344CB8AC3E}">
        <p14:creationId xmlns:p14="http://schemas.microsoft.com/office/powerpoint/2010/main" val="122281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2"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
            </a:r>
            <a:r>
              <a:rPr lang="en-US" dirty="0" err="1"/>
              <a:t>Intraprocedural</a:t>
            </a:r>
            <a:r>
              <a:rPr lang="en-US" dirty="0"/>
              <a:t>) Global Optimizations</a:t>
            </a:r>
          </a:p>
        </p:txBody>
      </p:sp>
      <p:sp>
        <p:nvSpPr>
          <p:cNvPr id="3" name="Content Placeholder 2"/>
          <p:cNvSpPr>
            <a:spLocks noGrp="1"/>
          </p:cNvSpPr>
          <p:nvPr>
            <p:ph idx="1"/>
          </p:nvPr>
        </p:nvSpPr>
        <p:spPr/>
        <p:txBody>
          <a:bodyPr>
            <a:normAutofit fontScale="85000" lnSpcReduction="20000"/>
          </a:bodyPr>
          <a:lstStyle/>
          <a:p>
            <a:r>
              <a:rPr lang="en-US" b="1" dirty="0">
                <a:solidFill>
                  <a:srgbClr val="0000FF"/>
                </a:solidFill>
              </a:rPr>
              <a:t>Global versions of local optimizations</a:t>
            </a:r>
          </a:p>
          <a:p>
            <a:pPr lvl="1"/>
            <a:r>
              <a:rPr lang="en-US" dirty="0"/>
              <a:t>global common </a:t>
            </a:r>
            <a:r>
              <a:rPr lang="en-US" dirty="0" err="1"/>
              <a:t>subexpression</a:t>
            </a:r>
            <a:r>
              <a:rPr lang="en-US" dirty="0"/>
              <a:t> elimination</a:t>
            </a:r>
          </a:p>
          <a:p>
            <a:pPr lvl="1"/>
            <a:r>
              <a:rPr lang="en-US" dirty="0"/>
              <a:t>global constant propagation </a:t>
            </a:r>
          </a:p>
          <a:p>
            <a:pPr lvl="1"/>
            <a:r>
              <a:rPr lang="en-US" dirty="0"/>
              <a:t>dead code elimination</a:t>
            </a:r>
          </a:p>
          <a:p>
            <a:pPr>
              <a:lnSpc>
                <a:spcPct val="150000"/>
              </a:lnSpc>
            </a:pPr>
            <a:r>
              <a:rPr lang="en-US" b="1" dirty="0">
                <a:solidFill>
                  <a:srgbClr val="0000FF"/>
                </a:solidFill>
              </a:rPr>
              <a:t>Loop optimizations</a:t>
            </a:r>
          </a:p>
          <a:p>
            <a:pPr lvl="1"/>
            <a:r>
              <a:rPr lang="en-US" dirty="0"/>
              <a:t>reduce code to be executed in each iteration</a:t>
            </a:r>
          </a:p>
          <a:p>
            <a:pPr lvl="1"/>
            <a:r>
              <a:rPr lang="en-US" dirty="0"/>
              <a:t>code motion</a:t>
            </a:r>
          </a:p>
          <a:p>
            <a:pPr lvl="1"/>
            <a:r>
              <a:rPr lang="en-US" dirty="0"/>
              <a:t>induction variable elimination</a:t>
            </a:r>
          </a:p>
          <a:p>
            <a:pPr>
              <a:lnSpc>
                <a:spcPct val="150000"/>
              </a:lnSpc>
            </a:pPr>
            <a:r>
              <a:rPr lang="en-US" b="1" dirty="0">
                <a:solidFill>
                  <a:srgbClr val="0000FF"/>
                </a:solidFill>
              </a:rPr>
              <a:t>Other control structures</a:t>
            </a:r>
          </a:p>
          <a:p>
            <a:pPr lvl="1"/>
            <a:r>
              <a:rPr lang="en-US" dirty="0"/>
              <a:t>Code hoisting: eliminates copies of identical code on parallel paths in a flow graph to reduce code size.</a:t>
            </a:r>
          </a:p>
          <a:p>
            <a:pPr>
              <a:buNone/>
            </a:pPr>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41</a:t>
            </a:fld>
            <a:endParaRPr lang="en-US" dirty="0"/>
          </a:p>
        </p:txBody>
      </p:sp>
    </p:spTree>
    <p:extLst>
      <p:ext uri="{BB962C8B-B14F-4D97-AF65-F5344CB8AC3E}">
        <p14:creationId xmlns:p14="http://schemas.microsoft.com/office/powerpoint/2010/main" val="3436661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EA8B589-D892-49AF-8994-B6D975E30670}"/>
              </a:ext>
            </a:extLst>
          </p:cNvPr>
          <p:cNvSpPr/>
          <p:nvPr/>
        </p:nvSpPr>
        <p:spPr>
          <a:xfrm>
            <a:off x="4953000" y="1404030"/>
            <a:ext cx="1752600" cy="21011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pPr algn="l"/>
            <a:r>
              <a:rPr lang="en-US" b="1" dirty="0"/>
              <a:t>Example</a:t>
            </a:r>
          </a:p>
        </p:txBody>
      </p:sp>
      <p:sp>
        <p:nvSpPr>
          <p:cNvPr id="4" name="Content Placeholder 3"/>
          <p:cNvSpPr>
            <a:spLocks noGrp="1"/>
          </p:cNvSpPr>
          <p:nvPr>
            <p:ph sz="half" idx="2"/>
          </p:nvPr>
        </p:nvSpPr>
        <p:spPr>
          <a:xfrm>
            <a:off x="456407" y="1555749"/>
            <a:ext cx="4040188" cy="4983163"/>
          </a:xfrm>
        </p:spPr>
        <p:txBody>
          <a:bodyPr>
            <a:noAutofit/>
          </a:bodyPr>
          <a:lstStyle/>
          <a:p>
            <a:pPr>
              <a:buNone/>
            </a:pPr>
            <a:r>
              <a:rPr lang="en-US" sz="1600" b="1" dirty="0">
                <a:latin typeface="Courier New" pitchFamily="49" charset="0"/>
                <a:cs typeface="Courier New" pitchFamily="49" charset="0"/>
              </a:rPr>
              <a:t>B1: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n-1</a:t>
            </a:r>
          </a:p>
          <a:p>
            <a:pPr>
              <a:buNone/>
            </a:pPr>
            <a:r>
              <a:rPr lang="en-US" sz="1600" b="1" dirty="0">
                <a:latin typeface="Courier New" pitchFamily="49" charset="0"/>
                <a:cs typeface="Courier New" pitchFamily="49" charset="0"/>
              </a:rPr>
              <a:t>B2: if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&lt;1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out</a:t>
            </a:r>
          </a:p>
          <a:p>
            <a:pPr>
              <a:buNone/>
            </a:pPr>
            <a:r>
              <a:rPr lang="pl-PL" sz="1600" b="1" dirty="0">
                <a:latin typeface="Courier New" pitchFamily="49" charset="0"/>
                <a:cs typeface="Courier New" pitchFamily="49" charset="0"/>
              </a:rPr>
              <a:t>B3:</a:t>
            </a:r>
            <a:r>
              <a:rPr lang="en-US" sz="1600" b="1" dirty="0">
                <a:latin typeface="Courier New" pitchFamily="49" charset="0"/>
                <a:cs typeface="Courier New" pitchFamily="49" charset="0"/>
              </a:rPr>
              <a:t> </a:t>
            </a:r>
            <a:r>
              <a:rPr lang="pl-PL" sz="1600" b="1" dirty="0">
                <a:latin typeface="Courier New" pitchFamily="49" charset="0"/>
                <a:cs typeface="Courier New" pitchFamily="49" charset="0"/>
              </a:rPr>
              <a:t>j := 1</a:t>
            </a:r>
            <a:endParaRPr lang="en-US" sz="1600" b="1" dirty="0">
              <a:latin typeface="Courier New" pitchFamily="49" charset="0"/>
              <a:cs typeface="Courier New" pitchFamily="49" charset="0"/>
            </a:endParaRPr>
          </a:p>
          <a:p>
            <a:pPr>
              <a:buNone/>
            </a:pPr>
            <a:r>
              <a:rPr lang="pl-PL" sz="1600" b="1" dirty="0">
                <a:latin typeface="Courier New" pitchFamily="49" charset="0"/>
                <a:cs typeface="Courier New" pitchFamily="49" charset="0"/>
              </a:rPr>
              <a:t>B4:</a:t>
            </a:r>
            <a:r>
              <a:rPr lang="en-US" sz="1600" b="1" dirty="0">
                <a:latin typeface="Courier New" pitchFamily="49" charset="0"/>
                <a:cs typeface="Courier New" pitchFamily="49" charset="0"/>
              </a:rPr>
              <a:t> </a:t>
            </a:r>
            <a:r>
              <a:rPr lang="pl-PL" sz="1600" b="1" dirty="0">
                <a:latin typeface="Courier New" pitchFamily="49" charset="0"/>
                <a:cs typeface="Courier New" pitchFamily="49" charset="0"/>
              </a:rPr>
              <a:t>if j&gt;i goto B5</a:t>
            </a:r>
          </a:p>
          <a:p>
            <a:pPr>
              <a:buNone/>
            </a:pPr>
            <a:r>
              <a:rPr lang="en-US" sz="1600" b="1" dirty="0">
                <a:latin typeface="Courier New" pitchFamily="49" charset="0"/>
                <a:cs typeface="Courier New" pitchFamily="49" charset="0"/>
              </a:rPr>
              <a:t>B6: t1 := j-1</a:t>
            </a:r>
          </a:p>
          <a:p>
            <a:pPr>
              <a:buNone/>
            </a:pPr>
            <a:r>
              <a:rPr lang="en-US" sz="1600" b="1" dirty="0">
                <a:latin typeface="Courier New" pitchFamily="49" charset="0"/>
                <a:cs typeface="Courier New" pitchFamily="49" charset="0"/>
              </a:rPr>
              <a:t>    t2 := 4*t1</a:t>
            </a:r>
          </a:p>
          <a:p>
            <a:pPr>
              <a:buNone/>
            </a:pPr>
            <a:r>
              <a:rPr lang="en-US" sz="1600" b="1" dirty="0">
                <a:latin typeface="Courier New" pitchFamily="49" charset="0"/>
                <a:cs typeface="Courier New" pitchFamily="49" charset="0"/>
              </a:rPr>
              <a:t>    t3 := A[t2]     </a:t>
            </a:r>
            <a:r>
              <a:rPr lang="en-US" sz="1600" b="1" i="1" dirty="0">
                <a:latin typeface="Courier New" pitchFamily="49" charset="0"/>
                <a:cs typeface="Courier New" pitchFamily="49" charset="0"/>
              </a:rPr>
              <a:t>;A[j]</a:t>
            </a:r>
          </a:p>
          <a:p>
            <a:pPr>
              <a:buNone/>
            </a:pPr>
            <a:r>
              <a:rPr lang="en-US" sz="1600" b="1" dirty="0">
                <a:latin typeface="Courier New" pitchFamily="49" charset="0"/>
                <a:cs typeface="Courier New" pitchFamily="49" charset="0"/>
              </a:rPr>
              <a:t>    t6 := 4*j</a:t>
            </a:r>
          </a:p>
          <a:p>
            <a:pPr>
              <a:buNone/>
            </a:pPr>
            <a:r>
              <a:rPr lang="en-US" sz="1600" b="1" dirty="0">
                <a:latin typeface="Courier New" pitchFamily="49" charset="0"/>
                <a:cs typeface="Courier New" pitchFamily="49" charset="0"/>
              </a:rPr>
              <a:t>    t7 := A[t6]    </a:t>
            </a:r>
            <a:r>
              <a:rPr lang="en-US" sz="1600" b="1" i="1" dirty="0">
                <a:latin typeface="Courier New" pitchFamily="49" charset="0"/>
                <a:cs typeface="Courier New" pitchFamily="49" charset="0"/>
              </a:rPr>
              <a:t>;A[j+1]</a:t>
            </a:r>
          </a:p>
          <a:p>
            <a:pPr>
              <a:buNone/>
            </a:pPr>
            <a:r>
              <a:rPr lang="en-US" sz="1600" b="1" dirty="0">
                <a:latin typeface="Courier New" pitchFamily="49" charset="0"/>
                <a:cs typeface="Courier New" pitchFamily="49" charset="0"/>
              </a:rPr>
              <a:t>    if t3&lt;=t7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B8</a:t>
            </a:r>
          </a:p>
          <a:p>
            <a:pPr>
              <a:buNone/>
            </a:pPr>
            <a:endParaRPr lang="en-US" sz="1600" b="1" dirty="0">
              <a:latin typeface="Courier New" pitchFamily="49" charset="0"/>
              <a:cs typeface="Courier New" pitchFamily="49" charset="0"/>
            </a:endParaRPr>
          </a:p>
        </p:txBody>
      </p:sp>
      <p:sp>
        <p:nvSpPr>
          <p:cNvPr id="6" name="Content Placeholder 5"/>
          <p:cNvSpPr>
            <a:spLocks noGrp="1"/>
          </p:cNvSpPr>
          <p:nvPr>
            <p:ph sz="quarter" idx="4"/>
          </p:nvPr>
        </p:nvSpPr>
        <p:spPr>
          <a:xfrm>
            <a:off x="4507481" y="1417638"/>
            <a:ext cx="4191000" cy="4983163"/>
          </a:xfrm>
        </p:spPr>
        <p:txBody>
          <a:bodyPr>
            <a:noAutofit/>
          </a:bodyPr>
          <a:lstStyle/>
          <a:p>
            <a:pPr>
              <a:buNone/>
            </a:pPr>
            <a:r>
              <a:rPr lang="en-US" sz="1600" b="1" dirty="0">
                <a:latin typeface="Courier New" pitchFamily="49" charset="0"/>
                <a:cs typeface="Courier New" pitchFamily="49" charset="0"/>
              </a:rPr>
              <a:t>B7: t8 :=j-1</a:t>
            </a:r>
          </a:p>
          <a:p>
            <a:pPr>
              <a:buNone/>
            </a:pPr>
            <a:r>
              <a:rPr lang="en-US" sz="1600" b="1" dirty="0">
                <a:latin typeface="Courier New" pitchFamily="49" charset="0"/>
                <a:cs typeface="Courier New" pitchFamily="49" charset="0"/>
              </a:rPr>
              <a:t>    t9 := 4*t8</a:t>
            </a:r>
          </a:p>
          <a:p>
            <a:pPr>
              <a:buNone/>
            </a:pPr>
            <a:r>
              <a:rPr lang="en-US" sz="1600" b="1" dirty="0">
                <a:latin typeface="Courier New" pitchFamily="49" charset="0"/>
                <a:cs typeface="Courier New" pitchFamily="49" charset="0"/>
              </a:rPr>
              <a:t>    temp := A[t9] </a:t>
            </a:r>
            <a:r>
              <a:rPr lang="en-US" sz="1600" b="1" i="1" dirty="0">
                <a:latin typeface="Courier New" pitchFamily="49" charset="0"/>
                <a:cs typeface="Courier New" pitchFamily="49" charset="0"/>
              </a:rPr>
              <a:t>;temp:=A[j]</a:t>
            </a:r>
          </a:p>
          <a:p>
            <a:pPr>
              <a:buNone/>
            </a:pPr>
            <a:r>
              <a:rPr lang="en-US" sz="1600" b="1" dirty="0">
                <a:latin typeface="Courier New" pitchFamily="49" charset="0"/>
                <a:cs typeface="Courier New" pitchFamily="49" charset="0"/>
              </a:rPr>
              <a:t>    t12 := 4*j</a:t>
            </a:r>
          </a:p>
          <a:p>
            <a:pPr>
              <a:buNone/>
            </a:pPr>
            <a:r>
              <a:rPr lang="en-US" sz="1600" b="1" dirty="0">
                <a:latin typeface="Courier New" pitchFamily="49" charset="0"/>
                <a:cs typeface="Courier New" pitchFamily="49" charset="0"/>
              </a:rPr>
              <a:t> 	 t13 := A[t12] </a:t>
            </a:r>
            <a:r>
              <a:rPr lang="en-US" sz="1600" b="1" i="1" dirty="0">
                <a:latin typeface="Courier New" pitchFamily="49" charset="0"/>
                <a:cs typeface="Courier New" pitchFamily="49" charset="0"/>
              </a:rPr>
              <a:t>;A[j+1]</a:t>
            </a:r>
          </a:p>
          <a:p>
            <a:pPr>
              <a:buNone/>
            </a:pPr>
            <a:r>
              <a:rPr lang="en-US" sz="1600" b="1" dirty="0">
                <a:latin typeface="Courier New" pitchFamily="49" charset="0"/>
                <a:cs typeface="Courier New" pitchFamily="49" charset="0"/>
              </a:rPr>
              <a:t>    A[t9]:= t13   </a:t>
            </a:r>
            <a:r>
              <a:rPr lang="en-US" sz="1600" b="1" i="1" dirty="0">
                <a:latin typeface="Courier New" pitchFamily="49" charset="0"/>
                <a:cs typeface="Courier New" pitchFamily="49" charset="0"/>
              </a:rPr>
              <a:t>;A[j]:=A[j+1]</a:t>
            </a:r>
          </a:p>
          <a:p>
            <a:pPr>
              <a:buNone/>
            </a:pPr>
            <a:r>
              <a:rPr lang="en-US" sz="1600" b="1" dirty="0">
                <a:latin typeface="Courier New" pitchFamily="49" charset="0"/>
                <a:cs typeface="Courier New" pitchFamily="49" charset="0"/>
              </a:rPr>
              <a:t>    A[t12]:=temp  </a:t>
            </a:r>
            <a:r>
              <a:rPr lang="en-US" sz="1600" b="1" i="1" dirty="0">
                <a:latin typeface="Courier New" pitchFamily="49" charset="0"/>
                <a:cs typeface="Courier New" pitchFamily="49" charset="0"/>
              </a:rPr>
              <a:t>;A[j+1]:=temp</a:t>
            </a:r>
          </a:p>
          <a:p>
            <a:pPr>
              <a:buNone/>
            </a:pPr>
            <a:r>
              <a:rPr lang="en-US" sz="1600" b="1" dirty="0">
                <a:latin typeface="Courier New" pitchFamily="49" charset="0"/>
                <a:cs typeface="Courier New" pitchFamily="49" charset="0"/>
              </a:rPr>
              <a:t>B8: j := j+1</a:t>
            </a:r>
          </a:p>
          <a:p>
            <a:pPr>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B4</a:t>
            </a:r>
          </a:p>
          <a:p>
            <a:pPr>
              <a:buNone/>
            </a:pPr>
            <a:r>
              <a:rPr lang="en-US" sz="1600" b="1" dirty="0">
                <a:latin typeface="Courier New" pitchFamily="49" charset="0"/>
                <a:cs typeface="Courier New" pitchFamily="49" charset="0"/>
              </a:rPr>
              <a:t>B5: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i-1</a:t>
            </a:r>
          </a:p>
          <a:p>
            <a:pPr>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B2</a:t>
            </a:r>
          </a:p>
          <a:p>
            <a:pPr>
              <a:buNone/>
            </a:pPr>
            <a:r>
              <a:rPr lang="en-US" sz="1600" b="1" dirty="0">
                <a:latin typeface="Courier New" pitchFamily="49" charset="0"/>
                <a:cs typeface="Courier New" pitchFamily="49" charset="0"/>
              </a:rPr>
              <a:t>out:</a:t>
            </a:r>
          </a:p>
          <a:p>
            <a:pPr>
              <a:spcBef>
                <a:spcPts val="0"/>
              </a:spcBef>
              <a:buNone/>
            </a:pPr>
            <a:endParaRPr lang="en-US" sz="1600" b="1" dirty="0">
              <a:latin typeface="Courier New" pitchFamily="49" charset="0"/>
              <a:cs typeface="Courier New" pitchFamily="49" charset="0"/>
            </a:endParaRPr>
          </a:p>
        </p:txBody>
      </p:sp>
      <p:sp>
        <p:nvSpPr>
          <p:cNvPr id="9" name="Slide Number Placeholder 8"/>
          <p:cNvSpPr>
            <a:spLocks noGrp="1"/>
          </p:cNvSpPr>
          <p:nvPr>
            <p:ph type="sldNum" sz="quarter" idx="12"/>
          </p:nvPr>
        </p:nvSpPr>
        <p:spPr/>
        <p:txBody>
          <a:bodyPr/>
          <a:lstStyle/>
          <a:p>
            <a:fld id="{3B18AE90-4419-4CF3-8E84-9F60760ACC6E}" type="slidenum">
              <a:rPr lang="en-US" smtClean="0"/>
              <a:pPr/>
              <a:t>42</a:t>
            </a:fld>
            <a:endParaRPr lang="en-US"/>
          </a:p>
        </p:txBody>
      </p:sp>
    </p:spTree>
    <p:extLst>
      <p:ext uri="{BB962C8B-B14F-4D97-AF65-F5344CB8AC3E}">
        <p14:creationId xmlns:p14="http://schemas.microsoft.com/office/powerpoint/2010/main" val="327740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AD937C9A-32E0-48E6-8E5A-05D2983413DE}"/>
              </a:ext>
            </a:extLst>
          </p:cNvPr>
          <p:cNvSpPr/>
          <p:nvPr/>
        </p:nvSpPr>
        <p:spPr>
          <a:xfrm>
            <a:off x="4953000" y="1600200"/>
            <a:ext cx="1447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pPr algn="l"/>
            <a:r>
              <a:rPr lang="en-US" b="1" dirty="0"/>
              <a:t>Example (After Global CSE)</a:t>
            </a:r>
          </a:p>
        </p:txBody>
      </p:sp>
      <p:sp>
        <p:nvSpPr>
          <p:cNvPr id="4" name="Content Placeholder 3"/>
          <p:cNvSpPr>
            <a:spLocks noGrp="1"/>
          </p:cNvSpPr>
          <p:nvPr>
            <p:ph sz="half" idx="2"/>
          </p:nvPr>
        </p:nvSpPr>
        <p:spPr>
          <a:xfrm>
            <a:off x="381000" y="1555749"/>
            <a:ext cx="4040188" cy="4983163"/>
          </a:xfrm>
        </p:spPr>
        <p:txBody>
          <a:bodyPr>
            <a:noAutofit/>
          </a:bodyPr>
          <a:lstStyle/>
          <a:p>
            <a:pPr>
              <a:buNone/>
            </a:pPr>
            <a:r>
              <a:rPr lang="en-US" sz="1600" b="1" dirty="0">
                <a:latin typeface="Courier New" pitchFamily="49" charset="0"/>
                <a:cs typeface="Courier New" pitchFamily="49" charset="0"/>
              </a:rPr>
              <a:t>B1: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n-1</a:t>
            </a:r>
          </a:p>
          <a:p>
            <a:pPr>
              <a:buNone/>
            </a:pPr>
            <a:r>
              <a:rPr lang="en-US" sz="1600" b="1" dirty="0">
                <a:latin typeface="Courier New" pitchFamily="49" charset="0"/>
                <a:cs typeface="Courier New" pitchFamily="49" charset="0"/>
              </a:rPr>
              <a:t>B2: if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&lt;1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out</a:t>
            </a:r>
          </a:p>
          <a:p>
            <a:pPr>
              <a:buNone/>
            </a:pPr>
            <a:r>
              <a:rPr lang="pl-PL" sz="1600" b="1" dirty="0">
                <a:latin typeface="Courier New" pitchFamily="49" charset="0"/>
                <a:cs typeface="Courier New" pitchFamily="49" charset="0"/>
              </a:rPr>
              <a:t>B3:</a:t>
            </a:r>
            <a:r>
              <a:rPr lang="en-US" sz="1600" b="1" dirty="0">
                <a:latin typeface="Courier New" pitchFamily="49" charset="0"/>
                <a:cs typeface="Courier New" pitchFamily="49" charset="0"/>
              </a:rPr>
              <a:t> </a:t>
            </a:r>
            <a:r>
              <a:rPr lang="pl-PL" sz="1600" b="1" dirty="0">
                <a:latin typeface="Courier New" pitchFamily="49" charset="0"/>
                <a:cs typeface="Courier New" pitchFamily="49" charset="0"/>
              </a:rPr>
              <a:t>j := 1</a:t>
            </a:r>
            <a:endParaRPr lang="en-US" sz="1600" b="1" dirty="0">
              <a:latin typeface="Courier New" pitchFamily="49" charset="0"/>
              <a:cs typeface="Courier New" pitchFamily="49" charset="0"/>
            </a:endParaRPr>
          </a:p>
          <a:p>
            <a:pPr>
              <a:buNone/>
            </a:pPr>
            <a:r>
              <a:rPr lang="pl-PL" sz="1600" b="1" dirty="0">
                <a:latin typeface="Courier New" pitchFamily="49" charset="0"/>
                <a:cs typeface="Courier New" pitchFamily="49" charset="0"/>
              </a:rPr>
              <a:t>B4:</a:t>
            </a:r>
            <a:r>
              <a:rPr lang="en-US" sz="1600" b="1" dirty="0">
                <a:latin typeface="Courier New" pitchFamily="49" charset="0"/>
                <a:cs typeface="Courier New" pitchFamily="49" charset="0"/>
              </a:rPr>
              <a:t> </a:t>
            </a:r>
            <a:r>
              <a:rPr lang="pl-PL" sz="1600" b="1" dirty="0">
                <a:latin typeface="Courier New" pitchFamily="49" charset="0"/>
                <a:cs typeface="Courier New" pitchFamily="49" charset="0"/>
              </a:rPr>
              <a:t>if j&gt;i goto B5</a:t>
            </a:r>
          </a:p>
          <a:p>
            <a:pPr>
              <a:buNone/>
            </a:pPr>
            <a:r>
              <a:rPr lang="en-US" sz="1600" b="1" dirty="0">
                <a:latin typeface="Courier New" pitchFamily="49" charset="0"/>
                <a:cs typeface="Courier New" pitchFamily="49" charset="0"/>
              </a:rPr>
              <a:t>B6: t1 := j-1</a:t>
            </a:r>
          </a:p>
          <a:p>
            <a:pPr>
              <a:buNone/>
            </a:pPr>
            <a:r>
              <a:rPr lang="en-US" sz="1600" b="1" dirty="0">
                <a:latin typeface="Courier New" pitchFamily="49" charset="0"/>
                <a:cs typeface="Courier New" pitchFamily="49" charset="0"/>
              </a:rPr>
              <a:t>    t2 := 4*t1</a:t>
            </a:r>
          </a:p>
          <a:p>
            <a:pPr>
              <a:buNone/>
            </a:pPr>
            <a:r>
              <a:rPr lang="en-US" sz="1600" b="1" dirty="0">
                <a:latin typeface="Courier New" pitchFamily="49" charset="0"/>
                <a:cs typeface="Courier New" pitchFamily="49" charset="0"/>
              </a:rPr>
              <a:t>    t3 := A[t2]     </a:t>
            </a:r>
            <a:r>
              <a:rPr lang="en-US" sz="1600" b="1" i="1" dirty="0">
                <a:latin typeface="Courier New" pitchFamily="49" charset="0"/>
                <a:cs typeface="Courier New" pitchFamily="49" charset="0"/>
              </a:rPr>
              <a:t>;A[j]</a:t>
            </a:r>
          </a:p>
          <a:p>
            <a:pPr>
              <a:buNone/>
            </a:pPr>
            <a:r>
              <a:rPr lang="en-US" sz="1600" b="1" dirty="0">
                <a:latin typeface="Courier New" pitchFamily="49" charset="0"/>
                <a:cs typeface="Courier New" pitchFamily="49" charset="0"/>
              </a:rPr>
              <a:t>    t6 := 4*j</a:t>
            </a:r>
          </a:p>
          <a:p>
            <a:pPr>
              <a:buNone/>
            </a:pPr>
            <a:r>
              <a:rPr lang="en-US" sz="1600" b="1" dirty="0">
                <a:latin typeface="Courier New" pitchFamily="49" charset="0"/>
                <a:cs typeface="Courier New" pitchFamily="49" charset="0"/>
              </a:rPr>
              <a:t>    t7 := A[t6]    </a:t>
            </a:r>
            <a:r>
              <a:rPr lang="en-US" sz="1600" b="1" i="1" dirty="0">
                <a:latin typeface="Courier New" pitchFamily="49" charset="0"/>
                <a:cs typeface="Courier New" pitchFamily="49" charset="0"/>
              </a:rPr>
              <a:t>;A[j+1]</a:t>
            </a:r>
          </a:p>
          <a:p>
            <a:pPr>
              <a:buNone/>
            </a:pPr>
            <a:r>
              <a:rPr lang="en-US" sz="1600" b="1" dirty="0">
                <a:latin typeface="Courier New" pitchFamily="49" charset="0"/>
                <a:cs typeface="Courier New" pitchFamily="49" charset="0"/>
              </a:rPr>
              <a:t>    if t3&lt;=t7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B8</a:t>
            </a:r>
          </a:p>
          <a:p>
            <a:pPr>
              <a:buNone/>
            </a:pPr>
            <a:endParaRPr lang="en-US" sz="1600" b="1" dirty="0">
              <a:latin typeface="Courier New" pitchFamily="49" charset="0"/>
              <a:cs typeface="Courier New" pitchFamily="49" charset="0"/>
            </a:endParaRPr>
          </a:p>
        </p:txBody>
      </p:sp>
      <p:sp>
        <p:nvSpPr>
          <p:cNvPr id="6" name="Content Placeholder 5"/>
          <p:cNvSpPr>
            <a:spLocks noGrp="1"/>
          </p:cNvSpPr>
          <p:nvPr>
            <p:ph sz="quarter" idx="4"/>
          </p:nvPr>
        </p:nvSpPr>
        <p:spPr>
          <a:xfrm>
            <a:off x="4421188" y="1563913"/>
            <a:ext cx="4191000" cy="4983163"/>
          </a:xfrm>
        </p:spPr>
        <p:txBody>
          <a:bodyPr>
            <a:noAutofit/>
          </a:bodyPr>
          <a:lstStyle/>
          <a:p>
            <a:pPr>
              <a:buNone/>
            </a:pPr>
            <a:r>
              <a:rPr lang="en-US" sz="1600" b="1" dirty="0">
                <a:latin typeface="Courier New" pitchFamily="49" charset="0"/>
                <a:cs typeface="Courier New" pitchFamily="49" charset="0"/>
              </a:rPr>
              <a:t>B7: A[t2] := t7        </a:t>
            </a:r>
            <a:endParaRPr lang="en-US" sz="1600" b="1" i="1" dirty="0">
              <a:latin typeface="Courier New" pitchFamily="49" charset="0"/>
              <a:cs typeface="Courier New" pitchFamily="49" charset="0"/>
            </a:endParaRPr>
          </a:p>
          <a:p>
            <a:pPr>
              <a:buNone/>
            </a:pPr>
            <a:r>
              <a:rPr lang="en-US" sz="1600" b="1" dirty="0">
                <a:latin typeface="Courier New" pitchFamily="49" charset="0"/>
                <a:cs typeface="Courier New" pitchFamily="49" charset="0"/>
              </a:rPr>
              <a:t>    A[t6] := t3</a:t>
            </a:r>
            <a:endParaRPr lang="en-US" sz="1600" b="1" i="1" dirty="0">
              <a:latin typeface="Courier New" pitchFamily="49" charset="0"/>
              <a:cs typeface="Courier New" pitchFamily="49" charset="0"/>
            </a:endParaRPr>
          </a:p>
          <a:p>
            <a:pPr>
              <a:buNone/>
            </a:pPr>
            <a:r>
              <a:rPr lang="en-US" sz="1600" b="1" dirty="0">
                <a:latin typeface="Courier New" pitchFamily="49" charset="0"/>
                <a:cs typeface="Courier New" pitchFamily="49" charset="0"/>
              </a:rPr>
              <a:t>B8: j := j+1</a:t>
            </a:r>
          </a:p>
          <a:p>
            <a:pPr>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B4</a:t>
            </a:r>
          </a:p>
          <a:p>
            <a:pPr>
              <a:buNone/>
            </a:pPr>
            <a:r>
              <a:rPr lang="en-US" sz="1600" b="1" dirty="0">
                <a:latin typeface="Courier New" pitchFamily="49" charset="0"/>
                <a:cs typeface="Courier New" pitchFamily="49" charset="0"/>
              </a:rPr>
              <a:t>B5: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i-1</a:t>
            </a:r>
          </a:p>
          <a:p>
            <a:pPr>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B2</a:t>
            </a:r>
          </a:p>
          <a:p>
            <a:pPr>
              <a:buNone/>
            </a:pPr>
            <a:r>
              <a:rPr lang="en-US" sz="1600" b="1" dirty="0">
                <a:latin typeface="Courier New" pitchFamily="49" charset="0"/>
                <a:cs typeface="Courier New" pitchFamily="49" charset="0"/>
              </a:rPr>
              <a:t>out:</a:t>
            </a:r>
          </a:p>
          <a:p>
            <a:pPr>
              <a:spcBef>
                <a:spcPts val="0"/>
              </a:spcBef>
              <a:buNone/>
            </a:pPr>
            <a:endParaRPr lang="en-US" sz="1600" b="1" dirty="0">
              <a:latin typeface="Courier New" pitchFamily="49" charset="0"/>
              <a:cs typeface="Courier New" pitchFamily="49" charset="0"/>
            </a:endParaRPr>
          </a:p>
        </p:txBody>
      </p:sp>
      <p:sp>
        <p:nvSpPr>
          <p:cNvPr id="9" name="Slide Number Placeholder 8"/>
          <p:cNvSpPr>
            <a:spLocks noGrp="1"/>
          </p:cNvSpPr>
          <p:nvPr>
            <p:ph type="sldNum" sz="quarter" idx="12"/>
          </p:nvPr>
        </p:nvSpPr>
        <p:spPr/>
        <p:txBody>
          <a:bodyPr/>
          <a:lstStyle/>
          <a:p>
            <a:fld id="{3B18AE90-4419-4CF3-8E84-9F60760ACC6E}" type="slidenum">
              <a:rPr lang="en-US" smtClean="0"/>
              <a:pPr/>
              <a:t>43</a:t>
            </a:fld>
            <a:endParaRPr lang="en-US"/>
          </a:p>
        </p:txBody>
      </p:sp>
    </p:spTree>
    <p:extLst>
      <p:ext uri="{BB962C8B-B14F-4D97-AF65-F5344CB8AC3E}">
        <p14:creationId xmlns:p14="http://schemas.microsoft.com/office/powerpoint/2010/main" val="304944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Variable Elimination</a:t>
            </a:r>
          </a:p>
        </p:txBody>
      </p:sp>
      <p:sp>
        <p:nvSpPr>
          <p:cNvPr id="3" name="Content Placeholder 2"/>
          <p:cNvSpPr>
            <a:spLocks noGrp="1"/>
          </p:cNvSpPr>
          <p:nvPr>
            <p:ph idx="1"/>
          </p:nvPr>
        </p:nvSpPr>
        <p:spPr/>
        <p:txBody>
          <a:bodyPr>
            <a:normAutofit fontScale="77500" lnSpcReduction="20000"/>
          </a:bodyPr>
          <a:lstStyle/>
          <a:p>
            <a:r>
              <a:rPr lang="en-US" b="1" dirty="0"/>
              <a:t>Intuitively</a:t>
            </a:r>
          </a:p>
          <a:p>
            <a:pPr lvl="1"/>
            <a:r>
              <a:rPr lang="en-US" dirty="0">
                <a:solidFill>
                  <a:srgbClr val="0000FF"/>
                </a:solidFill>
              </a:rPr>
              <a:t>Loop indices</a:t>
            </a:r>
            <a:r>
              <a:rPr lang="en-US" dirty="0"/>
              <a:t> are induction variables</a:t>
            </a:r>
            <a:br>
              <a:rPr lang="en-US" dirty="0"/>
            </a:br>
            <a:r>
              <a:rPr lang="en-US" dirty="0"/>
              <a:t>(counting iterations)</a:t>
            </a:r>
          </a:p>
          <a:p>
            <a:pPr lvl="1"/>
            <a:r>
              <a:rPr lang="en-US" dirty="0">
                <a:solidFill>
                  <a:srgbClr val="0000FF"/>
                </a:solidFill>
              </a:rPr>
              <a:t>Linear functions of the loop indices</a:t>
            </a:r>
            <a:r>
              <a:rPr lang="en-US" dirty="0"/>
              <a:t> are also induction variables</a:t>
            </a:r>
            <a:br>
              <a:rPr lang="en-US" dirty="0"/>
            </a:br>
            <a:r>
              <a:rPr lang="en-US" dirty="0"/>
              <a:t>(for accessing arrays)</a:t>
            </a:r>
          </a:p>
          <a:p>
            <a:pPr lvl="2"/>
            <a:endParaRPr lang="en-US" dirty="0"/>
          </a:p>
          <a:p>
            <a:r>
              <a:rPr lang="en-US" b="1" dirty="0"/>
              <a:t>Analysis: </a:t>
            </a:r>
            <a:r>
              <a:rPr lang="en-US" b="1" dirty="0">
                <a:solidFill>
                  <a:srgbClr val="0000FF"/>
                </a:solidFill>
              </a:rPr>
              <a:t>detection of induction variable</a:t>
            </a:r>
          </a:p>
          <a:p>
            <a:endParaRPr lang="en-US" b="1" dirty="0"/>
          </a:p>
          <a:p>
            <a:r>
              <a:rPr lang="en-US" b="1" dirty="0"/>
              <a:t>Optimizations</a:t>
            </a:r>
          </a:p>
          <a:p>
            <a:pPr lvl="1"/>
            <a:r>
              <a:rPr lang="en-US" dirty="0">
                <a:solidFill>
                  <a:srgbClr val="0000FF"/>
                </a:solidFill>
              </a:rPr>
              <a:t>strength reduction</a:t>
            </a:r>
            <a:r>
              <a:rPr lang="en-US" dirty="0"/>
              <a:t>: </a:t>
            </a:r>
          </a:p>
          <a:p>
            <a:pPr lvl="2"/>
            <a:r>
              <a:rPr lang="en-US" sz="2600" dirty="0"/>
              <a:t>replace multiplication by additions</a:t>
            </a:r>
          </a:p>
          <a:p>
            <a:pPr lvl="1"/>
            <a:r>
              <a:rPr lang="en-US" dirty="0">
                <a:solidFill>
                  <a:srgbClr val="0000FF"/>
                </a:solidFill>
              </a:rPr>
              <a:t>elimination of loop index</a:t>
            </a:r>
            <a:r>
              <a:rPr lang="en-US" dirty="0"/>
              <a:t>: </a:t>
            </a:r>
          </a:p>
          <a:p>
            <a:pPr lvl="2"/>
            <a:r>
              <a:rPr lang="en-US" sz="2600" dirty="0"/>
              <a:t>replace termination by tests on other induction variables</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44</a:t>
            </a:fld>
            <a:endParaRPr lang="en-US" dirty="0"/>
          </a:p>
        </p:txBody>
      </p:sp>
    </p:spTree>
    <p:extLst>
      <p:ext uri="{BB962C8B-B14F-4D97-AF65-F5344CB8AC3E}">
        <p14:creationId xmlns:p14="http://schemas.microsoft.com/office/powerpoint/2010/main" val="92367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7DB4EE06-E6AB-4B1B-858A-EAB8F4D27184}"/>
              </a:ext>
            </a:extLst>
          </p:cNvPr>
          <p:cNvSpPr/>
          <p:nvPr/>
        </p:nvSpPr>
        <p:spPr>
          <a:xfrm>
            <a:off x="4915355" y="2209800"/>
            <a:ext cx="12954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id="{5DB4B488-4161-44B4-A2D6-610B0F4845D2}"/>
              </a:ext>
            </a:extLst>
          </p:cNvPr>
          <p:cNvSpPr/>
          <p:nvPr/>
        </p:nvSpPr>
        <p:spPr>
          <a:xfrm>
            <a:off x="838200" y="3663951"/>
            <a:ext cx="1600200" cy="2367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Rounded Corners 6">
            <a:extLst>
              <a:ext uri="{FF2B5EF4-FFF2-40B4-BE49-F238E27FC236}">
                <a16:creationId xmlns:a16="http://schemas.microsoft.com/office/drawing/2014/main" id="{F0269E70-757A-412E-BC9E-49657D26D621}"/>
              </a:ext>
            </a:extLst>
          </p:cNvPr>
          <p:cNvSpPr/>
          <p:nvPr/>
        </p:nvSpPr>
        <p:spPr>
          <a:xfrm>
            <a:off x="838200" y="2133600"/>
            <a:ext cx="18288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pPr algn="l"/>
            <a:r>
              <a:rPr lang="en-US" b="1" dirty="0"/>
              <a:t>Example</a:t>
            </a:r>
          </a:p>
        </p:txBody>
      </p:sp>
      <p:sp>
        <p:nvSpPr>
          <p:cNvPr id="4" name="Content Placeholder 3"/>
          <p:cNvSpPr>
            <a:spLocks noGrp="1"/>
          </p:cNvSpPr>
          <p:nvPr>
            <p:ph sz="half" idx="2"/>
          </p:nvPr>
        </p:nvSpPr>
        <p:spPr>
          <a:xfrm>
            <a:off x="381000" y="1555749"/>
            <a:ext cx="4040188" cy="4983163"/>
          </a:xfrm>
        </p:spPr>
        <p:txBody>
          <a:bodyPr>
            <a:noAutofit/>
          </a:bodyPr>
          <a:lstStyle/>
          <a:p>
            <a:pPr>
              <a:buNone/>
            </a:pPr>
            <a:r>
              <a:rPr lang="en-US" sz="1600" b="1" dirty="0">
                <a:latin typeface="Courier New" pitchFamily="49" charset="0"/>
                <a:cs typeface="Courier New" pitchFamily="49" charset="0"/>
              </a:rPr>
              <a:t>B1: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n-1</a:t>
            </a:r>
          </a:p>
          <a:p>
            <a:pPr>
              <a:buNone/>
            </a:pPr>
            <a:r>
              <a:rPr lang="en-US" sz="1600" b="1" dirty="0">
                <a:latin typeface="Courier New" pitchFamily="49" charset="0"/>
                <a:cs typeface="Courier New" pitchFamily="49" charset="0"/>
              </a:rPr>
              <a:t>B2: if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&lt;1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out</a:t>
            </a:r>
          </a:p>
          <a:p>
            <a:pPr>
              <a:buNone/>
            </a:pPr>
            <a:r>
              <a:rPr lang="pl-PL" sz="1600" b="1" dirty="0">
                <a:latin typeface="Courier New" pitchFamily="49" charset="0"/>
                <a:cs typeface="Courier New" pitchFamily="49" charset="0"/>
              </a:rPr>
              <a:t>B3:</a:t>
            </a:r>
            <a:r>
              <a:rPr lang="en-US" sz="1600" b="1" dirty="0">
                <a:latin typeface="Courier New" pitchFamily="49" charset="0"/>
                <a:cs typeface="Courier New" pitchFamily="49" charset="0"/>
              </a:rPr>
              <a:t> </a:t>
            </a:r>
            <a:r>
              <a:rPr lang="pl-PL" sz="1600" b="1" dirty="0">
                <a:latin typeface="Courier New" pitchFamily="49" charset="0"/>
                <a:cs typeface="Courier New" pitchFamily="49" charset="0"/>
              </a:rPr>
              <a:t>j := 1</a:t>
            </a:r>
            <a:endParaRPr lang="en-US" sz="1600" b="1" dirty="0">
              <a:latin typeface="Courier New" pitchFamily="49" charset="0"/>
              <a:cs typeface="Courier New" pitchFamily="49" charset="0"/>
            </a:endParaRPr>
          </a:p>
          <a:p>
            <a:pPr>
              <a:buNone/>
            </a:pPr>
            <a:r>
              <a:rPr lang="pl-PL" sz="1600" b="1" dirty="0">
                <a:latin typeface="Courier New" pitchFamily="49" charset="0"/>
                <a:cs typeface="Courier New" pitchFamily="49" charset="0"/>
              </a:rPr>
              <a:t>B4:</a:t>
            </a:r>
            <a:r>
              <a:rPr lang="en-US" sz="1600" b="1" dirty="0">
                <a:latin typeface="Courier New" pitchFamily="49" charset="0"/>
                <a:cs typeface="Courier New" pitchFamily="49" charset="0"/>
              </a:rPr>
              <a:t> </a:t>
            </a:r>
            <a:r>
              <a:rPr lang="pl-PL" sz="1600" b="1" dirty="0">
                <a:latin typeface="Courier New" pitchFamily="49" charset="0"/>
                <a:cs typeface="Courier New" pitchFamily="49" charset="0"/>
              </a:rPr>
              <a:t>if j&gt;i goto B5</a:t>
            </a:r>
          </a:p>
          <a:p>
            <a:pPr>
              <a:buNone/>
            </a:pPr>
            <a:r>
              <a:rPr lang="en-US" sz="1600" b="1" dirty="0">
                <a:latin typeface="Courier New" pitchFamily="49" charset="0"/>
                <a:cs typeface="Courier New" pitchFamily="49" charset="0"/>
              </a:rPr>
              <a:t>B6: t1 := j-1</a:t>
            </a:r>
          </a:p>
          <a:p>
            <a:pPr>
              <a:buNone/>
            </a:pPr>
            <a:r>
              <a:rPr lang="en-US" sz="1600" b="1" dirty="0">
                <a:latin typeface="Courier New" pitchFamily="49" charset="0"/>
                <a:cs typeface="Courier New" pitchFamily="49" charset="0"/>
              </a:rPr>
              <a:t>    t2 := 4*t1</a:t>
            </a:r>
          </a:p>
          <a:p>
            <a:pPr>
              <a:buNone/>
            </a:pPr>
            <a:r>
              <a:rPr lang="en-US" sz="1600" b="1" dirty="0">
                <a:latin typeface="Courier New" pitchFamily="49" charset="0"/>
                <a:cs typeface="Courier New" pitchFamily="49" charset="0"/>
              </a:rPr>
              <a:t>    t3 := A[t2]     </a:t>
            </a:r>
            <a:r>
              <a:rPr lang="en-US" sz="1600" b="1" i="1" dirty="0">
                <a:latin typeface="Courier New" pitchFamily="49" charset="0"/>
                <a:cs typeface="Courier New" pitchFamily="49" charset="0"/>
              </a:rPr>
              <a:t>;A[j]</a:t>
            </a:r>
          </a:p>
          <a:p>
            <a:pPr>
              <a:buNone/>
            </a:pPr>
            <a:r>
              <a:rPr lang="en-US" sz="1600" b="1" dirty="0">
                <a:latin typeface="Courier New" pitchFamily="49" charset="0"/>
                <a:cs typeface="Courier New" pitchFamily="49" charset="0"/>
              </a:rPr>
              <a:t>    t6 := 4*j</a:t>
            </a:r>
          </a:p>
          <a:p>
            <a:pPr>
              <a:buNone/>
            </a:pPr>
            <a:r>
              <a:rPr lang="en-US" sz="1600" b="1" dirty="0">
                <a:latin typeface="Courier New" pitchFamily="49" charset="0"/>
                <a:cs typeface="Courier New" pitchFamily="49" charset="0"/>
              </a:rPr>
              <a:t>    t7 := A[t6]    </a:t>
            </a:r>
            <a:r>
              <a:rPr lang="en-US" sz="1600" b="1" i="1" dirty="0">
                <a:latin typeface="Courier New" pitchFamily="49" charset="0"/>
                <a:cs typeface="Courier New" pitchFamily="49" charset="0"/>
              </a:rPr>
              <a:t>;A[j+1]</a:t>
            </a:r>
          </a:p>
          <a:p>
            <a:pPr>
              <a:buNone/>
            </a:pPr>
            <a:r>
              <a:rPr lang="en-US" sz="1600" b="1" dirty="0">
                <a:latin typeface="Courier New" pitchFamily="49" charset="0"/>
                <a:cs typeface="Courier New" pitchFamily="49" charset="0"/>
              </a:rPr>
              <a:t>    if t3&lt;=t7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B8</a:t>
            </a:r>
          </a:p>
          <a:p>
            <a:pPr>
              <a:buNone/>
            </a:pPr>
            <a:endParaRPr lang="en-US" sz="1600" b="1" dirty="0">
              <a:latin typeface="Courier New" pitchFamily="49" charset="0"/>
              <a:cs typeface="Courier New" pitchFamily="49" charset="0"/>
            </a:endParaRPr>
          </a:p>
        </p:txBody>
      </p:sp>
      <p:sp>
        <p:nvSpPr>
          <p:cNvPr id="6" name="Content Placeholder 5"/>
          <p:cNvSpPr>
            <a:spLocks noGrp="1"/>
          </p:cNvSpPr>
          <p:nvPr>
            <p:ph sz="quarter" idx="4"/>
          </p:nvPr>
        </p:nvSpPr>
        <p:spPr>
          <a:xfrm>
            <a:off x="4421188" y="1563913"/>
            <a:ext cx="4191000" cy="4983163"/>
          </a:xfrm>
        </p:spPr>
        <p:txBody>
          <a:bodyPr>
            <a:noAutofit/>
          </a:bodyPr>
          <a:lstStyle/>
          <a:p>
            <a:pPr>
              <a:buNone/>
            </a:pPr>
            <a:r>
              <a:rPr lang="en-US" sz="1600" b="1" dirty="0">
                <a:latin typeface="Courier New" pitchFamily="49" charset="0"/>
                <a:cs typeface="Courier New" pitchFamily="49" charset="0"/>
              </a:rPr>
              <a:t>B7: A[t2] := t7        </a:t>
            </a:r>
            <a:endParaRPr lang="en-US" sz="1600" b="1" i="1" dirty="0">
              <a:latin typeface="Courier New" pitchFamily="49" charset="0"/>
              <a:cs typeface="Courier New" pitchFamily="49" charset="0"/>
            </a:endParaRPr>
          </a:p>
          <a:p>
            <a:pPr>
              <a:buNone/>
            </a:pPr>
            <a:r>
              <a:rPr lang="en-US" sz="1600" b="1" dirty="0">
                <a:latin typeface="Courier New" pitchFamily="49" charset="0"/>
                <a:cs typeface="Courier New" pitchFamily="49" charset="0"/>
              </a:rPr>
              <a:t>    A[t6] := t3    </a:t>
            </a:r>
            <a:endParaRPr lang="en-US" sz="1600" b="1" i="1" dirty="0">
              <a:latin typeface="Courier New" pitchFamily="49" charset="0"/>
              <a:cs typeface="Courier New" pitchFamily="49" charset="0"/>
            </a:endParaRPr>
          </a:p>
          <a:p>
            <a:pPr>
              <a:buNone/>
            </a:pPr>
            <a:r>
              <a:rPr lang="en-US" sz="1600" b="1" dirty="0">
                <a:latin typeface="Courier New" pitchFamily="49" charset="0"/>
                <a:cs typeface="Courier New" pitchFamily="49" charset="0"/>
              </a:rPr>
              <a:t>B8: j := j+1</a:t>
            </a:r>
          </a:p>
          <a:p>
            <a:pPr>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B4</a:t>
            </a:r>
          </a:p>
          <a:p>
            <a:pPr>
              <a:buNone/>
            </a:pPr>
            <a:r>
              <a:rPr lang="en-US" sz="1600" b="1" dirty="0">
                <a:latin typeface="Courier New" pitchFamily="49" charset="0"/>
                <a:cs typeface="Courier New" pitchFamily="49" charset="0"/>
              </a:rPr>
              <a:t>B5: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i-1</a:t>
            </a:r>
          </a:p>
          <a:p>
            <a:pPr>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B2</a:t>
            </a:r>
          </a:p>
          <a:p>
            <a:pPr>
              <a:buNone/>
            </a:pPr>
            <a:r>
              <a:rPr lang="en-US" sz="1600" b="1" dirty="0">
                <a:latin typeface="Courier New" pitchFamily="49" charset="0"/>
                <a:cs typeface="Courier New" pitchFamily="49" charset="0"/>
              </a:rPr>
              <a:t>out:</a:t>
            </a:r>
          </a:p>
          <a:p>
            <a:pPr>
              <a:spcBef>
                <a:spcPts val="0"/>
              </a:spcBef>
              <a:buNone/>
            </a:pPr>
            <a:endParaRPr lang="en-US" sz="1600" b="1" dirty="0">
              <a:latin typeface="Courier New" pitchFamily="49" charset="0"/>
              <a:cs typeface="Courier New" pitchFamily="49" charset="0"/>
            </a:endParaRPr>
          </a:p>
        </p:txBody>
      </p:sp>
      <p:sp>
        <p:nvSpPr>
          <p:cNvPr id="9" name="Slide Number Placeholder 8"/>
          <p:cNvSpPr>
            <a:spLocks noGrp="1"/>
          </p:cNvSpPr>
          <p:nvPr>
            <p:ph type="sldNum" sz="quarter" idx="12"/>
          </p:nvPr>
        </p:nvSpPr>
        <p:spPr/>
        <p:txBody>
          <a:bodyPr/>
          <a:lstStyle/>
          <a:p>
            <a:fld id="{3B18AE90-4419-4CF3-8E84-9F60760ACC6E}" type="slidenum">
              <a:rPr lang="en-US" smtClean="0"/>
              <a:pPr/>
              <a:t>45</a:t>
            </a:fld>
            <a:endParaRPr lang="en-US"/>
          </a:p>
        </p:txBody>
      </p:sp>
    </p:spTree>
    <p:extLst>
      <p:ext uri="{BB962C8B-B14F-4D97-AF65-F5344CB8AC3E}">
        <p14:creationId xmlns:p14="http://schemas.microsoft.com/office/powerpoint/2010/main" val="84652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1779AFD0-BDB4-4109-81EB-E3F397DE7F5B}"/>
              </a:ext>
            </a:extLst>
          </p:cNvPr>
          <p:cNvSpPr/>
          <p:nvPr/>
        </p:nvSpPr>
        <p:spPr>
          <a:xfrm>
            <a:off x="5257800" y="2209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Rounded Corners 10">
            <a:extLst>
              <a:ext uri="{FF2B5EF4-FFF2-40B4-BE49-F238E27FC236}">
                <a16:creationId xmlns:a16="http://schemas.microsoft.com/office/drawing/2014/main" id="{652EAC35-9E11-4E00-81A3-31E407DDCEAB}"/>
              </a:ext>
            </a:extLst>
          </p:cNvPr>
          <p:cNvSpPr/>
          <p:nvPr/>
        </p:nvSpPr>
        <p:spPr>
          <a:xfrm>
            <a:off x="1143000" y="2209800"/>
            <a:ext cx="2285999"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pPr algn="l"/>
            <a:r>
              <a:rPr lang="en-US" b="1" dirty="0"/>
              <a:t>Example (After IV Elimination)</a:t>
            </a:r>
          </a:p>
        </p:txBody>
      </p:sp>
      <p:sp>
        <p:nvSpPr>
          <p:cNvPr id="4" name="Content Placeholder 3"/>
          <p:cNvSpPr>
            <a:spLocks noGrp="1"/>
          </p:cNvSpPr>
          <p:nvPr>
            <p:ph sz="half" idx="2"/>
          </p:nvPr>
        </p:nvSpPr>
        <p:spPr>
          <a:xfrm>
            <a:off x="570706" y="1600199"/>
            <a:ext cx="4040188" cy="4983163"/>
          </a:xfrm>
        </p:spPr>
        <p:txBody>
          <a:bodyPr>
            <a:noAutofit/>
          </a:bodyPr>
          <a:lstStyle/>
          <a:p>
            <a:pPr>
              <a:buNone/>
            </a:pPr>
            <a:r>
              <a:rPr lang="en-US" sz="1600" b="1" dirty="0">
                <a:latin typeface="Courier New" pitchFamily="49" charset="0"/>
                <a:cs typeface="Courier New" pitchFamily="49" charset="0"/>
              </a:rPr>
              <a:t>B1: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n-1</a:t>
            </a:r>
          </a:p>
          <a:p>
            <a:pPr>
              <a:buNone/>
            </a:pPr>
            <a:r>
              <a:rPr lang="en-US" sz="1600" b="1" dirty="0">
                <a:latin typeface="Courier New" pitchFamily="49" charset="0"/>
                <a:cs typeface="Courier New" pitchFamily="49" charset="0"/>
              </a:rPr>
              <a:t>B2:  if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&lt;1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out</a:t>
            </a:r>
          </a:p>
          <a:p>
            <a:pPr>
              <a:buNone/>
            </a:pPr>
            <a:r>
              <a:rPr lang="en-US" sz="1600" b="1" dirty="0">
                <a:latin typeface="Courier New" pitchFamily="49" charset="0"/>
                <a:cs typeface="Courier New" pitchFamily="49" charset="0"/>
              </a:rPr>
              <a:t>B3:  t2 := 0</a:t>
            </a:r>
          </a:p>
          <a:p>
            <a:pPr>
              <a:buNone/>
            </a:pPr>
            <a:r>
              <a:rPr lang="en-US" sz="1600" b="1" dirty="0">
                <a:latin typeface="Courier New" pitchFamily="49" charset="0"/>
                <a:cs typeface="Courier New" pitchFamily="49" charset="0"/>
              </a:rPr>
              <a:t>     t6 := 4</a:t>
            </a:r>
          </a:p>
          <a:p>
            <a:pPr>
              <a:buNone/>
            </a:pPr>
            <a:r>
              <a:rPr lang="en-US" sz="1600" b="1" dirty="0">
                <a:latin typeface="Courier New" pitchFamily="49" charset="0"/>
                <a:cs typeface="Courier New" pitchFamily="49" charset="0"/>
              </a:rPr>
              <a:t>B4:  t19 := 4*</a:t>
            </a:r>
            <a:r>
              <a:rPr lang="en-US" sz="1600" b="1" dirty="0" err="1">
                <a:latin typeface="Courier New" pitchFamily="49" charset="0"/>
                <a:cs typeface="Courier New" pitchFamily="49" charset="0"/>
              </a:rPr>
              <a:t>i</a:t>
            </a:r>
            <a:endParaRPr lang="en-US" sz="1600" b="1" dirty="0">
              <a:latin typeface="Courier New" pitchFamily="49" charset="0"/>
              <a:cs typeface="Courier New" pitchFamily="49" charset="0"/>
            </a:endParaRPr>
          </a:p>
          <a:p>
            <a:pPr>
              <a:buNone/>
            </a:pPr>
            <a:r>
              <a:rPr lang="en-US" sz="1600" b="1" dirty="0">
                <a:latin typeface="Courier New" pitchFamily="49" charset="0"/>
                <a:cs typeface="Courier New" pitchFamily="49" charset="0"/>
              </a:rPr>
              <a:t>     if t6&gt;t19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B5</a:t>
            </a:r>
          </a:p>
          <a:p>
            <a:pPr>
              <a:buNone/>
            </a:pPr>
            <a:r>
              <a:rPr lang="en-US" sz="1600" b="1" dirty="0">
                <a:latin typeface="Courier New" pitchFamily="49" charset="0"/>
                <a:cs typeface="Courier New" pitchFamily="49" charset="0"/>
              </a:rPr>
              <a:t>B6:  t3 := A[t2]</a:t>
            </a:r>
          </a:p>
          <a:p>
            <a:pPr>
              <a:buNone/>
            </a:pPr>
            <a:r>
              <a:rPr lang="en-US" sz="1600" b="1" dirty="0">
                <a:latin typeface="Courier New" pitchFamily="49" charset="0"/>
                <a:cs typeface="Courier New" pitchFamily="49" charset="0"/>
              </a:rPr>
              <a:t>     t7 := A[t6]  </a:t>
            </a:r>
            <a:r>
              <a:rPr lang="en-US" sz="1600" b="1" i="1" dirty="0">
                <a:latin typeface="Courier New" pitchFamily="49" charset="0"/>
                <a:cs typeface="Courier New" pitchFamily="49" charset="0"/>
              </a:rPr>
              <a:t>;A[j+1]</a:t>
            </a:r>
          </a:p>
          <a:p>
            <a:pPr>
              <a:buNone/>
            </a:pPr>
            <a:r>
              <a:rPr lang="en-US" sz="1600" b="1" dirty="0">
                <a:latin typeface="Courier New" pitchFamily="49" charset="0"/>
                <a:cs typeface="Courier New" pitchFamily="49" charset="0"/>
              </a:rPr>
              <a:t>     if t3&lt;=t7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B8</a:t>
            </a:r>
          </a:p>
          <a:p>
            <a:pPr>
              <a:buNone/>
            </a:pPr>
            <a:endParaRPr lang="en-US" sz="1600" b="1" dirty="0">
              <a:latin typeface="Courier New" pitchFamily="49" charset="0"/>
              <a:cs typeface="Courier New" pitchFamily="49" charset="0"/>
            </a:endParaRPr>
          </a:p>
        </p:txBody>
      </p:sp>
      <p:sp>
        <p:nvSpPr>
          <p:cNvPr id="6" name="Content Placeholder 5"/>
          <p:cNvSpPr>
            <a:spLocks noGrp="1"/>
          </p:cNvSpPr>
          <p:nvPr>
            <p:ph sz="quarter" idx="4"/>
          </p:nvPr>
        </p:nvSpPr>
        <p:spPr>
          <a:xfrm>
            <a:off x="4577443" y="1555749"/>
            <a:ext cx="4191000" cy="4983163"/>
          </a:xfrm>
        </p:spPr>
        <p:txBody>
          <a:bodyPr>
            <a:noAutofit/>
          </a:bodyPr>
          <a:lstStyle/>
          <a:p>
            <a:pPr>
              <a:buNone/>
            </a:pPr>
            <a:r>
              <a:rPr lang="fr-FR" sz="1600" b="1" dirty="0">
                <a:latin typeface="Courier New" pitchFamily="49" charset="0"/>
                <a:cs typeface="Courier New" pitchFamily="49" charset="0"/>
              </a:rPr>
              <a:t>B7:  A[t2] := t7	</a:t>
            </a:r>
          </a:p>
          <a:p>
            <a:pPr>
              <a:buNone/>
            </a:pPr>
            <a:r>
              <a:rPr lang="fr-FR" sz="1600" b="1" dirty="0">
                <a:latin typeface="Courier New" pitchFamily="49" charset="0"/>
                <a:cs typeface="Courier New" pitchFamily="49" charset="0"/>
              </a:rPr>
              <a:t>     A[t6] := t3</a:t>
            </a:r>
          </a:p>
          <a:p>
            <a:pPr>
              <a:buNone/>
            </a:pPr>
            <a:r>
              <a:rPr lang="fr-FR" sz="1600" b="1" dirty="0">
                <a:latin typeface="Courier New" pitchFamily="49" charset="0"/>
                <a:cs typeface="Courier New" pitchFamily="49" charset="0"/>
              </a:rPr>
              <a:t>B8:  t2 := t2+4</a:t>
            </a:r>
          </a:p>
          <a:p>
            <a:pPr>
              <a:buNone/>
            </a:pPr>
            <a:r>
              <a:rPr lang="fr-FR" sz="1600" b="1" dirty="0">
                <a:latin typeface="Courier New" pitchFamily="49" charset="0"/>
                <a:cs typeface="Courier New" pitchFamily="49" charset="0"/>
              </a:rPr>
              <a:t>     t6 := t6+4</a:t>
            </a:r>
          </a:p>
          <a:p>
            <a:pPr>
              <a:buNone/>
            </a:pPr>
            <a:r>
              <a:rPr lang="fr-FR" sz="1600" b="1" dirty="0">
                <a:latin typeface="Courier New" pitchFamily="49" charset="0"/>
                <a:cs typeface="Courier New" pitchFamily="49" charset="0"/>
              </a:rPr>
              <a:t>     </a:t>
            </a:r>
            <a:r>
              <a:rPr lang="fr-FR" sz="1600" b="1" dirty="0" err="1">
                <a:latin typeface="Courier New" pitchFamily="49" charset="0"/>
                <a:cs typeface="Courier New" pitchFamily="49" charset="0"/>
              </a:rPr>
              <a:t>goto</a:t>
            </a:r>
            <a:r>
              <a:rPr lang="fr-FR" sz="1600" b="1" dirty="0">
                <a:latin typeface="Courier New" pitchFamily="49" charset="0"/>
                <a:cs typeface="Courier New" pitchFamily="49" charset="0"/>
              </a:rPr>
              <a:t> B4</a:t>
            </a:r>
          </a:p>
          <a:p>
            <a:pPr>
              <a:buNone/>
            </a:pPr>
            <a:r>
              <a:rPr lang="fr-FR" sz="1600" b="1" dirty="0">
                <a:latin typeface="Courier New" pitchFamily="49" charset="0"/>
                <a:cs typeface="Courier New" pitchFamily="49" charset="0"/>
              </a:rPr>
              <a:t>B5:  i := i-1</a:t>
            </a:r>
          </a:p>
          <a:p>
            <a:pPr>
              <a:buNone/>
            </a:pPr>
            <a:r>
              <a:rPr lang="fr-FR" sz="1600" b="1" dirty="0">
                <a:latin typeface="Courier New" pitchFamily="49" charset="0"/>
                <a:cs typeface="Courier New" pitchFamily="49" charset="0"/>
              </a:rPr>
              <a:t>     </a:t>
            </a:r>
            <a:r>
              <a:rPr lang="fr-FR" sz="1600" b="1" dirty="0" err="1">
                <a:latin typeface="Courier New" pitchFamily="49" charset="0"/>
                <a:cs typeface="Courier New" pitchFamily="49" charset="0"/>
              </a:rPr>
              <a:t>goto</a:t>
            </a:r>
            <a:r>
              <a:rPr lang="fr-FR" sz="1600" b="1" dirty="0">
                <a:latin typeface="Courier New" pitchFamily="49" charset="0"/>
                <a:cs typeface="Courier New" pitchFamily="49" charset="0"/>
              </a:rPr>
              <a:t> B2</a:t>
            </a:r>
          </a:p>
          <a:p>
            <a:pPr>
              <a:buNone/>
            </a:pPr>
            <a:r>
              <a:rPr lang="fr-FR" sz="1600" b="1" dirty="0">
                <a:latin typeface="Courier New" pitchFamily="49" charset="0"/>
                <a:cs typeface="Courier New" pitchFamily="49" charset="0"/>
              </a:rPr>
              <a:t>out:</a:t>
            </a:r>
          </a:p>
          <a:p>
            <a:pPr>
              <a:spcBef>
                <a:spcPts val="0"/>
              </a:spcBef>
              <a:buNone/>
            </a:pPr>
            <a:endParaRPr lang="en-US" sz="1600" b="1" dirty="0">
              <a:latin typeface="Courier New" pitchFamily="49" charset="0"/>
              <a:cs typeface="Courier New" pitchFamily="49" charset="0"/>
            </a:endParaRPr>
          </a:p>
        </p:txBody>
      </p:sp>
      <p:sp>
        <p:nvSpPr>
          <p:cNvPr id="9" name="Slide Number Placeholder 8"/>
          <p:cNvSpPr>
            <a:spLocks noGrp="1"/>
          </p:cNvSpPr>
          <p:nvPr>
            <p:ph type="sldNum" sz="quarter" idx="12"/>
          </p:nvPr>
        </p:nvSpPr>
        <p:spPr/>
        <p:txBody>
          <a:bodyPr/>
          <a:lstStyle/>
          <a:p>
            <a:fld id="{3B18AE90-4419-4CF3-8E84-9F60760ACC6E}" type="slidenum">
              <a:rPr lang="en-US" smtClean="0"/>
              <a:pPr/>
              <a:t>46</a:t>
            </a:fld>
            <a:endParaRPr lang="en-US"/>
          </a:p>
        </p:txBody>
      </p:sp>
    </p:spTree>
    <p:extLst>
      <p:ext uri="{BB962C8B-B14F-4D97-AF65-F5344CB8AC3E}">
        <p14:creationId xmlns:p14="http://schemas.microsoft.com/office/powerpoint/2010/main" val="178420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 Invariant Code Motion</a:t>
            </a:r>
          </a:p>
        </p:txBody>
      </p:sp>
      <p:sp>
        <p:nvSpPr>
          <p:cNvPr id="3" name="Content Placeholder 2"/>
          <p:cNvSpPr>
            <a:spLocks noGrp="1"/>
          </p:cNvSpPr>
          <p:nvPr>
            <p:ph idx="1"/>
          </p:nvPr>
        </p:nvSpPr>
        <p:spPr/>
        <p:txBody>
          <a:bodyPr/>
          <a:lstStyle/>
          <a:p>
            <a:r>
              <a:rPr lang="en-US" b="1" dirty="0"/>
              <a:t>Analysis</a:t>
            </a:r>
          </a:p>
          <a:p>
            <a:pPr lvl="1"/>
            <a:r>
              <a:rPr lang="en-US" dirty="0"/>
              <a:t>a computation is done within a loop and</a:t>
            </a:r>
          </a:p>
          <a:p>
            <a:pPr lvl="1"/>
            <a:r>
              <a:rPr lang="en-US" dirty="0">
                <a:solidFill>
                  <a:srgbClr val="0000FF"/>
                </a:solidFill>
              </a:rPr>
              <a:t>result of the computation is the same as long as we keep going around the loop</a:t>
            </a:r>
          </a:p>
          <a:p>
            <a:pPr lvl="1"/>
            <a:endParaRPr lang="en-US" dirty="0"/>
          </a:p>
          <a:p>
            <a:r>
              <a:rPr lang="en-US" b="1" dirty="0"/>
              <a:t>Transformation</a:t>
            </a:r>
          </a:p>
          <a:p>
            <a:pPr lvl="1"/>
            <a:r>
              <a:rPr lang="en-US" dirty="0">
                <a:solidFill>
                  <a:srgbClr val="0000FF"/>
                </a:solidFill>
              </a:rPr>
              <a:t>move the computation outside the loop</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47</a:t>
            </a:fld>
            <a:endParaRPr lang="en-US" dirty="0"/>
          </a:p>
        </p:txBody>
      </p:sp>
    </p:spTree>
    <p:extLst>
      <p:ext uri="{BB962C8B-B14F-4D97-AF65-F5344CB8AC3E}">
        <p14:creationId xmlns:p14="http://schemas.microsoft.com/office/powerpoint/2010/main" val="13509826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Machine Dependent Optimizations</a:t>
            </a:r>
          </a:p>
        </p:txBody>
      </p:sp>
      <p:sp>
        <p:nvSpPr>
          <p:cNvPr id="3" name="Content Placeholder 2"/>
          <p:cNvSpPr>
            <a:spLocks noGrp="1"/>
          </p:cNvSpPr>
          <p:nvPr>
            <p:ph idx="1"/>
          </p:nvPr>
        </p:nvSpPr>
        <p:spPr/>
        <p:txBody>
          <a:bodyPr/>
          <a:lstStyle/>
          <a:p>
            <a:r>
              <a:rPr lang="en-US" dirty="0"/>
              <a:t>Register allocation</a:t>
            </a:r>
          </a:p>
          <a:p>
            <a:r>
              <a:rPr lang="en-US" dirty="0"/>
              <a:t>Instruction scheduling</a:t>
            </a:r>
          </a:p>
          <a:p>
            <a:r>
              <a:rPr lang="en-US" dirty="0"/>
              <a:t>Memory hierarchy optimizations</a:t>
            </a:r>
          </a:p>
          <a:p>
            <a:r>
              <a:rPr lang="en-US" dirty="0"/>
              <a:t>etc.</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48</a:t>
            </a:fld>
            <a:endParaRPr lang="en-US" dirty="0"/>
          </a:p>
        </p:txBody>
      </p:sp>
    </p:spTree>
    <p:extLst>
      <p:ext uri="{BB962C8B-B14F-4D97-AF65-F5344CB8AC3E}">
        <p14:creationId xmlns:p14="http://schemas.microsoft.com/office/powerpoint/2010/main" val="21309997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Optimizations (More Details)</a:t>
            </a:r>
          </a:p>
        </p:txBody>
      </p:sp>
      <p:sp>
        <p:nvSpPr>
          <p:cNvPr id="3" name="Content Placeholder 2"/>
          <p:cNvSpPr>
            <a:spLocks noGrp="1"/>
          </p:cNvSpPr>
          <p:nvPr>
            <p:ph idx="1"/>
          </p:nvPr>
        </p:nvSpPr>
        <p:spPr/>
        <p:txBody>
          <a:bodyPr/>
          <a:lstStyle/>
          <a:p>
            <a:r>
              <a:rPr lang="en-US" b="1" dirty="0"/>
              <a:t>Common </a:t>
            </a:r>
            <a:r>
              <a:rPr lang="en-US" b="1" dirty="0" err="1"/>
              <a:t>subexpression</a:t>
            </a:r>
            <a:r>
              <a:rPr lang="en-US" b="1" dirty="0"/>
              <a:t> elimination</a:t>
            </a:r>
          </a:p>
          <a:p>
            <a:pPr lvl="1"/>
            <a:r>
              <a:rPr lang="en-US" dirty="0"/>
              <a:t>array expressions</a:t>
            </a:r>
          </a:p>
          <a:p>
            <a:pPr lvl="1"/>
            <a:r>
              <a:rPr lang="en-US" dirty="0"/>
              <a:t>field access in records</a:t>
            </a:r>
          </a:p>
          <a:p>
            <a:pPr lvl="1"/>
            <a:r>
              <a:rPr lang="en-US" dirty="0"/>
              <a:t>access to parameters</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49</a:t>
            </a:fld>
            <a:endParaRPr lang="en-US" dirty="0"/>
          </a:p>
        </p:txBody>
      </p:sp>
    </p:spTree>
    <p:extLst>
      <p:ext uri="{BB962C8B-B14F-4D97-AF65-F5344CB8AC3E}">
        <p14:creationId xmlns:p14="http://schemas.microsoft.com/office/powerpoint/2010/main" val="796157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
            <a:ext cx="9119937" cy="1742688"/>
          </a:xfrm>
          <a:solidFill>
            <a:schemeClr val="bg1">
              <a:lumMod val="95000"/>
            </a:schemeClr>
          </a:solidFill>
        </p:spPr>
        <p:txBody>
          <a:bodyPr anchor="ctr" anchorCtr="0">
            <a:noAutofit/>
          </a:bodyPr>
          <a:lstStyle/>
          <a:p>
            <a:r>
              <a:rPr lang="en-US" b="1" dirty="0">
                <a:solidFill>
                  <a:prstClr val="black"/>
                </a:solidFill>
                <a:latin typeface="Myriad Pro Cond" panose="020B0506030403020204" pitchFamily="34" charset="0"/>
              </a:rPr>
              <a:t>Gennady (Gena) Pekhimenko</a:t>
            </a:r>
            <a:endParaRPr lang="en-US" b="1" dirty="0">
              <a:latin typeface="Calibri" pitchFamily="34" charset="0"/>
              <a:cs typeface="Calibri" pitchFamily="34" charset="0"/>
            </a:endParaRPr>
          </a:p>
        </p:txBody>
      </p:sp>
      <p:sp>
        <p:nvSpPr>
          <p:cNvPr id="3" name="Subtitle 2"/>
          <p:cNvSpPr>
            <a:spLocks noGrp="1"/>
          </p:cNvSpPr>
          <p:nvPr>
            <p:ph type="subTitle" idx="1"/>
          </p:nvPr>
        </p:nvSpPr>
        <p:spPr>
          <a:xfrm>
            <a:off x="304800" y="2516561"/>
            <a:ext cx="6705599" cy="914399"/>
          </a:xfrm>
        </p:spPr>
        <p:txBody>
          <a:bodyPr>
            <a:noAutofit/>
          </a:bodyPr>
          <a:lstStyle/>
          <a:p>
            <a:pPr algn="l"/>
            <a:r>
              <a:rPr lang="en-US" b="1" dirty="0">
                <a:solidFill>
                  <a:srgbClr val="0000FF"/>
                </a:solidFill>
              </a:rPr>
              <a:t>Assistant Professor, Instructor</a:t>
            </a:r>
          </a:p>
          <a:p>
            <a:pPr algn="l"/>
            <a:r>
              <a:rPr lang="en-US" sz="2200" b="1" dirty="0">
                <a:solidFill>
                  <a:srgbClr val="C00000"/>
                </a:solidFill>
                <a:hlinkClick r:id="rId3"/>
              </a:rPr>
              <a:t>pekhimenko@cs.toronto.edu</a:t>
            </a:r>
            <a:endParaRPr lang="en-US" sz="2200" b="1" dirty="0">
              <a:solidFill>
                <a:srgbClr val="C00000"/>
              </a:solidFill>
            </a:endParaRPr>
          </a:p>
          <a:p>
            <a:pPr algn="l"/>
            <a:r>
              <a:rPr lang="en-US" sz="2200" b="1" dirty="0">
                <a:solidFill>
                  <a:srgbClr val="0000FF"/>
                </a:solidFill>
                <a:hlinkClick r:id="rId4"/>
              </a:rPr>
              <a:t>http://www.cs.toronto.edu/~pekhimenko/</a:t>
            </a:r>
            <a:endParaRPr lang="en-US" sz="2200" b="1" dirty="0">
              <a:solidFill>
                <a:srgbClr val="0000FF"/>
              </a:solidFill>
            </a:endParaRPr>
          </a:p>
          <a:p>
            <a:pPr algn="l"/>
            <a:r>
              <a:rPr lang="en-US" sz="2200" dirty="0">
                <a:solidFill>
                  <a:schemeClr val="tx1"/>
                </a:solidFill>
              </a:rPr>
              <a:t>Office: BA 5232 / IC 347</a:t>
            </a:r>
          </a:p>
          <a:p>
            <a:pPr algn="l"/>
            <a:r>
              <a:rPr lang="en-US" sz="2000" dirty="0">
                <a:solidFill>
                  <a:schemeClr val="tx1"/>
                </a:solidFill>
              </a:rPr>
              <a:t>PhD from Carnegie Mellon</a:t>
            </a:r>
          </a:p>
          <a:p>
            <a:pPr algn="l"/>
            <a:r>
              <a:rPr lang="en-US" sz="2000" dirty="0">
                <a:solidFill>
                  <a:schemeClr val="tx1"/>
                </a:solidFill>
              </a:rPr>
              <a:t>Worked at Amazon, Microsoft Research, NVIDIA, IBM</a:t>
            </a:r>
          </a:p>
          <a:p>
            <a:pPr algn="l"/>
            <a:r>
              <a:rPr lang="en-US" sz="2000" dirty="0">
                <a:solidFill>
                  <a:schemeClr val="tx1"/>
                </a:solidFill>
              </a:rPr>
              <a:t>Research interests: computer architecture,  systems, machine learning, compilers, hardware acceleration</a:t>
            </a:r>
            <a:endParaRPr lang="en-US" sz="2000" dirty="0"/>
          </a:p>
          <a:p>
            <a:pPr algn="l"/>
            <a:endParaRPr lang="en-US" sz="2200" dirty="0"/>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pic>
        <p:nvPicPr>
          <p:cNvPr id="1026" name="Picture 2" descr="Gennady Pekhimenk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2891" y="2352288"/>
            <a:ext cx="1936576" cy="2733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5943600"/>
            <a:ext cx="5410200" cy="646331"/>
          </a:xfrm>
          <a:prstGeom prst="rect">
            <a:avLst/>
          </a:prstGeom>
          <a:noFill/>
        </p:spPr>
        <p:txBody>
          <a:bodyPr wrap="square" rtlCol="0">
            <a:spAutoFit/>
          </a:bodyPr>
          <a:lstStyle/>
          <a:p>
            <a:r>
              <a:rPr lang="en-US" b="1" dirty="0">
                <a:solidFill>
                  <a:schemeClr val="accent4">
                    <a:lumMod val="75000"/>
                  </a:schemeClr>
                </a:solidFill>
              </a:rPr>
              <a:t>Vector Institute</a:t>
            </a:r>
          </a:p>
          <a:p>
            <a:r>
              <a:rPr lang="en-US" b="1" dirty="0" err="1">
                <a:solidFill>
                  <a:srgbClr val="006600"/>
                </a:solidFill>
              </a:rPr>
              <a:t>EcoSystem</a:t>
            </a:r>
            <a:r>
              <a:rPr lang="en-US" b="1" dirty="0">
                <a:solidFill>
                  <a:srgbClr val="006600"/>
                </a:solidFill>
              </a:rPr>
              <a:t> Group</a:t>
            </a:r>
            <a:endParaRPr lang="en-US" dirty="0">
              <a:solidFill>
                <a:srgbClr val="006600"/>
              </a:solidFill>
            </a:endParaRPr>
          </a:p>
        </p:txBody>
      </p:sp>
    </p:spTree>
    <p:extLst>
      <p:ext uri="{BB962C8B-B14F-4D97-AF65-F5344CB8AC3E}">
        <p14:creationId xmlns:p14="http://schemas.microsoft.com/office/powerpoint/2010/main" val="3189600400"/>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A2EF3-2EE2-40DD-AA22-2149C3C66ACF}"/>
              </a:ext>
            </a:extLst>
          </p:cNvPr>
          <p:cNvSpPr>
            <a:spLocks noGrp="1"/>
          </p:cNvSpPr>
          <p:nvPr>
            <p:ph type="title"/>
          </p:nvPr>
        </p:nvSpPr>
        <p:spPr/>
        <p:txBody>
          <a:bodyPr/>
          <a:lstStyle/>
          <a:p>
            <a:r>
              <a:rPr lang="en-US" dirty="0"/>
              <a:t>Graph Abstractions</a:t>
            </a:r>
            <a:endParaRPr lang="en-CA" dirty="0"/>
          </a:p>
        </p:txBody>
      </p:sp>
      <p:sp>
        <p:nvSpPr>
          <p:cNvPr id="4" name="Slide Number Placeholder 3">
            <a:extLst>
              <a:ext uri="{FF2B5EF4-FFF2-40B4-BE49-F238E27FC236}">
                <a16:creationId xmlns:a16="http://schemas.microsoft.com/office/drawing/2014/main" id="{0C285CBB-834F-465E-B8C5-843763A508C5}"/>
              </a:ext>
            </a:extLst>
          </p:cNvPr>
          <p:cNvSpPr>
            <a:spLocks noGrp="1"/>
          </p:cNvSpPr>
          <p:nvPr>
            <p:ph type="sldNum" sz="quarter" idx="12"/>
          </p:nvPr>
        </p:nvSpPr>
        <p:spPr/>
        <p:txBody>
          <a:bodyPr/>
          <a:lstStyle/>
          <a:p>
            <a:fld id="{323594FA-E141-4234-AE05-360401972BE7}" type="slidenum">
              <a:rPr lang="en-US" altLang="en-US" smtClean="0"/>
              <a:pPr/>
              <a:t>50</a:t>
            </a:fld>
            <a:endParaRPr lang="en-US" altLang="en-US" dirty="0"/>
          </a:p>
        </p:txBody>
      </p:sp>
      <p:sp>
        <p:nvSpPr>
          <p:cNvPr id="6" name="Rectangle 5">
            <a:extLst>
              <a:ext uri="{FF2B5EF4-FFF2-40B4-BE49-F238E27FC236}">
                <a16:creationId xmlns:a16="http://schemas.microsoft.com/office/drawing/2014/main" id="{41D5981B-B011-4D13-B1B6-3831BF50372D}"/>
              </a:ext>
            </a:extLst>
          </p:cNvPr>
          <p:cNvSpPr/>
          <p:nvPr/>
        </p:nvSpPr>
        <p:spPr>
          <a:xfrm>
            <a:off x="609600" y="1417638"/>
            <a:ext cx="7239000" cy="1569660"/>
          </a:xfrm>
          <a:prstGeom prst="rect">
            <a:avLst/>
          </a:prstGeom>
        </p:spPr>
        <p:txBody>
          <a:bodyPr wrap="square">
            <a:spAutoFit/>
          </a:bodyPr>
          <a:lstStyle/>
          <a:p>
            <a:r>
              <a:rPr lang="en-CA" sz="2400" dirty="0"/>
              <a:t>Example 1:</a:t>
            </a:r>
            <a:endParaRPr lang="en-CA" dirty="0"/>
          </a:p>
          <a:p>
            <a:pPr marL="342900" indent="-342900">
              <a:buFont typeface="Arial" panose="020B0604020202020204" pitchFamily="34" charset="0"/>
              <a:buChar char="•"/>
            </a:pPr>
            <a:r>
              <a:rPr lang="en-CA" sz="2400" dirty="0"/>
              <a:t>grammar (for bottom-up parsing): </a:t>
            </a:r>
          </a:p>
          <a:p>
            <a:r>
              <a:rPr lang="en-CA" sz="2400" dirty="0"/>
              <a:t>E -&gt; E + T | E – T | T, T -&gt; T*F | F, F -&gt; ( E ) | id </a:t>
            </a:r>
          </a:p>
          <a:p>
            <a:pPr marL="342900" indent="-342900">
              <a:buFont typeface="Arial" panose="020B0604020202020204" pitchFamily="34" charset="0"/>
              <a:buChar char="•"/>
            </a:pPr>
            <a:r>
              <a:rPr lang="en-CA" sz="2400" dirty="0"/>
              <a:t>expression: </a:t>
            </a:r>
            <a:r>
              <a:rPr lang="en-CA" sz="2400" dirty="0" err="1"/>
              <a:t>a+a</a:t>
            </a:r>
            <a:r>
              <a:rPr lang="en-CA" sz="2400" dirty="0"/>
              <a:t>*(b-c)+(b-c)*d</a:t>
            </a:r>
          </a:p>
        </p:txBody>
      </p:sp>
      <p:pic>
        <p:nvPicPr>
          <p:cNvPr id="8" name="Picture 7">
            <a:extLst>
              <a:ext uri="{FF2B5EF4-FFF2-40B4-BE49-F238E27FC236}">
                <a16:creationId xmlns:a16="http://schemas.microsoft.com/office/drawing/2014/main" id="{1C9E2E89-7FD9-44BD-81CD-4C15A6054DD4}"/>
              </a:ext>
            </a:extLst>
          </p:cNvPr>
          <p:cNvPicPr>
            <a:picLocks noChangeAspect="1"/>
          </p:cNvPicPr>
          <p:nvPr/>
        </p:nvPicPr>
        <p:blipFill>
          <a:blip r:embed="rId2"/>
          <a:stretch>
            <a:fillRect/>
          </a:stretch>
        </p:blipFill>
        <p:spPr>
          <a:xfrm>
            <a:off x="1295400" y="3276600"/>
            <a:ext cx="6043826" cy="2523338"/>
          </a:xfrm>
          <a:prstGeom prst="rect">
            <a:avLst/>
          </a:prstGeom>
        </p:spPr>
      </p:pic>
    </p:spTree>
    <p:extLst>
      <p:ext uri="{BB962C8B-B14F-4D97-AF65-F5344CB8AC3E}">
        <p14:creationId xmlns:p14="http://schemas.microsoft.com/office/powerpoint/2010/main" val="1524001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Abstractions</a:t>
            </a:r>
          </a:p>
        </p:txBody>
      </p:sp>
      <p:sp>
        <p:nvSpPr>
          <p:cNvPr id="3" name="Content Placeholder 2"/>
          <p:cNvSpPr>
            <a:spLocks noGrp="1"/>
          </p:cNvSpPr>
          <p:nvPr>
            <p:ph idx="1"/>
          </p:nvPr>
        </p:nvSpPr>
        <p:spPr>
          <a:xfrm>
            <a:off x="457200" y="1219200"/>
            <a:ext cx="8229600" cy="5029199"/>
          </a:xfrm>
        </p:spPr>
        <p:txBody>
          <a:bodyPr>
            <a:normAutofit/>
          </a:bodyPr>
          <a:lstStyle/>
          <a:p>
            <a:pPr marL="0" indent="0">
              <a:buNone/>
            </a:pPr>
            <a:r>
              <a:rPr lang="en-US" sz="2400" b="1" dirty="0"/>
              <a:t>Example 1: an expression </a:t>
            </a:r>
          </a:p>
          <a:p>
            <a:pPr>
              <a:buNone/>
            </a:pPr>
            <a:r>
              <a:rPr lang="en-US" sz="2400" b="1" dirty="0">
                <a:latin typeface="Courier New" pitchFamily="49" charset="0"/>
                <a:cs typeface="Courier New" pitchFamily="49" charset="0"/>
              </a:rPr>
              <a:t>	</a:t>
            </a:r>
            <a:r>
              <a:rPr lang="en-US" sz="2400" b="1" dirty="0" err="1">
                <a:latin typeface="Courier New" pitchFamily="49" charset="0"/>
                <a:cs typeface="Courier New" pitchFamily="49" charset="0"/>
              </a:rPr>
              <a:t>a+a</a:t>
            </a:r>
            <a:r>
              <a:rPr lang="en-US" sz="2400" b="1" dirty="0">
                <a:latin typeface="Courier New" pitchFamily="49" charset="0"/>
                <a:cs typeface="Courier New" pitchFamily="49" charset="0"/>
              </a:rPr>
              <a:t>*(b-c)+(b-c)*d</a:t>
            </a:r>
            <a:endParaRPr lang="en-US" sz="2400" b="1" dirty="0">
              <a:cs typeface="Courier New" pitchFamily="49" charset="0"/>
            </a:endParaRPr>
          </a:p>
          <a:p>
            <a:pPr>
              <a:buNone/>
            </a:pPr>
            <a:endParaRPr lang="en-US" b="1" dirty="0">
              <a:cs typeface="Courier New" pitchFamily="49" charset="0"/>
            </a:endParaRPr>
          </a:p>
          <a:p>
            <a:pPr>
              <a:buNone/>
            </a:pPr>
            <a:r>
              <a:rPr lang="fr-FR" sz="2400" b="1" dirty="0" err="1">
                <a:cs typeface="Courier New" pitchFamily="49" charset="0"/>
              </a:rPr>
              <a:t>Optimized</a:t>
            </a:r>
            <a:r>
              <a:rPr lang="fr-FR" sz="2400" b="1" dirty="0">
                <a:cs typeface="Courier New" pitchFamily="49" charset="0"/>
              </a:rPr>
              <a:t> code:</a:t>
            </a:r>
          </a:p>
          <a:p>
            <a:pPr>
              <a:buNone/>
            </a:pPr>
            <a:r>
              <a:rPr lang="fr-FR" sz="2400" b="1" dirty="0">
                <a:cs typeface="Courier New" pitchFamily="49" charset="0"/>
              </a:rPr>
              <a:t>t1 = b - c</a:t>
            </a:r>
          </a:p>
          <a:p>
            <a:pPr>
              <a:buNone/>
            </a:pPr>
            <a:r>
              <a:rPr lang="fr-FR" sz="2400" b="1" dirty="0">
                <a:cs typeface="Courier New" pitchFamily="49" charset="0"/>
              </a:rPr>
              <a:t>t2 = a * t1</a:t>
            </a:r>
          </a:p>
          <a:p>
            <a:pPr>
              <a:buNone/>
            </a:pPr>
            <a:r>
              <a:rPr lang="fr-FR" sz="2400" b="1" dirty="0">
                <a:cs typeface="Courier New" pitchFamily="49" charset="0"/>
              </a:rPr>
              <a:t>t3 = a + t2</a:t>
            </a:r>
          </a:p>
          <a:p>
            <a:pPr>
              <a:buNone/>
            </a:pPr>
            <a:r>
              <a:rPr lang="fr-FR" sz="2400" b="1" dirty="0">
                <a:cs typeface="Courier New" pitchFamily="49" charset="0"/>
              </a:rPr>
              <a:t>t4 = t1 * d</a:t>
            </a:r>
          </a:p>
          <a:p>
            <a:pPr>
              <a:buNone/>
            </a:pPr>
            <a:r>
              <a:rPr lang="fr-FR" sz="2400" b="1" dirty="0">
                <a:cs typeface="Courier New" pitchFamily="49" charset="0"/>
              </a:rPr>
              <a:t>t5 = t3 + t4</a:t>
            </a:r>
            <a:endParaRPr lang="en-US" sz="2400" b="1" dirty="0">
              <a:cs typeface="Courier New" pitchFamily="49" charset="0"/>
            </a:endParaRPr>
          </a:p>
          <a:p>
            <a:pPr>
              <a:buNone/>
            </a:pPr>
            <a:endParaRPr lang="en-US" b="1" dirty="0">
              <a:cs typeface="Courier New" pitchFamily="49" charset="0"/>
            </a:endParaRPr>
          </a:p>
          <a:p>
            <a:pPr>
              <a:buNone/>
            </a:pPr>
            <a:endParaRPr lang="en-US" b="1" dirty="0">
              <a:cs typeface="Courier New" pitchFamily="49" charset="0"/>
            </a:endParaRPr>
          </a:p>
          <a:p>
            <a:pPr>
              <a:buNone/>
            </a:pPr>
            <a:endParaRPr lang="en-US" b="1" dirty="0">
              <a:cs typeface="Courier New" pitchFamily="49" charset="0"/>
            </a:endParaRPr>
          </a:p>
          <a:p>
            <a:pPr>
              <a:buNone/>
            </a:pPr>
            <a:endParaRPr lang="en-US" b="1" dirty="0">
              <a:cs typeface="Courier New" pitchFamily="49" charset="0"/>
            </a:endParaRPr>
          </a:p>
          <a:p>
            <a:pPr>
              <a:buNone/>
            </a:pPr>
            <a:endParaRPr lang="en-US" sz="1200" b="1" dirty="0">
              <a:cs typeface="Courier New" pitchFamily="49" charset="0"/>
            </a:endParaRPr>
          </a:p>
          <a:p>
            <a:pPr>
              <a:buNone/>
            </a:pPr>
            <a:endParaRPr lang="en-US" b="1" dirty="0">
              <a:cs typeface="Courier New" pitchFamily="49" charset="0"/>
            </a:endParaRPr>
          </a:p>
          <a:p>
            <a:pPr>
              <a:buNone/>
            </a:pPr>
            <a:endParaRPr lang="en-US" b="1" dirty="0">
              <a:cs typeface="Courier New" pitchFamily="49" charset="0"/>
            </a:endParaRPr>
          </a:p>
          <a:p>
            <a:endParaRPr lang="en-US" dirty="0"/>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51</a:t>
            </a:fld>
            <a:endParaRPr lang="en-US" dirty="0"/>
          </a:p>
        </p:txBody>
      </p:sp>
      <p:pic>
        <p:nvPicPr>
          <p:cNvPr id="7" name="Picture 6">
            <a:extLst>
              <a:ext uri="{FF2B5EF4-FFF2-40B4-BE49-F238E27FC236}">
                <a16:creationId xmlns:a16="http://schemas.microsoft.com/office/drawing/2014/main" id="{374E20ED-5C20-49FF-8741-0CCC7262E94F}"/>
              </a:ext>
            </a:extLst>
          </p:cNvPr>
          <p:cNvPicPr>
            <a:picLocks noChangeAspect="1"/>
          </p:cNvPicPr>
          <p:nvPr/>
        </p:nvPicPr>
        <p:blipFill>
          <a:blip r:embed="rId3"/>
          <a:stretch>
            <a:fillRect/>
          </a:stretch>
        </p:blipFill>
        <p:spPr>
          <a:xfrm>
            <a:off x="3962400" y="2362200"/>
            <a:ext cx="3544969" cy="3432843"/>
          </a:xfrm>
          <a:prstGeom prst="rect">
            <a:avLst/>
          </a:prstGeom>
        </p:spPr>
      </p:pic>
    </p:spTree>
    <p:extLst>
      <p:ext uri="{BB962C8B-B14F-4D97-AF65-F5344CB8AC3E}">
        <p14:creationId xmlns:p14="http://schemas.microsoft.com/office/powerpoint/2010/main" val="27608363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well do DAGs hold up across statements?</a:t>
            </a:r>
          </a:p>
        </p:txBody>
      </p:sp>
      <p:sp>
        <p:nvSpPr>
          <p:cNvPr id="3" name="Content Placeholder 2"/>
          <p:cNvSpPr>
            <a:spLocks noGrp="1"/>
          </p:cNvSpPr>
          <p:nvPr>
            <p:ph idx="1"/>
          </p:nvPr>
        </p:nvSpPr>
        <p:spPr/>
        <p:txBody>
          <a:bodyPr>
            <a:normAutofit lnSpcReduction="10000"/>
          </a:bodyPr>
          <a:lstStyle/>
          <a:p>
            <a:r>
              <a:rPr lang="en-US" b="1" dirty="0"/>
              <a:t>Example 2</a:t>
            </a:r>
          </a:p>
          <a:p>
            <a:pPr>
              <a:buNone/>
            </a:pPr>
            <a:r>
              <a:rPr lang="en-US" b="1" dirty="0">
                <a:latin typeface="Courier New" pitchFamily="49" charset="0"/>
                <a:cs typeface="Courier New" pitchFamily="49" charset="0"/>
              </a:rPr>
              <a:t>  </a:t>
            </a:r>
            <a:r>
              <a:rPr lang="en-US" sz="2400" b="1" dirty="0">
                <a:latin typeface="Courier New" pitchFamily="49" charset="0"/>
                <a:cs typeface="Courier New" pitchFamily="49" charset="0"/>
              </a:rPr>
              <a:t>a = </a:t>
            </a:r>
            <a:r>
              <a:rPr lang="en-US" sz="2400" b="1" dirty="0" err="1">
                <a:latin typeface="Courier New" pitchFamily="49" charset="0"/>
                <a:cs typeface="Courier New" pitchFamily="49" charset="0"/>
              </a:rPr>
              <a:t>b+c</a:t>
            </a:r>
            <a:r>
              <a:rPr lang="en-US" sz="2400" b="1" dirty="0">
                <a:latin typeface="Courier New" pitchFamily="49" charset="0"/>
                <a:cs typeface="Courier New" pitchFamily="49" charset="0"/>
              </a:rPr>
              <a:t>;</a:t>
            </a:r>
          </a:p>
          <a:p>
            <a:pPr>
              <a:buNone/>
            </a:pPr>
            <a:r>
              <a:rPr lang="en-US" sz="2400" b="1" dirty="0">
                <a:latin typeface="Courier New" pitchFamily="49" charset="0"/>
                <a:cs typeface="Courier New" pitchFamily="49" charset="0"/>
              </a:rPr>
              <a:t>   b = a-d;</a:t>
            </a:r>
          </a:p>
          <a:p>
            <a:pPr>
              <a:buNone/>
            </a:pPr>
            <a:r>
              <a:rPr lang="en-US" sz="2400" b="1" dirty="0">
                <a:latin typeface="Courier New" pitchFamily="49" charset="0"/>
                <a:cs typeface="Courier New" pitchFamily="49" charset="0"/>
              </a:rPr>
              <a:t>   c = </a:t>
            </a:r>
            <a:r>
              <a:rPr lang="en-US" sz="2400" b="1" dirty="0" err="1">
                <a:latin typeface="Courier New" pitchFamily="49" charset="0"/>
                <a:cs typeface="Courier New" pitchFamily="49" charset="0"/>
              </a:rPr>
              <a:t>b+c</a:t>
            </a:r>
            <a:r>
              <a:rPr lang="en-US" sz="2400" b="1" dirty="0">
                <a:latin typeface="Courier New" pitchFamily="49" charset="0"/>
                <a:cs typeface="Courier New" pitchFamily="49" charset="0"/>
              </a:rPr>
              <a:t>;</a:t>
            </a:r>
          </a:p>
          <a:p>
            <a:pPr>
              <a:buNone/>
            </a:pPr>
            <a:r>
              <a:rPr lang="en-US" sz="2400" b="1" dirty="0">
                <a:latin typeface="Courier New" pitchFamily="49" charset="0"/>
                <a:cs typeface="Courier New" pitchFamily="49" charset="0"/>
              </a:rPr>
              <a:t>   d = a-d;</a:t>
            </a:r>
          </a:p>
          <a:p>
            <a:pPr>
              <a:buNone/>
            </a:pPr>
            <a:endParaRPr lang="en-US" sz="2400" b="1" dirty="0">
              <a:latin typeface="Courier New" pitchFamily="49" charset="0"/>
              <a:cs typeface="Courier New" pitchFamily="49" charset="0"/>
            </a:endParaRPr>
          </a:p>
          <a:p>
            <a:pPr>
              <a:buNone/>
            </a:pPr>
            <a:r>
              <a:rPr lang="en-US" sz="2400" b="1" dirty="0">
                <a:latin typeface="Courier New" pitchFamily="49" charset="0"/>
                <a:cs typeface="Courier New" pitchFamily="49" charset="0"/>
              </a:rPr>
              <a:t>Is this optimized code correct?</a:t>
            </a:r>
          </a:p>
          <a:p>
            <a:pPr>
              <a:buNone/>
            </a:pPr>
            <a:r>
              <a:rPr lang="en-US" sz="2400" b="1" dirty="0">
                <a:latin typeface="Courier New" pitchFamily="49" charset="0"/>
                <a:cs typeface="Courier New" pitchFamily="49" charset="0"/>
              </a:rPr>
              <a:t>a = </a:t>
            </a:r>
            <a:r>
              <a:rPr lang="en-US" sz="2400" b="1" dirty="0" err="1">
                <a:latin typeface="Courier New" pitchFamily="49" charset="0"/>
                <a:cs typeface="Courier New" pitchFamily="49" charset="0"/>
              </a:rPr>
              <a:t>b+c</a:t>
            </a:r>
            <a:r>
              <a:rPr lang="en-US" sz="2400" b="1" dirty="0">
                <a:latin typeface="Courier New" pitchFamily="49" charset="0"/>
                <a:cs typeface="Courier New" pitchFamily="49" charset="0"/>
              </a:rPr>
              <a:t>;</a:t>
            </a:r>
          </a:p>
          <a:p>
            <a:pPr>
              <a:buNone/>
            </a:pPr>
            <a:r>
              <a:rPr lang="en-US" sz="2400" b="1" dirty="0">
                <a:latin typeface="Courier New" pitchFamily="49" charset="0"/>
                <a:cs typeface="Courier New" pitchFamily="49" charset="0"/>
              </a:rPr>
              <a:t>d = a-d;</a:t>
            </a:r>
          </a:p>
          <a:p>
            <a:pPr>
              <a:buNone/>
            </a:pPr>
            <a:r>
              <a:rPr lang="en-US" sz="2400" b="1" dirty="0">
                <a:latin typeface="Courier New" pitchFamily="49" charset="0"/>
                <a:cs typeface="Courier New" pitchFamily="49" charset="0"/>
              </a:rPr>
              <a:t>c = </a:t>
            </a:r>
            <a:r>
              <a:rPr lang="en-US" sz="2400" b="1" dirty="0" err="1">
                <a:latin typeface="Courier New" pitchFamily="49" charset="0"/>
                <a:cs typeface="Courier New" pitchFamily="49" charset="0"/>
              </a:rPr>
              <a:t>d+c</a:t>
            </a:r>
            <a:r>
              <a:rPr lang="en-US" sz="2400" b="1" dirty="0">
                <a:latin typeface="Courier New" pitchFamily="49" charset="0"/>
                <a:cs typeface="Courier New" pitchFamily="49" charset="0"/>
              </a:rPr>
              <a:t>;</a:t>
            </a:r>
          </a:p>
          <a:p>
            <a:endParaRPr lang="en-US" dirty="0"/>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52</a:t>
            </a:fld>
            <a:endParaRPr lang="en-US" dirty="0"/>
          </a:p>
        </p:txBody>
      </p:sp>
      <p:pic>
        <p:nvPicPr>
          <p:cNvPr id="7" name="Picture 6">
            <a:extLst>
              <a:ext uri="{FF2B5EF4-FFF2-40B4-BE49-F238E27FC236}">
                <a16:creationId xmlns:a16="http://schemas.microsoft.com/office/drawing/2014/main" id="{3513B55C-71CA-40BB-87A4-8BE2FE73286A}"/>
              </a:ext>
            </a:extLst>
          </p:cNvPr>
          <p:cNvPicPr>
            <a:picLocks noChangeAspect="1"/>
          </p:cNvPicPr>
          <p:nvPr/>
        </p:nvPicPr>
        <p:blipFill>
          <a:blip r:embed="rId3"/>
          <a:stretch>
            <a:fillRect/>
          </a:stretch>
        </p:blipFill>
        <p:spPr>
          <a:xfrm>
            <a:off x="4800600" y="2133600"/>
            <a:ext cx="2743200" cy="2250075"/>
          </a:xfrm>
          <a:prstGeom prst="rect">
            <a:avLst/>
          </a:prstGeom>
        </p:spPr>
      </p:pic>
      <p:sp>
        <p:nvSpPr>
          <p:cNvPr id="8" name="TextBox 7">
            <a:extLst>
              <a:ext uri="{FF2B5EF4-FFF2-40B4-BE49-F238E27FC236}">
                <a16:creationId xmlns:a16="http://schemas.microsoft.com/office/drawing/2014/main" id="{CA0D39F1-73D5-40CF-8EB5-1CC87BB91104}"/>
              </a:ext>
            </a:extLst>
          </p:cNvPr>
          <p:cNvSpPr txBox="1"/>
          <p:nvPr/>
        </p:nvSpPr>
        <p:spPr>
          <a:xfrm>
            <a:off x="5125886" y="1426347"/>
            <a:ext cx="2854628" cy="369332"/>
          </a:xfrm>
          <a:prstGeom prst="rect">
            <a:avLst/>
          </a:prstGeom>
          <a:noFill/>
        </p:spPr>
        <p:txBody>
          <a:bodyPr wrap="none" rtlCol="0">
            <a:spAutoFit/>
          </a:bodyPr>
          <a:lstStyle/>
          <a:p>
            <a:r>
              <a:rPr lang="en-US" dirty="0"/>
              <a:t>DAG – directed acyclic graph</a:t>
            </a:r>
            <a:endParaRPr lang="en-CA" dirty="0"/>
          </a:p>
        </p:txBody>
      </p:sp>
    </p:spTree>
    <p:extLst>
      <p:ext uri="{BB962C8B-B14F-4D97-AF65-F5344CB8AC3E}">
        <p14:creationId xmlns:p14="http://schemas.microsoft.com/office/powerpoint/2010/main" val="40421518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Critique of DAGs</a:t>
            </a:r>
          </a:p>
        </p:txBody>
      </p:sp>
      <p:sp>
        <p:nvSpPr>
          <p:cNvPr id="3" name="Content Placeholder 2"/>
          <p:cNvSpPr>
            <a:spLocks noGrp="1"/>
          </p:cNvSpPr>
          <p:nvPr>
            <p:ph idx="1"/>
          </p:nvPr>
        </p:nvSpPr>
        <p:spPr/>
        <p:txBody>
          <a:bodyPr>
            <a:normAutofit fontScale="85000" lnSpcReduction="20000"/>
          </a:bodyPr>
          <a:lstStyle/>
          <a:p>
            <a:r>
              <a:rPr lang="en-US" b="1" dirty="0"/>
              <a:t>Cause of problems</a:t>
            </a:r>
          </a:p>
          <a:p>
            <a:pPr lvl="1"/>
            <a:r>
              <a:rPr lang="en-US" dirty="0"/>
              <a:t>Assignment statements</a:t>
            </a:r>
          </a:p>
          <a:p>
            <a:pPr lvl="1"/>
            <a:r>
              <a:rPr lang="en-US" dirty="0"/>
              <a:t>Value of variable depends on TIME</a:t>
            </a:r>
          </a:p>
          <a:p>
            <a:pPr lvl="1"/>
            <a:endParaRPr lang="en-US" dirty="0"/>
          </a:p>
          <a:p>
            <a:r>
              <a:rPr lang="en-US" b="1" dirty="0"/>
              <a:t>How to fix problem?</a:t>
            </a:r>
          </a:p>
          <a:p>
            <a:pPr lvl="1"/>
            <a:r>
              <a:rPr lang="en-US" dirty="0"/>
              <a:t>build graph in order of execution </a:t>
            </a:r>
          </a:p>
          <a:p>
            <a:pPr lvl="1"/>
            <a:r>
              <a:rPr lang="en-US" dirty="0"/>
              <a:t>attach variable name to latest value</a:t>
            </a:r>
          </a:p>
          <a:p>
            <a:pPr lvl="1"/>
            <a:endParaRPr lang="en-US" dirty="0"/>
          </a:p>
          <a:p>
            <a:r>
              <a:rPr lang="en-US" b="1" dirty="0"/>
              <a:t>Final graph created is not very interesting</a:t>
            </a:r>
          </a:p>
          <a:p>
            <a:pPr lvl="1"/>
            <a:r>
              <a:rPr lang="en-US" dirty="0"/>
              <a:t>Key: variable-&gt;value mapping across time</a:t>
            </a:r>
          </a:p>
          <a:p>
            <a:pPr lvl="1"/>
            <a:r>
              <a:rPr lang="en-US" dirty="0"/>
              <a:t>loses appeal of abstraction</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53</a:t>
            </a:fld>
            <a:endParaRPr lang="en-US" dirty="0"/>
          </a:p>
        </p:txBody>
      </p:sp>
    </p:spTree>
    <p:extLst>
      <p:ext uri="{BB962C8B-B14F-4D97-AF65-F5344CB8AC3E}">
        <p14:creationId xmlns:p14="http://schemas.microsoft.com/office/powerpoint/2010/main" val="13323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14"/>
            <a:ext cx="8229600" cy="1143000"/>
          </a:xfrm>
        </p:spPr>
        <p:txBody>
          <a:bodyPr>
            <a:normAutofit fontScale="90000"/>
          </a:bodyPr>
          <a:lstStyle/>
          <a:p>
            <a:r>
              <a:rPr lang="en-US" dirty="0"/>
              <a:t>Value Number: Another Abstraction</a:t>
            </a:r>
          </a:p>
        </p:txBody>
      </p:sp>
      <p:sp>
        <p:nvSpPr>
          <p:cNvPr id="3" name="Content Placeholder 2"/>
          <p:cNvSpPr>
            <a:spLocks noGrp="1"/>
          </p:cNvSpPr>
          <p:nvPr>
            <p:ph idx="1"/>
          </p:nvPr>
        </p:nvSpPr>
        <p:spPr>
          <a:xfrm>
            <a:off x="457200" y="1219200"/>
            <a:ext cx="8686800" cy="5105399"/>
          </a:xfrm>
        </p:spPr>
        <p:txBody>
          <a:bodyPr>
            <a:normAutofit fontScale="77500" lnSpcReduction="20000"/>
          </a:bodyPr>
          <a:lstStyle/>
          <a:p>
            <a:r>
              <a:rPr lang="en-US" dirty="0"/>
              <a:t>More explicit with respect to VALUES, and TIME</a:t>
            </a:r>
          </a:p>
          <a:p>
            <a:endParaRPr lang="en-US" dirty="0"/>
          </a:p>
          <a:p>
            <a:endParaRPr lang="en-US" dirty="0"/>
          </a:p>
          <a:p>
            <a:endParaRPr lang="en-US" dirty="0"/>
          </a:p>
          <a:p>
            <a:endParaRPr lang="en-US" dirty="0"/>
          </a:p>
          <a:p>
            <a:endParaRPr lang="en-US" dirty="0"/>
          </a:p>
          <a:p>
            <a:endParaRPr lang="en-US" sz="1400" dirty="0"/>
          </a:p>
          <a:p>
            <a:endParaRPr lang="en-US" dirty="0"/>
          </a:p>
          <a:p>
            <a:endParaRPr lang="en-US" sz="1200" dirty="0"/>
          </a:p>
          <a:p>
            <a:endParaRPr lang="en-US" dirty="0"/>
          </a:p>
          <a:p>
            <a:pPr lvl="2"/>
            <a:r>
              <a:rPr lang="en-US" sz="2900" b="1" dirty="0"/>
              <a:t>each value has its own “number”</a:t>
            </a:r>
          </a:p>
          <a:p>
            <a:pPr lvl="3"/>
            <a:r>
              <a:rPr lang="en-US" sz="2900" b="1" dirty="0"/>
              <a:t>common </a:t>
            </a:r>
            <a:r>
              <a:rPr lang="en-US" sz="2900" b="1" dirty="0" err="1"/>
              <a:t>subexpression</a:t>
            </a:r>
            <a:r>
              <a:rPr lang="en-US" sz="2900" b="1" dirty="0"/>
              <a:t> means same value number</a:t>
            </a:r>
          </a:p>
          <a:p>
            <a:pPr lvl="2"/>
            <a:r>
              <a:rPr lang="en-US" sz="2900" dirty="0"/>
              <a:t>var2value: current map of variable to value </a:t>
            </a:r>
          </a:p>
          <a:p>
            <a:pPr lvl="3"/>
            <a:r>
              <a:rPr lang="en-US" sz="2900" dirty="0"/>
              <a:t>used to determine the value number of current expression</a:t>
            </a:r>
          </a:p>
          <a:p>
            <a:pPr>
              <a:buNone/>
            </a:pPr>
            <a:r>
              <a:rPr lang="en-US" dirty="0"/>
              <a:t>                            </a:t>
            </a:r>
            <a:r>
              <a:rPr lang="en-US" b="1" dirty="0"/>
              <a:t>r1 + r2 =&gt; var2value(r1)+var2value(r2)</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54</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057400" y="2133600"/>
            <a:ext cx="3733800" cy="2424693"/>
          </a:xfrm>
          <a:prstGeom prst="rect">
            <a:avLst/>
          </a:prstGeom>
          <a:noFill/>
          <a:ln w="9525">
            <a:noFill/>
            <a:miter lim="800000"/>
            <a:headEnd/>
            <a:tailEnd/>
          </a:ln>
          <a:effectLst/>
        </p:spPr>
      </p:pic>
    </p:spTree>
    <p:extLst>
      <p:ext uri="{BB962C8B-B14F-4D97-AF65-F5344CB8AC3E}">
        <p14:creationId xmlns:p14="http://schemas.microsoft.com/office/powerpoint/2010/main" val="28982558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a:t>
            </a:r>
          </a:p>
        </p:txBody>
      </p:sp>
      <p:sp>
        <p:nvSpPr>
          <p:cNvPr id="3" name="Content Placeholder 2"/>
          <p:cNvSpPr>
            <a:spLocks noGrp="1"/>
          </p:cNvSpPr>
          <p:nvPr>
            <p:ph idx="1"/>
          </p:nvPr>
        </p:nvSpPr>
        <p:spPr/>
        <p:txBody>
          <a:bodyPr>
            <a:normAutofit fontScale="40000" lnSpcReduction="20000"/>
          </a:bodyPr>
          <a:lstStyle/>
          <a:p>
            <a:pPr>
              <a:buNone/>
            </a:pPr>
            <a:r>
              <a:rPr lang="en-US" b="1" dirty="0">
                <a:latin typeface="Courier New" pitchFamily="49" charset="0"/>
                <a:cs typeface="Courier New" pitchFamily="49" charset="0"/>
              </a:rPr>
              <a:t>Data structure:</a:t>
            </a:r>
          </a:p>
          <a:p>
            <a:pPr>
              <a:buNone/>
            </a:pPr>
            <a:r>
              <a:rPr lang="en-US" b="1" dirty="0">
                <a:latin typeface="Courier New" pitchFamily="49" charset="0"/>
                <a:cs typeface="Courier New" pitchFamily="49" charset="0"/>
              </a:rPr>
              <a:t>     VALUES = Table of</a:t>
            </a:r>
          </a:p>
          <a:p>
            <a:pPr>
              <a:buNone/>
            </a:pPr>
            <a:r>
              <a:rPr lang="en-US" b="1" dirty="0">
                <a:latin typeface="Courier New" pitchFamily="49" charset="0"/>
                <a:cs typeface="Courier New" pitchFamily="49" charset="0"/>
              </a:rPr>
              <a:t>        expression     //[OP, valnum1, valnum2}</a:t>
            </a:r>
          </a:p>
          <a:p>
            <a:pPr>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var</a:t>
            </a:r>
            <a:r>
              <a:rPr lang="en-US" b="1" dirty="0">
                <a:latin typeface="Courier New" pitchFamily="49" charset="0"/>
                <a:cs typeface="Courier New" pitchFamily="49" charset="0"/>
              </a:rPr>
              <a:t>            //name of variable currently holding expression</a:t>
            </a:r>
          </a:p>
          <a:p>
            <a:pPr>
              <a:buNone/>
            </a:pPr>
            <a:endParaRPr lang="en-US" b="1" dirty="0">
              <a:latin typeface="Courier New" pitchFamily="49" charset="0"/>
              <a:cs typeface="Courier New" pitchFamily="49" charset="0"/>
            </a:endParaRPr>
          </a:p>
          <a:p>
            <a:pPr>
              <a:buNone/>
            </a:pPr>
            <a:r>
              <a:rPr lang="en-US" b="1" dirty="0">
                <a:latin typeface="Courier New" pitchFamily="49" charset="0"/>
                <a:cs typeface="Courier New" pitchFamily="49" charset="0"/>
              </a:rPr>
              <a:t>For each instruction (</a:t>
            </a:r>
            <a:r>
              <a:rPr lang="en-US" b="1" dirty="0" err="1">
                <a:latin typeface="Courier New" pitchFamily="49" charset="0"/>
                <a:cs typeface="Courier New" pitchFamily="49" charset="0"/>
              </a:rPr>
              <a:t>dst</a:t>
            </a:r>
            <a:r>
              <a:rPr lang="en-US" b="1" dirty="0">
                <a:latin typeface="Courier New" pitchFamily="49" charset="0"/>
                <a:cs typeface="Courier New" pitchFamily="49" charset="0"/>
              </a:rPr>
              <a:t> = src1 OP src2) in execution order</a:t>
            </a:r>
          </a:p>
          <a:p>
            <a:pPr>
              <a:buNone/>
            </a:pPr>
            <a:endParaRPr lang="en-US" b="1" dirty="0">
              <a:latin typeface="Courier New" pitchFamily="49" charset="0"/>
              <a:cs typeface="Courier New" pitchFamily="49" charset="0"/>
            </a:endParaRPr>
          </a:p>
          <a:p>
            <a:pPr>
              <a:buNone/>
            </a:pPr>
            <a:r>
              <a:rPr lang="en-US" b="1" dirty="0">
                <a:latin typeface="Courier New" pitchFamily="49" charset="0"/>
                <a:cs typeface="Courier New" pitchFamily="49" charset="0"/>
              </a:rPr>
              <a:t>  valnum1 = var2value(src1); valnum2 = var2value(src2);</a:t>
            </a:r>
          </a:p>
          <a:p>
            <a:pPr>
              <a:buNone/>
            </a:pPr>
            <a:endParaRPr lang="en-US" b="1" dirty="0">
              <a:latin typeface="Courier New" pitchFamily="49" charset="0"/>
              <a:cs typeface="Courier New" pitchFamily="49" charset="0"/>
            </a:endParaRPr>
          </a:p>
          <a:p>
            <a:pPr>
              <a:buNone/>
            </a:pPr>
            <a:r>
              <a:rPr lang="en-US" b="1" dirty="0">
                <a:latin typeface="Courier New" pitchFamily="49" charset="0"/>
                <a:cs typeface="Courier New" pitchFamily="49" charset="0"/>
              </a:rPr>
              <a:t>  IF [OP, valnum1, valnum2] is in VALUES</a:t>
            </a:r>
          </a:p>
          <a:p>
            <a:pPr>
              <a:buNone/>
            </a:pPr>
            <a:r>
              <a:rPr lang="en-US" b="1" dirty="0">
                <a:latin typeface="Courier New" pitchFamily="49" charset="0"/>
                <a:cs typeface="Courier New" pitchFamily="49" charset="0"/>
              </a:rPr>
              <a:t>     v = the index of expression</a:t>
            </a:r>
          </a:p>
          <a:p>
            <a:pPr>
              <a:buNone/>
            </a:pPr>
            <a:r>
              <a:rPr lang="en-US" b="1" dirty="0">
                <a:latin typeface="Courier New" pitchFamily="49" charset="0"/>
                <a:cs typeface="Courier New" pitchFamily="49" charset="0"/>
              </a:rPr>
              <a:t>     Replace instruction with CPY </a:t>
            </a:r>
            <a:r>
              <a:rPr lang="en-US" b="1" dirty="0" err="1">
                <a:latin typeface="Courier New" pitchFamily="49" charset="0"/>
                <a:cs typeface="Courier New" pitchFamily="49" charset="0"/>
              </a:rPr>
              <a:t>dst</a:t>
            </a:r>
            <a:r>
              <a:rPr lang="en-US" b="1" dirty="0">
                <a:latin typeface="Courier New" pitchFamily="49" charset="0"/>
                <a:cs typeface="Courier New" pitchFamily="49" charset="0"/>
              </a:rPr>
              <a:t> = VALUES[v].</a:t>
            </a:r>
            <a:r>
              <a:rPr lang="en-US" b="1" dirty="0" err="1">
                <a:latin typeface="Courier New" pitchFamily="49" charset="0"/>
                <a:cs typeface="Courier New" pitchFamily="49" charset="0"/>
              </a:rPr>
              <a:t>var</a:t>
            </a:r>
            <a:endParaRPr lang="en-US" b="1" dirty="0">
              <a:latin typeface="Courier New" pitchFamily="49" charset="0"/>
              <a:cs typeface="Courier New" pitchFamily="49" charset="0"/>
            </a:endParaRPr>
          </a:p>
          <a:p>
            <a:pPr>
              <a:buNone/>
            </a:pPr>
            <a:r>
              <a:rPr lang="en-US" b="1" dirty="0">
                <a:latin typeface="Courier New" pitchFamily="49" charset="0"/>
                <a:cs typeface="Courier New" pitchFamily="49" charset="0"/>
              </a:rPr>
              <a:t>  ELSE</a:t>
            </a:r>
          </a:p>
          <a:p>
            <a:pPr>
              <a:buNone/>
            </a:pPr>
            <a:r>
              <a:rPr lang="en-US" b="1" dirty="0">
                <a:latin typeface="Courier New" pitchFamily="49" charset="0"/>
                <a:cs typeface="Courier New" pitchFamily="49" charset="0"/>
              </a:rPr>
              <a:t>     Add </a:t>
            </a:r>
          </a:p>
          <a:p>
            <a:pPr>
              <a:buNone/>
            </a:pPr>
            <a:r>
              <a:rPr lang="en-US" b="1" dirty="0">
                <a:latin typeface="Courier New" pitchFamily="49" charset="0"/>
                <a:cs typeface="Courier New" pitchFamily="49" charset="0"/>
              </a:rPr>
              <a:t>        expression = [OP, valnum1, valnum2]</a:t>
            </a:r>
          </a:p>
          <a:p>
            <a:pPr>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var</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dst</a:t>
            </a:r>
            <a:endParaRPr lang="en-US" b="1" dirty="0">
              <a:latin typeface="Courier New" pitchFamily="49" charset="0"/>
              <a:cs typeface="Courier New" pitchFamily="49" charset="0"/>
            </a:endParaRPr>
          </a:p>
          <a:p>
            <a:pPr>
              <a:buNone/>
            </a:pPr>
            <a:r>
              <a:rPr lang="en-US" b="1" dirty="0">
                <a:latin typeface="Courier New" pitchFamily="49" charset="0"/>
                <a:cs typeface="Courier New" pitchFamily="49" charset="0"/>
              </a:rPr>
              <a:t>     to VALUES</a:t>
            </a:r>
          </a:p>
          <a:p>
            <a:pPr>
              <a:buNone/>
            </a:pPr>
            <a:r>
              <a:rPr lang="en-US" b="1" dirty="0">
                <a:latin typeface="Courier New" pitchFamily="49" charset="0"/>
                <a:cs typeface="Courier New" pitchFamily="49" charset="0"/>
              </a:rPr>
              <a:t>     v = index of new entry; </a:t>
            </a:r>
            <a:r>
              <a:rPr lang="en-US" b="1" dirty="0">
                <a:solidFill>
                  <a:srgbClr val="009900"/>
                </a:solidFill>
                <a:latin typeface="Courier New" pitchFamily="49" charset="0"/>
                <a:cs typeface="Courier New" pitchFamily="49" charset="0"/>
              </a:rPr>
              <a:t>tv is new temporary for v</a:t>
            </a:r>
          </a:p>
          <a:p>
            <a:pPr>
              <a:buNone/>
            </a:pPr>
            <a:r>
              <a:rPr lang="en-US" b="1" dirty="0">
                <a:solidFill>
                  <a:srgbClr val="009900"/>
                </a:solidFill>
                <a:latin typeface="Courier New" pitchFamily="49" charset="0"/>
                <a:cs typeface="Courier New" pitchFamily="49" charset="0"/>
              </a:rPr>
              <a:t>     Replace instruction with: tv = VALUES[valnum1].</a:t>
            </a:r>
            <a:r>
              <a:rPr lang="en-US" b="1" dirty="0" err="1">
                <a:solidFill>
                  <a:srgbClr val="009900"/>
                </a:solidFill>
                <a:latin typeface="Courier New" pitchFamily="49" charset="0"/>
                <a:cs typeface="Courier New" pitchFamily="49" charset="0"/>
              </a:rPr>
              <a:t>var</a:t>
            </a:r>
            <a:r>
              <a:rPr lang="en-US" b="1" dirty="0">
                <a:solidFill>
                  <a:srgbClr val="009900"/>
                </a:solidFill>
                <a:latin typeface="Courier New" pitchFamily="49" charset="0"/>
                <a:cs typeface="Courier New" pitchFamily="49" charset="0"/>
              </a:rPr>
              <a:t> OP VALUES[valnum2].</a:t>
            </a:r>
            <a:r>
              <a:rPr lang="en-US" b="1" dirty="0" err="1">
                <a:solidFill>
                  <a:srgbClr val="009900"/>
                </a:solidFill>
                <a:latin typeface="Courier New" pitchFamily="49" charset="0"/>
                <a:cs typeface="Courier New" pitchFamily="49" charset="0"/>
              </a:rPr>
              <a:t>var</a:t>
            </a:r>
            <a:endParaRPr lang="en-US" b="1" dirty="0">
              <a:solidFill>
                <a:srgbClr val="009900"/>
              </a:solidFill>
              <a:latin typeface="Courier New" pitchFamily="49" charset="0"/>
              <a:cs typeface="Courier New" pitchFamily="49" charset="0"/>
            </a:endParaRPr>
          </a:p>
          <a:p>
            <a:pPr>
              <a:buNone/>
            </a:pPr>
            <a:r>
              <a:rPr lang="en-US" b="1" dirty="0">
                <a:solidFill>
                  <a:srgbClr val="009900"/>
                </a:solidFill>
                <a:latin typeface="Courier New" pitchFamily="49" charset="0"/>
                <a:cs typeface="Courier New" pitchFamily="49" charset="0"/>
              </a:rPr>
              <a:t>                               </a:t>
            </a:r>
            <a:r>
              <a:rPr lang="en-US" b="1" dirty="0" err="1">
                <a:solidFill>
                  <a:srgbClr val="009900"/>
                </a:solidFill>
                <a:latin typeface="Courier New" pitchFamily="49" charset="0"/>
                <a:cs typeface="Courier New" pitchFamily="49" charset="0"/>
              </a:rPr>
              <a:t>dst</a:t>
            </a:r>
            <a:r>
              <a:rPr lang="en-US" b="1" dirty="0">
                <a:solidFill>
                  <a:srgbClr val="009900"/>
                </a:solidFill>
                <a:latin typeface="Courier New" pitchFamily="49" charset="0"/>
                <a:cs typeface="Courier New" pitchFamily="49" charset="0"/>
              </a:rPr>
              <a:t> = tv;</a:t>
            </a:r>
          </a:p>
          <a:p>
            <a:pPr>
              <a:buNone/>
            </a:pPr>
            <a:endParaRPr lang="en-US" b="1" dirty="0">
              <a:latin typeface="Courier New" pitchFamily="49" charset="0"/>
              <a:cs typeface="Courier New" pitchFamily="49" charset="0"/>
            </a:endParaRPr>
          </a:p>
          <a:p>
            <a:pPr>
              <a:buNone/>
            </a:pPr>
            <a:r>
              <a:rPr lang="en-US" b="1" dirty="0">
                <a:latin typeface="Courier New" pitchFamily="49" charset="0"/>
                <a:cs typeface="Courier New" pitchFamily="49" charset="0"/>
              </a:rPr>
              <a:t>  set_var2value (</a:t>
            </a:r>
            <a:r>
              <a:rPr lang="en-US" b="1" dirty="0" err="1">
                <a:latin typeface="Courier New" pitchFamily="49" charset="0"/>
                <a:cs typeface="Courier New" pitchFamily="49" charset="0"/>
              </a:rPr>
              <a:t>dst</a:t>
            </a:r>
            <a:r>
              <a:rPr lang="en-US" b="1" dirty="0">
                <a:latin typeface="Courier New" pitchFamily="49" charset="0"/>
                <a:cs typeface="Courier New" pitchFamily="49" charset="0"/>
              </a:rPr>
              <a:t>, v)</a:t>
            </a:r>
          </a:p>
          <a:p>
            <a:pPr>
              <a:buNone/>
            </a:pPr>
            <a:endParaRPr lang="en-US" b="1" dirty="0">
              <a:latin typeface="Courier New" pitchFamily="49" charset="0"/>
              <a:cs typeface="Courier New" pitchFamily="49" charset="0"/>
            </a:endParaRPr>
          </a:p>
        </p:txBody>
      </p:sp>
      <p:sp>
        <p:nvSpPr>
          <p:cNvPr id="6" name="Slide Number Placeholder 5"/>
          <p:cNvSpPr>
            <a:spLocks noGrp="1"/>
          </p:cNvSpPr>
          <p:nvPr>
            <p:ph type="sldNum" sz="quarter" idx="12"/>
          </p:nvPr>
        </p:nvSpPr>
        <p:spPr/>
        <p:txBody>
          <a:bodyPr/>
          <a:lstStyle/>
          <a:p>
            <a:fld id="{3B18AE90-4419-4CF3-8E84-9F60760ACC6E}" type="slidenum">
              <a:rPr lang="en-US" smtClean="0"/>
              <a:pPr/>
              <a:t>55</a:t>
            </a:fld>
            <a:endParaRPr lang="en-US" dirty="0"/>
          </a:p>
        </p:txBody>
      </p:sp>
    </p:spTree>
    <p:extLst>
      <p:ext uri="{BB962C8B-B14F-4D97-AF65-F5344CB8AC3E}">
        <p14:creationId xmlns:p14="http://schemas.microsoft.com/office/powerpoint/2010/main" val="12918275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Details</a:t>
            </a:r>
          </a:p>
        </p:txBody>
      </p:sp>
      <p:sp>
        <p:nvSpPr>
          <p:cNvPr id="3" name="Content Placeholder 2"/>
          <p:cNvSpPr>
            <a:spLocks noGrp="1"/>
          </p:cNvSpPr>
          <p:nvPr>
            <p:ph idx="1"/>
          </p:nvPr>
        </p:nvSpPr>
        <p:spPr/>
        <p:txBody>
          <a:bodyPr>
            <a:normAutofit lnSpcReduction="10000"/>
          </a:bodyPr>
          <a:lstStyle/>
          <a:p>
            <a:r>
              <a:rPr lang="en-US" b="1" dirty="0"/>
              <a:t>What are the initial values of the variables?</a:t>
            </a:r>
          </a:p>
          <a:p>
            <a:pPr lvl="1"/>
            <a:r>
              <a:rPr lang="en-US" dirty="0"/>
              <a:t>values at beginning of the basic block</a:t>
            </a:r>
          </a:p>
          <a:p>
            <a:pPr lvl="2"/>
            <a:endParaRPr lang="en-US" dirty="0"/>
          </a:p>
          <a:p>
            <a:r>
              <a:rPr lang="en-US" b="1" dirty="0"/>
              <a:t>Possible implementations:</a:t>
            </a:r>
          </a:p>
          <a:p>
            <a:pPr lvl="1"/>
            <a:r>
              <a:rPr lang="en-US" dirty="0"/>
              <a:t>Initialization: create “initial values” for all variables</a:t>
            </a:r>
          </a:p>
          <a:p>
            <a:pPr lvl="1"/>
            <a:r>
              <a:rPr lang="en-US" dirty="0"/>
              <a:t>Or dynamically create them as they are used</a:t>
            </a:r>
          </a:p>
          <a:p>
            <a:pPr lvl="2"/>
            <a:endParaRPr lang="en-US" dirty="0"/>
          </a:p>
          <a:p>
            <a:r>
              <a:rPr lang="en-US" b="1" dirty="0"/>
              <a:t>Implementation of VALUES and var2value: hash tables</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56</a:t>
            </a:fld>
            <a:endParaRPr lang="en-US" dirty="0"/>
          </a:p>
        </p:txBody>
      </p:sp>
    </p:spTree>
    <p:extLst>
      <p:ext uri="{BB962C8B-B14F-4D97-AF65-F5344CB8AC3E}">
        <p14:creationId xmlns:p14="http://schemas.microsoft.com/office/powerpoint/2010/main" val="126673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1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a:bodyPr>
          <a:lstStyle/>
          <a:p>
            <a:pPr marL="274320">
              <a:spcBef>
                <a:spcPts val="0"/>
              </a:spcBef>
              <a:buNone/>
            </a:pPr>
            <a:r>
              <a:rPr lang="pt-BR" sz="2800" b="1" dirty="0">
                <a:latin typeface="Courier New" pitchFamily="49" charset="0"/>
                <a:cs typeface="Courier New" pitchFamily="49" charset="0"/>
              </a:rPr>
              <a:t>Assign: a-&gt;r1,b-&gt;r2,c-&gt;r3,d-&gt;r4</a:t>
            </a:r>
          </a:p>
          <a:p>
            <a:pPr marL="274320">
              <a:spcBef>
                <a:spcPts val="0"/>
              </a:spcBef>
              <a:buNone/>
            </a:pPr>
            <a:r>
              <a:rPr lang="pt-BR" sz="2800" b="1" dirty="0">
                <a:latin typeface="Courier New" pitchFamily="49" charset="0"/>
                <a:cs typeface="Courier New" pitchFamily="49" charset="0"/>
              </a:rPr>
              <a:t>a = b+c;     ADD t1 = r2,r3</a:t>
            </a:r>
          </a:p>
          <a:p>
            <a:pPr marL="274320">
              <a:spcBef>
                <a:spcPts val="0"/>
              </a:spcBef>
              <a:buNone/>
            </a:pPr>
            <a:r>
              <a:rPr lang="pt-BR" sz="2800" b="1" dirty="0">
                <a:latin typeface="Courier New" pitchFamily="49" charset="0"/>
                <a:cs typeface="Courier New" pitchFamily="49" charset="0"/>
              </a:rPr>
              <a:t>             CPY r1 = t1</a:t>
            </a:r>
          </a:p>
          <a:p>
            <a:pPr marL="274320">
              <a:spcBef>
                <a:spcPts val="0"/>
              </a:spcBef>
              <a:buNone/>
            </a:pPr>
            <a:r>
              <a:rPr lang="pt-BR" sz="2800" b="1" dirty="0">
                <a:latin typeface="Courier New" pitchFamily="49" charset="0"/>
                <a:cs typeface="Courier New" pitchFamily="49" charset="0"/>
              </a:rPr>
              <a:t>b = a-d;     SUB t2 = r1,r4	</a:t>
            </a:r>
          </a:p>
          <a:p>
            <a:pPr marL="274320">
              <a:spcBef>
                <a:spcPts val="0"/>
              </a:spcBef>
              <a:buNone/>
            </a:pPr>
            <a:r>
              <a:rPr lang="pt-BR" sz="2800" b="1" dirty="0">
                <a:latin typeface="Courier New" pitchFamily="49" charset="0"/>
                <a:cs typeface="Courier New" pitchFamily="49" charset="0"/>
              </a:rPr>
              <a:t>             CPY r2 = t2</a:t>
            </a:r>
          </a:p>
          <a:p>
            <a:pPr marL="274320">
              <a:spcBef>
                <a:spcPts val="0"/>
              </a:spcBef>
              <a:buNone/>
            </a:pPr>
            <a:r>
              <a:rPr lang="pt-BR" sz="2800" b="1" dirty="0">
                <a:latin typeface="Courier New" pitchFamily="49" charset="0"/>
                <a:cs typeface="Courier New" pitchFamily="49" charset="0"/>
              </a:rPr>
              <a:t>c = b+c;     ADD t3 = r2,r3</a:t>
            </a:r>
          </a:p>
          <a:p>
            <a:pPr marL="274320">
              <a:spcBef>
                <a:spcPts val="0"/>
              </a:spcBef>
              <a:buNone/>
            </a:pPr>
            <a:r>
              <a:rPr lang="pt-BR" sz="2800" b="1" dirty="0">
                <a:latin typeface="Courier New" pitchFamily="49" charset="0"/>
                <a:cs typeface="Courier New" pitchFamily="49" charset="0"/>
              </a:rPr>
              <a:t>             CPY r3 = t3</a:t>
            </a:r>
          </a:p>
          <a:p>
            <a:pPr marL="274320">
              <a:spcBef>
                <a:spcPts val="0"/>
              </a:spcBef>
              <a:buNone/>
            </a:pPr>
            <a:r>
              <a:rPr lang="pt-BR" sz="2800" b="1" dirty="0">
                <a:latin typeface="Courier New" pitchFamily="49" charset="0"/>
                <a:cs typeface="Courier New" pitchFamily="49" charset="0"/>
              </a:rPr>
              <a:t>d = a-d;     SUB t4 = r1,r4</a:t>
            </a:r>
          </a:p>
          <a:p>
            <a:pPr marL="274320">
              <a:spcBef>
                <a:spcPts val="0"/>
              </a:spcBef>
              <a:buNone/>
            </a:pPr>
            <a:r>
              <a:rPr lang="pt-BR" sz="2800" b="1" dirty="0">
                <a:latin typeface="Courier New" pitchFamily="49" charset="0"/>
                <a:cs typeface="Courier New" pitchFamily="49" charset="0"/>
              </a:rPr>
              <a:t>             CPY r4 = t4</a:t>
            </a:r>
          </a:p>
        </p:txBody>
      </p:sp>
      <p:sp>
        <p:nvSpPr>
          <p:cNvPr id="6" name="Slide Number Placeholder 5"/>
          <p:cNvSpPr>
            <a:spLocks noGrp="1"/>
          </p:cNvSpPr>
          <p:nvPr>
            <p:ph type="sldNum" sz="quarter" idx="12"/>
          </p:nvPr>
        </p:nvSpPr>
        <p:spPr/>
        <p:txBody>
          <a:bodyPr/>
          <a:lstStyle/>
          <a:p>
            <a:fld id="{3B18AE90-4419-4CF3-8E84-9F60760ACC6E}" type="slidenum">
              <a:rPr lang="en-US" smtClean="0"/>
              <a:pPr/>
              <a:t>57</a:t>
            </a:fld>
            <a:endParaRPr lang="en-US" dirty="0"/>
          </a:p>
        </p:txBody>
      </p:sp>
    </p:spTree>
    <p:extLst>
      <p:ext uri="{BB962C8B-B14F-4D97-AF65-F5344CB8AC3E}">
        <p14:creationId xmlns:p14="http://schemas.microsoft.com/office/powerpoint/2010/main" val="15582496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lnSpcReduction="10000"/>
          </a:bodyPr>
          <a:lstStyle/>
          <a:p>
            <a:r>
              <a:rPr lang="en-US" b="1" dirty="0"/>
              <a:t>Comparisons of two abstractions</a:t>
            </a:r>
          </a:p>
          <a:p>
            <a:pPr lvl="1"/>
            <a:r>
              <a:rPr lang="en-US" dirty="0"/>
              <a:t>DAGs</a:t>
            </a:r>
          </a:p>
          <a:p>
            <a:pPr lvl="1"/>
            <a:r>
              <a:rPr lang="en-US" dirty="0"/>
              <a:t>Value numbering</a:t>
            </a:r>
          </a:p>
          <a:p>
            <a:pPr lvl="1"/>
            <a:endParaRPr lang="en-US" dirty="0"/>
          </a:p>
          <a:p>
            <a:r>
              <a:rPr lang="en-US" b="1" dirty="0"/>
              <a:t>Value numbering</a:t>
            </a:r>
          </a:p>
          <a:p>
            <a:pPr lvl="1"/>
            <a:r>
              <a:rPr lang="en-US" dirty="0"/>
              <a:t>VALUE: distinguish between variables and VALUES</a:t>
            </a:r>
          </a:p>
          <a:p>
            <a:pPr lvl="1"/>
            <a:r>
              <a:rPr lang="en-US" dirty="0"/>
              <a:t>TIME</a:t>
            </a:r>
          </a:p>
          <a:p>
            <a:pPr lvl="2"/>
            <a:r>
              <a:rPr lang="en-US" dirty="0"/>
              <a:t>Interpretation of instructions in order of execution</a:t>
            </a:r>
          </a:p>
          <a:p>
            <a:pPr lvl="2"/>
            <a:r>
              <a:rPr lang="en-US" dirty="0"/>
              <a:t>Keep dynamic state information</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58</a:t>
            </a:fld>
            <a:endParaRPr lang="en-US" dirty="0"/>
          </a:p>
        </p:txBody>
      </p:sp>
    </p:spTree>
    <p:extLst>
      <p:ext uri="{BB962C8B-B14F-4D97-AF65-F5344CB8AC3E}">
        <p14:creationId xmlns:p14="http://schemas.microsoft.com/office/powerpoint/2010/main" val="16304655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D70: </a:t>
            </a:r>
            <a:br>
              <a:rPr lang="en-US" b="1" dirty="0"/>
            </a:br>
            <a:r>
              <a:rPr lang="en-US" b="1" dirty="0"/>
              <a:t>Compiler Optimization</a:t>
            </a:r>
            <a:br>
              <a:rPr lang="en-US" b="1" dirty="0"/>
            </a:br>
            <a:r>
              <a:rPr lang="en-US" b="1" dirty="0"/>
              <a:t>Introduction, Logistics</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a:solidFill>
                  <a:schemeClr val="tx1"/>
                </a:solidFill>
              </a:rPr>
              <a:t>Winter 2023</a:t>
            </a:r>
            <a:endParaRPr lang="en-CA" dirty="0">
              <a:solidFill>
                <a:schemeClr val="tx1"/>
              </a:solidFill>
            </a:endParaRPr>
          </a:p>
        </p:txBody>
      </p:sp>
      <p:sp>
        <p:nvSpPr>
          <p:cNvPr id="3" name="Rectangle 2"/>
          <p:cNvSpPr/>
          <p:nvPr/>
        </p:nvSpPr>
        <p:spPr>
          <a:xfrm>
            <a:off x="222584" y="6211669"/>
            <a:ext cx="8686800" cy="646331"/>
          </a:xfrm>
          <a:prstGeom prst="rect">
            <a:avLst/>
          </a:prstGeom>
        </p:spPr>
        <p:txBody>
          <a:bodyPr wrap="square">
            <a:spAutoFit/>
          </a:bodyPr>
          <a:lstStyle/>
          <a:p>
            <a:pPr algn="ctr"/>
            <a:r>
              <a:rPr lang="en-US" b="1" i="1" dirty="0">
                <a:solidFill>
                  <a:schemeClr val="tx2"/>
                </a:solidFill>
              </a:rPr>
              <a:t>The content of this lecture is adapted from the lectures of </a:t>
            </a:r>
          </a:p>
          <a:p>
            <a:pPr algn="ctr"/>
            <a:r>
              <a:rPr lang="en-US" b="1" i="1" dirty="0">
                <a:solidFill>
                  <a:schemeClr val="tx2"/>
                </a:solidFill>
              </a:rPr>
              <a:t>Todd Mowry and Phillip Gibbons</a:t>
            </a:r>
          </a:p>
        </p:txBody>
      </p:sp>
    </p:spTree>
    <p:extLst>
      <p:ext uri="{BB962C8B-B14F-4D97-AF65-F5344CB8AC3E}">
        <p14:creationId xmlns:p14="http://schemas.microsoft.com/office/powerpoint/2010/main" val="353448115"/>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
            <a:ext cx="9119937" cy="1742688"/>
          </a:xfrm>
          <a:solidFill>
            <a:schemeClr val="bg1">
              <a:lumMod val="95000"/>
            </a:schemeClr>
          </a:solidFill>
        </p:spPr>
        <p:txBody>
          <a:bodyPr anchor="ctr" anchorCtr="0">
            <a:noAutofit/>
          </a:bodyPr>
          <a:lstStyle/>
          <a:p>
            <a:r>
              <a:rPr lang="en-US" b="1" dirty="0" err="1">
                <a:solidFill>
                  <a:prstClr val="black"/>
                </a:solidFill>
                <a:latin typeface="Myriad Pro Cond" panose="020B0506030403020204" pitchFamily="34" charset="0"/>
              </a:rPr>
              <a:t>Bojian</a:t>
            </a:r>
            <a:r>
              <a:rPr lang="en-US" b="1" dirty="0">
                <a:solidFill>
                  <a:prstClr val="black"/>
                </a:solidFill>
                <a:latin typeface="Myriad Pro Cond" panose="020B0506030403020204" pitchFamily="34" charset="0"/>
              </a:rPr>
              <a:t> Zheng</a:t>
            </a:r>
            <a:endParaRPr lang="en-US" b="1" dirty="0">
              <a:latin typeface="Calibri" pitchFamily="34" charset="0"/>
              <a:cs typeface="Calibri" pitchFamily="34" charset="0"/>
            </a:endParaRPr>
          </a:p>
        </p:txBody>
      </p:sp>
      <p:sp>
        <p:nvSpPr>
          <p:cNvPr id="3" name="Subtitle 2"/>
          <p:cNvSpPr>
            <a:spLocks noGrp="1"/>
          </p:cNvSpPr>
          <p:nvPr>
            <p:ph type="subTitle" idx="1"/>
          </p:nvPr>
        </p:nvSpPr>
        <p:spPr>
          <a:xfrm>
            <a:off x="304800" y="2516561"/>
            <a:ext cx="6705599" cy="914399"/>
          </a:xfrm>
        </p:spPr>
        <p:txBody>
          <a:bodyPr>
            <a:noAutofit/>
          </a:bodyPr>
          <a:lstStyle/>
          <a:p>
            <a:pPr algn="l"/>
            <a:r>
              <a:rPr lang="en-US" b="1" dirty="0">
                <a:solidFill>
                  <a:srgbClr val="0000FF"/>
                </a:solidFill>
              </a:rPr>
              <a:t>PhD Student, TA</a:t>
            </a:r>
          </a:p>
          <a:p>
            <a:pPr algn="l"/>
            <a:r>
              <a:rPr lang="en-US" sz="2200" b="1" dirty="0">
                <a:solidFill>
                  <a:srgbClr val="C00000"/>
                </a:solidFill>
                <a:hlinkClick r:id="rId3"/>
              </a:rPr>
              <a:t>bojian@cs.toronto.edu</a:t>
            </a:r>
            <a:endParaRPr lang="en-US" sz="2200" b="1" dirty="0">
              <a:solidFill>
                <a:srgbClr val="C00000"/>
              </a:solidFill>
            </a:endParaRPr>
          </a:p>
          <a:p>
            <a:pPr algn="l"/>
            <a:endParaRPr lang="en-US" sz="2200" dirty="0">
              <a:solidFill>
                <a:schemeClr val="tx1"/>
              </a:solidFill>
            </a:endParaRPr>
          </a:p>
          <a:p>
            <a:pPr algn="l"/>
            <a:r>
              <a:rPr lang="en-US" sz="2200" dirty="0">
                <a:solidFill>
                  <a:schemeClr val="tx1"/>
                </a:solidFill>
              </a:rPr>
              <a:t>Office: BA 5214 D02</a:t>
            </a:r>
          </a:p>
          <a:p>
            <a:pPr algn="l"/>
            <a:r>
              <a:rPr lang="en-US" sz="2000" dirty="0">
                <a:solidFill>
                  <a:schemeClr val="tx1"/>
                </a:solidFill>
              </a:rPr>
              <a:t>BSc. from </a:t>
            </a:r>
            <a:r>
              <a:rPr lang="en-US" sz="2000" dirty="0" err="1">
                <a:solidFill>
                  <a:schemeClr val="tx1"/>
                </a:solidFill>
              </a:rPr>
              <a:t>UofT</a:t>
            </a:r>
            <a:r>
              <a:rPr lang="en-US" sz="2000" dirty="0">
                <a:solidFill>
                  <a:schemeClr val="tx1"/>
                </a:solidFill>
              </a:rPr>
              <a:t> ECE</a:t>
            </a:r>
          </a:p>
          <a:p>
            <a:pPr algn="l"/>
            <a:r>
              <a:rPr lang="en-US" sz="2000" dirty="0">
                <a:solidFill>
                  <a:schemeClr val="tx1"/>
                </a:solidFill>
              </a:rPr>
              <a:t>Research interests: computer architecture, GPUs, machine learning</a:t>
            </a:r>
            <a:endParaRPr lang="en-US" sz="2000" dirty="0"/>
          </a:p>
          <a:p>
            <a:pPr algn="l"/>
            <a:endParaRPr lang="en-US" sz="2200" dirty="0"/>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pic>
        <p:nvPicPr>
          <p:cNvPr id="5122" name="Picture 2" descr="Bojian Zheng">
            <a:extLst>
              <a:ext uri="{FF2B5EF4-FFF2-40B4-BE49-F238E27FC236}">
                <a16:creationId xmlns:a16="http://schemas.microsoft.com/office/drawing/2014/main" id="{BFA7E8B2-B558-460F-B4FC-3524AEBE67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371318"/>
            <a:ext cx="2155875" cy="30432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A8E9EDD-E61C-44AA-9253-600D1C9B802C}"/>
              </a:ext>
            </a:extLst>
          </p:cNvPr>
          <p:cNvSpPr txBox="1"/>
          <p:nvPr/>
        </p:nvSpPr>
        <p:spPr>
          <a:xfrm>
            <a:off x="304800" y="6019800"/>
            <a:ext cx="5410200" cy="646331"/>
          </a:xfrm>
          <a:prstGeom prst="rect">
            <a:avLst/>
          </a:prstGeom>
          <a:noFill/>
        </p:spPr>
        <p:txBody>
          <a:bodyPr wrap="square" rtlCol="0">
            <a:spAutoFit/>
          </a:bodyPr>
          <a:lstStyle/>
          <a:p>
            <a:r>
              <a:rPr lang="en-US" b="1" dirty="0">
                <a:solidFill>
                  <a:schemeClr val="accent4">
                    <a:lumMod val="75000"/>
                  </a:schemeClr>
                </a:solidFill>
              </a:rPr>
              <a:t>Vector Institute</a:t>
            </a:r>
          </a:p>
          <a:p>
            <a:r>
              <a:rPr lang="en-US" b="1" dirty="0" err="1">
                <a:solidFill>
                  <a:srgbClr val="006600"/>
                </a:solidFill>
              </a:rPr>
              <a:t>EcoSystem</a:t>
            </a:r>
            <a:r>
              <a:rPr lang="en-US" b="1" dirty="0">
                <a:solidFill>
                  <a:srgbClr val="006600"/>
                </a:solidFill>
              </a:rPr>
              <a:t> Group</a:t>
            </a:r>
            <a:endParaRPr lang="en-US" dirty="0">
              <a:solidFill>
                <a:srgbClr val="006600"/>
              </a:solidFill>
            </a:endParaRPr>
          </a:p>
        </p:txBody>
      </p:sp>
    </p:spTree>
    <p:extLst>
      <p:ext uri="{BB962C8B-B14F-4D97-AF65-F5344CB8AC3E}">
        <p14:creationId xmlns:p14="http://schemas.microsoft.com/office/powerpoint/2010/main" val="3467193127"/>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a:bodyPr>
          <a:lstStyle/>
          <a:p>
            <a:r>
              <a:rPr lang="en-US" dirty="0"/>
              <a:t>Course Information: Where to Get?	</a:t>
            </a:r>
          </a:p>
        </p:txBody>
      </p:sp>
      <p:sp>
        <p:nvSpPr>
          <p:cNvPr id="3" name="Content Placeholder 2"/>
          <p:cNvSpPr>
            <a:spLocks noGrp="1"/>
          </p:cNvSpPr>
          <p:nvPr>
            <p:ph idx="1"/>
          </p:nvPr>
        </p:nvSpPr>
        <p:spPr>
          <a:xfrm>
            <a:off x="228600" y="1646237"/>
            <a:ext cx="8839200" cy="4525963"/>
          </a:xfrm>
        </p:spPr>
        <p:txBody>
          <a:bodyPr>
            <a:normAutofit fontScale="92500" lnSpcReduction="10000"/>
          </a:bodyPr>
          <a:lstStyle/>
          <a:p>
            <a:r>
              <a:rPr lang="en-US" dirty="0"/>
              <a:t>Course Website: </a:t>
            </a:r>
          </a:p>
          <a:p>
            <a:pPr marL="0" indent="0">
              <a:buNone/>
            </a:pPr>
            <a:r>
              <a:rPr lang="en-US" dirty="0">
                <a:hlinkClick r:id="rId2"/>
              </a:rPr>
              <a:t>https://uoft-ecosystem.github.io/CSCD70/ </a:t>
            </a:r>
            <a:endParaRPr lang="en-US" sz="2600" dirty="0"/>
          </a:p>
          <a:p>
            <a:pPr lvl="1"/>
            <a:r>
              <a:rPr lang="en-US" sz="2600" dirty="0"/>
              <a:t>Announcements, Syllabus, Course Info, Lecture Notes &amp; Videos, Tutorial Notes, Assignments</a:t>
            </a:r>
          </a:p>
          <a:p>
            <a:r>
              <a:rPr lang="en-US" dirty="0"/>
              <a:t>Piazza: </a:t>
            </a:r>
            <a:r>
              <a:rPr lang="en-US" sz="2600" dirty="0">
                <a:hlinkClick r:id="rId3"/>
              </a:rPr>
              <a:t>https://piazza.com/utoronto.ca/winter2023/cscd70/home</a:t>
            </a:r>
            <a:endParaRPr lang="en-US" sz="2600" dirty="0"/>
          </a:p>
          <a:p>
            <a:pPr lvl="1"/>
            <a:r>
              <a:rPr lang="en-US" sz="2200" dirty="0"/>
              <a:t>Questions/Discussions, Syllabus, Announcements</a:t>
            </a:r>
            <a:endParaRPr lang="en-US" dirty="0"/>
          </a:p>
          <a:p>
            <a:r>
              <a:rPr lang="en-US" dirty="0"/>
              <a:t>Quercus</a:t>
            </a:r>
          </a:p>
          <a:p>
            <a:pPr lvl="1"/>
            <a:r>
              <a:rPr lang="en-US" dirty="0"/>
              <a:t>Emails/announcements</a:t>
            </a:r>
          </a:p>
          <a:p>
            <a:r>
              <a:rPr lang="en-US" dirty="0"/>
              <a:t>Your email</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7</a:t>
            </a:fld>
            <a:endParaRPr lang="en-US" altLang="en-US" dirty="0"/>
          </a:p>
        </p:txBody>
      </p:sp>
    </p:spTree>
    <p:extLst>
      <p:ext uri="{BB962C8B-B14F-4D97-AF65-F5344CB8AC3E}">
        <p14:creationId xmlns:p14="http://schemas.microsoft.com/office/powerpoint/2010/main" val="3263803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08BC1-EA85-418E-809E-6FD768AE6019}"/>
              </a:ext>
            </a:extLst>
          </p:cNvPr>
          <p:cNvSpPr>
            <a:spLocks noGrp="1"/>
          </p:cNvSpPr>
          <p:nvPr>
            <p:ph type="title"/>
          </p:nvPr>
        </p:nvSpPr>
        <p:spPr/>
        <p:txBody>
          <a:bodyPr/>
          <a:lstStyle/>
          <a:p>
            <a:r>
              <a:rPr lang="en-US" dirty="0"/>
              <a:t>Useful Textbook</a:t>
            </a:r>
            <a:endParaRPr lang="en-CA" dirty="0"/>
          </a:p>
        </p:txBody>
      </p:sp>
      <p:sp>
        <p:nvSpPr>
          <p:cNvPr id="4" name="Slide Number Placeholder 3">
            <a:extLst>
              <a:ext uri="{FF2B5EF4-FFF2-40B4-BE49-F238E27FC236}">
                <a16:creationId xmlns:a16="http://schemas.microsoft.com/office/drawing/2014/main" id="{0DCB22C3-351E-43D6-9D3D-983EEE211E5A}"/>
              </a:ext>
            </a:extLst>
          </p:cNvPr>
          <p:cNvSpPr>
            <a:spLocks noGrp="1"/>
          </p:cNvSpPr>
          <p:nvPr>
            <p:ph type="sldNum" sz="quarter" idx="12"/>
          </p:nvPr>
        </p:nvSpPr>
        <p:spPr/>
        <p:txBody>
          <a:bodyPr/>
          <a:lstStyle/>
          <a:p>
            <a:fld id="{323594FA-E141-4234-AE05-360401972BE7}" type="slidenum">
              <a:rPr lang="en-US" altLang="en-US" smtClean="0"/>
              <a:pPr/>
              <a:t>8</a:t>
            </a:fld>
            <a:endParaRPr lang="en-US" altLang="en-US" dirty="0"/>
          </a:p>
        </p:txBody>
      </p:sp>
      <p:pic>
        <p:nvPicPr>
          <p:cNvPr id="6154" name="Picture 10" descr="Image result for aho sethi ullman compilers 2nd edition">
            <a:extLst>
              <a:ext uri="{FF2B5EF4-FFF2-40B4-BE49-F238E27FC236}">
                <a16:creationId xmlns:a16="http://schemas.microsoft.com/office/drawing/2014/main" id="{1AF88EDC-7194-4ECD-87A1-E9C83989F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0"/>
            <a:ext cx="2876550" cy="435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14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D70: </a:t>
            </a:r>
            <a:br>
              <a:rPr lang="en-US" b="1" dirty="0"/>
            </a:br>
            <a:r>
              <a:rPr lang="en-US" b="1" dirty="0"/>
              <a:t>Compiler Optimization</a:t>
            </a:r>
            <a:br>
              <a:rPr lang="en-US" b="1" dirty="0"/>
            </a:br>
            <a:r>
              <a:rPr lang="en-US" b="1" dirty="0"/>
              <a:t>Compiler Introduction</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Winter 2023</a:t>
            </a:r>
            <a:endParaRPr lang="en-CA" dirty="0">
              <a:solidFill>
                <a:schemeClr val="tx1"/>
              </a:solidFill>
            </a:endParaRPr>
          </a:p>
        </p:txBody>
      </p:sp>
      <p:sp>
        <p:nvSpPr>
          <p:cNvPr id="3" name="Rectangle 2"/>
          <p:cNvSpPr/>
          <p:nvPr/>
        </p:nvSpPr>
        <p:spPr>
          <a:xfrm>
            <a:off x="222584" y="6211669"/>
            <a:ext cx="8686800" cy="646331"/>
          </a:xfrm>
          <a:prstGeom prst="rect">
            <a:avLst/>
          </a:prstGeom>
        </p:spPr>
        <p:txBody>
          <a:bodyPr wrap="square">
            <a:spAutoFit/>
          </a:bodyPr>
          <a:lstStyle/>
          <a:p>
            <a:pPr algn="ctr"/>
            <a:r>
              <a:rPr lang="en-US" b="1" i="1" dirty="0">
                <a:solidFill>
                  <a:schemeClr val="tx2"/>
                </a:solidFill>
              </a:rPr>
              <a:t>The content of this lecture is adapted from the lectures of </a:t>
            </a:r>
          </a:p>
          <a:p>
            <a:pPr algn="ctr"/>
            <a:r>
              <a:rPr lang="en-US" b="1" i="1" dirty="0">
                <a:solidFill>
                  <a:schemeClr val="tx2"/>
                </a:solidFill>
              </a:rPr>
              <a:t>Todd Mowry and Phillip Gibbons</a:t>
            </a:r>
          </a:p>
        </p:txBody>
      </p:sp>
    </p:spTree>
    <p:extLst>
      <p:ext uri="{BB962C8B-B14F-4D97-AF65-F5344CB8AC3E}">
        <p14:creationId xmlns:p14="http://schemas.microsoft.com/office/powerpoint/2010/main" val="4055362335"/>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theme/theme1.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SAFARI_Template</Template>
  <TotalTime>0</TotalTime>
  <Words>3948</Words>
  <Application>Microsoft Office PowerPoint</Application>
  <PresentationFormat>On-screen Show (4:3)</PresentationFormat>
  <Paragraphs>728</Paragraphs>
  <Slides>59</Slides>
  <Notes>49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59</vt:i4>
      </vt:variant>
    </vt:vector>
  </HeadingPairs>
  <TitlesOfParts>
    <vt:vector size="69" baseType="lpstr">
      <vt:lpstr>Arial</vt:lpstr>
      <vt:lpstr>Calibri</vt:lpstr>
      <vt:lpstr>Courier New</vt:lpstr>
      <vt:lpstr>Garamond</vt:lpstr>
      <vt:lpstr>Myriad Pro Cond</vt:lpstr>
      <vt:lpstr>Tahoma</vt:lpstr>
      <vt:lpstr>Wingdings</vt:lpstr>
      <vt:lpstr>SAFARI_Template</vt:lpstr>
      <vt:lpstr>1_Edge</vt:lpstr>
      <vt:lpstr>Office Theme</vt:lpstr>
      <vt:lpstr>CSC D70:  Compiler Optimization</vt:lpstr>
      <vt:lpstr>CSC D70:  Compiler Optimization Introduction, Logistics</vt:lpstr>
      <vt:lpstr>Summary  </vt:lpstr>
      <vt:lpstr>Syllabus: Who Are We?</vt:lpstr>
      <vt:lpstr>Gennady (Gena) Pekhimenko</vt:lpstr>
      <vt:lpstr>Bojian Zheng</vt:lpstr>
      <vt:lpstr>Course Information: Where to Get? </vt:lpstr>
      <vt:lpstr>Useful Textbook</vt:lpstr>
      <vt:lpstr>CSC D70:  Compiler Optimization Compiler Introduction</vt:lpstr>
      <vt:lpstr>Why Computing Matters (So Much)?</vt:lpstr>
      <vt:lpstr>What is the difference between the computing industry and the paper towel industry? </vt:lpstr>
      <vt:lpstr>PowerPoint Presentation</vt:lpstr>
      <vt:lpstr>Can we continue being an industry of new possibilities? </vt:lpstr>
      <vt:lpstr>Moore’s Law Or, how we became an industry of new possibilities</vt:lpstr>
      <vt:lpstr>What is the catch? Powering the transistors without melting the chip</vt:lpstr>
      <vt:lpstr>Looking back Evolution of processors</vt:lpstr>
      <vt:lpstr>Any Solution Moving Forward?</vt:lpstr>
      <vt:lpstr>Heterogeneity and Specialization</vt:lpstr>
      <vt:lpstr>Programmability versus Efficiency</vt:lpstr>
      <vt:lpstr>Introduction to Compilers</vt:lpstr>
      <vt:lpstr>What Do Compilers Do?</vt:lpstr>
      <vt:lpstr>How Can the Compiler Improve Performance?</vt:lpstr>
      <vt:lpstr>What Would You Get Out of This Course?</vt:lpstr>
      <vt:lpstr>Structure of a Compiler</vt:lpstr>
      <vt:lpstr>Ingredients in a Compiler Optimization</vt:lpstr>
      <vt:lpstr>Ingredients in a Compiler Optimization</vt:lpstr>
      <vt:lpstr>Ingredients in a Compiler Optimization</vt:lpstr>
      <vt:lpstr>Representation: Instructions</vt:lpstr>
      <vt:lpstr>Optimization Example</vt:lpstr>
      <vt:lpstr>Translated Code</vt:lpstr>
      <vt:lpstr>Representation: a Basic Block</vt:lpstr>
      <vt:lpstr>Flow Graphs</vt:lpstr>
      <vt:lpstr>Find the Basic Blocks</vt:lpstr>
      <vt:lpstr>Basic Blocks from Example</vt:lpstr>
      <vt:lpstr>Partitioning into Basic Blocks</vt:lpstr>
      <vt:lpstr>PowerPoint Presentation</vt:lpstr>
      <vt:lpstr>Sources of Optimizations</vt:lpstr>
      <vt:lpstr>Local Optimizations</vt:lpstr>
      <vt:lpstr>Example</vt:lpstr>
      <vt:lpstr>Example</vt:lpstr>
      <vt:lpstr>(Intraprocedural) Global Optimizations</vt:lpstr>
      <vt:lpstr>Example</vt:lpstr>
      <vt:lpstr>Example (After Global CSE)</vt:lpstr>
      <vt:lpstr>Induction Variable Elimination</vt:lpstr>
      <vt:lpstr>Example</vt:lpstr>
      <vt:lpstr>Example (After IV Elimination)</vt:lpstr>
      <vt:lpstr>Loop Invariant Code Motion</vt:lpstr>
      <vt:lpstr>Machine Dependent Optimizations</vt:lpstr>
      <vt:lpstr>Local Optimizations (More Details)</vt:lpstr>
      <vt:lpstr>Graph Abstractions</vt:lpstr>
      <vt:lpstr>Graph Abstractions</vt:lpstr>
      <vt:lpstr>How well do DAGs hold up across statements?</vt:lpstr>
      <vt:lpstr>Critique of DAGs</vt:lpstr>
      <vt:lpstr>Value Number: Another Abstraction</vt:lpstr>
      <vt:lpstr>Algorithm</vt:lpstr>
      <vt:lpstr>More Details</vt:lpstr>
      <vt:lpstr>Example</vt:lpstr>
      <vt:lpstr>Conclusions</vt:lpstr>
      <vt:lpstr>CSC D70:  Compiler Optimization Introduction, Logistics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2011-01-11T20:10:42Z</dcterms:created>
  <dcterms:modified xsi:type="dcterms:W3CDTF">2023-01-09T01:19:51Z</dcterms:modified>
</cp:coreProperties>
</file>