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66" r:id="rId3"/>
    <p:sldId id="257" r:id="rId4"/>
    <p:sldId id="262" r:id="rId5"/>
    <p:sldId id="258" r:id="rId6"/>
    <p:sldId id="268" r:id="rId7"/>
    <p:sldId id="269" r:id="rId8"/>
    <p:sldId id="271" r:id="rId9"/>
    <p:sldId id="275" r:id="rId10"/>
    <p:sldId id="276" r:id="rId11"/>
    <p:sldId id="277" r:id="rId12"/>
    <p:sldId id="278" r:id="rId13"/>
    <p:sldId id="273" r:id="rId14"/>
    <p:sldId id="309" r:id="rId15"/>
    <p:sldId id="288" r:id="rId16"/>
    <p:sldId id="289" r:id="rId17"/>
    <p:sldId id="290" r:id="rId18"/>
    <p:sldId id="303" r:id="rId19"/>
    <p:sldId id="337" r:id="rId20"/>
    <p:sldId id="272" r:id="rId21"/>
    <p:sldId id="283" r:id="rId22"/>
    <p:sldId id="285" r:id="rId23"/>
    <p:sldId id="291" r:id="rId24"/>
    <p:sldId id="284" r:id="rId25"/>
    <p:sldId id="296" r:id="rId26"/>
    <p:sldId id="297" r:id="rId27"/>
    <p:sldId id="298" r:id="rId28"/>
    <p:sldId id="294" r:id="rId29"/>
    <p:sldId id="300" r:id="rId30"/>
    <p:sldId id="329" r:id="rId31"/>
    <p:sldId id="330" r:id="rId32"/>
    <p:sldId id="327" r:id="rId33"/>
    <p:sldId id="331" r:id="rId34"/>
    <p:sldId id="333" r:id="rId35"/>
    <p:sldId id="336" r:id="rId36"/>
    <p:sldId id="335" r:id="rId37"/>
    <p:sldId id="338" r:id="rId38"/>
    <p:sldId id="339" r:id="rId39"/>
    <p:sldId id="340" r:id="rId40"/>
    <p:sldId id="334" r:id="rId41"/>
    <p:sldId id="308" r:id="rId42"/>
    <p:sldId id="305" r:id="rId43"/>
    <p:sldId id="306" r:id="rId44"/>
    <p:sldId id="307" r:id="rId45"/>
    <p:sldId id="304" r:id="rId46"/>
    <p:sldId id="311" r:id="rId47"/>
    <p:sldId id="310" r:id="rId48"/>
    <p:sldId id="316" r:id="rId49"/>
    <p:sldId id="312" r:id="rId50"/>
    <p:sldId id="313" r:id="rId51"/>
    <p:sldId id="314" r:id="rId52"/>
    <p:sldId id="315" r:id="rId53"/>
    <p:sldId id="317" r:id="rId54"/>
    <p:sldId id="319" r:id="rId55"/>
    <p:sldId id="320" r:id="rId56"/>
    <p:sldId id="322" r:id="rId57"/>
    <p:sldId id="323" r:id="rId58"/>
    <p:sldId id="324" r:id="rId59"/>
    <p:sldId id="326" r:id="rId60"/>
    <p:sldId id="318" r:id="rId61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8030BD-2344-7D41-936B-62DAE8E4CDE1}">
          <p14:sldIdLst>
            <p14:sldId id="256"/>
            <p14:sldId id="266"/>
            <p14:sldId id="257"/>
            <p14:sldId id="262"/>
            <p14:sldId id="258"/>
            <p14:sldId id="268"/>
            <p14:sldId id="269"/>
            <p14:sldId id="271"/>
            <p14:sldId id="275"/>
            <p14:sldId id="276"/>
            <p14:sldId id="277"/>
            <p14:sldId id="278"/>
            <p14:sldId id="273"/>
          </p14:sldIdLst>
        </p14:section>
        <p14:section name="MLSys" id="{7D6B1C35-AFD9-B04F-B07E-E1158747CBED}">
          <p14:sldIdLst>
            <p14:sldId id="309"/>
            <p14:sldId id="288"/>
            <p14:sldId id="289"/>
            <p14:sldId id="290"/>
            <p14:sldId id="303"/>
            <p14:sldId id="337"/>
            <p14:sldId id="272"/>
            <p14:sldId id="283"/>
            <p14:sldId id="285"/>
            <p14:sldId id="291"/>
            <p14:sldId id="284"/>
            <p14:sldId id="296"/>
            <p14:sldId id="297"/>
            <p14:sldId id="298"/>
            <p14:sldId id="294"/>
            <p14:sldId id="300"/>
            <p14:sldId id="329"/>
            <p14:sldId id="330"/>
            <p14:sldId id="327"/>
            <p14:sldId id="331"/>
            <p14:sldId id="333"/>
            <p14:sldId id="336"/>
            <p14:sldId id="335"/>
            <p14:sldId id="338"/>
            <p14:sldId id="339"/>
            <p14:sldId id="340"/>
            <p14:sldId id="334"/>
          </p14:sldIdLst>
        </p14:section>
        <p14:section name="Memory Optimizations" id="{CE9449FB-E58A-5B4D-B894-A798C0DD3DBA}">
          <p14:sldIdLst>
            <p14:sldId id="308"/>
            <p14:sldId id="305"/>
            <p14:sldId id="306"/>
            <p14:sldId id="307"/>
            <p14:sldId id="304"/>
            <p14:sldId id="311"/>
            <p14:sldId id="310"/>
            <p14:sldId id="316"/>
            <p14:sldId id="312"/>
            <p14:sldId id="313"/>
            <p14:sldId id="314"/>
            <p14:sldId id="315"/>
            <p14:sldId id="317"/>
            <p14:sldId id="319"/>
            <p14:sldId id="320"/>
            <p14:sldId id="322"/>
            <p14:sldId id="323"/>
            <p14:sldId id="324"/>
            <p14:sldId id="326"/>
            <p14:sldId id="318"/>
          </p14:sldIdLst>
        </p14:section>
        <p14:section name="Scratchpad" id="{3D8CCC07-0420-5242-8FF2-ADADEF12FC3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DE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85D0A2-A94F-4446-8484-B82F19072E72}" v="4" dt="2023-03-20T16:42:07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62"/>
    <p:restoredTop sz="96928"/>
  </p:normalViewPr>
  <p:slideViewPr>
    <p:cSldViewPr snapToGrid="0">
      <p:cViewPr>
        <p:scale>
          <a:sx n="234" d="100"/>
          <a:sy n="234" d="100"/>
        </p:scale>
        <p:origin x="2624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666666666666666"/>
          <c:y val="5.8372849914210293E-3"/>
          <c:w val="0.66656700521130507"/>
          <c:h val="0.8511492327187637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explosion val="18"/>
          <c:dPt>
            <c:idx val="0"/>
            <c:bubble3D val="0"/>
            <c:explosion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D63-4F49-9574-DD978287E9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D63-4F49-9574-DD978287E93B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D63-4F49-9574-DD978287E93B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D63-4F49-9574-DD978287E93B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Feature Maps</c:v>
                </c:pt>
                <c:pt idx="1">
                  <c:v>Weights</c:v>
                </c:pt>
                <c:pt idx="2">
                  <c:v>Workspace</c:v>
                </c:pt>
                <c:pt idx="3">
                  <c:v>Untrackable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0.87</c:v>
                </c:pt>
                <c:pt idx="1">
                  <c:v>0.05</c:v>
                </c:pt>
                <c:pt idx="2" formatCode="General">
                  <c:v>0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63-4F49-9574-DD978287E93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560082163642584"/>
          <c:y val="0.1371761972983942"/>
          <c:w val="0.23439917836357413"/>
          <c:h val="0.465035811973236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DA338-DAFE-FD48-BBD2-ED3D53E9BC62}" type="datetimeFigureOut">
              <a:rPr lang="en-US" smtClean="0"/>
              <a:t>3/18/23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416E1-081A-C446-A667-76A7737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60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16E1-081A-C446-A667-76A773795B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54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16E1-081A-C446-A667-76A773795B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7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16E1-081A-C446-A667-76A773795B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52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16E1-081A-C446-A667-76A773795B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3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16E1-081A-C446-A667-76A773795B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74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16E1-081A-C446-A667-76A773795B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96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16E1-081A-C446-A667-76A773795B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23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16E1-081A-C446-A667-76A773795B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59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16E1-081A-C446-A667-76A773795B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49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16E1-081A-C446-A667-76A773795B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16E1-081A-C446-A667-76A773795B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9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416E1-081A-C446-A667-76A773795B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2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CD4E1-C661-A678-4EA3-C6E039424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62456-039E-C072-AAAE-8ECBD952B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804DB-7E7A-12EA-A6A2-08760AD1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422D-E77F-764E-A483-60CD1D2E2E32}" type="datetime1">
              <a:rPr lang="en-US" smtClean="0"/>
              <a:t>3/18/23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44CE9-93E5-ED06-4989-28EF3FC82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AFE78-D69B-0468-D5AE-0C4E0CEB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19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DBF21-2636-C15E-318A-C00196330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D859B2-A544-7A6D-0B56-1CAE7C4AC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EC140-DD87-7879-6C7B-149CDC2B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83F97-1101-CA4F-8C3F-55464C23B8B5}" type="datetime1">
              <a:rPr lang="en-US" smtClean="0"/>
              <a:t>3/18/23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9B858-22A8-F56F-69F5-72B754C65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C4D93-12F2-8B21-363E-A72E2411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11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9CB399-91AB-4535-85BC-AC7AC1D80B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26F143-C85F-1273-D84C-2976BCBFE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D6130-EFD3-32F4-1A06-4D0F038D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FAE73-18AB-154F-8F03-6C9697B8226F}" type="datetime1">
              <a:rPr lang="en-US" smtClean="0"/>
              <a:t>3/18/23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53206-FEB1-C50C-4654-9B7B6C7E0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41B3C-F02E-777B-AB2F-29086A00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3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E1386-80FE-E78A-F49E-E45988CFB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6F566-206F-A1CD-0FF5-60A4E4F11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4B923-B545-EA30-E372-FC3C934F4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20B2-E57B-E447-9EC7-C8B097C840DF}" type="datetime1">
              <a:rPr lang="en-US" smtClean="0"/>
              <a:t>3/18/23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44683-F5B2-06CD-06F1-CE9A8C1F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92EDB-18B4-0F13-FD7D-A3981D2EB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186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E777B-6B7C-3C52-5BE1-8D04CCAF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2E132-DB63-4ED5-3387-BF717B9DF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CA86C-96FE-FC5E-2CC6-535A56208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8F60-9CAA-4444-8BE5-42540A02708C}" type="datetime1">
              <a:rPr lang="en-US" smtClean="0"/>
              <a:t>3/18/23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F51C7-A6AC-4C2B-8F1A-14D4B2E1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65E5F-55FE-F76F-47FD-A6DA09AB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44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B6162-78DC-7DF6-0B2E-BD959AE2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E41ED-4748-6060-7BAB-DED155050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8E98E-15A9-C6E5-0C82-9A2E65C6D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4C46A-7556-F898-2D0A-A111BB4B2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6C0B-67B0-654E-9EE6-959A5917DD42}" type="datetime1">
              <a:rPr lang="en-US" smtClean="0"/>
              <a:t>3/18/23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B3DF4-7717-A1E5-5E8B-4B27FF8F7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A2216-CECE-4220-4A02-C73276C8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63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B3412-DF61-5373-6E8F-F583F8CD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25B67-C70B-C6AC-5852-825C4F567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3B09E-F93B-5096-6E89-CCDBAEDCA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515D09-396A-52C7-FAE7-0860771FE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4F9542-5583-C1A9-C20E-4A1F65D04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3A39B5-BCB0-B3F1-5A0D-0D8286FC5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87C1-2AD1-7241-9262-3891F1CD7091}" type="datetime1">
              <a:rPr lang="en-US" smtClean="0"/>
              <a:t>3/18/23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BCA1AD-C45D-22DB-44E7-F0596C81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068A9E-6E31-ACB4-85F2-213EFAB0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94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B67B5-1E98-7B14-1F0E-2C407FE4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4F80F-024A-C31F-82E8-6F4E563A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2F8-3597-3E49-9C98-AD7188190AB3}" type="datetime1">
              <a:rPr lang="en-US" smtClean="0"/>
              <a:t>3/18/23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3C4E6-F1D9-B59D-8A88-374449E4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99650-2B11-E5D7-C327-AAC10046A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7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B30FF1-ED29-9F4D-CC7A-4AB82B0D7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8864-A790-624A-82C5-A138ABF6E356}" type="datetime1">
              <a:rPr lang="en-US" smtClean="0"/>
              <a:t>3/18/23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D4A774-34A5-FDC4-7337-645CE2863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DB19D-7F60-B244-887F-D0917508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13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CF8F9-D01D-8471-C266-536FE934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4B669-B235-71F2-CC02-E3B895B78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594A0-EDAD-8049-08C7-F3E957C08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0EFFD-15F9-6072-747A-7B462EE2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7A6F-58DF-D042-8661-3F240D5652A4}" type="datetime1">
              <a:rPr lang="en-US" smtClean="0"/>
              <a:t>3/18/23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737E5-004F-A458-56C0-91A45C2B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B9D52-47DB-7B3C-2710-16840C05A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72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F403D-D3B9-65DC-BD3C-F1EAE7A3C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81814B-E6F4-66F4-B09E-C36DDC0276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A2DBA-C12E-08C4-31EF-04643F4F6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082BE-C019-8DFC-69C2-715365A9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C29B-C6EB-5A49-B93C-E45F4509951E}" type="datetime1">
              <a:rPr lang="en-US" smtClean="0"/>
              <a:t>3/18/23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225B7-022C-2D5A-32A1-71746E2D8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19D8B-98CA-1E58-1F12-1BF88E189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69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628CCE-EAB4-A36F-E654-BC4A37CAA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2B873-D6CB-77BD-485B-94456A207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8C64F-E0FA-764D-AC4C-DEB821E92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EE793-FE7C-5F46-8104-B06CE142BE2C}" type="datetime1">
              <a:rPr lang="en-US" smtClean="0"/>
              <a:t>3/18/23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1ECB4-DE79-A342-9302-791C82CEC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D23E0-DADB-0DEB-3312-A42D2743F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7523D-184D-5B43-A553-D222B077DF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0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thub.com/hidet-org/hidet" TargetMode="External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.tiff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tiff"/><Relationship Id="rId7" Type="http://schemas.openxmlformats.org/officeDocument/2006/relationships/image" Target="../media/image59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Relationship Id="rId9" Type="http://schemas.openxmlformats.org/officeDocument/2006/relationships/image" Target="../media/image6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13" Type="http://schemas.openxmlformats.org/officeDocument/2006/relationships/image" Target="../media/image85.png"/><Relationship Id="rId3" Type="http://schemas.openxmlformats.org/officeDocument/2006/relationships/image" Target="../media/image75.emf"/><Relationship Id="rId7" Type="http://schemas.openxmlformats.org/officeDocument/2006/relationships/image" Target="../media/image79.tiff"/><Relationship Id="rId12" Type="http://schemas.openxmlformats.org/officeDocument/2006/relationships/image" Target="../media/image84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tiff"/><Relationship Id="rId11" Type="http://schemas.openxmlformats.org/officeDocument/2006/relationships/image" Target="../media/image83.tiff"/><Relationship Id="rId5" Type="http://schemas.openxmlformats.org/officeDocument/2006/relationships/image" Target="../media/image77.svg"/><Relationship Id="rId10" Type="http://schemas.openxmlformats.org/officeDocument/2006/relationships/image" Target="../media/image82.tiff"/><Relationship Id="rId4" Type="http://schemas.openxmlformats.org/officeDocument/2006/relationships/image" Target="../media/image76.png"/><Relationship Id="rId9" Type="http://schemas.openxmlformats.org/officeDocument/2006/relationships/image" Target="../media/image81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3" Type="http://schemas.openxmlformats.org/officeDocument/2006/relationships/image" Target="../media/image87.tiff"/><Relationship Id="rId7" Type="http://schemas.openxmlformats.org/officeDocument/2006/relationships/image" Target="../media/image91.svg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tif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tiff"/><Relationship Id="rId3" Type="http://schemas.openxmlformats.org/officeDocument/2006/relationships/image" Target="../media/image94.png"/><Relationship Id="rId7" Type="http://schemas.openxmlformats.org/officeDocument/2006/relationships/image" Target="../media/image98.tiff"/><Relationship Id="rId12" Type="http://schemas.openxmlformats.org/officeDocument/2006/relationships/image" Target="../media/image3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tiff"/><Relationship Id="rId11" Type="http://schemas.openxmlformats.org/officeDocument/2006/relationships/image" Target="../media/image88.tiff"/><Relationship Id="rId5" Type="http://schemas.openxmlformats.org/officeDocument/2006/relationships/image" Target="../media/image96.tiff"/><Relationship Id="rId10" Type="http://schemas.openxmlformats.org/officeDocument/2006/relationships/image" Target="../media/image101.tiff"/><Relationship Id="rId4" Type="http://schemas.openxmlformats.org/officeDocument/2006/relationships/image" Target="../media/image95.svg"/><Relationship Id="rId9" Type="http://schemas.openxmlformats.org/officeDocument/2006/relationships/image" Target="../media/image100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104.tif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tiff"/><Relationship Id="rId3" Type="http://schemas.openxmlformats.org/officeDocument/2006/relationships/image" Target="../media/image91.svg"/><Relationship Id="rId7" Type="http://schemas.openxmlformats.org/officeDocument/2006/relationships/image" Target="../media/image107.tif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tiff"/><Relationship Id="rId11" Type="http://schemas.openxmlformats.org/officeDocument/2006/relationships/image" Target="../media/image111.png"/><Relationship Id="rId5" Type="http://schemas.openxmlformats.org/officeDocument/2006/relationships/image" Target="../media/image105.tiff"/><Relationship Id="rId10" Type="http://schemas.openxmlformats.org/officeDocument/2006/relationships/image" Target="../media/image110.png"/><Relationship Id="rId4" Type="http://schemas.openxmlformats.org/officeDocument/2006/relationships/image" Target="../media/image104.tiff"/><Relationship Id="rId9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112.tiff"/><Relationship Id="rId7" Type="http://schemas.openxmlformats.org/officeDocument/2006/relationships/image" Target="../media/image94.png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tiff"/><Relationship Id="rId5" Type="http://schemas.openxmlformats.org/officeDocument/2006/relationships/image" Target="../media/image113.tiff"/><Relationship Id="rId10" Type="http://schemas.openxmlformats.org/officeDocument/2006/relationships/image" Target="../media/image116.png"/><Relationship Id="rId4" Type="http://schemas.openxmlformats.org/officeDocument/2006/relationships/image" Target="../media/image101.tiff"/><Relationship Id="rId9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tiff"/><Relationship Id="rId3" Type="http://schemas.openxmlformats.org/officeDocument/2006/relationships/image" Target="../media/image118.tiff"/><Relationship Id="rId7" Type="http://schemas.openxmlformats.org/officeDocument/2006/relationships/image" Target="../media/image122.tif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tiff"/><Relationship Id="rId5" Type="http://schemas.openxmlformats.org/officeDocument/2006/relationships/image" Target="../media/image120.tiff"/><Relationship Id="rId4" Type="http://schemas.openxmlformats.org/officeDocument/2006/relationships/image" Target="../media/image119.tiff"/><Relationship Id="rId9" Type="http://schemas.openxmlformats.org/officeDocument/2006/relationships/image" Target="../media/image124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.tiff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9186-C30E-741C-4E73-436EE6A8D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+mj-lt"/>
              </a:rPr>
              <a:t>Compiler Optimizations for Machine Learning Workloads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6B6AE-C1D1-8A4A-9AC2-0DAB798F69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Bojian Zheng</a:t>
            </a:r>
          </a:p>
          <a:p>
            <a:r>
              <a:rPr lang="en-US" dirty="0"/>
              <a:t>CSCD70 Compiler Optimization</a:t>
            </a:r>
          </a:p>
          <a:p>
            <a:r>
              <a:rPr lang="en-US" dirty="0"/>
              <a:t>2023/3/20</a:t>
            </a:r>
          </a:p>
        </p:txBody>
      </p:sp>
    </p:spTree>
    <p:extLst>
      <p:ext uri="{BB962C8B-B14F-4D97-AF65-F5344CB8AC3E}">
        <p14:creationId xmlns:p14="http://schemas.microsoft.com/office/powerpoint/2010/main" val="216600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859672C-ABC9-63B5-06E3-171912EE9508}"/>
              </a:ext>
            </a:extLst>
          </p:cNvPr>
          <p:cNvSpPr/>
          <p:nvPr/>
        </p:nvSpPr>
        <p:spPr>
          <a:xfrm>
            <a:off x="2868449" y="2780998"/>
            <a:ext cx="5389510" cy="12960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EED77-5470-3DB7-4D1D-1BEFF2F1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71CD3-A21B-2211-1277-46124F2AD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55763"/>
          </a:xfrm>
        </p:spPr>
        <p:txBody>
          <a:bodyPr>
            <a:spAutoFit/>
          </a:bodyPr>
          <a:lstStyle/>
          <a:p>
            <a:r>
              <a:rPr lang="en-US" dirty="0"/>
              <a:t>3 phases: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CN" sz="1800" dirty="0"/>
              <a:t>❶</a:t>
            </a:r>
            <a:r>
              <a:rPr lang="en-CN" sz="2400" dirty="0"/>
              <a:t> Forward Pass, </a:t>
            </a:r>
            <a:r>
              <a:rPr lang="en-CN" sz="1800" dirty="0"/>
              <a:t>❷</a:t>
            </a:r>
            <a:r>
              <a:rPr lang="en-CN" sz="2400" dirty="0"/>
              <a:t> Backward Pass, and </a:t>
            </a:r>
            <a:r>
              <a:rPr lang="en-CN" sz="1800" dirty="0"/>
              <a:t>❸</a:t>
            </a:r>
            <a:r>
              <a:rPr lang="en-CN" dirty="0"/>
              <a:t> Weight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57E00-932B-E9B5-E1FE-01A5C6E4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A3C6A-49BF-3381-D461-40C904F2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80998"/>
            <a:ext cx="1296004" cy="129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443255-2AC0-49B8-D592-A5D5F23FB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480742" y="-2"/>
            <a:ext cx="164924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559204-AFC4-29BE-0BB1-67D31715BF3F}"/>
              </a:ext>
            </a:extLst>
          </p:cNvPr>
          <p:cNvSpPr txBox="1"/>
          <p:nvPr/>
        </p:nvSpPr>
        <p:spPr>
          <a:xfrm>
            <a:off x="3972757" y="2517211"/>
            <a:ext cx="33443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Deep Neural Network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FFAC45-2D00-6CCC-7228-374175E693B6}"/>
              </a:ext>
            </a:extLst>
          </p:cNvPr>
          <p:cNvSpPr txBox="1"/>
          <p:nvPr/>
        </p:nvSpPr>
        <p:spPr>
          <a:xfrm>
            <a:off x="2764541" y="3846164"/>
            <a:ext cx="28804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Model parameters </a:t>
            </a:r>
            <a:r>
              <a:rPr lang="en-US" sz="2400" i="1" dirty="0">
                <a:latin typeface="LM Roman Unslanted 10" pitchFamily="2" charset="77"/>
              </a:rPr>
              <a:t>W</a:t>
            </a:r>
            <a:endParaRPr lang="en-US" sz="2400" dirty="0">
              <a:latin typeface="LM Roman Slanted 10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440B47-F74B-B622-8BAB-3A86020FC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50300" y="4418122"/>
            <a:ext cx="2463800" cy="736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D491E0-79FB-8D2E-0BBA-5E262D9C6FDB}"/>
              </a:ext>
            </a:extLst>
          </p:cNvPr>
          <p:cNvSpPr txBox="1"/>
          <p:nvPr/>
        </p:nvSpPr>
        <p:spPr>
          <a:xfrm>
            <a:off x="9728989" y="3821520"/>
            <a:ext cx="182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Learning rate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8659C38-0396-4499-4FA8-608E6CA012E5}"/>
              </a:ext>
            </a:extLst>
          </p:cNvPr>
          <p:cNvCxnSpPr>
            <a:cxnSpLocks/>
          </p:cNvCxnSpPr>
          <p:nvPr/>
        </p:nvCxnSpPr>
        <p:spPr>
          <a:xfrm>
            <a:off x="10470634" y="4315360"/>
            <a:ext cx="0" cy="298904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86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859672C-ABC9-63B5-06E3-171912EE9508}"/>
              </a:ext>
            </a:extLst>
          </p:cNvPr>
          <p:cNvSpPr/>
          <p:nvPr/>
        </p:nvSpPr>
        <p:spPr>
          <a:xfrm>
            <a:off x="2868449" y="2780998"/>
            <a:ext cx="5389510" cy="12960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EED77-5470-3DB7-4D1D-1BEFF2F1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71CD3-A21B-2211-1277-46124F2AD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71802"/>
          </a:xfrm>
        </p:spPr>
        <p:txBody>
          <a:bodyPr>
            <a:spAutoFit/>
          </a:bodyPr>
          <a:lstStyle/>
          <a:p>
            <a:r>
              <a:rPr lang="en-US" dirty="0"/>
              <a:t>3 phases: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CN" sz="1800" dirty="0">
                <a:solidFill>
                  <a:srgbClr val="0000FF"/>
                </a:solidFill>
              </a:rPr>
              <a:t>❶</a:t>
            </a:r>
            <a:r>
              <a:rPr lang="en-CN" sz="2400" dirty="0">
                <a:solidFill>
                  <a:srgbClr val="0000FF"/>
                </a:solidFill>
              </a:rPr>
              <a:t> Forward Pass, </a:t>
            </a:r>
            <a:r>
              <a:rPr lang="en-CN" sz="1800" dirty="0">
                <a:solidFill>
                  <a:srgbClr val="0000FF"/>
                </a:solidFill>
              </a:rPr>
              <a:t>❷</a:t>
            </a:r>
            <a:r>
              <a:rPr lang="en-CN" sz="2400" dirty="0">
                <a:solidFill>
                  <a:srgbClr val="0000FF"/>
                </a:solidFill>
              </a:rPr>
              <a:t> Backward Pass, and </a:t>
            </a:r>
            <a:r>
              <a:rPr lang="en-CN" sz="1800" dirty="0">
                <a:solidFill>
                  <a:srgbClr val="0000FF"/>
                </a:solidFill>
              </a:rPr>
              <a:t>❸</a:t>
            </a:r>
            <a:r>
              <a:rPr lang="en-CN" dirty="0">
                <a:solidFill>
                  <a:srgbClr val="0000FF"/>
                </a:solidFill>
              </a:rPr>
              <a:t> Weight Update</a:t>
            </a:r>
          </a:p>
          <a:p>
            <a:r>
              <a:rPr lang="en-CN" b="1" dirty="0"/>
              <a:t>Training</a:t>
            </a:r>
            <a:r>
              <a:rPr lang="en-CN" dirty="0"/>
              <a:t>: Learn the model parameters.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57E00-932B-E9B5-E1FE-01A5C6E4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A3C6A-49BF-3381-D461-40C904F2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80998"/>
            <a:ext cx="1296004" cy="129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443255-2AC0-49B8-D592-A5D5F23FB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480742" y="-2"/>
            <a:ext cx="164924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559204-AFC4-29BE-0BB1-67D31715BF3F}"/>
              </a:ext>
            </a:extLst>
          </p:cNvPr>
          <p:cNvSpPr txBox="1"/>
          <p:nvPr/>
        </p:nvSpPr>
        <p:spPr>
          <a:xfrm>
            <a:off x="3972757" y="2517211"/>
            <a:ext cx="33443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Deep Neural Network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FFAC45-2D00-6CCC-7228-374175E693B6}"/>
              </a:ext>
            </a:extLst>
          </p:cNvPr>
          <p:cNvSpPr txBox="1"/>
          <p:nvPr/>
        </p:nvSpPr>
        <p:spPr>
          <a:xfrm>
            <a:off x="2764541" y="3846164"/>
            <a:ext cx="28804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Model parameters </a:t>
            </a:r>
            <a:r>
              <a:rPr lang="en-US" sz="2400" i="1" dirty="0">
                <a:latin typeface="LM Roman Unslanted 10" pitchFamily="2" charset="77"/>
              </a:rPr>
              <a:t>W</a:t>
            </a:r>
            <a:endParaRPr lang="en-US" sz="2400" dirty="0">
              <a:latin typeface="LM Roman Slanted 10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2302235-2729-34D9-9157-494D2CFA7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5974" y="3257547"/>
            <a:ext cx="2908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55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859672C-ABC9-63B5-06E3-171912EE9508}"/>
              </a:ext>
            </a:extLst>
          </p:cNvPr>
          <p:cNvSpPr/>
          <p:nvPr/>
        </p:nvSpPr>
        <p:spPr>
          <a:xfrm>
            <a:off x="2868449" y="2780998"/>
            <a:ext cx="5389510" cy="12960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EED77-5470-3DB7-4D1D-1BEFF2F1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71CD3-A21B-2211-1277-46124F2AD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71802"/>
          </a:xfrm>
        </p:spPr>
        <p:txBody>
          <a:bodyPr>
            <a:spAutoFit/>
          </a:bodyPr>
          <a:lstStyle/>
          <a:p>
            <a:r>
              <a:rPr lang="en-US" dirty="0"/>
              <a:t>3 phases: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CN" sz="1800" dirty="0">
                <a:solidFill>
                  <a:srgbClr val="0000FF"/>
                </a:solidFill>
              </a:rPr>
              <a:t>❶</a:t>
            </a:r>
            <a:r>
              <a:rPr lang="en-CN" sz="2400" dirty="0">
                <a:solidFill>
                  <a:srgbClr val="0000FF"/>
                </a:solidFill>
              </a:rPr>
              <a:t> Forward Pass</a:t>
            </a:r>
            <a:r>
              <a:rPr lang="en-CN" sz="2400" dirty="0"/>
              <a:t>, </a:t>
            </a:r>
            <a:r>
              <a:rPr lang="en-CN" sz="1800" dirty="0"/>
              <a:t>❷</a:t>
            </a:r>
            <a:r>
              <a:rPr lang="en-CN" sz="2400" dirty="0"/>
              <a:t> Backward Pass, and </a:t>
            </a:r>
            <a:r>
              <a:rPr lang="en-CN" sz="1800" dirty="0"/>
              <a:t>❸</a:t>
            </a:r>
            <a:r>
              <a:rPr lang="en-CN" dirty="0"/>
              <a:t> Weight Update</a:t>
            </a:r>
          </a:p>
          <a:p>
            <a:r>
              <a:rPr lang="en-CN" b="1" dirty="0"/>
              <a:t>Inference</a:t>
            </a:r>
            <a:r>
              <a:rPr lang="en-CN" dirty="0"/>
              <a:t>: Forward only to obtain the output labels.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57E00-932B-E9B5-E1FE-01A5C6E4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A3C6A-49BF-3381-D461-40C904F2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80998"/>
            <a:ext cx="1296004" cy="129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443255-2AC0-49B8-D592-A5D5F23FB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480742" y="-2"/>
            <a:ext cx="164924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559204-AFC4-29BE-0BB1-67D31715BF3F}"/>
              </a:ext>
            </a:extLst>
          </p:cNvPr>
          <p:cNvSpPr txBox="1"/>
          <p:nvPr/>
        </p:nvSpPr>
        <p:spPr>
          <a:xfrm>
            <a:off x="3972757" y="2517211"/>
            <a:ext cx="33443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Deep Neural Network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FFAC45-2D00-6CCC-7228-374175E693B6}"/>
              </a:ext>
            </a:extLst>
          </p:cNvPr>
          <p:cNvSpPr txBox="1"/>
          <p:nvPr/>
        </p:nvSpPr>
        <p:spPr>
          <a:xfrm>
            <a:off x="2764541" y="3846164"/>
            <a:ext cx="28804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Model parameters </a:t>
            </a:r>
            <a:r>
              <a:rPr lang="en-US" sz="2400" i="1" dirty="0">
                <a:latin typeface="LM Roman Unslanted 10" pitchFamily="2" charset="77"/>
              </a:rPr>
              <a:t>W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72E14FD-D2AF-D8B1-0970-8B89D1098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5974" y="3257547"/>
            <a:ext cx="2908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87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95EE-4989-4C9E-3F57-7BAE55A4F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50497-608A-56CD-64A7-C19B0C59E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neural networks: graphs of operators and tensors.</a:t>
            </a:r>
          </a:p>
          <a:p>
            <a:endParaRPr lang="en-US" dirty="0"/>
          </a:p>
          <a:p>
            <a:r>
              <a:rPr lang="en-US" dirty="0"/>
              <a:t>3 phases &amp; 2 modes of operation:</a:t>
            </a:r>
          </a:p>
          <a:p>
            <a:pPr lvl="1"/>
            <a:r>
              <a:rPr lang="en-US" dirty="0"/>
              <a:t>Training: Forward, Backward, and Weight Update</a:t>
            </a:r>
          </a:p>
          <a:p>
            <a:pPr lvl="1"/>
            <a:r>
              <a:rPr lang="en-US" dirty="0"/>
              <a:t>Inference: Forward only</a:t>
            </a:r>
          </a:p>
          <a:p>
            <a:endParaRPr lang="en-US" dirty="0"/>
          </a:p>
          <a:p>
            <a:r>
              <a:rPr lang="en-US" dirty="0"/>
              <a:t>These special properties call for domain-specific system design.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634A9-F117-EB57-72ED-CCB4C9D8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64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27E63-52A4-C833-562B-A826A3AC6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53595-F453-AEC2-2499-456AC7690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dirty="0"/>
              <a:t>Machine Learning Systems Overview</a:t>
            </a:r>
          </a:p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dirty="0"/>
              <a:t>TensorFlow &amp; PyTorch: Declarative vs. Imperative</a:t>
            </a:r>
          </a:p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dirty="0"/>
              <a:t>Evolution of PyTorch Compiler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3EC22-C920-5627-6CAE-FDC05CE5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96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1BEB6-A2A1-D210-EB0E-59733379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Systems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10186-0227-4C03-505F-8C58E8CB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01582B-4745-036B-021E-1F2E4A68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B61C40-93F6-2F55-4D23-5324F3D3C569}"/>
              </a:ext>
            </a:extLst>
          </p:cNvPr>
          <p:cNvSpPr/>
          <p:nvPr/>
        </p:nvSpPr>
        <p:spPr>
          <a:xfrm>
            <a:off x="838200" y="1825625"/>
            <a:ext cx="10515599" cy="2379663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10" descr="detection">
            <a:extLst>
              <a:ext uri="{FF2B5EF4-FFF2-40B4-BE49-F238E27FC236}">
                <a16:creationId xmlns:a16="http://schemas.microsoft.com/office/drawing/2014/main" id="{D40DD416-7B5D-3848-C540-D4CE3BF61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954" y="1883452"/>
            <a:ext cx="2386012" cy="16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352C8F-2A48-F92A-3CEE-9F99C9A4BCE0}"/>
              </a:ext>
            </a:extLst>
          </p:cNvPr>
          <p:cNvSpPr txBox="1"/>
          <p:nvPr/>
        </p:nvSpPr>
        <p:spPr>
          <a:xfrm>
            <a:off x="1534510" y="3502041"/>
            <a:ext cx="277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Image Classification</a:t>
            </a:r>
            <a:endParaRPr lang="en-US" sz="24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Translate | Google Blog">
            <a:extLst>
              <a:ext uri="{FF2B5EF4-FFF2-40B4-BE49-F238E27FC236}">
                <a16:creationId xmlns:a16="http://schemas.microsoft.com/office/drawing/2014/main" id="{0F72E1F7-CD20-A5D5-55BF-3D3D7785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787" y="2167966"/>
            <a:ext cx="1332422" cy="13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C26455-817F-F6A2-3B0E-4C0956761BA8}"/>
              </a:ext>
            </a:extLst>
          </p:cNvPr>
          <p:cNvSpPr txBox="1"/>
          <p:nvPr/>
        </p:nvSpPr>
        <p:spPr>
          <a:xfrm>
            <a:off x="4673846" y="3502040"/>
            <a:ext cx="284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Machine Translation</a:t>
            </a:r>
            <a:endParaRPr lang="en-US" sz="24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14" descr="How to Build Domain Specific Automatic Speech Recognition Models on GPUs |  NVIDIA Technical Blog">
            <a:extLst>
              <a:ext uri="{FF2B5EF4-FFF2-40B4-BE49-F238E27FC236}">
                <a16:creationId xmlns:a16="http://schemas.microsoft.com/office/drawing/2014/main" id="{D4479D52-F828-627E-86E8-DD7819FF6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702" y="2007395"/>
            <a:ext cx="3365251" cy="149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DAFA9D-CEBC-E3F6-BDAC-99A37BC43036}"/>
              </a:ext>
            </a:extLst>
          </p:cNvPr>
          <p:cNvSpPr txBox="1"/>
          <p:nvPr/>
        </p:nvSpPr>
        <p:spPr>
          <a:xfrm>
            <a:off x="7883971" y="3502040"/>
            <a:ext cx="2746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Speech Recognition</a:t>
            </a:r>
            <a:endParaRPr lang="en-US" sz="24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4" descr="The Dot-Dot-Dot | Automation Panda">
            <a:extLst>
              <a:ext uri="{FF2B5EF4-FFF2-40B4-BE49-F238E27FC236}">
                <a16:creationId xmlns:a16="http://schemas.microsoft.com/office/drawing/2014/main" id="{0A0756C1-5F54-B57A-849D-2514276C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270" y="2838083"/>
            <a:ext cx="140573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BAE86F-42BD-DD96-8829-EAD75FBFEC66}"/>
              </a:ext>
            </a:extLst>
          </p:cNvPr>
          <p:cNvSpPr txBox="1"/>
          <p:nvPr/>
        </p:nvSpPr>
        <p:spPr>
          <a:xfrm>
            <a:off x="1125137" y="1564015"/>
            <a:ext cx="18848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2406726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1BEB6-A2A1-D210-EB0E-59733379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Systems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10186-0227-4C03-505F-8C58E8CB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01582B-4745-036B-021E-1F2E4A68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B61C40-93F6-2F55-4D23-5324F3D3C569}"/>
              </a:ext>
            </a:extLst>
          </p:cNvPr>
          <p:cNvSpPr/>
          <p:nvPr/>
        </p:nvSpPr>
        <p:spPr>
          <a:xfrm>
            <a:off x="838200" y="1825625"/>
            <a:ext cx="10515599" cy="2379663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10" descr="detection">
            <a:extLst>
              <a:ext uri="{FF2B5EF4-FFF2-40B4-BE49-F238E27FC236}">
                <a16:creationId xmlns:a16="http://schemas.microsoft.com/office/drawing/2014/main" id="{D40DD416-7B5D-3848-C540-D4CE3BF61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954" y="1883452"/>
            <a:ext cx="2386012" cy="16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352C8F-2A48-F92A-3CEE-9F99C9A4BCE0}"/>
              </a:ext>
            </a:extLst>
          </p:cNvPr>
          <p:cNvSpPr txBox="1"/>
          <p:nvPr/>
        </p:nvSpPr>
        <p:spPr>
          <a:xfrm>
            <a:off x="1534510" y="3502041"/>
            <a:ext cx="277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Image Classification</a:t>
            </a:r>
            <a:endParaRPr lang="en-US" sz="24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7E0139-48C2-9D3E-FD1D-4E170921AC25}"/>
              </a:ext>
            </a:extLst>
          </p:cNvPr>
          <p:cNvSpPr txBox="1"/>
          <p:nvPr/>
        </p:nvSpPr>
        <p:spPr>
          <a:xfrm>
            <a:off x="1125137" y="1564015"/>
            <a:ext cx="18848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Application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2F13C-75C5-AC0D-2931-CD0FC3CC1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50920" y="-413544"/>
            <a:ext cx="164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8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1BEB6-A2A1-D210-EB0E-59733379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Systems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10186-0227-4C03-505F-8C58E8CB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01582B-4745-036B-021E-1F2E4A68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A653DF-A5F5-2518-C9DD-1E852615B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6" t="10904" r="10823" b="88521"/>
          <a:stretch/>
        </p:blipFill>
        <p:spPr>
          <a:xfrm rot="16200000">
            <a:off x="2171193" y="2384363"/>
            <a:ext cx="1172070" cy="577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93CCA5-C940-FC31-A13A-79B981C7D9AE}"/>
              </a:ext>
            </a:extLst>
          </p:cNvPr>
          <p:cNvSpPr txBox="1"/>
          <p:nvPr/>
        </p:nvSpPr>
        <p:spPr>
          <a:xfrm>
            <a:off x="1516278" y="3259304"/>
            <a:ext cx="2481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Operator</a:t>
            </a:r>
            <a:br>
              <a:rPr lang="en-US" sz="2400" b="1" dirty="0"/>
            </a:br>
            <a:r>
              <a:rPr lang="en-US" sz="2400" dirty="0"/>
              <a:t>(e.g., Convolution)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4F23935-4F4A-2179-0828-DD163817F332}"/>
              </a:ext>
            </a:extLst>
          </p:cNvPr>
          <p:cNvSpPr/>
          <p:nvPr/>
        </p:nvSpPr>
        <p:spPr>
          <a:xfrm>
            <a:off x="4056402" y="2294807"/>
            <a:ext cx="1823720" cy="7569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Invoke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092CE16-2353-E784-6B9C-C476C007C3C7}"/>
              </a:ext>
            </a:extLst>
          </p:cNvPr>
          <p:cNvSpPr/>
          <p:nvPr/>
        </p:nvSpPr>
        <p:spPr>
          <a:xfrm>
            <a:off x="6172199" y="1825625"/>
            <a:ext cx="5181600" cy="2379663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4" descr="The Dot-Dot-Dot | Automation Panda">
            <a:extLst>
              <a:ext uri="{FF2B5EF4-FFF2-40B4-BE49-F238E27FC236}">
                <a16:creationId xmlns:a16="http://schemas.microsoft.com/office/drawing/2014/main" id="{2351E0FA-1154-B39C-34F3-4992575E9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270" y="2838083"/>
            <a:ext cx="140573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BE992E-838F-37A5-3670-98500D5293C9}"/>
              </a:ext>
            </a:extLst>
          </p:cNvPr>
          <p:cNvSpPr txBox="1"/>
          <p:nvPr/>
        </p:nvSpPr>
        <p:spPr>
          <a:xfrm>
            <a:off x="6519710" y="1564014"/>
            <a:ext cx="261738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Vendor Libraries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EC376-80B6-7B31-D61D-745352E6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710" y="2410400"/>
            <a:ext cx="1244007" cy="11084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F029D4-61B4-C3A9-65BD-5C0FDCD77851}"/>
              </a:ext>
            </a:extLst>
          </p:cNvPr>
          <p:cNvSpPr txBox="1"/>
          <p:nvPr/>
        </p:nvSpPr>
        <p:spPr>
          <a:xfrm>
            <a:off x="6585310" y="3518842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cuBLAS</a:t>
            </a:r>
            <a:endParaRPr lang="en-US" sz="24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50A7EE-C8AD-E184-6DF3-22D434068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793" y="2380456"/>
            <a:ext cx="2438400" cy="12700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C7AA600-79E7-B0CE-5F4A-7C42D8BBB127}"/>
              </a:ext>
            </a:extLst>
          </p:cNvPr>
          <p:cNvSpPr/>
          <p:nvPr/>
        </p:nvSpPr>
        <p:spPr>
          <a:xfrm>
            <a:off x="6172199" y="4881175"/>
            <a:ext cx="5181600" cy="1293198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B2D2CE-F392-E01E-593D-B063A9A8B1E3}"/>
              </a:ext>
            </a:extLst>
          </p:cNvPr>
          <p:cNvSpPr txBox="1"/>
          <p:nvPr/>
        </p:nvSpPr>
        <p:spPr>
          <a:xfrm>
            <a:off x="6519710" y="4616975"/>
            <a:ext cx="165199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Hardware</a:t>
            </a:r>
          </a:p>
        </p:txBody>
      </p:sp>
      <p:pic>
        <p:nvPicPr>
          <p:cNvPr id="21" name="Picture 4" descr="The Dot-Dot-Dot | Automation Panda">
            <a:extLst>
              <a:ext uri="{FF2B5EF4-FFF2-40B4-BE49-F238E27FC236}">
                <a16:creationId xmlns:a16="http://schemas.microsoft.com/office/drawing/2014/main" id="{D791B0F1-757B-207A-0395-E82998B6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270" y="5345211"/>
            <a:ext cx="140573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NVIDIA T4 TENSOR CORE GPU">
            <a:extLst>
              <a:ext uri="{FF2B5EF4-FFF2-40B4-BE49-F238E27FC236}">
                <a16:creationId xmlns:a16="http://schemas.microsoft.com/office/drawing/2014/main" id="{55150EB9-AAEC-D12D-E916-212D878D4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28" b="91667" l="5731" r="89685">
                        <a14:foregroundMark x1="11461" y1="67361" x2="11461" y2="91667"/>
                        <a14:foregroundMark x1="13181" y1="68750" x2="18338" y2="72917"/>
                        <a14:foregroundMark x1="13181" y1="70139" x2="10315" y2="84722"/>
                        <a14:foregroundMark x1="16619" y1="71528" x2="19198" y2="72917"/>
                        <a14:foregroundMark x1="18625" y1="72222" x2="21203" y2="75000"/>
                        <a14:foregroundMark x1="5731" y1="11111" x2="14327" y2="11806"/>
                        <a14:foregroundMark x1="12321" y1="12500" x2="11175" y2="73611"/>
                        <a14:foregroundMark x1="11175" y1="73611" x2="11175" y2="72917"/>
                        <a14:foregroundMark x1="13181" y1="27083" x2="13181" y2="75694"/>
                        <a14:foregroundMark x1="74785" y1="68750" x2="81375" y2="68750"/>
                        <a14:foregroundMark x1="74499" y1="63889" x2="83668" y2="67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10" y="5170972"/>
            <a:ext cx="1952944" cy="8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EC44ED-A44F-FB45-4E20-E97D76EC2D85}"/>
              </a:ext>
            </a:extLst>
          </p:cNvPr>
          <p:cNvSpPr txBox="1"/>
          <p:nvPr/>
        </p:nvSpPr>
        <p:spPr>
          <a:xfrm>
            <a:off x="8378296" y="5296940"/>
            <a:ext cx="1808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NVIDIA GPU</a:t>
            </a:r>
            <a:endParaRPr lang="en-US" sz="24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19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9AEA-154A-D65D-2760-D98F64470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Systems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4B759-1814-65C4-C793-C8EBD05A2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Apply generically to many state-of-the-art systems.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2DF39-CDE8-A746-5101-43E9E1AF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9752CA3-EDF1-4E6A-5D08-F5D2C0979CC3}"/>
              </a:ext>
            </a:extLst>
          </p:cNvPr>
          <p:cNvSpPr/>
          <p:nvPr/>
        </p:nvSpPr>
        <p:spPr>
          <a:xfrm>
            <a:off x="842816" y="1824887"/>
            <a:ext cx="10510983" cy="74814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Python Programming Front-end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5BF2186-82DE-CBD5-A897-297D5D85A726}"/>
              </a:ext>
            </a:extLst>
          </p:cNvPr>
          <p:cNvSpPr/>
          <p:nvPr/>
        </p:nvSpPr>
        <p:spPr>
          <a:xfrm>
            <a:off x="842815" y="2574228"/>
            <a:ext cx="10510983" cy="74814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C++ Framework Core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C30552-784D-1AB8-F63D-BD20C3D66E02}"/>
              </a:ext>
            </a:extLst>
          </p:cNvPr>
          <p:cNvSpPr/>
          <p:nvPr/>
        </p:nvSpPr>
        <p:spPr>
          <a:xfrm>
            <a:off x="842816" y="3322004"/>
            <a:ext cx="10510982" cy="74814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Vendor APIs &amp; Libraries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BF0E32-F230-22C8-FB4F-6AEA3850A1B6}"/>
              </a:ext>
            </a:extLst>
          </p:cNvPr>
          <p:cNvSpPr/>
          <p:nvPr/>
        </p:nvSpPr>
        <p:spPr>
          <a:xfrm>
            <a:off x="842400" y="4071600"/>
            <a:ext cx="10510981" cy="74814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Hardware Accelerators</a:t>
            </a:r>
          </a:p>
        </p:txBody>
      </p:sp>
      <p:pic>
        <p:nvPicPr>
          <p:cNvPr id="9" name="Picture 20" descr="GitHub - oneapi-src/oneDNN: oneAPI Deep Neural Network Library (oneDNN)">
            <a:extLst>
              <a:ext uri="{FF2B5EF4-FFF2-40B4-BE49-F238E27FC236}">
                <a16:creationId xmlns:a16="http://schemas.microsoft.com/office/drawing/2014/main" id="{F0291C20-5E52-D5C2-B6A3-46D63561C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767" y="3367881"/>
            <a:ext cx="624109" cy="65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CUDA - Wikipedia">
            <a:extLst>
              <a:ext uri="{FF2B5EF4-FFF2-40B4-BE49-F238E27FC236}">
                <a16:creationId xmlns:a16="http://schemas.microsoft.com/office/drawing/2014/main" id="{189DA7BF-38AE-1958-E4A3-C201FEDB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469" y="3369762"/>
            <a:ext cx="1077768" cy="65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Tensor Ops Made Easier in cuDNN | NVIDIA Developer Blog">
            <a:extLst>
              <a:ext uri="{FF2B5EF4-FFF2-40B4-BE49-F238E27FC236}">
                <a16:creationId xmlns:a16="http://schemas.microsoft.com/office/drawing/2014/main" id="{EFA4227B-0852-6B63-26EC-9101A2EC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37" y="3432011"/>
            <a:ext cx="821535" cy="5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AMD ROCm 1.5 Linux driver-stack is out - StreamHPC">
            <a:extLst>
              <a:ext uri="{FF2B5EF4-FFF2-40B4-BE49-F238E27FC236}">
                <a16:creationId xmlns:a16="http://schemas.microsoft.com/office/drawing/2014/main" id="{6B436633-17F7-8401-DFBF-EA019BFC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849" y="3277729"/>
            <a:ext cx="836695" cy="8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 descr="Buy NVIDIA Graphics Cards | NVIDIA Store">
            <a:extLst>
              <a:ext uri="{FF2B5EF4-FFF2-40B4-BE49-F238E27FC236}">
                <a16:creationId xmlns:a16="http://schemas.microsoft.com/office/drawing/2014/main" id="{823E790C-22F5-2E12-3370-C35847CCA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24" y="3966277"/>
            <a:ext cx="1754908" cy="90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0" descr="Intel Core i5-10400 2.90GHZ CPU Grey buy and offers on Techinn">
            <a:extLst>
              <a:ext uri="{FF2B5EF4-FFF2-40B4-BE49-F238E27FC236}">
                <a16:creationId xmlns:a16="http://schemas.microsoft.com/office/drawing/2014/main" id="{47A93977-9520-894A-94A3-6319EBFF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5" y="4024417"/>
            <a:ext cx="836695" cy="8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2" descr="Radeon™ RX 5700 XT Graphics | AMD">
            <a:extLst>
              <a:ext uri="{FF2B5EF4-FFF2-40B4-BE49-F238E27FC236}">
                <a16:creationId xmlns:a16="http://schemas.microsoft.com/office/drawing/2014/main" id="{2321D80B-CB8E-AA58-2BCE-22D4F10C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161" y="3989754"/>
            <a:ext cx="1610073" cy="90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26626C-94D7-31FE-5747-82571B27DB00}"/>
              </a:ext>
            </a:extLst>
          </p:cNvPr>
          <p:cNvSpPr txBox="1"/>
          <p:nvPr/>
        </p:nvSpPr>
        <p:spPr>
          <a:xfrm>
            <a:off x="1360169" y="4876967"/>
            <a:ext cx="181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NVIDIA GPUs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A8D7FB-A8A6-CC43-E149-C818AD4CED0F}"/>
              </a:ext>
            </a:extLst>
          </p:cNvPr>
          <p:cNvSpPr txBox="1"/>
          <p:nvPr/>
        </p:nvSpPr>
        <p:spPr>
          <a:xfrm>
            <a:off x="7626404" y="4870598"/>
            <a:ext cx="145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Intel CPUs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FB4EFA-22DB-F03C-07D5-C8988958EEB2}"/>
              </a:ext>
            </a:extLst>
          </p:cNvPr>
          <p:cNvSpPr txBox="1"/>
          <p:nvPr/>
        </p:nvSpPr>
        <p:spPr>
          <a:xfrm>
            <a:off x="9209422" y="4873925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AMD GPUs</a:t>
            </a:r>
          </a:p>
        </p:txBody>
      </p:sp>
    </p:spTree>
    <p:extLst>
      <p:ext uri="{BB962C8B-B14F-4D97-AF65-F5344CB8AC3E}">
        <p14:creationId xmlns:p14="http://schemas.microsoft.com/office/powerpoint/2010/main" val="2803729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9AEA-154A-D65D-2760-D98F64470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Systems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4B759-1814-65C4-C793-C8EBD05A2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Apply generically to many state-of-the-art systems.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2DF39-CDE8-A746-5101-43E9E1AF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9752CA3-EDF1-4E6A-5D08-F5D2C0979CC3}"/>
              </a:ext>
            </a:extLst>
          </p:cNvPr>
          <p:cNvSpPr/>
          <p:nvPr/>
        </p:nvSpPr>
        <p:spPr>
          <a:xfrm>
            <a:off x="842816" y="1824887"/>
            <a:ext cx="10510983" cy="74814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Python Programming Front-end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5BF2186-82DE-CBD5-A897-297D5D85A726}"/>
              </a:ext>
            </a:extLst>
          </p:cNvPr>
          <p:cNvSpPr/>
          <p:nvPr/>
        </p:nvSpPr>
        <p:spPr>
          <a:xfrm>
            <a:off x="842815" y="2574228"/>
            <a:ext cx="10510983" cy="74814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highlight>
                  <a:srgbClr val="FFFF00"/>
                </a:highlight>
              </a:rPr>
              <a:t>C++ Framework Core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C30552-784D-1AB8-F63D-BD20C3D66E02}"/>
              </a:ext>
            </a:extLst>
          </p:cNvPr>
          <p:cNvSpPr/>
          <p:nvPr/>
        </p:nvSpPr>
        <p:spPr>
          <a:xfrm>
            <a:off x="842816" y="3322004"/>
            <a:ext cx="10510982" cy="74814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Vendor APIs &amp; Libraries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BF0E32-F230-22C8-FB4F-6AEA3850A1B6}"/>
              </a:ext>
            </a:extLst>
          </p:cNvPr>
          <p:cNvSpPr/>
          <p:nvPr/>
        </p:nvSpPr>
        <p:spPr>
          <a:xfrm>
            <a:off x="842400" y="4071600"/>
            <a:ext cx="10510981" cy="74814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Hardware Accelerators</a:t>
            </a:r>
          </a:p>
        </p:txBody>
      </p:sp>
      <p:pic>
        <p:nvPicPr>
          <p:cNvPr id="9" name="Picture 20" descr="GitHub - oneapi-src/oneDNN: oneAPI Deep Neural Network Library (oneDNN)">
            <a:extLst>
              <a:ext uri="{FF2B5EF4-FFF2-40B4-BE49-F238E27FC236}">
                <a16:creationId xmlns:a16="http://schemas.microsoft.com/office/drawing/2014/main" id="{F0291C20-5E52-D5C2-B6A3-46D63561C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767" y="3367881"/>
            <a:ext cx="624109" cy="65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CUDA - Wikipedia">
            <a:extLst>
              <a:ext uri="{FF2B5EF4-FFF2-40B4-BE49-F238E27FC236}">
                <a16:creationId xmlns:a16="http://schemas.microsoft.com/office/drawing/2014/main" id="{189DA7BF-38AE-1958-E4A3-C201FEDB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469" y="3369762"/>
            <a:ext cx="1077768" cy="65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Tensor Ops Made Easier in cuDNN | NVIDIA Developer Blog">
            <a:extLst>
              <a:ext uri="{FF2B5EF4-FFF2-40B4-BE49-F238E27FC236}">
                <a16:creationId xmlns:a16="http://schemas.microsoft.com/office/drawing/2014/main" id="{EFA4227B-0852-6B63-26EC-9101A2EC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37" y="3432011"/>
            <a:ext cx="821535" cy="5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AMD ROCm 1.5 Linux driver-stack is out - StreamHPC">
            <a:extLst>
              <a:ext uri="{FF2B5EF4-FFF2-40B4-BE49-F238E27FC236}">
                <a16:creationId xmlns:a16="http://schemas.microsoft.com/office/drawing/2014/main" id="{6B436633-17F7-8401-DFBF-EA019BFC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849" y="3277729"/>
            <a:ext cx="836695" cy="8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 descr="Buy NVIDIA Graphics Cards | NVIDIA Store">
            <a:extLst>
              <a:ext uri="{FF2B5EF4-FFF2-40B4-BE49-F238E27FC236}">
                <a16:creationId xmlns:a16="http://schemas.microsoft.com/office/drawing/2014/main" id="{823E790C-22F5-2E12-3370-C35847CCA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24" y="3966277"/>
            <a:ext cx="1754908" cy="90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0" descr="Intel Core i5-10400 2.90GHZ CPU Grey buy and offers on Techinn">
            <a:extLst>
              <a:ext uri="{FF2B5EF4-FFF2-40B4-BE49-F238E27FC236}">
                <a16:creationId xmlns:a16="http://schemas.microsoft.com/office/drawing/2014/main" id="{47A93977-9520-894A-94A3-6319EBFF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5" y="4024417"/>
            <a:ext cx="836695" cy="8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2" descr="Radeon™ RX 5700 XT Graphics | AMD">
            <a:extLst>
              <a:ext uri="{FF2B5EF4-FFF2-40B4-BE49-F238E27FC236}">
                <a16:creationId xmlns:a16="http://schemas.microsoft.com/office/drawing/2014/main" id="{2321D80B-CB8E-AA58-2BCE-22D4F10C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161" y="3989754"/>
            <a:ext cx="1610073" cy="90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26626C-94D7-31FE-5747-82571B27DB00}"/>
              </a:ext>
            </a:extLst>
          </p:cNvPr>
          <p:cNvSpPr txBox="1"/>
          <p:nvPr/>
        </p:nvSpPr>
        <p:spPr>
          <a:xfrm>
            <a:off x="1360169" y="4876967"/>
            <a:ext cx="181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NVIDIA GPUs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A8D7FB-A8A6-CC43-E149-C818AD4CED0F}"/>
              </a:ext>
            </a:extLst>
          </p:cNvPr>
          <p:cNvSpPr txBox="1"/>
          <p:nvPr/>
        </p:nvSpPr>
        <p:spPr>
          <a:xfrm>
            <a:off x="7626404" y="4870598"/>
            <a:ext cx="145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Intel CPUs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FB4EFA-22DB-F03C-07D5-C8988958EEB2}"/>
              </a:ext>
            </a:extLst>
          </p:cNvPr>
          <p:cNvSpPr txBox="1"/>
          <p:nvPr/>
        </p:nvSpPr>
        <p:spPr>
          <a:xfrm>
            <a:off x="9209422" y="4873925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AMD GPUs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724010-05E0-1499-7C16-5CEFEC4D7CAD}"/>
              </a:ext>
            </a:extLst>
          </p:cNvPr>
          <p:cNvSpPr txBox="1"/>
          <p:nvPr/>
        </p:nvSpPr>
        <p:spPr>
          <a:xfrm>
            <a:off x="537411" y="2369788"/>
            <a:ext cx="3232167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Bridge the gap between </a:t>
            </a:r>
            <a:br>
              <a:rPr lang="en-US" sz="2400" dirty="0">
                <a:solidFill>
                  <a:srgbClr val="0000FF"/>
                </a:solidFill>
              </a:rPr>
            </a:br>
            <a:r>
              <a:rPr lang="en-US" sz="2400" dirty="0">
                <a:solidFill>
                  <a:srgbClr val="0000FF"/>
                </a:solidFill>
              </a:rPr>
              <a:t>frontends and backends</a:t>
            </a:r>
          </a:p>
        </p:txBody>
      </p:sp>
      <p:pic>
        <p:nvPicPr>
          <p:cNvPr id="20" name="Picture 2" descr="小肥柴10】微信表情- 来自微信表情商店，扫二维码下载表情">
            <a:extLst>
              <a:ext uri="{FF2B5EF4-FFF2-40B4-BE49-F238E27FC236}">
                <a16:creationId xmlns:a16="http://schemas.microsoft.com/office/drawing/2014/main" id="{7894AD97-03CC-CC22-20A0-0C26C712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6" y="1034400"/>
            <a:ext cx="1367968" cy="136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loud Callout 20">
            <a:extLst>
              <a:ext uri="{FF2B5EF4-FFF2-40B4-BE49-F238E27FC236}">
                <a16:creationId xmlns:a16="http://schemas.microsoft.com/office/drawing/2014/main" id="{5C2AE425-397E-0E9B-2E7F-9A2D481CD36A}"/>
              </a:ext>
            </a:extLst>
          </p:cNvPr>
          <p:cNvSpPr/>
          <p:nvPr/>
        </p:nvSpPr>
        <p:spPr>
          <a:xfrm>
            <a:off x="1293506" y="1097017"/>
            <a:ext cx="3769578" cy="1249225"/>
          </a:xfrm>
          <a:prstGeom prst="cloudCallout">
            <a:avLst>
              <a:gd name="adj1" fmla="val -50779"/>
              <a:gd name="adj2" fmla="val -269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521C74-FC8A-B994-F271-BA7A3247D3A8}"/>
              </a:ext>
            </a:extLst>
          </p:cNvPr>
          <p:cNvSpPr txBox="1"/>
          <p:nvPr/>
        </p:nvSpPr>
        <p:spPr>
          <a:xfrm>
            <a:off x="1909078" y="1459855"/>
            <a:ext cx="254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Sounds like LLVM?</a:t>
            </a:r>
          </a:p>
        </p:txBody>
      </p:sp>
    </p:spTree>
    <p:extLst>
      <p:ext uri="{BB962C8B-B14F-4D97-AF65-F5344CB8AC3E}">
        <p14:creationId xmlns:p14="http://schemas.microsoft.com/office/powerpoint/2010/main" val="824487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FA140-D3BE-5759-6262-29138345B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Announcements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38302-4A7C-9665-EB52-EAD5D2B7D9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lecture &amp; tutorial next week (i.e., 2023/03/27) will be </a:t>
            </a:r>
            <a:r>
              <a:rPr lang="en-US" b="1" dirty="0"/>
              <a:t>cancelled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Assignment 3 will be released this Friday (i.e., 2023/03/24).</a:t>
            </a:r>
            <a:endParaRPr lang="en-US" sz="2000" dirty="0"/>
          </a:p>
          <a:p>
            <a:pPr lvl="1"/>
            <a:r>
              <a:rPr lang="en-US" dirty="0"/>
              <a:t>2 weeks will be given.</a:t>
            </a:r>
          </a:p>
          <a:p>
            <a:pPr lvl="1"/>
            <a:r>
              <a:rPr lang="en-US" dirty="0"/>
              <a:t>Covers loop invariant code motion and register allocation.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B2F0E-F750-510E-BD74-8F86C6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2" descr="Making call announcements work for your business">
            <a:extLst>
              <a:ext uri="{FF2B5EF4-FFF2-40B4-BE49-F238E27FC236}">
                <a16:creationId xmlns:a16="http://schemas.microsoft.com/office/drawing/2014/main" id="{6FE54E0B-E749-7473-2DDE-26FAE4FD5E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20" b="-1"/>
          <a:stretch/>
        </p:blipFill>
        <p:spPr bwMode="auto">
          <a:xfrm>
            <a:off x="6789648" y="2604280"/>
            <a:ext cx="3946703" cy="279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215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8C88-D2C3-60B9-981F-466C8461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TensorFlow (V1)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E643DD-BE41-2E9C-968B-F3EAAA02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r>
              <a:rPr lang="en-US" dirty="0"/>
              <a:t>One of the first mature machine learning frameworks that support GPUs.</a:t>
            </a:r>
          </a:p>
          <a:p>
            <a:r>
              <a:rPr lang="en-US" b="1" u="sng" dirty="0"/>
              <a:t>Declarative</a:t>
            </a:r>
            <a:r>
              <a:rPr lang="en-US" dirty="0"/>
              <a:t> programming paradigm:</a:t>
            </a:r>
          </a:p>
          <a:p>
            <a:pPr marL="457200" lvl="1" indent="0">
              <a:buNone/>
            </a:pPr>
            <a:r>
              <a:rPr lang="en-US" sz="18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tensorflow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as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tf</a:t>
            </a:r>
            <a:endParaRPr lang="en-US" sz="18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pPr marL="457200" lvl="1" indent="0">
              <a:buNone/>
            </a:pPr>
            <a:b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tf.placeholder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tf.placeholder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c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+ 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b</a:t>
            </a:r>
            <a:endParaRPr lang="en-US" sz="18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pPr marL="457200" lvl="1" indent="0">
              <a:buNone/>
            </a:pPr>
            <a:r>
              <a:rPr lang="en-US" sz="18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tf.Session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 </a:t>
            </a:r>
            <a:r>
              <a:rPr lang="en-US" sz="18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as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sess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457200" lvl="1" indent="0">
              <a:buNone/>
            </a:pP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8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sess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.run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F Mono" panose="020B0009000002000000" pitchFamily="49" charset="0"/>
              </a:rPr>
              <a:t>    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c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sz="1800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feed_dict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={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 </a:t>
            </a:r>
            <a:r>
              <a:rPr lang="en-US" sz="1800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10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 </a:t>
            </a:r>
            <a:r>
              <a:rPr lang="en-US" sz="1800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32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}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F Mono" panose="020B0009000002000000" pitchFamily="49" charset="0"/>
              </a:rPr>
              <a:t>  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0BE54-B766-78D1-9CEE-F00CC946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20</a:t>
            </a:fld>
            <a:endParaRPr lang="en-US" dirty="0"/>
          </a:p>
        </p:txBody>
      </p:sp>
      <p:pic>
        <p:nvPicPr>
          <p:cNvPr id="1028" name="Picture 4" descr="TensorFlow - YouTube">
            <a:extLst>
              <a:ext uri="{FF2B5EF4-FFF2-40B4-BE49-F238E27FC236}">
                <a16:creationId xmlns:a16="http://schemas.microsoft.com/office/drawing/2014/main" id="{94FD7BE2-1278-F06E-9AFB-A1DD435914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590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8C88-D2C3-60B9-981F-466C8461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TensorFlow (V1)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E643DD-BE41-2E9C-968B-F3EAAA02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r>
              <a:rPr lang="en-US" dirty="0"/>
              <a:t>One of the first mature machine learning frameworks that support GPUs.</a:t>
            </a:r>
          </a:p>
          <a:p>
            <a:r>
              <a:rPr lang="en-US" b="1" u="sng" dirty="0"/>
              <a:t>Declarative</a:t>
            </a:r>
            <a:r>
              <a:rPr lang="en-US" dirty="0"/>
              <a:t> programming paradigm:</a:t>
            </a:r>
          </a:p>
          <a:p>
            <a:pPr marL="457200" lvl="1" indent="0">
              <a:buNone/>
            </a:pPr>
            <a:r>
              <a:rPr lang="en-US" sz="18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tensorflow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as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tf</a:t>
            </a:r>
            <a:endParaRPr lang="en-US" sz="18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pPr marL="457200" lvl="1" indent="0">
              <a:buNone/>
            </a:pPr>
            <a:b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tf.placeholder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tf.placeholder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1800" b="0" dirty="0">
                <a:solidFill>
                  <a:srgbClr val="1F377F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c</a:t>
            </a:r>
            <a:r>
              <a:rPr lang="en-US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 = </a:t>
            </a:r>
            <a:r>
              <a:rPr lang="en-US" sz="1800" b="0" dirty="0">
                <a:solidFill>
                  <a:srgbClr val="1F377F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a</a:t>
            </a:r>
            <a:r>
              <a:rPr lang="en-US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 + </a:t>
            </a:r>
            <a:r>
              <a:rPr lang="en-US" sz="1800" b="0" dirty="0">
                <a:solidFill>
                  <a:srgbClr val="1F377F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b</a:t>
            </a:r>
            <a:endParaRPr lang="en-US" sz="1800" b="0" dirty="0">
              <a:solidFill>
                <a:srgbClr val="000000"/>
              </a:solidFill>
              <a:effectLst/>
              <a:highlight>
                <a:srgbClr val="FFFF00"/>
              </a:highlight>
              <a:latin typeface="SF Mono" panose="020B0009000002000000" pitchFamily="49" charset="0"/>
            </a:endParaRPr>
          </a:p>
          <a:p>
            <a:pPr marL="457200" lvl="1" indent="0">
              <a:buNone/>
            </a:pPr>
            <a:r>
              <a:rPr lang="en-US" sz="18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tf.Session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 </a:t>
            </a:r>
            <a:r>
              <a:rPr lang="en-US" sz="18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as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sess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457200" lvl="1" indent="0">
              <a:buNone/>
            </a:pP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8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sess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.run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F Mono" panose="020B0009000002000000" pitchFamily="49" charset="0"/>
              </a:rPr>
              <a:t>    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c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sz="1800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feed_dict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={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 </a:t>
            </a:r>
            <a:r>
              <a:rPr lang="en-US" sz="1800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10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 </a:t>
            </a:r>
            <a:r>
              <a:rPr lang="en-US" sz="1800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32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}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F Mono" panose="020B0009000002000000" pitchFamily="49" charset="0"/>
              </a:rPr>
              <a:t>  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0BE54-B766-78D1-9CEE-F00CC946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21</a:t>
            </a:fld>
            <a:endParaRPr lang="en-US" dirty="0"/>
          </a:p>
        </p:txBody>
      </p:sp>
      <p:pic>
        <p:nvPicPr>
          <p:cNvPr id="1028" name="Picture 4" descr="TensorFlow - YouTube">
            <a:extLst>
              <a:ext uri="{FF2B5EF4-FFF2-40B4-BE49-F238E27FC236}">
                <a16:creationId xmlns:a16="http://schemas.microsoft.com/office/drawing/2014/main" id="{94FD7BE2-1278-F06E-9AFB-A1DD435914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8355FC-DCB2-C2F6-5AC5-C89A3C187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967" y="4639317"/>
            <a:ext cx="843666" cy="115281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661001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8C88-D2C3-60B9-981F-466C8461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TensorFlow (V1)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E643DD-BE41-2E9C-968B-F3EAAA02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r>
              <a:rPr lang="en-US" dirty="0"/>
              <a:t>One of the first mature machine learning frameworks that support GPUs.</a:t>
            </a:r>
          </a:p>
          <a:p>
            <a:r>
              <a:rPr lang="en-US" b="1" u="sng" dirty="0"/>
              <a:t>Declarative</a:t>
            </a:r>
            <a:r>
              <a:rPr lang="en-US" dirty="0"/>
              <a:t> programming paradigm:</a:t>
            </a:r>
          </a:p>
          <a:p>
            <a:pPr marL="457200" lvl="1" indent="0">
              <a:buNone/>
            </a:pPr>
            <a:r>
              <a:rPr lang="en-US" sz="18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tensorflow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as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tf</a:t>
            </a:r>
            <a:endParaRPr lang="en-US" sz="18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pPr marL="457200" lvl="1" indent="0">
              <a:buNone/>
            </a:pPr>
            <a:b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tf.placeholder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tf.placeholder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c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+ 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b</a:t>
            </a:r>
            <a:endParaRPr lang="en-US" sz="18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pPr marL="457200" lvl="1" indent="0">
              <a:buNone/>
            </a:pPr>
            <a:r>
              <a:rPr lang="en-US" sz="18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tf.Session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 </a:t>
            </a:r>
            <a:r>
              <a:rPr lang="en-US" sz="18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as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8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sess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457200" lvl="1" indent="0">
              <a:buNone/>
            </a:pP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800" b="0" dirty="0" err="1">
                <a:solidFill>
                  <a:srgbClr val="1F377F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sess</a:t>
            </a:r>
            <a:r>
              <a:rPr lang="en-US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.run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F Mono" panose="020B0009000002000000" pitchFamily="49" charset="0"/>
              </a:rPr>
              <a:t>    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c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sz="1800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feed_dict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={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 </a:t>
            </a:r>
            <a:r>
              <a:rPr lang="en-US" sz="1800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10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sz="1800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 </a:t>
            </a:r>
            <a:r>
              <a:rPr lang="en-US" sz="1800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32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}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latin typeface="SF Mono" panose="020B0009000002000000" pitchFamily="49" charset="0"/>
              </a:rPr>
              <a:t>  </a:t>
            </a:r>
            <a:r>
              <a:rPr lang="en-US" sz="18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0BE54-B766-78D1-9CEE-F00CC946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22</a:t>
            </a:fld>
            <a:endParaRPr lang="en-US" dirty="0"/>
          </a:p>
        </p:txBody>
      </p:sp>
      <p:pic>
        <p:nvPicPr>
          <p:cNvPr id="1028" name="Picture 4" descr="TensorFlow - YouTube">
            <a:extLst>
              <a:ext uri="{FF2B5EF4-FFF2-40B4-BE49-F238E27FC236}">
                <a16:creationId xmlns:a16="http://schemas.microsoft.com/office/drawing/2014/main" id="{94FD7BE2-1278-F06E-9AFB-A1DD435914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8355FC-DCB2-C2F6-5AC5-C89A3C187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967" y="4639317"/>
            <a:ext cx="843666" cy="1152817"/>
          </a:xfrm>
          <a:prstGeom prst="rect">
            <a:avLst/>
          </a:prstGeom>
          <a:ln w="38100">
            <a:noFill/>
          </a:ln>
        </p:spPr>
      </p:pic>
      <p:sp>
        <p:nvSpPr>
          <p:cNvPr id="3" name="Up Arrow 2">
            <a:extLst>
              <a:ext uri="{FF2B5EF4-FFF2-40B4-BE49-F238E27FC236}">
                <a16:creationId xmlns:a16="http://schemas.microsoft.com/office/drawing/2014/main" id="{B0E9343E-C385-197B-385E-6DF4BF3B1823}"/>
              </a:ext>
            </a:extLst>
          </p:cNvPr>
          <p:cNvSpPr/>
          <p:nvPr/>
        </p:nvSpPr>
        <p:spPr>
          <a:xfrm>
            <a:off x="5597967" y="5005357"/>
            <a:ext cx="269271" cy="420736"/>
          </a:xfrm>
          <a:prstGeom prst="up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50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8C88-D2C3-60B9-981F-466C8461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TensorFlow (V1)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E643DD-BE41-2E9C-968B-F3EAAA02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r>
              <a:rPr lang="en-US" dirty="0"/>
              <a:t>One of the first mature machine learning frameworks that support GPUs.</a:t>
            </a:r>
          </a:p>
          <a:p>
            <a:r>
              <a:rPr lang="en-US" b="1" u="sng" dirty="0"/>
              <a:t>Declarative</a:t>
            </a:r>
            <a:r>
              <a:rPr lang="en-US" dirty="0"/>
              <a:t> programming paradigm </a:t>
            </a:r>
          </a:p>
          <a:p>
            <a:pPr lvl="1"/>
            <a:r>
              <a:rPr lang="en-US" dirty="0"/>
              <a:t>Key Idea: Create a </a:t>
            </a:r>
            <a:r>
              <a:rPr lang="en-US" b="1" u="sng" dirty="0" err="1"/>
              <a:t>compilable</a:t>
            </a:r>
            <a:r>
              <a:rPr lang="en-US" dirty="0"/>
              <a:t> graph object in Python, an interpreter environment.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0BE54-B766-78D1-9CEE-F00CC946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23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660618-69C3-C3B8-F6A3-9F53AA4950B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1255728"/>
              </a:xfrm>
            </p:spPr>
            <p:txBody>
              <a:bodyPr>
                <a:spAutoFit/>
              </a:bodyPr>
              <a:lstStyle/>
              <a:p>
                <a:pPr marL="561600" indent="-73800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)</a:t>
                </a:r>
                <a:r>
                  <a:rPr lang="en-US" dirty="0"/>
                  <a:t> </a:t>
                </a:r>
                <a:r>
                  <a:rPr lang="en-US" b="1" u="sng" dirty="0"/>
                  <a:t>Holistic view</a:t>
                </a:r>
                <a:r>
                  <a:rPr lang="en-US" dirty="0"/>
                  <a:t> of the model makes many optimizations easy to implement.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660618-69C3-C3B8-F6A3-9F53AA4950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1255728"/>
              </a:xfrm>
              <a:blipFill>
                <a:blip r:embed="rId2"/>
                <a:stretch>
                  <a:fillRect l="-2445" t="-8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239822-BF19-37CD-40C4-89C97913FBC6}"/>
              </a:ext>
            </a:extLst>
          </p:cNvPr>
          <p:cNvSpPr txBox="1">
            <a:spLocks/>
          </p:cNvSpPr>
          <p:nvPr/>
        </p:nvSpPr>
        <p:spPr>
          <a:xfrm>
            <a:off x="6172200" y="3081353"/>
            <a:ext cx="5181600" cy="3776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400" indent="-230400"/>
            <a:r>
              <a:rPr lang="en-US" dirty="0"/>
              <a:t>TensorFlow </a:t>
            </a:r>
            <a:r>
              <a:rPr lang="en-US" b="1" dirty="0"/>
              <a:t>Grappler</a:t>
            </a:r>
            <a:r>
              <a:rPr lang="en-US" dirty="0"/>
              <a:t> Optimizer, responsible for</a:t>
            </a:r>
          </a:p>
          <a:p>
            <a:pPr marL="687600" lvl="1" indent="-230400"/>
            <a:r>
              <a:rPr lang="en-US" dirty="0"/>
              <a:t>Arithmetic optimizations, e.g., constant folding, common subexpression elimination, dead </a:t>
            </a:r>
            <a:r>
              <a:rPr lang="en-US" i="1" dirty="0"/>
              <a:t>node</a:t>
            </a:r>
            <a:r>
              <a:rPr lang="en-US" dirty="0"/>
              <a:t> elimination, …</a:t>
            </a:r>
          </a:p>
          <a:p>
            <a:pPr marL="687600" lvl="1" indent="-230400"/>
            <a:r>
              <a:rPr lang="en-US" dirty="0"/>
              <a:t>Memory allocations</a:t>
            </a:r>
          </a:p>
          <a:p>
            <a:pPr marL="687600" lvl="1" indent="-230400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83063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8C88-D2C3-60B9-981F-466C8461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TensorFlow (V1)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E643DD-BE41-2E9C-968B-F3EAAA02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r>
              <a:rPr lang="en-US" dirty="0"/>
              <a:t>One of the first mature machine learning frameworks that support GPUs.</a:t>
            </a:r>
          </a:p>
          <a:p>
            <a:r>
              <a:rPr lang="en-US" b="1" u="sng" dirty="0"/>
              <a:t>Declarative</a:t>
            </a:r>
            <a:r>
              <a:rPr lang="en-US" dirty="0"/>
              <a:t> programming paradigm </a:t>
            </a:r>
          </a:p>
          <a:p>
            <a:pPr lvl="1"/>
            <a:r>
              <a:rPr lang="en-US" dirty="0"/>
              <a:t>Key Idea: Create a </a:t>
            </a:r>
            <a:r>
              <a:rPr lang="en-US" b="1" u="sng" dirty="0" err="1"/>
              <a:t>compilable</a:t>
            </a:r>
            <a:r>
              <a:rPr lang="en-US" dirty="0"/>
              <a:t> graph object in Python, an interpreter environment.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0BE54-B766-78D1-9CEE-F00CC946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24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660618-69C3-C3B8-F6A3-9F53AA4950B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1255728"/>
              </a:xfrm>
            </p:spPr>
            <p:txBody>
              <a:bodyPr>
                <a:spAutoFit/>
              </a:bodyPr>
              <a:lstStyle/>
              <a:p>
                <a:pPr marL="561600" indent="-73800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)</a:t>
                </a:r>
                <a:r>
                  <a:rPr lang="en-US" dirty="0"/>
                  <a:t> </a:t>
                </a:r>
                <a:r>
                  <a:rPr lang="en-US" b="1" u="sng" dirty="0"/>
                  <a:t>Holistic view</a:t>
                </a:r>
                <a:r>
                  <a:rPr lang="en-US" dirty="0"/>
                  <a:t> of the model makes many optimizations easy to implement.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660618-69C3-C3B8-F6A3-9F53AA4950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1255728"/>
              </a:xfrm>
              <a:blipFill>
                <a:blip r:embed="rId2"/>
                <a:stretch>
                  <a:fillRect l="-2445" t="-8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0D0FC9F-257E-FD31-5154-3815A19BE2EE}"/>
                  </a:ext>
                </a:extLst>
              </p:cNvPr>
              <p:cNvSpPr txBox="1"/>
              <p:nvPr/>
            </p:nvSpPr>
            <p:spPr>
              <a:xfrm>
                <a:off x="6172200" y="3117142"/>
                <a:ext cx="5181600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61600" indent="-738000">
                  <a:buNone/>
                </a:pPr>
                <a:r>
                  <a:rPr lang="en-US" sz="28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</a:t>
                </a:r>
                <a:r>
                  <a:rPr lang="en-US" sz="2800" dirty="0"/>
                  <a:t> </a:t>
                </a:r>
                <a:r>
                  <a:rPr lang="en-US" sz="2800" b="1" u="sng" dirty="0"/>
                  <a:t>Hard to program</a:t>
                </a:r>
                <a:r>
                  <a:rPr lang="en-US" sz="2800" dirty="0"/>
                  <a:t> models with dynamic control flows.</a:t>
                </a:r>
              </a:p>
              <a:p>
                <a:pPr marL="561600" indent="-738000">
                  <a:buNone/>
                </a:pPr>
                <a:r>
                  <a:rPr lang="en-US" sz="28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</a:t>
                </a:r>
                <a:r>
                  <a:rPr lang="en-US" sz="2800" dirty="0"/>
                  <a:t> </a:t>
                </a:r>
                <a:r>
                  <a:rPr lang="en-US" sz="2800" b="1" u="sng" dirty="0"/>
                  <a:t>Hard to debug</a:t>
                </a:r>
                <a:r>
                  <a:rPr lang="en-US" sz="2800" dirty="0"/>
                  <a:t> intermediate tensor values</a:t>
                </a:r>
                <a:r>
                  <a:rPr lang="en-US" sz="2400" dirty="0"/>
                  <a:t>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0D0FC9F-257E-FD31-5154-3815A19B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3117142"/>
                <a:ext cx="5181600" cy="1815882"/>
              </a:xfrm>
              <a:prstGeom prst="rect">
                <a:avLst/>
              </a:prstGeom>
              <a:blipFill>
                <a:blip r:embed="rId3"/>
                <a:stretch>
                  <a:fillRect l="-2445" t="-3472" r="-122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6188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8C88-D2C3-60B9-981F-466C8461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E643DD-BE41-2E9C-968B-F3EAAA02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r>
              <a:rPr lang="en-US" dirty="0"/>
              <a:t>One of the prevalent machine learning frameworks that adopts </a:t>
            </a:r>
            <a:r>
              <a:rPr lang="en-US" b="1" u="sng" dirty="0"/>
              <a:t>imperative</a:t>
            </a:r>
            <a:r>
              <a:rPr lang="en-US" dirty="0"/>
              <a:t> programming.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0BE54-B766-78D1-9CEE-F00CC946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25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660618-69C3-C3B8-F6A3-9F53AA4950B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5032374"/>
              </a:xfrm>
            </p:spPr>
            <p:txBody>
              <a:bodyPr>
                <a:normAutofit/>
              </a:bodyPr>
              <a:lstStyle/>
              <a:p>
                <a:pPr marL="561600" indent="-73800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)</a:t>
                </a:r>
                <a:r>
                  <a:rPr lang="en-US" dirty="0"/>
                  <a:t> Easy to program and debug.</a:t>
                </a:r>
              </a:p>
              <a:p>
                <a:pPr marL="561600" indent="-738000">
                  <a:buNone/>
                </a:pPr>
                <a:r>
                  <a:rPr lang="en-US" sz="28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</a:t>
                </a:r>
                <a:r>
                  <a:rPr lang="en-US" sz="2800" dirty="0"/>
                  <a:t> No graphs, …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660618-69C3-C3B8-F6A3-9F53AA4950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5032374"/>
              </a:xfrm>
              <a:blipFill>
                <a:blip r:embed="rId2"/>
                <a:stretch>
                  <a:fillRect l="-2445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 descr="No Fun Allowed | Know Your Meme">
            <a:extLst>
              <a:ext uri="{FF2B5EF4-FFF2-40B4-BE49-F238E27FC236}">
                <a16:creationId xmlns:a16="http://schemas.microsoft.com/office/drawing/2014/main" id="{CB045EB9-4262-76CA-07D5-79CF39D0A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40" y="3046022"/>
            <a:ext cx="2363520" cy="23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2049E-3F25-D6F2-06DD-5FDABB8EB39E}"/>
              </a:ext>
            </a:extLst>
          </p:cNvPr>
          <p:cNvSpPr txBox="1"/>
          <p:nvPr/>
        </p:nvSpPr>
        <p:spPr>
          <a:xfrm rot="944640">
            <a:off x="8226719" y="4168402"/>
            <a:ext cx="1680268" cy="369332"/>
          </a:xfrm>
          <a:prstGeom prst="rect">
            <a:avLst/>
          </a:prstGeom>
          <a:solidFill>
            <a:srgbClr val="EDE8ED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902030302020204" pitchFamily="66" charset="0"/>
              </a:rPr>
              <a:t>Optimizations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7BA4CB-AD0A-577D-B2ED-A48830FD99BB}"/>
              </a:ext>
            </a:extLst>
          </p:cNvPr>
          <p:cNvSpPr txBox="1"/>
          <p:nvPr/>
        </p:nvSpPr>
        <p:spPr>
          <a:xfrm rot="960000">
            <a:off x="7640355" y="3197731"/>
            <a:ext cx="2231701" cy="369332"/>
          </a:xfrm>
          <a:prstGeom prst="rect">
            <a:avLst/>
          </a:prstGeom>
          <a:solidFill>
            <a:srgbClr val="EDE8ED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902030302020204" pitchFamily="66" charset="0"/>
              </a:rPr>
              <a:t>Compiler Engineers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0E0C0-3BD2-5B0F-45F8-B778DEA543DD}"/>
              </a:ext>
            </a:extLst>
          </p:cNvPr>
          <p:cNvSpPr txBox="1"/>
          <p:nvPr/>
        </p:nvSpPr>
        <p:spPr>
          <a:xfrm>
            <a:off x="838200" y="5710019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alpha val="10160"/>
                  </a:schemeClr>
                </a:solidFill>
              </a:rPr>
              <a:t>https://chips-compilers-mlsys-22.github.io/assets/slides/PyTorch%20Compilers%20(Compiler%20&amp;%20Chips%20Symposium%202022).pdf</a:t>
            </a:r>
          </a:p>
        </p:txBody>
      </p:sp>
    </p:spTree>
    <p:extLst>
      <p:ext uri="{BB962C8B-B14F-4D97-AF65-F5344CB8AC3E}">
        <p14:creationId xmlns:p14="http://schemas.microsoft.com/office/powerpoint/2010/main" val="4285564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8C88-D2C3-60B9-981F-466C8461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E643DD-BE41-2E9C-968B-F3EAAA02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r>
              <a:rPr lang="en-US" dirty="0"/>
              <a:t>One of the prevalent machine learning frameworks that adopts </a:t>
            </a:r>
            <a:r>
              <a:rPr lang="en-US" b="1" u="sng" dirty="0"/>
              <a:t>imperative</a:t>
            </a:r>
            <a:r>
              <a:rPr lang="en-US" dirty="0"/>
              <a:t> programming.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0BE54-B766-78D1-9CEE-F00CC946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26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660618-69C3-C3B8-F6A3-9F53AA4950B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5032374"/>
              </a:xfrm>
            </p:spPr>
            <p:txBody>
              <a:bodyPr>
                <a:normAutofit/>
              </a:bodyPr>
              <a:lstStyle/>
              <a:p>
                <a:pPr marL="561600" indent="-73800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)</a:t>
                </a:r>
                <a:r>
                  <a:rPr lang="en-US" dirty="0"/>
                  <a:t> Easy to program and debug.</a:t>
                </a:r>
              </a:p>
              <a:p>
                <a:pPr marL="561600" indent="-738000">
                  <a:buNone/>
                </a:pPr>
                <a:r>
                  <a:rPr lang="en-US" sz="28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</a:t>
                </a:r>
                <a:r>
                  <a:rPr lang="en-US" sz="2800" dirty="0"/>
                  <a:t> No graphs, …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660618-69C3-C3B8-F6A3-9F53AA4950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5032374"/>
              </a:xfrm>
              <a:blipFill>
                <a:blip r:embed="rId2"/>
                <a:stretch>
                  <a:fillRect l="-2445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 descr="No Fun Allowed | Know Your Meme">
            <a:extLst>
              <a:ext uri="{FF2B5EF4-FFF2-40B4-BE49-F238E27FC236}">
                <a16:creationId xmlns:a16="http://schemas.microsoft.com/office/drawing/2014/main" id="{CB045EB9-4262-76CA-07D5-79CF39D0A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40" y="3046022"/>
            <a:ext cx="2363520" cy="23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2049E-3F25-D6F2-06DD-5FDABB8EB39E}"/>
              </a:ext>
            </a:extLst>
          </p:cNvPr>
          <p:cNvSpPr txBox="1"/>
          <p:nvPr/>
        </p:nvSpPr>
        <p:spPr>
          <a:xfrm rot="944640">
            <a:off x="8289237" y="4168402"/>
            <a:ext cx="1555234" cy="369332"/>
          </a:xfrm>
          <a:prstGeom prst="rect">
            <a:avLst/>
          </a:prstGeom>
          <a:solidFill>
            <a:srgbClr val="EDE8ED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902030302020204" pitchFamily="66" charset="0"/>
              </a:rPr>
              <a:t>Deployments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EB736-DA12-70C8-5179-63DE1F9EB007}"/>
              </a:ext>
            </a:extLst>
          </p:cNvPr>
          <p:cNvSpPr txBox="1"/>
          <p:nvPr/>
        </p:nvSpPr>
        <p:spPr>
          <a:xfrm rot="960000">
            <a:off x="7533755" y="3197731"/>
            <a:ext cx="2444900" cy="369332"/>
          </a:xfrm>
          <a:prstGeom prst="rect">
            <a:avLst/>
          </a:prstGeom>
          <a:solidFill>
            <a:srgbClr val="EDE8ED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902030302020204" pitchFamily="66" charset="0"/>
              </a:rPr>
              <a:t>Production Engineers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91154-3A44-8E43-0EBD-DC84B501612F}"/>
              </a:ext>
            </a:extLst>
          </p:cNvPr>
          <p:cNvSpPr txBox="1"/>
          <p:nvPr/>
        </p:nvSpPr>
        <p:spPr>
          <a:xfrm>
            <a:off x="838200" y="5710019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alpha val="10160"/>
                  </a:schemeClr>
                </a:solidFill>
              </a:rPr>
              <a:t>https://chips-compilers-mlsys-22.github.io/assets/slides/PyTorch%20Compilers%20(Compiler%20&amp;%20Chips%20Symposium%202022).pdf</a:t>
            </a:r>
          </a:p>
        </p:txBody>
      </p:sp>
    </p:spTree>
    <p:extLst>
      <p:ext uri="{BB962C8B-B14F-4D97-AF65-F5344CB8AC3E}">
        <p14:creationId xmlns:p14="http://schemas.microsoft.com/office/powerpoint/2010/main" val="1882010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8C88-D2C3-60B9-981F-466C8461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E643DD-BE41-2E9C-968B-F3EAAA02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r>
              <a:rPr lang="en-US" dirty="0"/>
              <a:t>One of the prevalent machine learning frameworks that adopts </a:t>
            </a:r>
            <a:r>
              <a:rPr lang="en-US" b="1" u="sng" dirty="0"/>
              <a:t>imperative</a:t>
            </a:r>
            <a:r>
              <a:rPr lang="en-US" dirty="0"/>
              <a:t> programming.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0BE54-B766-78D1-9CEE-F00CC946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27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660618-69C3-C3B8-F6A3-9F53AA4950B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5032374"/>
              </a:xfrm>
            </p:spPr>
            <p:txBody>
              <a:bodyPr>
                <a:normAutofit/>
              </a:bodyPr>
              <a:lstStyle/>
              <a:p>
                <a:pPr marL="561600" indent="-73800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)</a:t>
                </a:r>
                <a:r>
                  <a:rPr lang="en-US" dirty="0"/>
                  <a:t> Easy to program and debug.</a:t>
                </a:r>
              </a:p>
              <a:p>
                <a:pPr marL="561600" indent="-738000">
                  <a:buNone/>
                </a:pPr>
                <a:r>
                  <a:rPr lang="en-US" sz="28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</a:t>
                </a:r>
                <a:r>
                  <a:rPr lang="en-US" sz="2800" dirty="0"/>
                  <a:t> No graphs, …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660618-69C3-C3B8-F6A3-9F53AA4950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5032374"/>
              </a:xfrm>
              <a:blipFill>
                <a:blip r:embed="rId2"/>
                <a:stretch>
                  <a:fillRect l="-2445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 descr="No Fun Allowed | Know Your Meme">
            <a:extLst>
              <a:ext uri="{FF2B5EF4-FFF2-40B4-BE49-F238E27FC236}">
                <a16:creationId xmlns:a16="http://schemas.microsoft.com/office/drawing/2014/main" id="{CB045EB9-4262-76CA-07D5-79CF39D0A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40" y="3046022"/>
            <a:ext cx="2363520" cy="23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2049E-3F25-D6F2-06DD-5FDABB8EB39E}"/>
              </a:ext>
            </a:extLst>
          </p:cNvPr>
          <p:cNvSpPr txBox="1"/>
          <p:nvPr/>
        </p:nvSpPr>
        <p:spPr>
          <a:xfrm rot="944640">
            <a:off x="8289238" y="4168402"/>
            <a:ext cx="1555234" cy="369332"/>
          </a:xfrm>
          <a:prstGeom prst="rect">
            <a:avLst/>
          </a:prstGeom>
          <a:solidFill>
            <a:srgbClr val="EDE8ED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902030302020204" pitchFamily="66" charset="0"/>
              </a:rPr>
              <a:t>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6B908-B4D6-DE0B-B9C9-555773AE6D35}"/>
              </a:ext>
            </a:extLst>
          </p:cNvPr>
          <p:cNvSpPr txBox="1"/>
          <p:nvPr/>
        </p:nvSpPr>
        <p:spPr>
          <a:xfrm rot="960000">
            <a:off x="7875195" y="3197731"/>
            <a:ext cx="1762021" cy="369332"/>
          </a:xfrm>
          <a:prstGeom prst="rect">
            <a:avLst/>
          </a:prstGeom>
          <a:solidFill>
            <a:srgbClr val="EDE8ED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902030302020204" pitchFamily="66" charset="0"/>
              </a:rPr>
              <a:t>Chip Engineers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25889A-271D-E29E-4202-9D6DC550837E}"/>
              </a:ext>
            </a:extLst>
          </p:cNvPr>
          <p:cNvSpPr txBox="1"/>
          <p:nvPr/>
        </p:nvSpPr>
        <p:spPr>
          <a:xfrm>
            <a:off x="838200" y="5710019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alpha val="10160"/>
                  </a:schemeClr>
                </a:solidFill>
              </a:rPr>
              <a:t>https://chips-compilers-mlsys-22.github.io/assets/slides/PyTorch%20Compilers%20(Compiler%20&amp;%20Chips%20Symposium%202022).pdf</a:t>
            </a:r>
          </a:p>
        </p:txBody>
      </p:sp>
    </p:spTree>
    <p:extLst>
      <p:ext uri="{BB962C8B-B14F-4D97-AF65-F5344CB8AC3E}">
        <p14:creationId xmlns:p14="http://schemas.microsoft.com/office/powerpoint/2010/main" val="431071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5052-2ABB-4762-DC0A-8EE5E035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TensorFlow &amp; PyTorch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03091-F9A0-CB5D-C59E-B09494B62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200" dirty="0"/>
              <a:t>TensorFlow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9D95B-5F90-2678-C12E-3119964BE9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>
                <a:ea typeface="BM JUA OTF" panose="02020603020101020101" pitchFamily="18" charset="-127"/>
                <a:cs typeface="Consolas" panose="020B0609020204030204" pitchFamily="49" charset="0"/>
              </a:rPr>
              <a:t>TensorFlow.</a:t>
            </a:r>
            <a:r>
              <a:rPr lang="en-US" b="1" dirty="0" err="1">
                <a:ea typeface="BM JUA OTF" panose="02020603020101020101" pitchFamily="18" charset="-127"/>
                <a:cs typeface="Consolas" panose="020B0609020204030204" pitchFamily="49" charset="0"/>
              </a:rPr>
              <a:t>Eager</a:t>
            </a:r>
            <a:r>
              <a:rPr lang="en-US" dirty="0">
                <a:ea typeface="BM JUA OTF" panose="02020603020101020101" pitchFamily="18" charset="-127"/>
                <a:cs typeface="Consolas" panose="020B0609020204030204" pitchFamily="49" charset="0"/>
              </a:rPr>
              <a:t> </a:t>
            </a:r>
            <a:r>
              <a:rPr lang="en-US" dirty="0"/>
              <a:t>switched to imperative execution in 2018.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CCD21-EAE2-F4D2-BA8C-A791C3A704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200" dirty="0"/>
              <a:t>PyTorch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87B51-4F2B-9A4B-167E-CB99439A8A9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Gen1: </a:t>
            </a:r>
            <a:r>
              <a:rPr lang="en-US" dirty="0" err="1"/>
              <a:t>torch.jit.</a:t>
            </a:r>
            <a:r>
              <a:rPr lang="en-US" b="1" dirty="0" err="1"/>
              <a:t>script</a:t>
            </a:r>
            <a:r>
              <a:rPr lang="en-US" dirty="0"/>
              <a:t>/</a:t>
            </a:r>
            <a:r>
              <a:rPr lang="en-US" b="1" dirty="0"/>
              <a:t>trace</a:t>
            </a:r>
          </a:p>
          <a:p>
            <a:r>
              <a:rPr lang="en-US" dirty="0"/>
              <a:t>Gen2: </a:t>
            </a:r>
            <a:r>
              <a:rPr lang="en-US" dirty="0" err="1"/>
              <a:t>torch.</a:t>
            </a:r>
            <a:r>
              <a:rPr lang="en-US" b="1" dirty="0" err="1"/>
              <a:t>fx</a:t>
            </a:r>
            <a:endParaRPr lang="en-US" b="1" dirty="0"/>
          </a:p>
          <a:p>
            <a:r>
              <a:rPr lang="en-US" dirty="0"/>
              <a:t>Gen3: </a:t>
            </a:r>
            <a:r>
              <a:rPr lang="en-US" dirty="0" err="1"/>
              <a:t>torch.</a:t>
            </a:r>
            <a:r>
              <a:rPr lang="en-US" b="1" dirty="0" err="1"/>
              <a:t>Dynamo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3FBD4-5B9A-1EF2-D03B-0259D41E5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28</a:t>
            </a:fld>
            <a:endParaRPr lang="en-U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1E3F77CF-43F8-621A-3CF7-21470D94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70" y="4001797"/>
            <a:ext cx="1727860" cy="69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069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7D6C-225C-D964-0D31-C38EBD6D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Gen1 Compiler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C89AC-052B-8EB5-CCA4-450150959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200" b="0" dirty="0" err="1"/>
              <a:t>torch.jit.</a:t>
            </a:r>
            <a:r>
              <a:rPr lang="en-US" sz="3200" dirty="0" err="1"/>
              <a:t>script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B64B6-3F5D-419E-FF0C-B42571B052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 embedded language that moves outside of Python.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84CD6-F39D-C491-817E-5701D6DE8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200" b="0" dirty="0" err="1"/>
              <a:t>torch.jit.</a:t>
            </a:r>
            <a:r>
              <a:rPr lang="en-US" sz="3200" dirty="0" err="1"/>
              <a:t>trace</a:t>
            </a:r>
            <a:endParaRPr lang="en-US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A781D-DAAD-772D-7257-7FB0EC5D977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 tracer that records all the evaluated operators.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0616-BF3F-1C80-35F0-A3D7ACF6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29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CCCAF-6AFE-D22F-F341-C3E48F80F4A8}"/>
              </a:ext>
            </a:extLst>
          </p:cNvPr>
          <p:cNvSpPr txBox="1"/>
          <p:nvPr/>
        </p:nvSpPr>
        <p:spPr>
          <a:xfrm>
            <a:off x="3979234" y="3429000"/>
            <a:ext cx="4036682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torch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from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torch.nn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Module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2B91AF"/>
                </a:solidFill>
                <a:effectLst/>
                <a:latin typeface="SF Mono" panose="020B0009000002000000" pitchFamily="49" charset="0"/>
              </a:rPr>
              <a:t>MyModel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267F99"/>
                </a:solidFill>
                <a:effectLst/>
                <a:latin typeface="SF Mono" panose="020B0009000002000000" pitchFamily="49" charset="0"/>
              </a:rPr>
              <a:t>Module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...</a:t>
            </a:r>
          </a:p>
          <a:p>
            <a:endParaRPr lang="en-US" b="0" dirty="0">
              <a:solidFill>
                <a:srgbClr val="8F08C4"/>
              </a:solidFill>
              <a:effectLst/>
              <a:latin typeface="SF Mono" panose="020B0009000002000000" pitchFamily="49" charset="0"/>
            </a:endParaRPr>
          </a:p>
          <a:p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 err="1">
                <a:solidFill>
                  <a:srgbClr val="2B91AF"/>
                </a:solidFill>
                <a:effectLst/>
                <a:latin typeface="SF Mono" panose="020B0009000002000000" pitchFamily="49" charset="0"/>
              </a:rPr>
              <a:t>MyModel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34A0E4-A799-2729-4B22-8995DFC13662}"/>
              </a:ext>
            </a:extLst>
          </p:cNvPr>
          <p:cNvSpPr txBox="1"/>
          <p:nvPr/>
        </p:nvSpPr>
        <p:spPr>
          <a:xfrm>
            <a:off x="836612" y="5462825"/>
            <a:ext cx="40366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scripted_model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\</a:t>
            </a:r>
          </a:p>
          <a:p>
            <a:r>
              <a:rPr lang="en-US" dirty="0">
                <a:solidFill>
                  <a:srgbClr val="000000"/>
                </a:solidFill>
                <a:latin typeface="SF Mono" panose="020B0009000002000000" pitchFamily="49" charset="0"/>
              </a:rPr>
              <a:t>   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torch.jit.</a:t>
            </a:r>
            <a:r>
              <a:rPr lang="en-US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script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713C45-69E7-C3D1-B2C0-EBCAF3C272F0}"/>
              </a:ext>
            </a:extLst>
          </p:cNvPr>
          <p:cNvSpPr txBox="1"/>
          <p:nvPr/>
        </p:nvSpPr>
        <p:spPr>
          <a:xfrm>
            <a:off x="6172200" y="5460920"/>
            <a:ext cx="46073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traced_model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torch.jit.</a:t>
            </a:r>
            <a:r>
              <a:rPr lang="en-US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trace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SF Mono" panose="020B0009000002000000" pitchFamily="49" charset="0"/>
              </a:rPr>
              <a:t>  </a:t>
            </a:r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(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sample_input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0688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BD4F-20B7-A5CF-ACF2-DC623F471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B71BE-C1A5-1B4E-3216-98983D8D0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0. Background: Deep Neural Networks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1. Machine Learning Systems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2. Memory Optimizations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0D5556D-D197-B414-3A7E-1D5BDAF8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77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7D6C-225C-D964-0D31-C38EBD6D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Gen1 Compiler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C89AC-052B-8EB5-CCA4-450150959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200" b="0" dirty="0" err="1"/>
              <a:t>torch.jit.</a:t>
            </a:r>
            <a:r>
              <a:rPr lang="en-US" sz="3200" dirty="0" err="1"/>
              <a:t>script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0BB64B6-3F5D-419E-FF0C-B42571B0523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US" dirty="0"/>
                  <a:t>An embedded language that moves outside of Python.</a:t>
                </a:r>
              </a:p>
              <a:p>
                <a:pPr marL="561600" indent="-73800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)</a:t>
                </a:r>
                <a:r>
                  <a:rPr lang="en-US" dirty="0"/>
                  <a:t> Easy to deploy and convert to </a:t>
                </a:r>
                <a:br>
                  <a:rPr lang="en-US" dirty="0"/>
                </a:br>
                <a:r>
                  <a:rPr lang="en-US" dirty="0"/>
                  <a:t>other formats.</a:t>
                </a:r>
              </a:p>
              <a:p>
                <a:pPr marL="561600" indent="-738000">
                  <a:buNone/>
                </a:pPr>
                <a:r>
                  <a:rPr lang="en-US" sz="28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</a:t>
                </a:r>
                <a:r>
                  <a:rPr lang="en-US" sz="2800" dirty="0"/>
                  <a:t> </a:t>
                </a:r>
                <a:r>
                  <a:rPr lang="en-US" dirty="0"/>
                  <a:t>Limited operator coverage.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0BB64B6-3F5D-419E-FF0C-B42571B05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2457" t="-2749" r="-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84CD6-F39D-C491-817E-5701D6DE8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200" b="0" dirty="0" err="1"/>
              <a:t>torch.jit.</a:t>
            </a:r>
            <a:r>
              <a:rPr lang="en-US" sz="3200" dirty="0" err="1"/>
              <a:t>trace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4CA781D-DAAD-772D-7257-7FB0EC5D9773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:r>
                  <a:rPr lang="en-US" dirty="0"/>
                  <a:t>A tracer that records all the evaluated operators</a:t>
                </a:r>
              </a:p>
              <a:p>
                <a:pPr marL="561600" indent="-738000">
                  <a:buNone/>
                </a:pPr>
                <a:r>
                  <a:rPr lang="en-US" sz="28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</a:t>
                </a:r>
                <a:r>
                  <a:rPr lang="en-US" sz="2800" dirty="0"/>
                  <a:t> </a:t>
                </a:r>
                <a:r>
                  <a:rPr lang="en-US" dirty="0"/>
                  <a:t>Specialized to the provided sample input.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4CA781D-DAAD-772D-7257-7FB0EC5D97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>
                <a:blip r:embed="rId3"/>
                <a:stretch>
                  <a:fillRect l="-2445" t="-2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0616-BF3F-1C80-35F0-A3D7ACF6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30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34A0E4-A799-2729-4B22-8995DFC13662}"/>
              </a:ext>
            </a:extLst>
          </p:cNvPr>
          <p:cNvSpPr txBox="1"/>
          <p:nvPr/>
        </p:nvSpPr>
        <p:spPr>
          <a:xfrm>
            <a:off x="836612" y="5462825"/>
            <a:ext cx="40366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scripted_model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\</a:t>
            </a:r>
          </a:p>
          <a:p>
            <a:r>
              <a:rPr lang="en-US" dirty="0">
                <a:solidFill>
                  <a:srgbClr val="000000"/>
                </a:solidFill>
                <a:latin typeface="SF Mono" panose="020B0009000002000000" pitchFamily="49" charset="0"/>
              </a:rPr>
              <a:t>   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torch.jit.</a:t>
            </a:r>
            <a:r>
              <a:rPr lang="en-US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script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713C45-69E7-C3D1-B2C0-EBCAF3C272F0}"/>
              </a:ext>
            </a:extLst>
          </p:cNvPr>
          <p:cNvSpPr txBox="1"/>
          <p:nvPr/>
        </p:nvSpPr>
        <p:spPr>
          <a:xfrm>
            <a:off x="6172200" y="5460920"/>
            <a:ext cx="46073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traced_model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torch.jit.</a:t>
            </a:r>
            <a:r>
              <a:rPr lang="en-US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trace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SF Mono" panose="020B0009000002000000" pitchFamily="49" charset="0"/>
              </a:rPr>
              <a:t>  </a:t>
            </a:r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(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sample_input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5478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7D6C-225C-D964-0D31-C38EBD6D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Gen2 Compiler </a:t>
            </a:r>
            <a:r>
              <a:rPr lang="en-US" sz="4400" b="0" dirty="0" err="1"/>
              <a:t>torch.fx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B64B6-3F5D-419E-FF0C-B42571B052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Key Idea: Python-to-Python transformation.</a:t>
            </a:r>
          </a:p>
          <a:p>
            <a:endParaRPr lang="en-US" dirty="0"/>
          </a:p>
          <a:p>
            <a:r>
              <a:rPr lang="en-US" dirty="0"/>
              <a:t>3 main components:</a:t>
            </a:r>
          </a:p>
          <a:p>
            <a:pPr lvl="1"/>
            <a:r>
              <a:rPr lang="en-US" dirty="0"/>
              <a:t>Symbolic tracing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0616-BF3F-1C80-35F0-A3D7ACF6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66BB5C-D7DF-E1D7-E92F-B0F9CF5EE257}"/>
              </a:ext>
            </a:extLst>
          </p:cNvPr>
          <p:cNvSpPr txBox="1"/>
          <p:nvPr/>
        </p:nvSpPr>
        <p:spPr>
          <a:xfrm>
            <a:off x="6172200" y="1825625"/>
            <a:ext cx="403668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torch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from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torch.nn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Module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2B91AF"/>
                </a:solidFill>
                <a:effectLst/>
                <a:latin typeface="SF Mono" panose="020B0009000002000000" pitchFamily="49" charset="0"/>
              </a:rPr>
              <a:t>MyModel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267F99"/>
                </a:solidFill>
                <a:effectLst/>
                <a:latin typeface="SF Mono" panose="020B0009000002000000" pitchFamily="49" charset="0"/>
              </a:rPr>
              <a:t>Module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forward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y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  return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+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y</a:t>
            </a:r>
            <a:endParaRPr lang="en-US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endParaRPr lang="en-US" b="0" dirty="0">
              <a:solidFill>
                <a:srgbClr val="8F08C4"/>
              </a:solidFill>
              <a:effectLst/>
              <a:latin typeface="SF Mono" panose="020B0009000002000000" pitchFamily="49" charset="0"/>
            </a:endParaRPr>
          </a:p>
          <a:p>
            <a:endParaRPr lang="en-US" b="0" dirty="0">
              <a:solidFill>
                <a:srgbClr val="8F08C4"/>
              </a:solidFill>
              <a:effectLst/>
              <a:latin typeface="SF Mono" panose="020B0009000002000000" pitchFamily="49" charset="0"/>
            </a:endParaRPr>
          </a:p>
          <a:p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 err="1">
                <a:solidFill>
                  <a:srgbClr val="2B91AF"/>
                </a:solidFill>
                <a:effectLst/>
                <a:latin typeface="SF Mono" panose="020B0009000002000000" pitchFamily="49" charset="0"/>
              </a:rPr>
              <a:t>MyModel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44723-58A1-EDC7-E69D-4C24A9289397}"/>
              </a:ext>
            </a:extLst>
          </p:cNvPr>
          <p:cNvSpPr txBox="1"/>
          <p:nvPr/>
        </p:nvSpPr>
        <p:spPr>
          <a:xfrm>
            <a:off x="6172200" y="4410948"/>
            <a:ext cx="6095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traced_model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\</a:t>
            </a:r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 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torch.fx.</a:t>
            </a:r>
            <a:r>
              <a:rPr lang="en-US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symbolic_trace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(module)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9B203-B3C4-518B-25DD-8C2F2B0DAA49}"/>
              </a:ext>
            </a:extLst>
          </p:cNvPr>
          <p:cNvSpPr txBox="1"/>
          <p:nvPr/>
        </p:nvSpPr>
        <p:spPr>
          <a:xfrm>
            <a:off x="6172200" y="5057279"/>
            <a:ext cx="518160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Feed in proxy inputs and record operations on them</a:t>
            </a:r>
          </a:p>
        </p:txBody>
      </p:sp>
    </p:spTree>
    <p:extLst>
      <p:ext uri="{BB962C8B-B14F-4D97-AF65-F5344CB8AC3E}">
        <p14:creationId xmlns:p14="http://schemas.microsoft.com/office/powerpoint/2010/main" val="244022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7D6C-225C-D964-0D31-C38EBD6D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Gen2 Compiler </a:t>
            </a:r>
            <a:r>
              <a:rPr lang="en-US" sz="4400" b="0" dirty="0" err="1"/>
              <a:t>torch.fx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B64B6-3F5D-419E-FF0C-B42571B052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Key Idea: Python-to-Python transformation.</a:t>
            </a:r>
          </a:p>
          <a:p>
            <a:endParaRPr lang="en-US" dirty="0"/>
          </a:p>
          <a:p>
            <a:r>
              <a:rPr lang="en-US" dirty="0"/>
              <a:t>3 main components:</a:t>
            </a:r>
          </a:p>
          <a:p>
            <a:pPr lvl="1"/>
            <a:r>
              <a:rPr lang="en-US" dirty="0"/>
              <a:t>Symbolic tracing</a:t>
            </a:r>
          </a:p>
          <a:p>
            <a:pPr lvl="1"/>
            <a:r>
              <a:rPr lang="en-US" dirty="0"/>
              <a:t>Duck </a:t>
            </a:r>
            <a:r>
              <a:rPr lang="en-CN" sz="1800" b="0" i="0" dirty="0">
                <a:solidFill>
                  <a:srgbClr val="24292F"/>
                </a:solidFill>
                <a:effectLst/>
                <a:latin typeface="Apple Color Emoji" pitchFamily="2" charset="0"/>
              </a:rPr>
              <a:t>🦆</a:t>
            </a:r>
            <a:r>
              <a:rPr lang="en-US" dirty="0"/>
              <a:t>-typed Python IR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0616-BF3F-1C80-35F0-A3D7ACF6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66BB5C-D7DF-E1D7-E92F-B0F9CF5EE257}"/>
              </a:ext>
            </a:extLst>
          </p:cNvPr>
          <p:cNvSpPr txBox="1"/>
          <p:nvPr/>
        </p:nvSpPr>
        <p:spPr>
          <a:xfrm>
            <a:off x="6172200" y="1825625"/>
            <a:ext cx="403668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torch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from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torch.nn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Module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2B91AF"/>
                </a:solidFill>
                <a:effectLst/>
                <a:latin typeface="SF Mono" panose="020B0009000002000000" pitchFamily="49" charset="0"/>
              </a:rPr>
              <a:t>MyModel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267F99"/>
                </a:solidFill>
                <a:effectLst/>
                <a:latin typeface="SF Mono" panose="020B0009000002000000" pitchFamily="49" charset="0"/>
              </a:rPr>
              <a:t>Module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forward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y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  return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80808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 + </a:t>
            </a:r>
            <a:r>
              <a:rPr lang="en-US" b="0" dirty="0">
                <a:solidFill>
                  <a:srgbClr val="80808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y</a:t>
            </a:r>
            <a:endParaRPr lang="en-US" b="0" dirty="0">
              <a:solidFill>
                <a:srgbClr val="000000"/>
              </a:solidFill>
              <a:effectLst/>
              <a:highlight>
                <a:srgbClr val="FFFF00"/>
              </a:highlight>
              <a:latin typeface="SF Mono" panose="020B0009000002000000" pitchFamily="49" charset="0"/>
            </a:endParaRPr>
          </a:p>
          <a:p>
            <a:endParaRPr lang="en-US" b="0" dirty="0">
              <a:solidFill>
                <a:srgbClr val="8F08C4"/>
              </a:solidFill>
              <a:effectLst/>
              <a:latin typeface="SF Mono" panose="020B0009000002000000" pitchFamily="49" charset="0"/>
            </a:endParaRPr>
          </a:p>
          <a:p>
            <a:endParaRPr lang="en-US" b="0" dirty="0">
              <a:solidFill>
                <a:srgbClr val="8F08C4"/>
              </a:solidFill>
              <a:effectLst/>
              <a:latin typeface="SF Mono" panose="020B0009000002000000" pitchFamily="49" charset="0"/>
            </a:endParaRPr>
          </a:p>
          <a:p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 err="1">
                <a:solidFill>
                  <a:srgbClr val="2B91AF"/>
                </a:solidFill>
                <a:effectLst/>
                <a:latin typeface="SF Mono" panose="020B0009000002000000" pitchFamily="49" charset="0"/>
              </a:rPr>
              <a:t>MyModel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44723-58A1-EDC7-E69D-4C24A9289397}"/>
              </a:ext>
            </a:extLst>
          </p:cNvPr>
          <p:cNvSpPr txBox="1"/>
          <p:nvPr/>
        </p:nvSpPr>
        <p:spPr>
          <a:xfrm>
            <a:off x="6172200" y="4410948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1F377F">
                    <a:alpha val="9712"/>
                  </a:srgbClr>
                </a:solidFill>
                <a:effectLst/>
                <a:latin typeface="SF Mono" panose="020B0009000002000000" pitchFamily="49" charset="0"/>
              </a:rPr>
              <a:t>fx_model</a:t>
            </a:r>
            <a:r>
              <a:rPr lang="en-US" b="0" dirty="0">
                <a:solidFill>
                  <a:srgbClr val="000000">
                    <a:alpha val="9712"/>
                  </a:srgbClr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 err="1">
                <a:solidFill>
                  <a:srgbClr val="000000">
                    <a:alpha val="9712"/>
                  </a:srgbClr>
                </a:solidFill>
                <a:effectLst/>
                <a:latin typeface="SF Mono" panose="020B0009000002000000" pitchFamily="49" charset="0"/>
              </a:rPr>
              <a:t>torch.fx.symbolic_trace</a:t>
            </a:r>
            <a:r>
              <a:rPr lang="en-US" b="0" dirty="0">
                <a:solidFill>
                  <a:srgbClr val="000000">
                    <a:alpha val="9712"/>
                  </a:srgbClr>
                </a:solidFill>
                <a:effectLst/>
                <a:latin typeface="SF Mono" panose="020B0009000002000000" pitchFamily="49" charset="0"/>
              </a:rPr>
              <a:t>(module)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570D5-460B-6CE2-86B6-ACF0BED9B61A}"/>
              </a:ext>
            </a:extLst>
          </p:cNvPr>
          <p:cNvSpPr txBox="1"/>
          <p:nvPr/>
        </p:nvSpPr>
        <p:spPr>
          <a:xfrm>
            <a:off x="6172200" y="4780280"/>
            <a:ext cx="620077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SF Mono" panose="020B0009000002000000" pitchFamily="49" charset="0"/>
              </a:rPr>
              <a:t>fx_</a:t>
            </a:r>
            <a:r>
              <a:rPr lang="en-US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model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.graph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  <a:p>
            <a:r>
              <a:rPr lang="en-US" sz="1200" b="0" dirty="0">
                <a:solidFill>
                  <a:srgbClr val="E21F1F"/>
                </a:solidFill>
                <a:effectLst/>
                <a:latin typeface="SF Mono" panose="020B0009000002000000" pitchFamily="49" charset="0"/>
              </a:rPr>
              <a:t>"""</a:t>
            </a:r>
            <a:endParaRPr lang="en-US" sz="12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r>
              <a:rPr lang="en-US" sz="1200" b="0" dirty="0">
                <a:solidFill>
                  <a:srgbClr val="A31515"/>
                </a:solidFill>
                <a:effectLst/>
                <a:latin typeface="SF Mono" panose="020B0009000002000000" pitchFamily="49" charset="0"/>
              </a:rPr>
              <a:t>graph():</a:t>
            </a:r>
            <a:endParaRPr lang="en-US" sz="12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r>
              <a:rPr lang="en-US" sz="1200" b="0" dirty="0">
                <a:solidFill>
                  <a:srgbClr val="A31515"/>
                </a:solidFill>
                <a:effectLst/>
                <a:latin typeface="SF Mono" panose="020B0009000002000000" pitchFamily="49" charset="0"/>
              </a:rPr>
              <a:t>  %x : = placeholder[target=x]</a:t>
            </a:r>
            <a:endParaRPr lang="en-US" sz="12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r>
              <a:rPr lang="en-US" sz="1200" b="0" dirty="0">
                <a:solidFill>
                  <a:srgbClr val="A31515"/>
                </a:solidFill>
                <a:effectLst/>
                <a:latin typeface="SF Mono" panose="020B0009000002000000" pitchFamily="49" charset="0"/>
              </a:rPr>
              <a:t>  %y : = placeholder[target=y]</a:t>
            </a:r>
            <a:endParaRPr lang="en-US" sz="12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r>
              <a:rPr lang="en-US" sz="1200" b="0" dirty="0">
                <a:solidFill>
                  <a:srgbClr val="A31515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200" b="0" dirty="0">
                <a:solidFill>
                  <a:srgbClr val="A31515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%ret : = </a:t>
            </a:r>
            <a:r>
              <a:rPr lang="en-US" sz="1200" b="0" dirty="0" err="1">
                <a:solidFill>
                  <a:srgbClr val="A31515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call_function</a:t>
            </a:r>
            <a:r>
              <a:rPr lang="en-US" sz="1200" b="0" dirty="0">
                <a:solidFill>
                  <a:srgbClr val="A31515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[target=</a:t>
            </a:r>
            <a:r>
              <a:rPr lang="en-US" sz="1200" b="0" dirty="0" err="1">
                <a:solidFill>
                  <a:srgbClr val="A31515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op.add</a:t>
            </a:r>
            <a:r>
              <a:rPr lang="en-US" sz="1200" b="0" dirty="0">
                <a:solidFill>
                  <a:srgbClr val="A31515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](</a:t>
            </a:r>
            <a:endParaRPr lang="en-US" sz="1200" b="0" dirty="0">
              <a:solidFill>
                <a:srgbClr val="000000"/>
              </a:solidFill>
              <a:effectLst/>
              <a:highlight>
                <a:srgbClr val="FFFF00"/>
              </a:highlight>
              <a:latin typeface="SF Mono" panose="020B0009000002000000" pitchFamily="49" charset="0"/>
            </a:endParaRPr>
          </a:p>
          <a:p>
            <a:r>
              <a:rPr lang="en-US" sz="1200" b="0" dirty="0">
                <a:solidFill>
                  <a:srgbClr val="A31515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200" b="0" dirty="0">
                <a:solidFill>
                  <a:srgbClr val="A31515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  </a:t>
            </a:r>
            <a:r>
              <a:rPr lang="en-US" sz="1200" b="0" dirty="0" err="1">
                <a:solidFill>
                  <a:srgbClr val="A31515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args</a:t>
            </a:r>
            <a:r>
              <a:rPr lang="en-US" sz="1200" b="0" dirty="0">
                <a:solidFill>
                  <a:srgbClr val="A31515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=(%x, %y), </a:t>
            </a:r>
            <a:r>
              <a:rPr lang="en-US" sz="1200" b="0" dirty="0" err="1">
                <a:solidFill>
                  <a:srgbClr val="A31515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kwargs</a:t>
            </a:r>
            <a:r>
              <a:rPr lang="en-US" sz="1200" b="0" dirty="0">
                <a:solidFill>
                  <a:srgbClr val="A31515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={}</a:t>
            </a:r>
            <a:endParaRPr lang="en-US" sz="1200" b="0" dirty="0">
              <a:solidFill>
                <a:srgbClr val="000000"/>
              </a:solidFill>
              <a:effectLst/>
              <a:highlight>
                <a:srgbClr val="FFFF00"/>
              </a:highlight>
              <a:latin typeface="SF Mono" panose="020B0009000002000000" pitchFamily="49" charset="0"/>
            </a:endParaRPr>
          </a:p>
          <a:p>
            <a:r>
              <a:rPr lang="en-US" sz="1200" b="0" dirty="0">
                <a:solidFill>
                  <a:srgbClr val="A31515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200" b="0" dirty="0">
                <a:solidFill>
                  <a:srgbClr val="A31515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)</a:t>
            </a:r>
            <a:endParaRPr lang="en-US" sz="1200" b="0" dirty="0">
              <a:solidFill>
                <a:srgbClr val="000000"/>
              </a:solidFill>
              <a:effectLst/>
              <a:highlight>
                <a:srgbClr val="FFFF00"/>
              </a:highlight>
              <a:latin typeface="SF Mono" panose="020B0009000002000000" pitchFamily="49" charset="0"/>
            </a:endParaRPr>
          </a:p>
          <a:p>
            <a:r>
              <a:rPr lang="en-US" sz="1200" b="0" dirty="0">
                <a:solidFill>
                  <a:srgbClr val="E21F1F"/>
                </a:solidFill>
                <a:effectLst/>
                <a:latin typeface="SF Mono" panose="020B0009000002000000" pitchFamily="49" charset="0"/>
              </a:rPr>
              <a:t>"""</a:t>
            </a:r>
            <a:endParaRPr lang="en-US" sz="12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EB0C4808-7D4B-8E5F-1D22-5CD5C8D98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5400" y="5441950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0C1AD5-4865-397F-3C8F-31959FC2F1D6}"/>
              </a:ext>
            </a:extLst>
          </p:cNvPr>
          <p:cNvSpPr txBox="1"/>
          <p:nvPr/>
        </p:nvSpPr>
        <p:spPr>
          <a:xfrm>
            <a:off x="1066794" y="5668317"/>
            <a:ext cx="4038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Operate on this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5018743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7D6C-225C-D964-0D31-C38EBD6D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Gen2 Compiler </a:t>
            </a:r>
            <a:r>
              <a:rPr lang="en-US" sz="4400" b="0" dirty="0" err="1"/>
              <a:t>torch.fx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B64B6-3F5D-419E-FF0C-B42571B052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Key Idea: Python-to-Python transformation.</a:t>
            </a:r>
          </a:p>
          <a:p>
            <a:endParaRPr lang="en-US" dirty="0"/>
          </a:p>
          <a:p>
            <a:r>
              <a:rPr lang="en-US" dirty="0"/>
              <a:t>3 main components:</a:t>
            </a:r>
          </a:p>
          <a:p>
            <a:pPr lvl="1"/>
            <a:r>
              <a:rPr lang="en-US" dirty="0"/>
              <a:t>Symbolic tracing</a:t>
            </a:r>
          </a:p>
          <a:p>
            <a:pPr lvl="1"/>
            <a:r>
              <a:rPr lang="en-US" dirty="0"/>
              <a:t>Duck </a:t>
            </a:r>
            <a:r>
              <a:rPr lang="en-CN" sz="1800" b="0" i="0" dirty="0">
                <a:solidFill>
                  <a:srgbClr val="24292F"/>
                </a:solidFill>
                <a:effectLst/>
                <a:latin typeface="Apple Color Emoji" pitchFamily="2" charset="0"/>
              </a:rPr>
              <a:t>🦆</a:t>
            </a:r>
            <a:r>
              <a:rPr lang="en-US" dirty="0"/>
              <a:t>-typed Python IR</a:t>
            </a:r>
          </a:p>
          <a:p>
            <a:pPr lvl="1"/>
            <a:r>
              <a:rPr lang="en-US" dirty="0"/>
              <a:t>Python code generation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0616-BF3F-1C80-35F0-A3D7ACF6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33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66BB5C-D7DF-E1D7-E92F-B0F9CF5EE257}"/>
              </a:ext>
            </a:extLst>
          </p:cNvPr>
          <p:cNvSpPr txBox="1"/>
          <p:nvPr/>
        </p:nvSpPr>
        <p:spPr>
          <a:xfrm>
            <a:off x="6172200" y="1825625"/>
            <a:ext cx="403668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torch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from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torch.nn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Module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2B91AF"/>
                </a:solidFill>
                <a:effectLst/>
                <a:latin typeface="SF Mono" panose="020B0009000002000000" pitchFamily="49" charset="0"/>
              </a:rPr>
              <a:t>MyModel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267F99"/>
                </a:solidFill>
                <a:effectLst/>
                <a:latin typeface="SF Mono" panose="020B0009000002000000" pitchFamily="49" charset="0"/>
              </a:rPr>
              <a:t>Module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forward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y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  return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+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y</a:t>
            </a:r>
            <a:endParaRPr lang="en-US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endParaRPr lang="en-US" b="0" dirty="0">
              <a:solidFill>
                <a:srgbClr val="8F08C4"/>
              </a:solidFill>
              <a:effectLst/>
              <a:latin typeface="SF Mono" panose="020B0009000002000000" pitchFamily="49" charset="0"/>
            </a:endParaRPr>
          </a:p>
          <a:p>
            <a:endParaRPr lang="en-US" b="0" dirty="0">
              <a:solidFill>
                <a:srgbClr val="8F08C4"/>
              </a:solidFill>
              <a:effectLst/>
              <a:latin typeface="SF Mono" panose="020B0009000002000000" pitchFamily="49" charset="0"/>
            </a:endParaRPr>
          </a:p>
          <a:p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 err="1">
                <a:solidFill>
                  <a:srgbClr val="2B91AF"/>
                </a:solidFill>
                <a:effectLst/>
                <a:latin typeface="SF Mono" panose="020B0009000002000000" pitchFamily="49" charset="0"/>
              </a:rPr>
              <a:t>MyModel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44723-58A1-EDC7-E69D-4C24A9289397}"/>
              </a:ext>
            </a:extLst>
          </p:cNvPr>
          <p:cNvSpPr txBox="1"/>
          <p:nvPr/>
        </p:nvSpPr>
        <p:spPr>
          <a:xfrm>
            <a:off x="6172200" y="4410948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1F377F">
                    <a:alpha val="10000"/>
                  </a:srgbClr>
                </a:solidFill>
                <a:effectLst/>
                <a:latin typeface="SF Mono" panose="020B0009000002000000" pitchFamily="49" charset="0"/>
              </a:rPr>
              <a:t>fx_model</a:t>
            </a:r>
            <a:r>
              <a:rPr lang="en-US" b="0" dirty="0">
                <a:solidFill>
                  <a:srgbClr val="000000">
                    <a:alpha val="10000"/>
                  </a:srgbClr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 err="1">
                <a:solidFill>
                  <a:srgbClr val="000000">
                    <a:alpha val="10000"/>
                  </a:srgbClr>
                </a:solidFill>
                <a:effectLst/>
                <a:latin typeface="SF Mono" panose="020B0009000002000000" pitchFamily="49" charset="0"/>
              </a:rPr>
              <a:t>torch.fx.symbolic_trace</a:t>
            </a:r>
            <a:r>
              <a:rPr lang="en-US" b="0" dirty="0">
                <a:solidFill>
                  <a:srgbClr val="000000">
                    <a:alpha val="10000"/>
                  </a:srgbClr>
                </a:solidFill>
                <a:effectLst/>
                <a:latin typeface="SF Mono" panose="020B0009000002000000" pitchFamily="49" charset="0"/>
              </a:rPr>
              <a:t>(module)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570D5-460B-6CE2-86B6-ACF0BED9B61A}"/>
              </a:ext>
            </a:extLst>
          </p:cNvPr>
          <p:cNvSpPr txBox="1"/>
          <p:nvPr/>
        </p:nvSpPr>
        <p:spPr>
          <a:xfrm>
            <a:off x="6172200" y="4780280"/>
            <a:ext cx="6200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74531F">
                    <a:alpha val="10000"/>
                  </a:srgbClr>
                </a:solidFill>
                <a:effectLst/>
                <a:latin typeface="SF Mono" panose="020B0009000002000000" pitchFamily="49" charset="0"/>
              </a:rPr>
              <a:t>print</a:t>
            </a:r>
            <a:r>
              <a:rPr lang="en-US" b="0" dirty="0">
                <a:solidFill>
                  <a:srgbClr val="000000">
                    <a:alpha val="10000"/>
                  </a:srgbClr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dirty="0" err="1">
                <a:solidFill>
                  <a:srgbClr val="000000">
                    <a:alpha val="10000"/>
                  </a:srgbClr>
                </a:solidFill>
                <a:latin typeface="SF Mono" panose="020B0009000002000000" pitchFamily="49" charset="0"/>
              </a:rPr>
              <a:t>fx_</a:t>
            </a:r>
            <a:r>
              <a:rPr lang="en-US" b="0" dirty="0" err="1">
                <a:solidFill>
                  <a:srgbClr val="1F377F">
                    <a:alpha val="10000"/>
                  </a:srgbClr>
                </a:solidFill>
                <a:effectLst/>
                <a:latin typeface="SF Mono" panose="020B0009000002000000" pitchFamily="49" charset="0"/>
              </a:rPr>
              <a:t>model</a:t>
            </a:r>
            <a:r>
              <a:rPr lang="en-US" b="0" dirty="0" err="1">
                <a:solidFill>
                  <a:srgbClr val="000000">
                    <a:alpha val="10000"/>
                  </a:srgbClr>
                </a:solidFill>
                <a:effectLst/>
                <a:latin typeface="SF Mono" panose="020B0009000002000000" pitchFamily="49" charset="0"/>
              </a:rPr>
              <a:t>.graph</a:t>
            </a:r>
            <a:r>
              <a:rPr lang="en-US" b="0" dirty="0">
                <a:solidFill>
                  <a:srgbClr val="000000">
                    <a:alpha val="10000"/>
                  </a:srgbClr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08D00-72B7-922A-48C7-EED3FB64D22D}"/>
              </a:ext>
            </a:extLst>
          </p:cNvPr>
          <p:cNvSpPr txBox="1"/>
          <p:nvPr/>
        </p:nvSpPr>
        <p:spPr>
          <a:xfrm>
            <a:off x="6172200" y="5149612"/>
            <a:ext cx="62007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fx_model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</a:t>
            </a:r>
            <a:r>
              <a:rPr lang="en-US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recompile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r>
              <a:rPr lang="en-US" b="0" dirty="0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fx.code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  <a:p>
            <a:r>
              <a:rPr lang="en-US" sz="1200" b="0" dirty="0">
                <a:solidFill>
                  <a:srgbClr val="E21F1F"/>
                </a:solidFill>
                <a:effectLst/>
                <a:latin typeface="SF Mono" panose="020B0009000002000000" pitchFamily="49" charset="0"/>
              </a:rPr>
              <a:t>"""</a:t>
            </a:r>
            <a:endParaRPr lang="en-US" sz="12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r>
              <a:rPr lang="en-US" sz="1200" b="0" dirty="0">
                <a:solidFill>
                  <a:srgbClr val="A31515"/>
                </a:solidFill>
                <a:effectLst/>
                <a:latin typeface="SF Mono" panose="020B0009000002000000" pitchFamily="49" charset="0"/>
              </a:rPr>
              <a:t>def forward(self, x, y):</a:t>
            </a:r>
            <a:endParaRPr lang="en-US" sz="12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r>
              <a:rPr lang="en-US" sz="1200" b="0" dirty="0">
                <a:solidFill>
                  <a:srgbClr val="A31515"/>
                </a:solidFill>
                <a:effectLst/>
                <a:latin typeface="SF Mono" panose="020B0009000002000000" pitchFamily="49" charset="0"/>
              </a:rPr>
              <a:t>  return x + y</a:t>
            </a:r>
            <a:endParaRPr lang="en-US" sz="12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r>
              <a:rPr lang="en-US" sz="1200" b="0" dirty="0">
                <a:solidFill>
                  <a:srgbClr val="E21F1F"/>
                </a:solidFill>
                <a:effectLst/>
                <a:latin typeface="SF Mono" panose="020B0009000002000000" pitchFamily="49" charset="0"/>
              </a:rPr>
              <a:t>"""</a:t>
            </a:r>
            <a:endParaRPr lang="en-US" sz="12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26383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7D6C-225C-D964-0D31-C38EBD6D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Gen2 Compiler </a:t>
            </a:r>
            <a:r>
              <a:rPr lang="en-US" sz="4400" b="0" dirty="0" err="1"/>
              <a:t>torch.fx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0BB64B6-3F5D-419E-FF0C-B42571B0523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4"/>
                <a:ext cx="5181600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Key Idea: Python-to-Python transformation.</a:t>
                </a:r>
              </a:p>
              <a:p>
                <a:endParaRPr lang="en-US" dirty="0"/>
              </a:p>
              <a:p>
                <a:r>
                  <a:rPr lang="en-US" dirty="0"/>
                  <a:t>3 main components:</a:t>
                </a:r>
              </a:p>
              <a:p>
                <a:pPr lvl="1"/>
                <a:r>
                  <a:rPr lang="en-US" dirty="0"/>
                  <a:t>Symbolic tracing</a:t>
                </a:r>
              </a:p>
              <a:p>
                <a:pPr lvl="1"/>
                <a:r>
                  <a:rPr lang="en-US" dirty="0"/>
                  <a:t>Duck </a:t>
                </a:r>
                <a:r>
                  <a:rPr lang="en-CN" sz="1800" b="0" i="0" dirty="0">
                    <a:solidFill>
                      <a:srgbClr val="24292F"/>
                    </a:solidFill>
                    <a:effectLst/>
                    <a:latin typeface="Apple Color Emoji" pitchFamily="2" charset="0"/>
                  </a:rPr>
                  <a:t>🦆</a:t>
                </a:r>
                <a:r>
                  <a:rPr lang="en-US" dirty="0"/>
                  <a:t>-typed Python IR</a:t>
                </a:r>
              </a:p>
              <a:p>
                <a:pPr lvl="1"/>
                <a:r>
                  <a:rPr lang="en-US" dirty="0"/>
                  <a:t>Python code generation</a:t>
                </a:r>
              </a:p>
              <a:p>
                <a:endParaRPr lang="en-US" dirty="0"/>
              </a:p>
              <a:p>
                <a:pPr marL="561600" indent="-73800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)</a:t>
                </a:r>
                <a:r>
                  <a:rPr lang="en-US" dirty="0"/>
                  <a:t> The Python-like IR is easy to understand and manipulate.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0BB64B6-3F5D-419E-FF0C-B42571B05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4"/>
                <a:ext cx="5181600" cy="5032375"/>
              </a:xfrm>
              <a:blipFill>
                <a:blip r:embed="rId2"/>
                <a:stretch>
                  <a:fillRect l="-2445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0616-BF3F-1C80-35F0-A3D7ACF6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34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66BB5C-D7DF-E1D7-E92F-B0F9CF5EE257}"/>
              </a:ext>
            </a:extLst>
          </p:cNvPr>
          <p:cNvSpPr txBox="1"/>
          <p:nvPr/>
        </p:nvSpPr>
        <p:spPr>
          <a:xfrm>
            <a:off x="6172200" y="1825625"/>
            <a:ext cx="403668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torch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from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torch.nn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Module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2B91AF"/>
                </a:solidFill>
                <a:effectLst/>
                <a:latin typeface="SF Mono" panose="020B0009000002000000" pitchFamily="49" charset="0"/>
              </a:rPr>
              <a:t>MyModel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267F99"/>
                </a:solidFill>
                <a:effectLst/>
                <a:latin typeface="SF Mono" panose="020B0009000002000000" pitchFamily="49" charset="0"/>
              </a:rPr>
              <a:t>Module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forward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y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  return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+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y</a:t>
            </a:r>
            <a:endParaRPr lang="en-US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endParaRPr lang="en-US" b="0" dirty="0">
              <a:solidFill>
                <a:srgbClr val="8F08C4"/>
              </a:solidFill>
              <a:effectLst/>
              <a:latin typeface="SF Mono" panose="020B0009000002000000" pitchFamily="49" charset="0"/>
            </a:endParaRPr>
          </a:p>
          <a:p>
            <a:endParaRPr lang="en-US" b="0" dirty="0">
              <a:solidFill>
                <a:srgbClr val="8F08C4"/>
              </a:solidFill>
              <a:effectLst/>
              <a:latin typeface="SF Mono" panose="020B0009000002000000" pitchFamily="49" charset="0"/>
            </a:endParaRPr>
          </a:p>
          <a:p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 err="1">
                <a:solidFill>
                  <a:srgbClr val="2B91AF"/>
                </a:solidFill>
                <a:effectLst/>
                <a:latin typeface="SF Mono" panose="020B0009000002000000" pitchFamily="49" charset="0"/>
              </a:rPr>
              <a:t>MyModel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44723-58A1-EDC7-E69D-4C24A9289397}"/>
              </a:ext>
            </a:extLst>
          </p:cNvPr>
          <p:cNvSpPr txBox="1"/>
          <p:nvPr/>
        </p:nvSpPr>
        <p:spPr>
          <a:xfrm>
            <a:off x="6172200" y="4410948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fx_model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torch.fx.symbolic_trace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(module)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570D5-460B-6CE2-86B6-ACF0BED9B61A}"/>
              </a:ext>
            </a:extLst>
          </p:cNvPr>
          <p:cNvSpPr txBox="1"/>
          <p:nvPr/>
        </p:nvSpPr>
        <p:spPr>
          <a:xfrm>
            <a:off x="6172200" y="4780280"/>
            <a:ext cx="6200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SF Mono" panose="020B0009000002000000" pitchFamily="49" charset="0"/>
              </a:rPr>
              <a:t>fx_</a:t>
            </a:r>
            <a:r>
              <a:rPr lang="en-US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model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.graph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08D00-72B7-922A-48C7-EED3FB64D22D}"/>
              </a:ext>
            </a:extLst>
          </p:cNvPr>
          <p:cNvSpPr txBox="1"/>
          <p:nvPr/>
        </p:nvSpPr>
        <p:spPr>
          <a:xfrm>
            <a:off x="6172200" y="5149612"/>
            <a:ext cx="6200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fx_model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.recompile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r>
              <a:rPr lang="en-US" b="0" dirty="0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fx.code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356533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7D6C-225C-D964-0D31-C38EBD6D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Gen3 Compiler </a:t>
            </a:r>
            <a:r>
              <a:rPr lang="en-US" sz="4400" b="0" dirty="0" err="1"/>
              <a:t>torch.Dynamo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B64B6-3F5D-419E-FF0C-B42571B0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867930"/>
          </a:xfrm>
        </p:spPr>
        <p:txBody>
          <a:bodyPr>
            <a:spAutoFit/>
          </a:bodyPr>
          <a:lstStyle/>
          <a:p>
            <a:r>
              <a:rPr lang="en-US" dirty="0"/>
              <a:t>Key Idea: </a:t>
            </a:r>
            <a:r>
              <a:rPr lang="en-US" dirty="0" err="1"/>
              <a:t>torch.fx</a:t>
            </a:r>
            <a:r>
              <a:rPr lang="en-US" dirty="0"/>
              <a:t> but supports </a:t>
            </a:r>
            <a:r>
              <a:rPr lang="en-US" b="1" u="sng" dirty="0"/>
              <a:t>partial</a:t>
            </a:r>
            <a:r>
              <a:rPr lang="en-US" dirty="0"/>
              <a:t> capture.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0616-BF3F-1C80-35F0-A3D7ACF6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B56B253-B605-28FF-3ED5-4F076FACE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129" y="1825625"/>
            <a:ext cx="2720670" cy="43524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45D50A-9D76-2910-B9A2-16D5553C28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1E1C0-EA90-65B8-3ECC-6083E9E1C385}"/>
              </a:ext>
            </a:extLst>
          </p:cNvPr>
          <p:cNvSpPr txBox="1"/>
          <p:nvPr/>
        </p:nvSpPr>
        <p:spPr>
          <a:xfrm>
            <a:off x="838200" y="5710019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alpha val="10160"/>
                  </a:schemeClr>
                </a:solidFill>
              </a:rPr>
              <a:t>https://chips-compilers-mlsys-22.github.io/assets/slides/PyTorch%20Compilers%20(Compiler%20&amp;%20Chips%20Symposium%202022).pdf</a:t>
            </a:r>
          </a:p>
        </p:txBody>
      </p:sp>
    </p:spTree>
    <p:extLst>
      <p:ext uri="{BB962C8B-B14F-4D97-AF65-F5344CB8AC3E}">
        <p14:creationId xmlns:p14="http://schemas.microsoft.com/office/powerpoint/2010/main" val="100527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34322A7-3A42-DF36-96C6-AF9398D690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1129" y="1825625"/>
            <a:ext cx="5163742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037D6C-225C-D964-0D31-C38EBD6D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Gen3 Compiler </a:t>
            </a:r>
            <a:r>
              <a:rPr lang="en-US" sz="4400" b="0" dirty="0" err="1"/>
              <a:t>torch.Dynamo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B64B6-3F5D-419E-FF0C-B42571B0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867930"/>
          </a:xfrm>
        </p:spPr>
        <p:txBody>
          <a:bodyPr>
            <a:spAutoFit/>
          </a:bodyPr>
          <a:lstStyle/>
          <a:p>
            <a:r>
              <a:rPr lang="en-US" dirty="0"/>
              <a:t>Key Idea: </a:t>
            </a:r>
            <a:r>
              <a:rPr lang="en-US" dirty="0" err="1"/>
              <a:t>torch.fx</a:t>
            </a:r>
            <a:r>
              <a:rPr lang="en-US" dirty="0"/>
              <a:t> but supports </a:t>
            </a:r>
            <a:r>
              <a:rPr lang="en-US" b="1" u="sng" dirty="0"/>
              <a:t>partial</a:t>
            </a:r>
            <a:r>
              <a:rPr lang="en-US" dirty="0"/>
              <a:t> capture.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0616-BF3F-1C80-35F0-A3D7ACF6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36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090807-B683-4048-3E3E-455ACFCACE41}"/>
              </a:ext>
            </a:extLst>
          </p:cNvPr>
          <p:cNvSpPr txBox="1"/>
          <p:nvPr/>
        </p:nvSpPr>
        <p:spPr>
          <a:xfrm>
            <a:off x="838200" y="2693555"/>
            <a:ext cx="5606022" cy="4247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torch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toy_example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  x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/ (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torch.abs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 + 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if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.sum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 &gt; 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    b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* -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</a:t>
            </a:r>
            <a:endParaRPr lang="en-US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return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*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b</a:t>
            </a:r>
            <a:endParaRPr lang="en-US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my_pass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fx_module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sample_inputs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pass</a:t>
            </a:r>
            <a:endParaRPr lang="en-US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torch.dynamo.optimize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my_pass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toy_example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SF Mono" panose="020B0009000002000000" pitchFamily="49" charset="0"/>
              </a:rPr>
              <a:t>   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torch.randn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10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),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torch.randn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10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)</a:t>
            </a:r>
          </a:p>
        </p:txBody>
      </p:sp>
    </p:spTree>
    <p:extLst>
      <p:ext uri="{BB962C8B-B14F-4D97-AF65-F5344CB8AC3E}">
        <p14:creationId xmlns:p14="http://schemas.microsoft.com/office/powerpoint/2010/main" val="417675024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34322A7-3A42-DF36-96C6-AF9398D690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1129" y="1825625"/>
            <a:ext cx="5163742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037D6C-225C-D964-0D31-C38EBD6D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Gen3 Compiler </a:t>
            </a:r>
            <a:r>
              <a:rPr lang="en-US" sz="4400" b="0" dirty="0" err="1"/>
              <a:t>torch.Dynamo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B64B6-3F5D-419E-FF0C-B42571B0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867930"/>
          </a:xfrm>
        </p:spPr>
        <p:txBody>
          <a:bodyPr>
            <a:spAutoFit/>
          </a:bodyPr>
          <a:lstStyle/>
          <a:p>
            <a:r>
              <a:rPr lang="en-US" dirty="0"/>
              <a:t>Key Idea: </a:t>
            </a:r>
            <a:r>
              <a:rPr lang="en-US" dirty="0" err="1"/>
              <a:t>torch.fx</a:t>
            </a:r>
            <a:r>
              <a:rPr lang="en-US" dirty="0"/>
              <a:t> but supports </a:t>
            </a:r>
            <a:r>
              <a:rPr lang="en-US" b="1" u="sng" dirty="0"/>
              <a:t>partial</a:t>
            </a:r>
            <a:r>
              <a:rPr lang="en-US" dirty="0"/>
              <a:t> capture.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0616-BF3F-1C80-35F0-A3D7ACF6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37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090807-B683-4048-3E3E-455ACFCACE41}"/>
              </a:ext>
            </a:extLst>
          </p:cNvPr>
          <p:cNvSpPr txBox="1"/>
          <p:nvPr/>
        </p:nvSpPr>
        <p:spPr>
          <a:xfrm>
            <a:off x="838200" y="2693555"/>
            <a:ext cx="5606022" cy="4247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torch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toy_example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>
                <a:solidFill>
                  <a:srgbClr val="1F377F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 = </a:t>
            </a:r>
            <a:r>
              <a:rPr lang="en-US" b="0" dirty="0">
                <a:solidFill>
                  <a:srgbClr val="80808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 / (</a:t>
            </a:r>
            <a:r>
              <a:rPr lang="en-US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torch.abs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80808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) + </a:t>
            </a:r>
            <a:r>
              <a:rPr lang="en-US" b="0" dirty="0">
                <a:solidFill>
                  <a:srgbClr val="098658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)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if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.sum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 &gt; 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    b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* -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</a:t>
            </a:r>
            <a:endParaRPr lang="en-US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return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*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b</a:t>
            </a:r>
            <a:endParaRPr lang="en-US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my_pass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fx_module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sample_inputs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pass</a:t>
            </a:r>
            <a:endParaRPr lang="en-US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torch.dynamo.optimize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my_pass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toy_example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SF Mono" panose="020B0009000002000000" pitchFamily="49" charset="0"/>
              </a:rPr>
              <a:t>   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torch.randn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10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),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torch.randn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10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)</a:t>
            </a:r>
          </a:p>
        </p:txBody>
      </p:sp>
    </p:spTree>
    <p:extLst>
      <p:ext uri="{BB962C8B-B14F-4D97-AF65-F5344CB8AC3E}">
        <p14:creationId xmlns:p14="http://schemas.microsoft.com/office/powerpoint/2010/main" val="302511950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34322A7-3A42-DF36-96C6-AF9398D690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1129" y="1825625"/>
            <a:ext cx="5163742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037D6C-225C-D964-0D31-C38EBD6D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Gen3 Compiler </a:t>
            </a:r>
            <a:r>
              <a:rPr lang="en-US" sz="4400" b="0" dirty="0" err="1"/>
              <a:t>torch.Dynamo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B64B6-3F5D-419E-FF0C-B42571B0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867930"/>
          </a:xfrm>
        </p:spPr>
        <p:txBody>
          <a:bodyPr>
            <a:spAutoFit/>
          </a:bodyPr>
          <a:lstStyle/>
          <a:p>
            <a:r>
              <a:rPr lang="en-US" dirty="0"/>
              <a:t>Key Idea: </a:t>
            </a:r>
            <a:r>
              <a:rPr lang="en-US" dirty="0" err="1"/>
              <a:t>torch.fx</a:t>
            </a:r>
            <a:r>
              <a:rPr lang="en-US" dirty="0"/>
              <a:t> but supports </a:t>
            </a:r>
            <a:r>
              <a:rPr lang="en-US" b="1" u="sng" dirty="0"/>
              <a:t>partial</a:t>
            </a:r>
            <a:r>
              <a:rPr lang="en-US" dirty="0"/>
              <a:t> capture.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0616-BF3F-1C80-35F0-A3D7ACF6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38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090807-B683-4048-3E3E-455ACFCACE41}"/>
              </a:ext>
            </a:extLst>
          </p:cNvPr>
          <p:cNvSpPr txBox="1"/>
          <p:nvPr/>
        </p:nvSpPr>
        <p:spPr>
          <a:xfrm>
            <a:off x="838200" y="2693555"/>
            <a:ext cx="5606022" cy="4247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torch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toy_example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  x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/ (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torch.abs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 + 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>
                <a:solidFill>
                  <a:srgbClr val="8F08C4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if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808080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b</a:t>
            </a:r>
            <a:r>
              <a:rPr lang="en-US" b="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.sum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() &gt; </a:t>
            </a:r>
            <a:r>
              <a:rPr lang="en-US" b="0" dirty="0">
                <a:solidFill>
                  <a:srgbClr val="098658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:</a:t>
            </a:r>
          </a:p>
          <a:p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>
                <a:solidFill>
                  <a:srgbClr val="808080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  b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 = </a:t>
            </a:r>
            <a:r>
              <a:rPr lang="en-US" b="0" dirty="0">
                <a:solidFill>
                  <a:srgbClr val="808080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b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 * -</a:t>
            </a:r>
            <a:r>
              <a:rPr lang="en-US" b="0" dirty="0">
                <a:solidFill>
                  <a:srgbClr val="098658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1</a:t>
            </a:r>
            <a:endParaRPr lang="en-US" b="0" dirty="0">
              <a:solidFill>
                <a:srgbClr val="000000"/>
              </a:solidFill>
              <a:effectLst/>
              <a:highlight>
                <a:srgbClr val="00FF00"/>
              </a:highlight>
              <a:latin typeface="SF Mono" panose="020B0009000002000000" pitchFamily="49" charset="0"/>
            </a:endParaRP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>
                <a:solidFill>
                  <a:srgbClr val="8F08C4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1F377F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 * </a:t>
            </a:r>
            <a:r>
              <a:rPr lang="en-US" b="0" dirty="0">
                <a:solidFill>
                  <a:srgbClr val="808080"/>
                </a:solidFill>
                <a:effectLst/>
                <a:highlight>
                  <a:srgbClr val="00FF00"/>
                </a:highlight>
                <a:latin typeface="SF Mono" panose="020B0009000002000000" pitchFamily="49" charset="0"/>
              </a:rPr>
              <a:t>b</a:t>
            </a:r>
            <a:endParaRPr lang="en-US" b="0" dirty="0">
              <a:solidFill>
                <a:srgbClr val="000000"/>
              </a:solidFill>
              <a:effectLst/>
              <a:highlight>
                <a:srgbClr val="00FF00"/>
              </a:highlight>
              <a:latin typeface="SF Mono" panose="020B0009000002000000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my_pass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fx_module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sample_inputs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pass</a:t>
            </a:r>
            <a:endParaRPr lang="en-US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torch.dynamo.optimize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my_pass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toy_example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SF Mono" panose="020B0009000002000000" pitchFamily="49" charset="0"/>
              </a:rPr>
              <a:t>   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torch.randn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10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),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torch.randn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10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)</a:t>
            </a:r>
          </a:p>
        </p:txBody>
      </p:sp>
    </p:spTree>
    <p:extLst>
      <p:ext uri="{BB962C8B-B14F-4D97-AF65-F5344CB8AC3E}">
        <p14:creationId xmlns:p14="http://schemas.microsoft.com/office/powerpoint/2010/main" val="242426236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34322A7-3A42-DF36-96C6-AF9398D690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1129" y="1825625"/>
            <a:ext cx="5163742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037D6C-225C-D964-0D31-C38EBD6D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Gen3 Compiler </a:t>
            </a:r>
            <a:r>
              <a:rPr lang="en-US" sz="4400" b="0" dirty="0" err="1"/>
              <a:t>torch.Dynamo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B64B6-3F5D-419E-FF0C-B42571B0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867930"/>
          </a:xfrm>
        </p:spPr>
        <p:txBody>
          <a:bodyPr>
            <a:spAutoFit/>
          </a:bodyPr>
          <a:lstStyle/>
          <a:p>
            <a:r>
              <a:rPr lang="en-US" dirty="0"/>
              <a:t>Key Idea: </a:t>
            </a:r>
            <a:r>
              <a:rPr lang="en-US" dirty="0" err="1"/>
              <a:t>torch.fx</a:t>
            </a:r>
            <a:r>
              <a:rPr lang="en-US" dirty="0"/>
              <a:t> but supports </a:t>
            </a:r>
            <a:r>
              <a:rPr lang="en-US" b="1" u="sng" dirty="0"/>
              <a:t>partial</a:t>
            </a:r>
            <a:r>
              <a:rPr lang="en-US" dirty="0"/>
              <a:t> capture.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0616-BF3F-1C80-35F0-A3D7ACF6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39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090807-B683-4048-3E3E-455ACFCACE41}"/>
              </a:ext>
            </a:extLst>
          </p:cNvPr>
          <p:cNvSpPr txBox="1"/>
          <p:nvPr/>
        </p:nvSpPr>
        <p:spPr>
          <a:xfrm>
            <a:off x="838200" y="2693555"/>
            <a:ext cx="5606022" cy="4247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torch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toy_example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  x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/ (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torch.abs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 + 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if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.sum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 &gt; 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    b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b="0" dirty="0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b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* -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</a:t>
            </a:r>
            <a:endParaRPr lang="en-US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>
                <a:solidFill>
                  <a:srgbClr val="8F08C4"/>
                </a:solidFill>
                <a:effectLst/>
                <a:highlight>
                  <a:srgbClr val="00FFFF"/>
                </a:highlight>
                <a:latin typeface="SF Mono" panose="020B0009000002000000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SF Mono" panose="020B0009000002000000" pitchFamily="49" charset="0"/>
              </a:rPr>
              <a:t> </a:t>
            </a:r>
            <a:r>
              <a:rPr lang="en-US" b="0" dirty="0">
                <a:solidFill>
                  <a:srgbClr val="1F377F"/>
                </a:solidFill>
                <a:effectLst/>
                <a:highlight>
                  <a:srgbClr val="00FFFF"/>
                </a:highlight>
                <a:latin typeface="SF Mono" panose="020B0009000002000000" pitchFamily="49" charset="0"/>
              </a:rPr>
              <a:t>x</a:t>
            </a:r>
            <a:r>
              <a:rPr lang="en-US" b="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SF Mono" panose="020B0009000002000000" pitchFamily="49" charset="0"/>
              </a:rPr>
              <a:t> * </a:t>
            </a:r>
            <a:r>
              <a:rPr lang="en-US" b="0" dirty="0">
                <a:solidFill>
                  <a:srgbClr val="808080"/>
                </a:solidFill>
                <a:effectLst/>
                <a:highlight>
                  <a:srgbClr val="00FFFF"/>
                </a:highlight>
                <a:latin typeface="SF Mono" panose="020B0009000002000000" pitchFamily="49" charset="0"/>
              </a:rPr>
              <a:t>b</a:t>
            </a:r>
            <a:endParaRPr lang="en-US" b="0" dirty="0">
              <a:solidFill>
                <a:srgbClr val="000000"/>
              </a:solidFill>
              <a:effectLst/>
              <a:highlight>
                <a:srgbClr val="00FFFF"/>
              </a:highlight>
              <a:latin typeface="SF Mono" panose="020B0009000002000000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my_pass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fx_module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, </a:t>
            </a:r>
            <a:r>
              <a:rPr lang="en-US" b="0" dirty="0" err="1">
                <a:solidFill>
                  <a:srgbClr val="808080"/>
                </a:solidFill>
                <a:effectLst/>
                <a:latin typeface="SF Mono" panose="020B0009000002000000" pitchFamily="49" charset="0"/>
              </a:rPr>
              <a:t>sample_inputs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  pass</a:t>
            </a:r>
            <a:endParaRPr lang="en-US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</a:br>
            <a:r>
              <a:rPr lang="en-US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torch.dynamo.optimize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my_pass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):</a:t>
            </a:r>
          </a:p>
          <a:p>
            <a:r>
              <a:rPr lang="en-US" b="0" dirty="0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b="0" dirty="0" err="1">
                <a:solidFill>
                  <a:srgbClr val="74531F"/>
                </a:solidFill>
                <a:effectLst/>
                <a:latin typeface="SF Mono" panose="020B0009000002000000" pitchFamily="49" charset="0"/>
              </a:rPr>
              <a:t>toy_example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SF Mono" panose="020B0009000002000000" pitchFamily="49" charset="0"/>
              </a:rPr>
              <a:t>   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torch.randn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10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), </a:t>
            </a:r>
            <a:r>
              <a:rPr lang="en-US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torch.randn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SF Mono" panose="020B0009000002000000" pitchFamily="49" charset="0"/>
              </a:rPr>
              <a:t>10</a:t>
            </a:r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)</a:t>
            </a:r>
          </a:p>
        </p:txBody>
      </p:sp>
    </p:spTree>
    <p:extLst>
      <p:ext uri="{BB962C8B-B14F-4D97-AF65-F5344CB8AC3E}">
        <p14:creationId xmlns:p14="http://schemas.microsoft.com/office/powerpoint/2010/main" val="311374016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w To Ask Questions To Find New Ideas S13 Ep8 - Killer Innovations with  Phil McKinney">
            <a:extLst>
              <a:ext uri="{FF2B5EF4-FFF2-40B4-BE49-F238E27FC236}">
                <a16:creationId xmlns:a16="http://schemas.microsoft.com/office/drawing/2014/main" id="{5271F32B-2B1F-959E-3458-B36A3A41B7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084" y="643467"/>
            <a:ext cx="6963831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87B0D-BCA4-BB31-F756-2CF30E102DBF}"/>
              </a:ext>
            </a:extLst>
          </p:cNvPr>
          <p:cNvSpPr txBox="1"/>
          <p:nvPr/>
        </p:nvSpPr>
        <p:spPr>
          <a:xfrm>
            <a:off x="4133186" y="3105833"/>
            <a:ext cx="3925626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When in doubt, ASK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998E8-F252-0613-8215-840950256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3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95EE-4989-4C9E-3F57-7BAE55A4F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50497-608A-56CD-64A7-C19B0C59E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456844"/>
          </a:xfrm>
        </p:spPr>
        <p:txBody>
          <a:bodyPr>
            <a:spAutoFit/>
          </a:bodyPr>
          <a:lstStyle/>
          <a:p>
            <a:r>
              <a:rPr lang="en-US" dirty="0" err="1"/>
              <a:t>MLSys</a:t>
            </a:r>
            <a:r>
              <a:rPr lang="en-US" dirty="0"/>
              <a:t> Overview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TensorFlow and PyTorch</a:t>
            </a:r>
          </a:p>
          <a:p>
            <a:pPr lvl="1"/>
            <a:r>
              <a:rPr lang="en-US" dirty="0"/>
              <a:t>Declarative vs. Imperative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8FE75-043A-3F64-DE2E-F123BB0CD1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Evolution of PyTorch Compilers</a:t>
            </a:r>
          </a:p>
          <a:p>
            <a:pPr lvl="1"/>
            <a:r>
              <a:rPr lang="en-US" dirty="0"/>
              <a:t>Gen1: Scripting and tracing</a:t>
            </a:r>
          </a:p>
          <a:p>
            <a:pPr lvl="1"/>
            <a:r>
              <a:rPr lang="en-US" dirty="0"/>
              <a:t>Gen2: Ducked-type Python IR</a:t>
            </a:r>
          </a:p>
          <a:p>
            <a:pPr lvl="1"/>
            <a:r>
              <a:rPr lang="en-US" dirty="0"/>
              <a:t>Gen3: Partial capture</a:t>
            </a:r>
          </a:p>
          <a:p>
            <a:endParaRPr lang="en-US" dirty="0"/>
          </a:p>
          <a:p>
            <a:r>
              <a:rPr lang="en-US" dirty="0"/>
              <a:t>Can jump out of those existing systems and create much more </a:t>
            </a:r>
            <a:r>
              <a:rPr lang="en-US" b="1" u="sng" dirty="0">
                <a:solidFill>
                  <a:srgbClr val="00B050"/>
                </a:solidFill>
              </a:rPr>
              <a:t>powerful</a:t>
            </a:r>
            <a:r>
              <a:rPr lang="en-US" dirty="0"/>
              <a:t> wheels!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634A9-F117-EB57-72ED-CCB4C9D8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40B81-167B-0B7D-896F-719B0A2D8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021" y="2522223"/>
            <a:ext cx="4868779" cy="16932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0B60A8-6FA2-3AD3-A634-00C23B571728}"/>
              </a:ext>
            </a:extLst>
          </p:cNvPr>
          <p:cNvSpPr txBox="1">
            <a:spLocks/>
          </p:cNvSpPr>
          <p:nvPr/>
        </p:nvSpPr>
        <p:spPr>
          <a:xfrm>
            <a:off x="838200" y="5282469"/>
            <a:ext cx="10515600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support the research work </a:t>
            </a:r>
            <a:r>
              <a:rPr lang="en-US" sz="3200" b="1" dirty="0" err="1"/>
              <a:t>Hidet</a:t>
            </a:r>
            <a:r>
              <a:rPr lang="en-US" dirty="0"/>
              <a:t> from my colleague </a:t>
            </a:r>
            <a:r>
              <a:rPr lang="en-US" dirty="0" err="1"/>
              <a:t>Yaoyao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www.github.com/hidet-org/hidet</a:t>
            </a:r>
            <a:r>
              <a:rPr lang="en-US" dirty="0"/>
              <a:t> by staring the repository.</a:t>
            </a:r>
          </a:p>
        </p:txBody>
      </p:sp>
    </p:spTree>
    <p:extLst>
      <p:ext uri="{BB962C8B-B14F-4D97-AF65-F5344CB8AC3E}">
        <p14:creationId xmlns:p14="http://schemas.microsoft.com/office/powerpoint/2010/main" val="2644574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1E405-4BD1-6C76-2E68-E6AA3F08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Optimizations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4E9381D-25BB-F7C0-E6DE-DA023C6479C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1850" y="4589463"/>
                <a:ext cx="10515600" cy="2268537"/>
              </a:xfrm>
            </p:spPr>
            <p:txBody>
              <a:bodyPr/>
              <a:lstStyle/>
              <a:p>
                <a:pPr marL="230400" indent="-2304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Background: Feature Maps</a:t>
                </a:r>
              </a:p>
              <a:p>
                <a:pPr marL="230400" indent="-2304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Why memory matters?</a:t>
                </a:r>
              </a:p>
              <a:p>
                <a:pPr marL="230400" indent="-2304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3 optimization strategies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Selective Recomputation</a:t>
                </a:r>
              </a:p>
              <a:p>
                <a:pPr marL="230400" indent="-2304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Impact of memory optimizations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4E9381D-25BB-F7C0-E6DE-DA023C6479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1850" y="4589463"/>
                <a:ext cx="10515600" cy="2268537"/>
              </a:xfrm>
              <a:blipFill>
                <a:blip r:embed="rId2"/>
                <a:stretch>
                  <a:fillRect l="-724" t="-3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A5472-99D3-CFB5-D662-94A6D839F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53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859672C-ABC9-63B5-06E3-171912EE9508}"/>
              </a:ext>
            </a:extLst>
          </p:cNvPr>
          <p:cNvSpPr/>
          <p:nvPr/>
        </p:nvSpPr>
        <p:spPr>
          <a:xfrm>
            <a:off x="2868449" y="2780998"/>
            <a:ext cx="5389510" cy="12960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EED77-5470-3DB7-4D1D-1BEFF2F1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71CD3-A21B-2211-1277-46124F2AD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phases: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CN" sz="1800" dirty="0"/>
              <a:t>❶</a:t>
            </a:r>
            <a:r>
              <a:rPr lang="en-CN" sz="2400" dirty="0"/>
              <a:t> Forward Pass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57E00-932B-E9B5-E1FE-01A5C6E4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A3C6A-49BF-3381-D461-40C904F2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80998"/>
            <a:ext cx="1296004" cy="129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443255-2AC0-49B8-D592-A5D5F23FB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480742" y="-2"/>
            <a:ext cx="164924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FB8F48D-E3A9-B5B1-77BB-7A8E034B9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5974" y="3257547"/>
            <a:ext cx="2908300" cy="342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559204-AFC4-29BE-0BB1-67D31715BF3F}"/>
              </a:ext>
            </a:extLst>
          </p:cNvPr>
          <p:cNvSpPr txBox="1"/>
          <p:nvPr/>
        </p:nvSpPr>
        <p:spPr>
          <a:xfrm>
            <a:off x="3972757" y="2517211"/>
            <a:ext cx="33443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Deep Neural Network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FFAC45-2D00-6CCC-7228-374175E693B6}"/>
              </a:ext>
            </a:extLst>
          </p:cNvPr>
          <p:cNvSpPr txBox="1"/>
          <p:nvPr/>
        </p:nvSpPr>
        <p:spPr>
          <a:xfrm>
            <a:off x="2764541" y="3846164"/>
            <a:ext cx="28804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Model parameters </a:t>
            </a:r>
            <a:r>
              <a:rPr lang="en-US" sz="2400" i="1" dirty="0">
                <a:latin typeface="LM Roman Unslanted 10" pitchFamily="2" charset="77"/>
              </a:rPr>
              <a:t>W</a:t>
            </a:r>
            <a:endParaRPr lang="en-US" sz="2400" dirty="0">
              <a:latin typeface="LM Roman Slanted 10" pitchFamily="2" charset="77"/>
            </a:endParaRPr>
          </a:p>
        </p:txBody>
      </p:sp>
      <p:pic>
        <p:nvPicPr>
          <p:cNvPr id="9" name="Graphic 8" descr="Acquisition with solid fill">
            <a:extLst>
              <a:ext uri="{FF2B5EF4-FFF2-40B4-BE49-F238E27FC236}">
                <a16:creationId xmlns:a16="http://schemas.microsoft.com/office/drawing/2014/main" id="{E6479005-4BDD-CE3E-587E-323449205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47156" y="2234157"/>
            <a:ext cx="2224756" cy="2224756"/>
          </a:xfrm>
          <a:prstGeom prst="rect">
            <a:avLst/>
          </a:prstGeom>
        </p:spPr>
      </p:pic>
      <p:pic>
        <p:nvPicPr>
          <p:cNvPr id="12" name="Graphic 11" descr="Arrow Right with solid fill">
            <a:extLst>
              <a:ext uri="{FF2B5EF4-FFF2-40B4-BE49-F238E27FC236}">
                <a16:creationId xmlns:a16="http://schemas.microsoft.com/office/drawing/2014/main" id="{58015D2F-EF64-3C40-49AB-317012391C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43575" y="2646061"/>
            <a:ext cx="914400" cy="914400"/>
          </a:xfrm>
          <a:prstGeom prst="rect">
            <a:avLst/>
          </a:prstGeom>
        </p:spPr>
      </p:pic>
      <p:pic>
        <p:nvPicPr>
          <p:cNvPr id="13" name="Graphic 12" descr="Arrow Right with solid fill">
            <a:extLst>
              <a:ext uri="{FF2B5EF4-FFF2-40B4-BE49-F238E27FC236}">
                <a16:creationId xmlns:a16="http://schemas.microsoft.com/office/drawing/2014/main" id="{DBF4DDD5-52FB-A5FE-BC90-BCCA1035F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57975" y="2646061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9F094891-A92D-2056-48E9-D6F41A0B3D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72375" y="2646061"/>
            <a:ext cx="914400" cy="914400"/>
          </a:xfrm>
          <a:prstGeom prst="rect">
            <a:avLst/>
          </a:prstGeom>
        </p:spPr>
      </p:pic>
      <p:pic>
        <p:nvPicPr>
          <p:cNvPr id="18" name="Graphic 17" descr="Arrow Right with solid fill">
            <a:extLst>
              <a:ext uri="{FF2B5EF4-FFF2-40B4-BE49-F238E27FC236}">
                <a16:creationId xmlns:a16="http://schemas.microsoft.com/office/drawing/2014/main" id="{8A97AD22-FA12-8E35-0062-0C552B5BF8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6775" y="26460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31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859672C-ABC9-63B5-06E3-171912EE9508}"/>
              </a:ext>
            </a:extLst>
          </p:cNvPr>
          <p:cNvSpPr/>
          <p:nvPr/>
        </p:nvSpPr>
        <p:spPr>
          <a:xfrm>
            <a:off x="2868449" y="2780998"/>
            <a:ext cx="5389510" cy="12960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EED77-5470-3DB7-4D1D-1BEFF2F1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71CD3-A21B-2211-1277-46124F2AD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phases: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CN" sz="1800" dirty="0"/>
              <a:t>❶</a:t>
            </a:r>
            <a:r>
              <a:rPr lang="en-CN" sz="2400" dirty="0"/>
              <a:t> Forward Pass, </a:t>
            </a:r>
            <a:r>
              <a:rPr lang="en-CN" sz="1800" dirty="0"/>
              <a:t>❷</a:t>
            </a:r>
            <a:r>
              <a:rPr lang="en-CN" sz="2400" dirty="0"/>
              <a:t> Backward Pass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57E00-932B-E9B5-E1FE-01A5C6E4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A3C6A-49BF-3381-D461-40C904F2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80998"/>
            <a:ext cx="1296004" cy="129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443255-2AC0-49B8-D592-A5D5F23FB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480742" y="-2"/>
            <a:ext cx="164924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559204-AFC4-29BE-0BB1-67D31715BF3F}"/>
              </a:ext>
            </a:extLst>
          </p:cNvPr>
          <p:cNvSpPr txBox="1"/>
          <p:nvPr/>
        </p:nvSpPr>
        <p:spPr>
          <a:xfrm>
            <a:off x="3972757" y="2517211"/>
            <a:ext cx="33443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Deep Neural Network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FFAC45-2D00-6CCC-7228-374175E693B6}"/>
              </a:ext>
            </a:extLst>
          </p:cNvPr>
          <p:cNvSpPr txBox="1"/>
          <p:nvPr/>
        </p:nvSpPr>
        <p:spPr>
          <a:xfrm>
            <a:off x="2764541" y="3846164"/>
            <a:ext cx="28804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Model parameters </a:t>
            </a:r>
            <a:r>
              <a:rPr lang="en-US" sz="2400" i="1" dirty="0">
                <a:latin typeface="LM Roman Unslanted 10" pitchFamily="2" charset="77"/>
              </a:rPr>
              <a:t>W</a:t>
            </a:r>
            <a:endParaRPr lang="en-US" sz="2400" dirty="0">
              <a:latin typeface="LM Roman Slanted 10" pitchFamily="2" charset="77"/>
            </a:endParaRPr>
          </a:p>
        </p:txBody>
      </p:sp>
      <p:pic>
        <p:nvPicPr>
          <p:cNvPr id="18" name="Graphic 17" descr="Arrow Right with solid fill">
            <a:extLst>
              <a:ext uri="{FF2B5EF4-FFF2-40B4-BE49-F238E27FC236}">
                <a16:creationId xmlns:a16="http://schemas.microsoft.com/office/drawing/2014/main" id="{BD056EC1-A52C-4DD4-FEB9-CC279151B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543575" y="2646061"/>
            <a:ext cx="914400" cy="914400"/>
          </a:xfrm>
          <a:prstGeom prst="rect">
            <a:avLst/>
          </a:prstGeom>
        </p:spPr>
      </p:pic>
      <p:pic>
        <p:nvPicPr>
          <p:cNvPr id="19" name="Graphic 18" descr="Arrow Right with solid fill">
            <a:extLst>
              <a:ext uri="{FF2B5EF4-FFF2-40B4-BE49-F238E27FC236}">
                <a16:creationId xmlns:a16="http://schemas.microsoft.com/office/drawing/2014/main" id="{DB0AD7F7-65D8-CFB9-A85D-74AD4FC9F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457975" y="2646061"/>
            <a:ext cx="914400" cy="914400"/>
          </a:xfrm>
          <a:prstGeom prst="rect">
            <a:avLst/>
          </a:prstGeom>
        </p:spPr>
      </p:pic>
      <p:pic>
        <p:nvPicPr>
          <p:cNvPr id="20" name="Graphic 19" descr="Arrow Right with solid fill">
            <a:extLst>
              <a:ext uri="{FF2B5EF4-FFF2-40B4-BE49-F238E27FC236}">
                <a16:creationId xmlns:a16="http://schemas.microsoft.com/office/drawing/2014/main" id="{9274DD2B-914D-79A8-D7EA-E0334B3FC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372375" y="2646061"/>
            <a:ext cx="914400" cy="914400"/>
          </a:xfrm>
          <a:prstGeom prst="rect">
            <a:avLst/>
          </a:prstGeom>
        </p:spPr>
      </p:pic>
      <p:pic>
        <p:nvPicPr>
          <p:cNvPr id="21" name="Graphic 20" descr="Arrow Right with solid fill">
            <a:extLst>
              <a:ext uri="{FF2B5EF4-FFF2-40B4-BE49-F238E27FC236}">
                <a16:creationId xmlns:a16="http://schemas.microsoft.com/office/drawing/2014/main" id="{275DE42B-E41D-81E8-3491-614302823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286775" y="2646061"/>
            <a:ext cx="914400" cy="914400"/>
          </a:xfrm>
          <a:prstGeom prst="rect">
            <a:avLst/>
          </a:prstGeom>
        </p:spPr>
      </p:pic>
      <p:pic>
        <p:nvPicPr>
          <p:cNvPr id="27" name="Graphic 26" descr="Line arrow: Clockwise curve with solid fill">
            <a:extLst>
              <a:ext uri="{FF2B5EF4-FFF2-40B4-BE49-F238E27FC236}">
                <a16:creationId xmlns:a16="http://schemas.microsoft.com/office/drawing/2014/main" id="{547BEC2E-D457-9B14-13C9-56EDFD7D7F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>
            <a:off x="3719253" y="3025923"/>
            <a:ext cx="914400" cy="9144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401B9EA-02C9-317D-751B-E4DD123A9D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0781" y="2715083"/>
            <a:ext cx="861233" cy="142783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11AF51F-FC63-FA66-3153-2036C4D5A7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9376" y="3561399"/>
            <a:ext cx="372691" cy="48035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8220CC-9B14-F673-7941-992DDCF7FC66}"/>
              </a:ext>
            </a:extLst>
          </p:cNvPr>
          <p:cNvSpPr txBox="1"/>
          <p:nvPr/>
        </p:nvSpPr>
        <p:spPr>
          <a:xfrm>
            <a:off x="10180105" y="2809598"/>
            <a:ext cx="1715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Training loss</a:t>
            </a:r>
          </a:p>
        </p:txBody>
      </p:sp>
    </p:spTree>
    <p:extLst>
      <p:ext uri="{BB962C8B-B14F-4D97-AF65-F5344CB8AC3E}">
        <p14:creationId xmlns:p14="http://schemas.microsoft.com/office/powerpoint/2010/main" val="3285236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F7D1D-3FC9-52B5-39E9-A7ADA9082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67930"/>
          </a:xfrm>
        </p:spPr>
        <p:txBody>
          <a:bodyPr>
            <a:spAutoFit/>
          </a:bodyPr>
          <a:lstStyle/>
          <a:p>
            <a:r>
              <a:rPr lang="en-US" dirty="0"/>
              <a:t>Data entries that are stashed by the forward pass to compute the backward gradients.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0A52A-5CAF-A8C0-840E-12450AE5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1A45F-3BCD-0DF1-9BB7-40F7A992D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44</a:t>
            </a:fld>
            <a:endParaRPr lang="en-US" dirty="0"/>
          </a:p>
        </p:txBody>
      </p:sp>
      <p:pic>
        <p:nvPicPr>
          <p:cNvPr id="32" name="Graphic 31" descr="Right pointing backhand index with solid fill">
            <a:extLst>
              <a:ext uri="{FF2B5EF4-FFF2-40B4-BE49-F238E27FC236}">
                <a16:creationId xmlns:a16="http://schemas.microsoft.com/office/drawing/2014/main" id="{9C1A382C-EE36-A498-0C92-7D8028E33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364730" y="5020600"/>
            <a:ext cx="914400" cy="9144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E4F64CA-5189-60F9-288B-5783003D5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1850" y="2693555"/>
            <a:ext cx="54483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36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F7D1D-3FC9-52B5-39E9-A7ADA9082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67930"/>
          </a:xfrm>
        </p:spPr>
        <p:txBody>
          <a:bodyPr>
            <a:spAutoFit/>
          </a:bodyPr>
          <a:lstStyle/>
          <a:p>
            <a:r>
              <a:rPr lang="en-US" dirty="0"/>
              <a:t>Data entries that are stashed by the forward pass to compute the backward gradients.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0A52A-5CAF-A8C0-840E-12450AE5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1A45F-3BCD-0DF1-9BB7-40F7A992D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45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20744D-618C-FBDE-3E2E-AD6AC0F11127}"/>
              </a:ext>
            </a:extLst>
          </p:cNvPr>
          <p:cNvSpPr txBox="1"/>
          <p:nvPr/>
        </p:nvSpPr>
        <p:spPr>
          <a:xfrm>
            <a:off x="838200" y="4902929"/>
            <a:ext cx="5376353" cy="57888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CN" sz="2800" dirty="0"/>
              <a:t>Large </a:t>
            </a:r>
            <a:r>
              <a:rPr lang="en-CN" sz="2800" b="1" dirty="0">
                <a:solidFill>
                  <a:srgbClr val="FF0000"/>
                </a:solidFill>
              </a:rPr>
              <a:t>temporal gap</a:t>
            </a:r>
            <a:r>
              <a:rPr lang="en-CN" sz="2800" dirty="0"/>
              <a:t> between usage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AFF5C7-E964-D7D0-2800-20D323CA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00" y="3307732"/>
            <a:ext cx="5180400" cy="1357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F28618-66BD-5791-B87E-71C4B44F7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00" y="3308400"/>
            <a:ext cx="5180400" cy="1357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D60ECC-E8AA-9CD5-01CC-D497A3011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00" y="3308400"/>
            <a:ext cx="5180400" cy="13578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09C0A9-DF95-7E24-61E6-8E98CA418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00" y="3308400"/>
            <a:ext cx="5180400" cy="13578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FB93FF-BDB6-5EC7-F0D2-56C7A38AE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00" y="3308400"/>
            <a:ext cx="5180400" cy="1357801"/>
          </a:xfrm>
          <a:prstGeom prst="rect">
            <a:avLst/>
          </a:prstGeom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CB23D82E-4F1C-E621-A488-BBBB8C6E7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00" y="3308400"/>
            <a:ext cx="5180400" cy="13644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1B3DE3-F0EA-7619-2140-7C6DB2B625C2}"/>
              </a:ext>
            </a:extLst>
          </p:cNvPr>
          <p:cNvSpPr/>
          <p:nvPr/>
        </p:nvSpPr>
        <p:spPr>
          <a:xfrm>
            <a:off x="6616129" y="3429000"/>
            <a:ext cx="4270947" cy="1249781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CN" sz="2800" dirty="0"/>
              <a:t>Storage In-Use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AB8D80-0107-8E33-5D6D-C4C519C15AED}"/>
              </a:ext>
            </a:extLst>
          </p:cNvPr>
          <p:cNvSpPr/>
          <p:nvPr/>
        </p:nvSpPr>
        <p:spPr>
          <a:xfrm>
            <a:off x="7180702" y="4017487"/>
            <a:ext cx="432000" cy="4320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N" sz="2400" dirty="0">
                <a:solidFill>
                  <a:schemeClr val="bg1"/>
                </a:solidFill>
                <a:latin typeface="Latin Modern Math" panose="02000503000000000000" pitchFamily="2" charset="77"/>
                <a:ea typeface="Latin Modern Math" panose="02000503000000000000" pitchFamily="2" charset="77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812347-5319-4FB0-21C6-B8278B40F834}"/>
              </a:ext>
            </a:extLst>
          </p:cNvPr>
          <p:cNvSpPr/>
          <p:nvPr/>
        </p:nvSpPr>
        <p:spPr>
          <a:xfrm>
            <a:off x="7612702" y="4017487"/>
            <a:ext cx="432000" cy="4320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N" sz="2400" dirty="0">
                <a:solidFill>
                  <a:schemeClr val="bg1"/>
                </a:solidFill>
                <a:latin typeface="Latin Modern Math" panose="02000503000000000000" pitchFamily="2" charset="77"/>
                <a:ea typeface="Latin Modern Math" panose="02000503000000000000" pitchFamily="2" charset="77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477251-EB7B-19EA-0BE6-333D79849A40}"/>
              </a:ext>
            </a:extLst>
          </p:cNvPr>
          <p:cNvSpPr/>
          <p:nvPr/>
        </p:nvSpPr>
        <p:spPr>
          <a:xfrm>
            <a:off x="8044702" y="4017487"/>
            <a:ext cx="432000" cy="4320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N" sz="2400" dirty="0">
                <a:solidFill>
                  <a:schemeClr val="bg1"/>
                </a:solidFill>
                <a:latin typeface="Latin Modern Math" panose="02000503000000000000" pitchFamily="2" charset="77"/>
                <a:ea typeface="Latin Modern Math" panose="02000503000000000000" pitchFamily="2" charset="77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C7716D-67D3-36A6-71D0-963B419AC771}"/>
              </a:ext>
            </a:extLst>
          </p:cNvPr>
          <p:cNvSpPr/>
          <p:nvPr/>
        </p:nvSpPr>
        <p:spPr>
          <a:xfrm>
            <a:off x="8474923" y="4017487"/>
            <a:ext cx="432000" cy="4320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N" sz="2400" dirty="0">
                <a:solidFill>
                  <a:schemeClr val="bg1"/>
                </a:solidFill>
                <a:latin typeface="Latin Modern Math" panose="02000503000000000000" pitchFamily="2" charset="77"/>
                <a:ea typeface="Latin Modern Math" panose="02000503000000000000" pitchFamily="2" charset="77"/>
              </a:rPr>
              <a:t>4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E9EBC9-B4AA-3F18-8E26-097FB7EE28E7}"/>
              </a:ext>
            </a:extLst>
          </p:cNvPr>
          <p:cNvGrpSpPr/>
          <p:nvPr/>
        </p:nvGrpSpPr>
        <p:grpSpPr>
          <a:xfrm>
            <a:off x="9069969" y="4146778"/>
            <a:ext cx="656204" cy="108000"/>
            <a:chOff x="9069969" y="4146778"/>
            <a:chExt cx="656204" cy="108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7EA1315-DFC8-7FE7-FC33-6927462F6ED4}"/>
                </a:ext>
              </a:extLst>
            </p:cNvPr>
            <p:cNvSpPr/>
            <p:nvPr/>
          </p:nvSpPr>
          <p:spPr>
            <a:xfrm>
              <a:off x="9069969" y="414677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A45D881-5021-FCDE-E3E8-2E3622982F49}"/>
                </a:ext>
              </a:extLst>
            </p:cNvPr>
            <p:cNvSpPr/>
            <p:nvPr/>
          </p:nvSpPr>
          <p:spPr>
            <a:xfrm>
              <a:off x="9347248" y="414677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943581E-3F05-02C0-3711-D6BF0D6B6C5E}"/>
                </a:ext>
              </a:extLst>
            </p:cNvPr>
            <p:cNvSpPr/>
            <p:nvPr/>
          </p:nvSpPr>
          <p:spPr>
            <a:xfrm>
              <a:off x="9618173" y="414677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C2B224E-CEBF-49BF-92A8-8478D0FE2D76}"/>
              </a:ext>
            </a:extLst>
          </p:cNvPr>
          <p:cNvSpPr/>
          <p:nvPr/>
        </p:nvSpPr>
        <p:spPr>
          <a:xfrm>
            <a:off x="9890502" y="4017487"/>
            <a:ext cx="432000" cy="43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N" sz="2400" i="1" dirty="0">
              <a:solidFill>
                <a:schemeClr val="tx1"/>
              </a:solidFill>
              <a:latin typeface="LM Roman 10" pitchFamily="2" charset="77"/>
            </a:endParaRPr>
          </a:p>
        </p:txBody>
      </p:sp>
      <p:pic>
        <p:nvPicPr>
          <p:cNvPr id="8" name="Graphic 7" descr="Line arrow Horizontal U turn">
            <a:extLst>
              <a:ext uri="{FF2B5EF4-FFF2-40B4-BE49-F238E27FC236}">
                <a16:creationId xmlns:a16="http://schemas.microsoft.com/office/drawing/2014/main" id="{7C5B7DBC-13A2-3C33-060F-712ADA490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4353158" y="3279047"/>
            <a:ext cx="1623882" cy="16238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9D3860C-4588-1475-225A-FB290073E7BA}"/>
              </a:ext>
            </a:extLst>
          </p:cNvPr>
          <p:cNvSpPr txBox="1"/>
          <p:nvPr/>
        </p:nvSpPr>
        <p:spPr>
          <a:xfrm>
            <a:off x="9910188" y="4776871"/>
            <a:ext cx="199682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CN" sz="2400" dirty="0"/>
              <a:t>Total Memory </a:t>
            </a:r>
            <a:br>
              <a:rPr lang="en-CN" sz="2400" dirty="0"/>
            </a:br>
            <a:r>
              <a:rPr lang="en-CN" sz="2400" dirty="0"/>
              <a:t>Consumption</a:t>
            </a:r>
            <a:endParaRPr lang="en-US" sz="24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25EF0AA-2FF3-CC54-4840-E08BBAA27571}"/>
              </a:ext>
            </a:extLst>
          </p:cNvPr>
          <p:cNvCxnSpPr>
            <a:cxnSpLocks/>
          </p:cNvCxnSpPr>
          <p:nvPr/>
        </p:nvCxnSpPr>
        <p:spPr>
          <a:xfrm flipV="1">
            <a:off x="10083642" y="4343124"/>
            <a:ext cx="0" cy="503196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ADE57DD-9DAA-E561-F0F8-74DFBDCA1EFC}"/>
              </a:ext>
            </a:extLst>
          </p:cNvPr>
          <p:cNvGrpSpPr/>
          <p:nvPr/>
        </p:nvGrpSpPr>
        <p:grpSpPr>
          <a:xfrm>
            <a:off x="2341273" y="2693555"/>
            <a:ext cx="2175454" cy="510778"/>
            <a:chOff x="2162100" y="2673673"/>
            <a:chExt cx="2175454" cy="51077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02B5A3-DFED-1410-E7D0-B319E1E673F0}"/>
                </a:ext>
              </a:extLst>
            </p:cNvPr>
            <p:cNvSpPr txBox="1"/>
            <p:nvPr/>
          </p:nvSpPr>
          <p:spPr>
            <a:xfrm>
              <a:off x="2162100" y="2673673"/>
              <a:ext cx="2175454" cy="510778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lgDash"/>
            </a:ln>
          </p:spPr>
          <p:txBody>
            <a:bodyPr wrap="none" rtlCol="0">
              <a:spAutoFit/>
            </a:bodyPr>
            <a:lstStyle/>
            <a:p>
              <a:pPr marL="230400" indent="-457200"/>
              <a:r>
                <a:rPr lang="en-CN" sz="2400" dirty="0"/>
                <a:t>	Feature Maps</a:t>
              </a:r>
            </a:p>
          </p:txBody>
        </p:sp>
        <p:sp>
          <p:nvSpPr>
            <p:cNvPr id="33" name="Down Arrow 32">
              <a:extLst>
                <a:ext uri="{FF2B5EF4-FFF2-40B4-BE49-F238E27FC236}">
                  <a16:creationId xmlns:a16="http://schemas.microsoft.com/office/drawing/2014/main" id="{67E29DB3-6EC6-3773-7FD5-6B99D9536D9B}"/>
                </a:ext>
              </a:extLst>
            </p:cNvPr>
            <p:cNvSpPr/>
            <p:nvPr/>
          </p:nvSpPr>
          <p:spPr>
            <a:xfrm>
              <a:off x="2272159" y="2863079"/>
              <a:ext cx="174996" cy="166255"/>
            </a:xfrm>
            <a:prstGeom prst="down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</p:spTree>
    <p:extLst>
      <p:ext uri="{BB962C8B-B14F-4D97-AF65-F5344CB8AC3E}">
        <p14:creationId xmlns:p14="http://schemas.microsoft.com/office/powerpoint/2010/main" val="959469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4" grpId="0" animBg="1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E4B41-5817-A2F0-1608-41979056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46</a:t>
            </a:fld>
            <a:endParaRPr lang="en-US" dirty="0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23C34B33-C663-DB4A-9728-0523B7096C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25084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C86D29-6D4D-9AC5-7BAD-B51DEB79873E}"/>
                  </a:ext>
                </a:extLst>
              </p:cNvPr>
              <p:cNvSpPr txBox="1"/>
              <p:nvPr/>
            </p:nvSpPr>
            <p:spPr>
              <a:xfrm>
                <a:off x="6096000" y="3560430"/>
                <a:ext cx="11336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𝟖𝟕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CN" sz="32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C86D29-6D4D-9AC5-7BAD-B51DEB798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560430"/>
                <a:ext cx="1133644" cy="584775"/>
              </a:xfrm>
              <a:prstGeom prst="rect">
                <a:avLst/>
              </a:prstGeom>
              <a:blipFill>
                <a:blip r:embed="rId3"/>
                <a:stretch>
                  <a:fillRect l="-1111" r="-1111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CC577FE-E096-4A6D-8CC1-B7EA542BCF9B}"/>
              </a:ext>
            </a:extLst>
          </p:cNvPr>
          <p:cNvSpPr txBox="1"/>
          <p:nvPr/>
        </p:nvSpPr>
        <p:spPr>
          <a:xfrm>
            <a:off x="3649656" y="994628"/>
            <a:ext cx="4892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GPU Memory Consumption Profile of </a:t>
            </a:r>
            <a:br>
              <a:rPr lang="en-US" sz="2400" dirty="0"/>
            </a:br>
            <a:r>
              <a:rPr lang="en-US" sz="2400" dirty="0"/>
              <a:t>A Machine Translation Workload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71BB9E-B6CE-42A0-C68B-D2436EA25B83}"/>
              </a:ext>
            </a:extLst>
          </p:cNvPr>
          <p:cNvSpPr/>
          <p:nvPr/>
        </p:nvSpPr>
        <p:spPr>
          <a:xfrm>
            <a:off x="1952239" y="5598081"/>
            <a:ext cx="8287525" cy="57888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CN" sz="2800" b="1" dirty="0">
                <a:solidFill>
                  <a:srgbClr val="FF0000"/>
                </a:solidFill>
              </a:rPr>
              <a:t>Feature maps </a:t>
            </a:r>
            <a:r>
              <a:rPr lang="en-CN" sz="2800" dirty="0"/>
              <a:t>dominate the GPU memory consumption</a:t>
            </a:r>
          </a:p>
        </p:txBody>
      </p:sp>
    </p:spTree>
    <p:extLst>
      <p:ext uri="{BB962C8B-B14F-4D97-AF65-F5344CB8AC3E}">
        <p14:creationId xmlns:p14="http://schemas.microsoft.com/office/powerpoint/2010/main" val="2902056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27366-A3D6-E1CD-C70E-D263BB5B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memory matters?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AE6336-EF96-EA6D-870F-EF88948C8D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Hardware accelerators (e.g., NVIDIA GPUs) usually have limited memory capacity (</a:t>
                </a:r>
                <a:r>
                  <a:rPr lang="en-US" dirty="0">
                    <a:latin typeface="Latin Modern Math" panose="02000503000000000000" pitchFamily="2" charset="77"/>
                    <a:ea typeface="Latin Modern Math" panose="02000503000000000000" pitchFamily="2" charset="77"/>
                  </a:rPr>
                  <a:t>10</a:t>
                </a:r>
                <a:r>
                  <a:rPr lang="en-US" dirty="0">
                    <a:latin typeface="LM Roman 10" pitchFamily="2" charset="77"/>
                    <a:ea typeface="Latin Modern Math" panose="02000503000000000000" pitchFamily="2" charset="77"/>
                  </a:rPr>
                  <a:t>-</a:t>
                </a:r>
                <a:r>
                  <a:rPr lang="en-US" dirty="0">
                    <a:latin typeface="Latin Modern Math" panose="02000503000000000000" pitchFamily="2" charset="77"/>
                    <a:ea typeface="Latin Modern Math" panose="02000503000000000000" pitchFamily="2" charset="77"/>
                  </a:rPr>
                  <a:t>40</a:t>
                </a:r>
                <a:r>
                  <a:rPr lang="en-US" dirty="0"/>
                  <a:t> GB).</a:t>
                </a:r>
              </a:p>
              <a:p>
                <a:endParaRPr lang="en-US" dirty="0"/>
              </a:p>
              <a:p>
                <a:r>
                  <a:rPr lang="en-US" dirty="0"/>
                  <a:t>Memory optimizations allow for</a:t>
                </a:r>
              </a:p>
              <a:p>
                <a:pPr lvl="1"/>
                <a:r>
                  <a:rPr lang="en-US" dirty="0"/>
                  <a:t>Training for </a:t>
                </a:r>
                <a:r>
                  <a:rPr lang="en-US" b="1" u="sng" dirty="0"/>
                  <a:t>deeper</a:t>
                </a:r>
                <a:r>
                  <a:rPr lang="en-US" dirty="0"/>
                  <a:t> neural networks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better training quality).</a:t>
                </a:r>
              </a:p>
              <a:p>
                <a:pPr lvl="1"/>
                <a:r>
                  <a:rPr lang="en-US" dirty="0"/>
                  <a:t>Higher training </a:t>
                </a:r>
                <a:r>
                  <a:rPr lang="en-US" b="1" u="sng" dirty="0"/>
                  <a:t>throughputs</a:t>
                </a:r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AE6336-EF96-EA6D-870F-EF88948C8D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94352-0925-10A7-78FC-990624846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44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39686B-D44C-4617-73A4-27CFBC8CB0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Memory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Training Throughputs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39686B-D44C-4617-73A4-27CFBC8CB0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3F7A7-136F-2E41-7FDC-1A3632401D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When training, data is usually </a:t>
            </a:r>
            <a:r>
              <a:rPr lang="en-US" b="1" u="sng" dirty="0"/>
              <a:t>batched</a:t>
            </a:r>
            <a:r>
              <a:rPr lang="en-US" dirty="0"/>
              <a:t> for higher throughput and faster convergence.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6EF5C-31FD-E87E-35AF-8CC9B1C0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48</a:t>
            </a:fld>
            <a:endParaRPr lang="en-US" dirty="0"/>
          </a:p>
        </p:txBody>
      </p:sp>
      <p:pic>
        <p:nvPicPr>
          <p:cNvPr id="7" name="Content Placeholder 33">
            <a:extLst>
              <a:ext uri="{FF2B5EF4-FFF2-40B4-BE49-F238E27FC236}">
                <a16:creationId xmlns:a16="http://schemas.microsoft.com/office/drawing/2014/main" id="{12272C46-1736-6A78-43D5-C2044E014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794" y="2759869"/>
            <a:ext cx="5080000" cy="3175000"/>
          </a:xfrm>
          <a:prstGeom prst="rect">
            <a:avLst/>
          </a:prstGeom>
        </p:spPr>
      </p:pic>
      <p:pic>
        <p:nvPicPr>
          <p:cNvPr id="8" name="Content Placeholder 25">
            <a:extLst>
              <a:ext uri="{FF2B5EF4-FFF2-40B4-BE49-F238E27FC236}">
                <a16:creationId xmlns:a16="http://schemas.microsoft.com/office/drawing/2014/main" id="{05452449-3BF0-16DC-756F-15C4AFEB0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794" y="2755050"/>
            <a:ext cx="5080000" cy="3175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BEEA83-2FD7-1D72-A172-7A3E10FD1DB7}"/>
              </a:ext>
            </a:extLst>
          </p:cNvPr>
          <p:cNvCxnSpPr>
            <a:cxnSpLocks/>
          </p:cNvCxnSpPr>
          <p:nvPr/>
        </p:nvCxnSpPr>
        <p:spPr>
          <a:xfrm>
            <a:off x="7288138" y="3337819"/>
            <a:ext cx="291600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82C153-DAF8-63D8-8A73-86ECFAC22715}"/>
                  </a:ext>
                </a:extLst>
              </p:cNvPr>
              <p:cNvSpPr txBox="1"/>
              <p:nvPr/>
            </p:nvSpPr>
            <p:spPr>
              <a:xfrm>
                <a:off x="7317743" y="3344875"/>
                <a:ext cx="21081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N" sz="2400" i="0" dirty="0" smtClean="0">
                        <a:latin typeface="Cambria Math" panose="02040503050406030204" pitchFamily="18" charset="0"/>
                      </a:rPr>
                      <m:t>11 </m:t>
                    </m:r>
                    <m:r>
                      <m:rPr>
                        <m:sty m:val="p"/>
                      </m:rPr>
                      <a:rPr lang="en-CN" sz="2400" i="0" dirty="0" smtClean="0">
                        <a:latin typeface="Cambria Math" panose="02040503050406030204" pitchFamily="18" charset="0"/>
                      </a:rPr>
                      <m:t>GB</m:t>
                    </m:r>
                  </m:oMath>
                </a14:m>
                <a:r>
                  <a:rPr lang="en-CN" sz="2400" dirty="0"/>
                  <a:t> Memory</a:t>
                </a:r>
                <a:br>
                  <a:rPr lang="en-CN" sz="2400" dirty="0"/>
                </a:br>
                <a:r>
                  <a:rPr lang="en-CN" sz="2400" dirty="0"/>
                  <a:t>Capacity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82C153-DAF8-63D8-8A73-86ECFAC22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743" y="3344875"/>
                <a:ext cx="2108141" cy="830997"/>
              </a:xfrm>
              <a:prstGeom prst="rect">
                <a:avLst/>
              </a:prstGeom>
              <a:blipFill>
                <a:blip r:embed="rId5"/>
                <a:stretch>
                  <a:fillRect l="-4790" t="-4545" r="-3593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CCC6747-8BD1-B5E6-8735-604B2DE4AAEC}"/>
              </a:ext>
            </a:extLst>
          </p:cNvPr>
          <p:cNvSpPr txBox="1"/>
          <p:nvPr/>
        </p:nvSpPr>
        <p:spPr>
          <a:xfrm>
            <a:off x="6172201" y="1825625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Throughput and memory consumption of English-Vietnamese translation</a:t>
            </a:r>
            <a:br>
              <a:rPr lang="en-US" sz="2400" dirty="0"/>
            </a:br>
            <a:r>
              <a:rPr lang="en-US" sz="2400" dirty="0"/>
              <a:t>on a NVIDIA 2080 </a:t>
            </a:r>
            <a:r>
              <a:rPr lang="en-US" sz="2400" dirty="0" err="1"/>
              <a:t>Ti</a:t>
            </a:r>
            <a:r>
              <a:rPr lang="en-US" sz="2400" dirty="0"/>
              <a:t> GPU</a:t>
            </a:r>
          </a:p>
        </p:txBody>
      </p:sp>
    </p:spTree>
    <p:extLst>
      <p:ext uri="{BB962C8B-B14F-4D97-AF65-F5344CB8AC3E}">
        <p14:creationId xmlns:p14="http://schemas.microsoft.com/office/powerpoint/2010/main" val="2188469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5B091-49F8-7967-D9AE-791F1A471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#1. Virtualization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7281044-3E9F-2C41-6A32-9D188195B7D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4"/>
                <a:ext cx="5181600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Key Idea: Temporarily </a:t>
                </a:r>
                <a:r>
                  <a:rPr lang="en-US" b="1" u="sng" dirty="0"/>
                  <a:t>offload</a:t>
                </a:r>
                <a:r>
                  <a:rPr lang="en-US" dirty="0"/>
                  <a:t> data entries to the CPU side.</a:t>
                </a:r>
              </a:p>
              <a:p>
                <a:pPr marL="561600" indent="-73800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)</a:t>
                </a:r>
                <a:r>
                  <a:rPr lang="en-US" dirty="0"/>
                  <a:t> Generic</a:t>
                </a:r>
              </a:p>
              <a:p>
                <a:pPr marL="561600" indent="-73800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  <a:r>
                  <a:rPr lang="en-US" dirty="0"/>
                  <a:t> Intensive use of interconnect (a valuable resource in distributed systems)</a:t>
                </a:r>
              </a:p>
              <a:p>
                <a:r>
                  <a:rPr lang="en-US" dirty="0"/>
                  <a:t>Hard to control the </a:t>
                </a:r>
                <a:r>
                  <a:rPr lang="en-US" b="1" u="sng" dirty="0"/>
                  <a:t>timing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Significant performance overhead if data is not fetched back on time.</a:t>
                </a:r>
              </a:p>
              <a:p>
                <a:pPr lvl="1"/>
                <a:r>
                  <a:rPr lang="en-US" dirty="0"/>
                  <a:t>Graph + System Information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What data to offload &amp; When to issue the prefetch.</a:t>
                </a: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7281044-3E9F-2C41-6A32-9D188195B7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4"/>
                <a:ext cx="5181600" cy="5032375"/>
              </a:xfrm>
              <a:blipFill>
                <a:blip r:embed="rId2"/>
                <a:stretch>
                  <a:fillRect l="-2445" t="-2015" r="-978" b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CC49C-3C6B-0583-BA66-F18FC6FF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49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FCFC8D-6297-A298-CF9B-45148399E2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E4C981-E213-0A0B-F353-628AD5537CA2}"/>
              </a:ext>
            </a:extLst>
          </p:cNvPr>
          <p:cNvGrpSpPr/>
          <p:nvPr/>
        </p:nvGrpSpPr>
        <p:grpSpPr>
          <a:xfrm>
            <a:off x="6672163" y="2997994"/>
            <a:ext cx="4181673" cy="2006600"/>
            <a:chOff x="6661215" y="2996567"/>
            <a:chExt cx="4181673" cy="20066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42CB46-85BC-CB7A-7804-734A490FB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6288" y="2996567"/>
              <a:ext cx="2006600" cy="2006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BAF9C4-68EB-FBC6-51C7-7FAEAD4F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1215" y="3369867"/>
              <a:ext cx="1260000" cy="126000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6ED1C5B-52BD-1B52-C95E-B3EE4D4975E1}"/>
                </a:ext>
              </a:extLst>
            </p:cNvPr>
            <p:cNvGrpSpPr/>
            <p:nvPr/>
          </p:nvGrpSpPr>
          <p:grpSpPr>
            <a:xfrm>
              <a:off x="8034096" y="3734930"/>
              <a:ext cx="699741" cy="529874"/>
              <a:chOff x="8350175" y="3695309"/>
              <a:chExt cx="699741" cy="529874"/>
            </a:xfrm>
          </p:grpSpPr>
          <p:sp>
            <p:nvSpPr>
              <p:cNvPr id="14" name="Left Arrow 13">
                <a:extLst>
                  <a:ext uri="{FF2B5EF4-FFF2-40B4-BE49-F238E27FC236}">
                    <a16:creationId xmlns:a16="http://schemas.microsoft.com/office/drawing/2014/main" id="{0AB859A8-6761-1DCE-D3D0-4F50EEC80E74}"/>
                  </a:ext>
                </a:extLst>
              </p:cNvPr>
              <p:cNvSpPr/>
              <p:nvPr/>
            </p:nvSpPr>
            <p:spPr>
              <a:xfrm>
                <a:off x="8350175" y="3920625"/>
                <a:ext cx="547340" cy="304558"/>
              </a:xfrm>
              <a:prstGeom prst="left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sp>
            <p:nvSpPr>
              <p:cNvPr id="15" name="Left Arrow 14">
                <a:extLst>
                  <a:ext uri="{FF2B5EF4-FFF2-40B4-BE49-F238E27FC236}">
                    <a16:creationId xmlns:a16="http://schemas.microsoft.com/office/drawing/2014/main" id="{2F5BC3A8-949B-697F-FD3A-59D9347D4788}"/>
                  </a:ext>
                </a:extLst>
              </p:cNvPr>
              <p:cNvSpPr/>
              <p:nvPr/>
            </p:nvSpPr>
            <p:spPr>
              <a:xfrm flipH="1">
                <a:off x="8502576" y="3695309"/>
                <a:ext cx="547340" cy="304558"/>
              </a:xfrm>
              <a:prstGeom prst="left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91E84D-0897-5ED1-5F72-53714AA28F68}"/>
                </a:ext>
              </a:extLst>
            </p:cNvPr>
            <p:cNvSpPr txBox="1"/>
            <p:nvPr/>
          </p:nvSpPr>
          <p:spPr>
            <a:xfrm>
              <a:off x="8084044" y="4259525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PCIe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39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D076C-13F4-72AA-DF77-629616FE6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Hypes in Machine Learning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C33B54-DE47-2293-8605-0664CAAE8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800" dirty="0"/>
              <a:t>Image Synthesis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E801DC-5B22-BEDB-E5F1-6056A9193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800" dirty="0"/>
              <a:t>Chat Bot</a:t>
            </a:r>
          </a:p>
        </p:txBody>
      </p:sp>
      <p:pic>
        <p:nvPicPr>
          <p:cNvPr id="4098" name="Picture 2" descr="Stable Diffusion Public Release — Stability AI">
            <a:extLst>
              <a:ext uri="{FF2B5EF4-FFF2-40B4-BE49-F238E27FC236}">
                <a16:creationId xmlns:a16="http://schemas.microsoft.com/office/drawing/2014/main" id="{2652AA72-3E3F-403D-CAD9-6D4DE674B3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73" y="2505075"/>
            <a:ext cx="4992616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atGPT - Wikipedia">
            <a:extLst>
              <a:ext uri="{FF2B5EF4-FFF2-40B4-BE49-F238E27FC236}">
                <a16:creationId xmlns:a16="http://schemas.microsoft.com/office/drawing/2014/main" id="{E7421729-0CB5-9428-4438-73D27E8BE67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594" y="3636169"/>
            <a:ext cx="14224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576355-84C3-1852-7FEC-2D8C80435CC6}"/>
              </a:ext>
            </a:extLst>
          </p:cNvPr>
          <p:cNvSpPr txBox="1"/>
          <p:nvPr/>
        </p:nvSpPr>
        <p:spPr>
          <a:xfrm>
            <a:off x="2311647" y="6189663"/>
            <a:ext cx="2214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10354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tx1">
                    <a:alpha val="10354"/>
                  </a:schemeClr>
                </a:solidFill>
              </a:rPr>
              <a:t>stablediffusionweb.com</a:t>
            </a:r>
            <a:r>
              <a:rPr lang="en-US" sz="1200" dirty="0">
                <a:solidFill>
                  <a:schemeClr val="tx1">
                    <a:alpha val="10354"/>
                  </a:schemeClr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4A90BB-758E-CB2E-6425-AD680009B5EA}"/>
              </a:ext>
            </a:extLst>
          </p:cNvPr>
          <p:cNvSpPr txBox="1"/>
          <p:nvPr/>
        </p:nvSpPr>
        <p:spPr>
          <a:xfrm>
            <a:off x="7633324" y="6189663"/>
            <a:ext cx="2260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10354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tx1">
                    <a:alpha val="10354"/>
                  </a:schemeClr>
                </a:solidFill>
              </a:rPr>
              <a:t>openai.com</a:t>
            </a:r>
            <a:r>
              <a:rPr lang="en-US" sz="1200" dirty="0">
                <a:solidFill>
                  <a:schemeClr val="tx1">
                    <a:alpha val="10354"/>
                  </a:schemeClr>
                </a:solidFill>
              </a:rPr>
              <a:t>/blog/</a:t>
            </a:r>
            <a:r>
              <a:rPr lang="en-US" sz="1200" dirty="0" err="1">
                <a:solidFill>
                  <a:schemeClr val="tx1">
                    <a:alpha val="10354"/>
                  </a:schemeClr>
                </a:solidFill>
              </a:rPr>
              <a:t>chatgpt</a:t>
            </a:r>
            <a:endParaRPr lang="en-US" sz="1200" dirty="0">
              <a:solidFill>
                <a:schemeClr val="tx1">
                  <a:alpha val="10354"/>
                </a:schemeClr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B65E7DF-267F-BA7D-1CFF-15330C06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31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5B091-49F8-7967-D9AE-791F1A471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#2. Data Encoding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7281044-3E9F-2C41-6A32-9D188195B7D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4"/>
                <a:ext cx="5181600" cy="5032375"/>
              </a:xfrm>
            </p:spPr>
            <p:txBody>
              <a:bodyPr/>
              <a:lstStyle/>
              <a:p>
                <a:r>
                  <a:rPr lang="en-US" dirty="0"/>
                  <a:t>Key Idea: Compress (usually eliminate zeros).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561600" indent="-73800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)</a:t>
                </a:r>
                <a:r>
                  <a:rPr lang="en-US" dirty="0"/>
                  <a:t> Low performance overhead</a:t>
                </a:r>
              </a:p>
              <a:p>
                <a:pPr marL="561600" indent="-73800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  <a:r>
                  <a:rPr lang="en-US" dirty="0"/>
                  <a:t> Model/layer specific</a:t>
                </a: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7281044-3E9F-2C41-6A32-9D188195B7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4"/>
                <a:ext cx="5181600" cy="5032375"/>
              </a:xfrm>
              <a:blipFill>
                <a:blip r:embed="rId2"/>
                <a:stretch>
                  <a:fillRect l="-2445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CC49C-3C6B-0583-BA66-F18FC6FF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50</a:t>
            </a:fld>
            <a:endParaRPr lang="en-US" dirty="0"/>
          </a:p>
        </p:txBody>
      </p:sp>
      <p:pic>
        <p:nvPicPr>
          <p:cNvPr id="18434" name="Picture 2" descr="Data compression - Free computer icons">
            <a:extLst>
              <a:ext uri="{FF2B5EF4-FFF2-40B4-BE49-F238E27FC236}">
                <a16:creationId xmlns:a16="http://schemas.microsoft.com/office/drawing/2014/main" id="{82F81F6B-6C79-44A8-103B-797F3F42B5B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Attention? Attention! | Lil'Log">
            <a:extLst>
              <a:ext uri="{FF2B5EF4-FFF2-40B4-BE49-F238E27FC236}">
                <a16:creationId xmlns:a16="http://schemas.microsoft.com/office/drawing/2014/main" id="{0364E99E-3552-6AA8-403D-34B5235A8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9709"/>
            <a:ext cx="2793468" cy="250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DEA09C-CA5E-7674-CCB8-641FFB6FFC33}"/>
                  </a:ext>
                </a:extLst>
              </p:cNvPr>
              <p:cNvSpPr txBox="1"/>
              <p:nvPr/>
            </p:nvSpPr>
            <p:spPr>
              <a:xfrm>
                <a:off x="3429000" y="3741646"/>
                <a:ext cx="2590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Example feature maps (darker </a:t>
                </a:r>
                <a:br>
                  <a:rPr lang="en-US" sz="2400" dirty="0"/>
                </a:br>
                <a:r>
                  <a:rPr lang="en-US" sz="2400" dirty="0"/>
                  <a:t>means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DEA09C-CA5E-7674-CCB8-641FFB6FF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3741646"/>
                <a:ext cx="2590800" cy="1200329"/>
              </a:xfrm>
              <a:prstGeom prst="rect">
                <a:avLst/>
              </a:prstGeom>
              <a:blipFill>
                <a:blip r:embed="rId5"/>
                <a:stretch>
                  <a:fillRect l="-3902" t="-416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7641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09C9-12E3-EC0C-5BCC-3C8195311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#3. Selective Recomputation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8A118B-0A67-2F32-F0AB-20C694060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Idea: Trade </a:t>
            </a:r>
            <a:r>
              <a:rPr lang="en-US" b="1" dirty="0">
                <a:solidFill>
                  <a:srgbClr val="FF0000"/>
                </a:solidFill>
              </a:rPr>
              <a:t>runtime</a:t>
            </a:r>
            <a:r>
              <a:rPr lang="en-US" dirty="0"/>
              <a:t> with </a:t>
            </a:r>
            <a:r>
              <a:rPr lang="en-US" b="1" dirty="0">
                <a:solidFill>
                  <a:srgbClr val="00B050"/>
                </a:solidFill>
              </a:rPr>
              <a:t>memory capacity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N" dirty="0"/>
          </a:p>
          <a:p>
            <a:r>
              <a:rPr lang="en-CN" dirty="0"/>
              <a:t>The recomputation path should only involve </a:t>
            </a:r>
            <a:r>
              <a:rPr lang="en-CN" b="1" dirty="0">
                <a:solidFill>
                  <a:srgbClr val="00B050"/>
                </a:solidFill>
              </a:rPr>
              <a:t>lightweight</a:t>
            </a:r>
            <a:r>
              <a:rPr lang="en-CN" dirty="0"/>
              <a:t> operators</a:t>
            </a:r>
            <a:r>
              <a:rPr lang="en-US" dirty="0"/>
              <a:t>.</a:t>
            </a:r>
            <a:endParaRPr lang="en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63C60-42CB-29C6-6CCF-98A4B87D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51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BF28F16-89D5-E174-EE88-9EAE0B787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23597"/>
            <a:ext cx="5181600" cy="1358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8B406E-912A-BC69-9951-3169139BB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603" y="2673673"/>
            <a:ext cx="5283200" cy="19685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1DB2C-3D5D-CB82-554A-EC114253D4C2}"/>
              </a:ext>
            </a:extLst>
          </p:cNvPr>
          <p:cNvGrpSpPr/>
          <p:nvPr/>
        </p:nvGrpSpPr>
        <p:grpSpPr>
          <a:xfrm>
            <a:off x="2341273" y="2677882"/>
            <a:ext cx="2175454" cy="510778"/>
            <a:chOff x="2162100" y="2673673"/>
            <a:chExt cx="2175454" cy="51077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ACA5B8-E1E3-54C3-F2A1-D50C1609B982}"/>
                </a:ext>
              </a:extLst>
            </p:cNvPr>
            <p:cNvSpPr txBox="1"/>
            <p:nvPr/>
          </p:nvSpPr>
          <p:spPr>
            <a:xfrm>
              <a:off x="2162100" y="2673673"/>
              <a:ext cx="2175454" cy="510778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lgDash"/>
            </a:ln>
          </p:spPr>
          <p:txBody>
            <a:bodyPr wrap="none" rtlCol="0">
              <a:spAutoFit/>
            </a:bodyPr>
            <a:lstStyle/>
            <a:p>
              <a:pPr marL="230400" indent="-457200"/>
              <a:r>
                <a:rPr lang="en-CN" sz="2400" dirty="0"/>
                <a:t>	Feature Maps</a:t>
              </a:r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61289F4B-0EB8-6341-A6EC-88C38E8A4950}"/>
                </a:ext>
              </a:extLst>
            </p:cNvPr>
            <p:cNvSpPr/>
            <p:nvPr/>
          </p:nvSpPr>
          <p:spPr>
            <a:xfrm>
              <a:off x="2272159" y="2863079"/>
              <a:ext cx="174996" cy="166255"/>
            </a:xfrm>
            <a:prstGeom prst="down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0A4B5A-EB9F-9F96-AA1A-448B3C957FDD}"/>
              </a:ext>
            </a:extLst>
          </p:cNvPr>
          <p:cNvSpPr txBox="1"/>
          <p:nvPr/>
        </p:nvSpPr>
        <p:spPr>
          <a:xfrm>
            <a:off x="838200" y="4757318"/>
            <a:ext cx="2754956" cy="51077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pPr marL="230400" indent="-457200"/>
            <a:r>
              <a:rPr lang="en-CN" sz="2400" dirty="0"/>
              <a:t>Recomputation Path</a:t>
            </a:r>
          </a:p>
        </p:txBody>
      </p:sp>
      <p:pic>
        <p:nvPicPr>
          <p:cNvPr id="12" name="Graphic 11" descr="Arrow Rotate left">
            <a:extLst>
              <a:ext uri="{FF2B5EF4-FFF2-40B4-BE49-F238E27FC236}">
                <a16:creationId xmlns:a16="http://schemas.microsoft.com/office/drawing/2014/main" id="{8BF1E131-09DF-7352-72F7-001CD9DBD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478147" y="3888700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364BC7-FDFD-51F3-BB36-7DB00C5AC43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323597"/>
            <a:ext cx="5184000" cy="1359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1D5F2-0F96-0022-702A-24087961B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3323597"/>
            <a:ext cx="5184000" cy="1359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C10B29-EEE2-B88B-A15C-E83B81431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3323597"/>
            <a:ext cx="5184000" cy="1365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66B151-943B-177E-97B1-4725713D64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323597"/>
            <a:ext cx="5184000" cy="1365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BA6CDE-F15E-AB9E-056C-FE84C6760F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3323597"/>
            <a:ext cx="5184000" cy="13651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F30587-9E01-61C4-9225-35A83D811F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00" y="3323597"/>
            <a:ext cx="5184000" cy="1358115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B59937B-D031-303D-B0BE-06F6BD271050}"/>
              </a:ext>
            </a:extLst>
          </p:cNvPr>
          <p:cNvSpPr/>
          <p:nvPr/>
        </p:nvSpPr>
        <p:spPr>
          <a:xfrm>
            <a:off x="6616129" y="3371850"/>
            <a:ext cx="4270947" cy="1249781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CN" sz="2800" dirty="0"/>
              <a:t>Storage In-Use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9BB767-DE07-B3BF-9148-B3271FE90225}"/>
              </a:ext>
            </a:extLst>
          </p:cNvPr>
          <p:cNvSpPr/>
          <p:nvPr/>
        </p:nvSpPr>
        <p:spPr>
          <a:xfrm>
            <a:off x="7200388" y="3960337"/>
            <a:ext cx="432000" cy="4320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N" sz="2400" dirty="0">
                <a:solidFill>
                  <a:schemeClr val="bg1"/>
                </a:solidFill>
                <a:latin typeface="Latin Modern Math" panose="02000503000000000000" pitchFamily="2" charset="77"/>
                <a:ea typeface="Latin Modern Math" panose="02000503000000000000" pitchFamily="2" charset="77"/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E9038C-C0BB-4050-38E5-6E2AE1304CEF}"/>
                  </a:ext>
                </a:extLst>
              </p:cNvPr>
              <p:cNvSpPr txBox="1"/>
              <p:nvPr/>
            </p:nvSpPr>
            <p:spPr>
              <a:xfrm>
                <a:off x="7836908" y="2277420"/>
                <a:ext cx="4013734" cy="919401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252000" indent="-468000"/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CN" sz="2400" dirty="0"/>
                  <a:t> Total Memory Consumption</a:t>
                </a:r>
                <a:br>
                  <a:rPr lang="en-CN" sz="2400" dirty="0"/>
                </a:br>
                <a:r>
                  <a:rPr lang="en-CN" sz="2400" dirty="0"/>
                  <a:t>without Recomputation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E9038C-C0BB-4050-38E5-6E2AE1304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908" y="2277420"/>
                <a:ext cx="4013734" cy="919401"/>
              </a:xfrm>
              <a:prstGeom prst="roundRect">
                <a:avLst/>
              </a:prstGeom>
              <a:blipFill>
                <a:blip r:embed="rId12"/>
                <a:stretch>
                  <a:fillRect b="-8000"/>
                </a:stretch>
              </a:blipFill>
              <a:ln w="3810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3F2AAF32-FF67-A1C5-5966-4AB072692AAE}"/>
              </a:ext>
            </a:extLst>
          </p:cNvPr>
          <p:cNvSpPr/>
          <p:nvPr/>
        </p:nvSpPr>
        <p:spPr>
          <a:xfrm>
            <a:off x="7795434" y="408962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Latin Modern Math" panose="02000503000000000000" pitchFamily="2" charset="77"/>
              <a:ea typeface="Latin Modern Math" panose="02000503000000000000" pitchFamily="2" charset="77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2A6043E-8B13-843A-F454-C2F704D763A3}"/>
              </a:ext>
            </a:extLst>
          </p:cNvPr>
          <p:cNvSpPr/>
          <p:nvPr/>
        </p:nvSpPr>
        <p:spPr>
          <a:xfrm>
            <a:off x="8072713" y="408962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Latin Modern Math" panose="02000503000000000000" pitchFamily="2" charset="77"/>
              <a:ea typeface="Latin Modern Math" panose="02000503000000000000" pitchFamily="2" charset="77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B8195CE-0073-D254-C0F8-EA0D03DEEC08}"/>
              </a:ext>
            </a:extLst>
          </p:cNvPr>
          <p:cNvSpPr/>
          <p:nvPr/>
        </p:nvSpPr>
        <p:spPr>
          <a:xfrm>
            <a:off x="8343638" y="408962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Latin Modern Math" panose="02000503000000000000" pitchFamily="2" charset="77"/>
              <a:ea typeface="Latin Modern Math" panose="02000503000000000000" pitchFamily="2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790EE05-6BEC-6EC7-9FC9-AC09DB3E27EA}"/>
                  </a:ext>
                </a:extLst>
              </p:cNvPr>
              <p:cNvSpPr/>
              <p:nvPr/>
            </p:nvSpPr>
            <p:spPr>
              <a:xfrm>
                <a:off x="8615966" y="3945505"/>
                <a:ext cx="976889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CN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790EE05-6BEC-6EC7-9FC9-AC09DB3E2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966" y="3945505"/>
                <a:ext cx="976889" cy="461665"/>
              </a:xfrm>
              <a:prstGeom prst="rect">
                <a:avLst/>
              </a:prstGeom>
              <a:blipFill>
                <a:blip r:embed="rId13"/>
                <a:stretch>
                  <a:fillRect l="-6173" b="-17500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66D17AE9-4734-CA5C-D1CD-E4B0A58C9CF5}"/>
              </a:ext>
            </a:extLst>
          </p:cNvPr>
          <p:cNvSpPr txBox="1"/>
          <p:nvPr/>
        </p:nvSpPr>
        <p:spPr>
          <a:xfrm>
            <a:off x="8748027" y="4501179"/>
            <a:ext cx="2139049" cy="510778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txBody>
          <a:bodyPr wrap="none" rtlCol="0">
            <a:spAutoFit/>
          </a:bodyPr>
          <a:lstStyle/>
          <a:p>
            <a:pPr marL="230400" indent="-457200"/>
            <a:r>
              <a:rPr lang="en-CN" sz="2400" dirty="0"/>
              <a:t>Recomputation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442E00-95CC-9D10-938F-299EFD9B53BD}"/>
              </a:ext>
            </a:extLst>
          </p:cNvPr>
          <p:cNvSpPr/>
          <p:nvPr/>
        </p:nvSpPr>
        <p:spPr>
          <a:xfrm>
            <a:off x="7632388" y="3960337"/>
            <a:ext cx="432000" cy="4320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N" sz="2400" dirty="0">
                <a:solidFill>
                  <a:schemeClr val="bg1"/>
                </a:solidFill>
                <a:latin typeface="Latin Modern Math" panose="02000503000000000000" pitchFamily="2" charset="77"/>
                <a:ea typeface="Latin Modern Math" panose="02000503000000000000" pitchFamily="2" charset="77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C04458-7060-B50C-3784-3F20B2DD9B57}"/>
              </a:ext>
            </a:extLst>
          </p:cNvPr>
          <p:cNvSpPr/>
          <p:nvPr/>
        </p:nvSpPr>
        <p:spPr>
          <a:xfrm>
            <a:off x="8064388" y="3960337"/>
            <a:ext cx="432000" cy="4320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N" sz="2400" dirty="0">
                <a:solidFill>
                  <a:schemeClr val="bg1"/>
                </a:solidFill>
                <a:latin typeface="Latin Modern Math" panose="02000503000000000000" pitchFamily="2" charset="77"/>
                <a:ea typeface="Latin Modern Math" panose="02000503000000000000" pitchFamily="2" charset="77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1F5E00-626C-77FE-D7FE-BFFC1C6BB690}"/>
              </a:ext>
            </a:extLst>
          </p:cNvPr>
          <p:cNvSpPr/>
          <p:nvPr/>
        </p:nvSpPr>
        <p:spPr>
          <a:xfrm>
            <a:off x="8494609" y="3960337"/>
            <a:ext cx="432000" cy="4320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N" sz="2400" dirty="0">
                <a:solidFill>
                  <a:schemeClr val="bg1"/>
                </a:solidFill>
                <a:latin typeface="Latin Modern Math" panose="02000503000000000000" pitchFamily="2" charset="77"/>
                <a:ea typeface="Latin Modern Math" panose="02000503000000000000" pitchFamily="2" charset="7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8241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8" grpId="0" animBg="1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802A-AE0B-0AC6-0C46-EDCA979BC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#3. Selective Recomputation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950257-79CD-5D4E-DF43-C4272C78D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CA5A33-D085-5908-1644-889F06F074B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55043-826D-E52B-DC76-4B884DE7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52</a:t>
            </a:fld>
            <a:endParaRPr lang="en-US" dirty="0"/>
          </a:p>
        </p:txBody>
      </p:sp>
      <p:pic>
        <p:nvPicPr>
          <p:cNvPr id="12" name="Content Placeholder 17">
            <a:extLst>
              <a:ext uri="{FF2B5EF4-FFF2-40B4-BE49-F238E27FC236}">
                <a16:creationId xmlns:a16="http://schemas.microsoft.com/office/drawing/2014/main" id="{C87F717E-B805-16BD-C7CE-82D1F41A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44" y="2512219"/>
            <a:ext cx="4864100" cy="3670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5FE6F6-F68D-A393-E323-6FB09FBC4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744" y="2505075"/>
            <a:ext cx="4864100" cy="3677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CBFCDD-2764-47D9-923C-6DCD6AE45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44" y="2512219"/>
            <a:ext cx="4737100" cy="1701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5">
                <a:extLst>
                  <a:ext uri="{FF2B5EF4-FFF2-40B4-BE49-F238E27FC236}">
                    <a16:creationId xmlns:a16="http://schemas.microsoft.com/office/drawing/2014/main" id="{971414A3-15D4-0D57-FC4D-22303F94FF7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1690688"/>
                <a:ext cx="5157787" cy="4498975"/>
              </a:xfrm>
            </p:spPr>
            <p:txBody>
              <a:bodyPr/>
              <a:lstStyle/>
              <a:p>
                <a:r>
                  <a:rPr lang="en-US" dirty="0"/>
                  <a:t>Recomputing naively can end up with </a:t>
                </a:r>
                <a:r>
                  <a:rPr lang="en-US" b="1" u="sng" dirty="0">
                    <a:solidFill>
                      <a:srgbClr val="FF0000"/>
                    </a:solidFill>
                  </a:rPr>
                  <a:t>more</a:t>
                </a:r>
                <a:r>
                  <a:rPr lang="en-US" dirty="0"/>
                  <a:t> memory.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  <a:r>
                  <a:rPr lang="en-US" dirty="0">
                    <a:solidFill>
                      <a:schemeClr val="tx1"/>
                    </a:solidFill>
                  </a:rPr>
                  <a:t> Feature maps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→2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</a:t>
                </a:r>
              </a:p>
              <a:p>
                <a:pPr marL="457200" lvl="1" indent="0">
                  <a:buNone/>
                </a:pPr>
                <a:r>
                  <a:rPr lang="en-US" sz="24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)</a:t>
                </a:r>
                <a:r>
                  <a:rPr lang="en-US" sz="2400" dirty="0">
                    <a:solidFill>
                      <a:schemeClr val="tx1"/>
                    </a:solidFill>
                  </a:rPr>
                  <a:t> Performance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en-CN" sz="2400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26" name="Content Placeholder 25">
                <a:extLst>
                  <a:ext uri="{FF2B5EF4-FFF2-40B4-BE49-F238E27FC236}">
                    <a16:creationId xmlns:a16="http://schemas.microsoft.com/office/drawing/2014/main" id="{971414A3-15D4-0D57-FC4D-22303F94FF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1690688"/>
                <a:ext cx="5157787" cy="4498975"/>
              </a:xfrm>
              <a:blipFill>
                <a:blip r:embed="rId5"/>
                <a:stretch>
                  <a:fillRect l="-2211" t="-2247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Content Placeholder 23">
            <a:extLst>
              <a:ext uri="{FF2B5EF4-FFF2-40B4-BE49-F238E27FC236}">
                <a16:creationId xmlns:a16="http://schemas.microsoft.com/office/drawing/2014/main" id="{70F76E98-8749-1151-A5B2-6C519ED1F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68394" y="1926431"/>
            <a:ext cx="2590800" cy="34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AAE9B2-F66A-DCAC-A031-552315533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156" y="3444388"/>
            <a:ext cx="2605605" cy="172292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5DBEEEE-3435-20BD-99C8-8BD77DE5566E}"/>
              </a:ext>
            </a:extLst>
          </p:cNvPr>
          <p:cNvSpPr/>
          <p:nvPr/>
        </p:nvSpPr>
        <p:spPr>
          <a:xfrm>
            <a:off x="2643562" y="3628295"/>
            <a:ext cx="865822" cy="716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FDA6F4-B159-F437-4359-207BB2CBB77A}"/>
              </a:ext>
            </a:extLst>
          </p:cNvPr>
          <p:cNvSpPr txBox="1"/>
          <p:nvPr/>
        </p:nvSpPr>
        <p:spPr>
          <a:xfrm>
            <a:off x="2260807" y="3798018"/>
            <a:ext cx="1631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6000" dirty="0">
                <a:latin typeface="Impact" panose="020B0806030902050204" pitchFamily="34" charset="0"/>
              </a:rPr>
              <a:t>LOSE</a:t>
            </a:r>
          </a:p>
        </p:txBody>
      </p:sp>
      <p:sp>
        <p:nvSpPr>
          <p:cNvPr id="31" name="Snip Same Side Corner Rectangle 30">
            <a:extLst>
              <a:ext uri="{FF2B5EF4-FFF2-40B4-BE49-F238E27FC236}">
                <a16:creationId xmlns:a16="http://schemas.microsoft.com/office/drawing/2014/main" id="{F0A24825-4764-7546-EA31-1C1F90098071}"/>
              </a:ext>
            </a:extLst>
          </p:cNvPr>
          <p:cNvSpPr/>
          <p:nvPr/>
        </p:nvSpPr>
        <p:spPr>
          <a:xfrm flipH="1" flipV="1">
            <a:off x="1663294" y="4216256"/>
            <a:ext cx="45719" cy="417349"/>
          </a:xfrm>
          <a:prstGeom prst="snip2Same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2" name="Snip Same Side Corner Rectangle 31">
            <a:extLst>
              <a:ext uri="{FF2B5EF4-FFF2-40B4-BE49-F238E27FC236}">
                <a16:creationId xmlns:a16="http://schemas.microsoft.com/office/drawing/2014/main" id="{F3F7A45E-A3F0-3D7F-4638-1504CB40EAB7}"/>
              </a:ext>
            </a:extLst>
          </p:cNvPr>
          <p:cNvSpPr/>
          <p:nvPr/>
        </p:nvSpPr>
        <p:spPr>
          <a:xfrm flipV="1">
            <a:off x="2018052" y="4250378"/>
            <a:ext cx="45719" cy="386651"/>
          </a:xfrm>
          <a:prstGeom prst="snip2Same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18305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F70D970-D18F-1F53-5057-48920F29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#3. Selective Recomputation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B727A1CB-5E1B-35A4-8698-E492AE20266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1681163"/>
                <a:ext cx="5157787" cy="4508500"/>
              </a:xfrm>
            </p:spPr>
            <p:txBody>
              <a:bodyPr/>
              <a:lstStyle/>
              <a:p>
                <a:r>
                  <a:rPr lang="en-US" dirty="0"/>
                  <a:t>Not considering the </a:t>
                </a:r>
                <a:r>
                  <a:rPr lang="en-US" b="1" u="sng" dirty="0"/>
                  <a:t>global</a:t>
                </a:r>
                <a:r>
                  <a:rPr lang="en-US" dirty="0"/>
                  <a:t> graph structure could have us miss key optimization opportunities.</a:t>
                </a:r>
              </a:p>
              <a:p>
                <a:pPr lvl="1"/>
                <a:r>
                  <a:rPr lang="en-US" dirty="0"/>
                  <a:t>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𝑇𝑁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B727A1CB-5E1B-35A4-8698-E492AE2026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1681163"/>
                <a:ext cx="5157787" cy="4508500"/>
              </a:xfrm>
              <a:blipFill>
                <a:blip r:embed="rId2"/>
                <a:stretch>
                  <a:fillRect l="-2211" t="-2247" r="-3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4AE7B5-FF2D-B658-6BE6-3B7A75842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38359129-CB5D-3355-B3A1-2F4827B1A48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344" y="1926431"/>
            <a:ext cx="4152900" cy="3429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E7F1B6-7259-99AB-B66D-9196E865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53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F8DDC7-ADBB-F008-2254-1D3DE5B01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231" y="2508675"/>
            <a:ext cx="3544615" cy="368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EC9182-C48B-8248-D9A0-B28A6F2B1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231" y="2508675"/>
            <a:ext cx="3544615" cy="368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AC9556-59AC-AD3C-211C-8E899D516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231" y="2508675"/>
            <a:ext cx="3544615" cy="36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1248EB-8325-0483-1BAD-43C6D0D8E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3231" y="2508675"/>
            <a:ext cx="3544615" cy="3686400"/>
          </a:xfrm>
          <a:prstGeom prst="rect">
            <a:avLst/>
          </a:prstGeom>
        </p:spPr>
      </p:pic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B7EFF38B-63B5-71BE-1B3A-3EFB4A3C44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9769" y="2505075"/>
            <a:ext cx="3548077" cy="369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CC273E-58A7-55AD-DC88-8906166C13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9769" y="2505075"/>
            <a:ext cx="4033917" cy="36845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48767A-75C7-3AA6-BD2F-95DF65FB2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6311447" y="3199848"/>
            <a:ext cx="4737100" cy="1701800"/>
          </a:xfrm>
          <a:prstGeom prst="rect">
            <a:avLst/>
          </a:prstGeom>
        </p:spPr>
      </p:pic>
      <p:pic>
        <p:nvPicPr>
          <p:cNvPr id="19458" name="Picture 2" descr="小肥柴10】微信表情- 来自微信表情商店，扫二维码下载表情">
            <a:extLst>
              <a:ext uri="{FF2B5EF4-FFF2-40B4-BE49-F238E27FC236}">
                <a16:creationId xmlns:a16="http://schemas.microsoft.com/office/drawing/2014/main" id="{A9427CC7-A103-0DC2-4A91-E9E78986E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6" y="440626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loud Callout 22">
            <a:extLst>
              <a:ext uri="{FF2B5EF4-FFF2-40B4-BE49-F238E27FC236}">
                <a16:creationId xmlns:a16="http://schemas.microsoft.com/office/drawing/2014/main" id="{D5A74749-C6FB-5466-2FF0-E90A0035F299}"/>
              </a:ext>
            </a:extLst>
          </p:cNvPr>
          <p:cNvSpPr/>
          <p:nvPr/>
        </p:nvSpPr>
        <p:spPr>
          <a:xfrm>
            <a:off x="0" y="3310800"/>
            <a:ext cx="6760785" cy="1249225"/>
          </a:xfrm>
          <a:prstGeom prst="cloudCallout">
            <a:avLst>
              <a:gd name="adj1" fmla="val -26202"/>
              <a:gd name="adj2" fmla="val 5392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E6233E-7F47-FF7D-843A-8A4A2889F3D6}"/>
              </a:ext>
            </a:extLst>
          </p:cNvPr>
          <p:cNvSpPr txBox="1"/>
          <p:nvPr/>
        </p:nvSpPr>
        <p:spPr>
          <a:xfrm>
            <a:off x="1021239" y="3519913"/>
            <a:ext cx="4794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Want to know the </a:t>
            </a:r>
            <a:r>
              <a:rPr lang="en-US" sz="2400" b="1" u="sng" dirty="0">
                <a:solidFill>
                  <a:srgbClr val="00B050"/>
                </a:solidFill>
              </a:rPr>
              <a:t>sweet spot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where doing recomputation is optimal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3E4355-21F7-68FD-4FA3-AB6DC8F24FFB}"/>
              </a:ext>
            </a:extLst>
          </p:cNvPr>
          <p:cNvSpPr txBox="1"/>
          <p:nvPr/>
        </p:nvSpPr>
        <p:spPr>
          <a:xfrm>
            <a:off x="2360969" y="4769138"/>
            <a:ext cx="3271986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Our approach: </a:t>
            </a:r>
            <a:br>
              <a:rPr lang="en-US" sz="2800" dirty="0"/>
            </a:br>
            <a:r>
              <a:rPr lang="en-US" sz="2800" dirty="0"/>
              <a:t>Bidirectional Analysis</a:t>
            </a:r>
          </a:p>
        </p:txBody>
      </p:sp>
    </p:spTree>
    <p:extLst>
      <p:ext uri="{BB962C8B-B14F-4D97-AF65-F5344CB8AC3E}">
        <p14:creationId xmlns:p14="http://schemas.microsoft.com/office/powerpoint/2010/main" val="3890021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animBg="1"/>
      <p:bldP spid="24" grpId="0"/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5E869-1DF2-4BFC-8671-F2F35A7C5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D4762-E574-0049-512E-36FD3DF5D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69EFC-0D76-12C6-ACC7-365415C44A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0C0F4-0889-0194-0DD6-3457F7986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81163"/>
            <a:ext cx="5183188" cy="4508500"/>
          </a:xfrm>
        </p:spPr>
        <p:txBody>
          <a:bodyPr/>
          <a:lstStyle/>
          <a:p>
            <a:pPr marL="360000" indent="-457200">
              <a:buNone/>
            </a:pPr>
            <a:r>
              <a:rPr lang="en-CN" dirty="0"/>
              <a:t>▼</a:t>
            </a:r>
            <a:r>
              <a:rPr lang="en-CN" b="1" dirty="0"/>
              <a:t>Backward Pass</a:t>
            </a:r>
            <a:endParaRPr lang="en-CN" dirty="0"/>
          </a:p>
          <a:p>
            <a:pPr marL="800100" lvl="2" indent="-342900"/>
            <a:r>
              <a:rPr lang="en-CN" sz="2400" dirty="0"/>
              <a:t>Breaks at compute-heavy layers to </a:t>
            </a:r>
            <a:r>
              <a:rPr lang="en-CN" sz="2400" b="1" u="sng" dirty="0"/>
              <a:t>partition</a:t>
            </a:r>
            <a:r>
              <a:rPr lang="en-CN" sz="2400" dirty="0"/>
              <a:t> the graph</a:t>
            </a:r>
          </a:p>
          <a:p>
            <a:pPr marL="800100" lvl="2" indent="-342900"/>
            <a:r>
              <a:rPr lang="en-CN" sz="2400" dirty="0"/>
              <a:t>Constructs a recomputation path that consists of nodes visited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94DD7-4FA5-D201-4831-D3B1CF85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54</a:t>
            </a:fld>
            <a:endParaRPr lang="en-US"/>
          </a:p>
        </p:txBody>
      </p:sp>
      <p:pic>
        <p:nvPicPr>
          <p:cNvPr id="8" name="Content Placeholder 20">
            <a:extLst>
              <a:ext uri="{FF2B5EF4-FFF2-40B4-BE49-F238E27FC236}">
                <a16:creationId xmlns:a16="http://schemas.microsoft.com/office/drawing/2014/main" id="{D89F1521-DFD3-B921-2E08-5E682B29C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181" y="2620169"/>
            <a:ext cx="3175000" cy="345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9A2AEA-7776-BE2B-B650-842C1D816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81" y="2607469"/>
            <a:ext cx="3175000" cy="3467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A9E2F9-1A0B-CFCE-4B4D-20B330660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181" y="2620169"/>
            <a:ext cx="3175000" cy="2578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7D089F-1DCB-B26D-1319-CA16035720FD}"/>
              </a:ext>
            </a:extLst>
          </p:cNvPr>
          <p:cNvSpPr txBox="1"/>
          <p:nvPr/>
        </p:nvSpPr>
        <p:spPr>
          <a:xfrm>
            <a:off x="1601228" y="6280706"/>
            <a:ext cx="3634905" cy="51077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CN" sz="2400" dirty="0">
                <a:highlight>
                  <a:srgbClr val="FF0000"/>
                </a:highlight>
              </a:rPr>
              <a:t>      </a:t>
            </a:r>
            <a:r>
              <a:rPr lang="en-CN" sz="2400" dirty="0"/>
              <a:t>  Compute-Heavy Layers</a:t>
            </a:r>
          </a:p>
        </p:txBody>
      </p:sp>
      <p:pic>
        <p:nvPicPr>
          <p:cNvPr id="12" name="Content Placeholder 23">
            <a:extLst>
              <a:ext uri="{FF2B5EF4-FFF2-40B4-BE49-F238E27FC236}">
                <a16:creationId xmlns:a16="http://schemas.microsoft.com/office/drawing/2014/main" id="{ECC7A659-B2EF-9FDD-5A5A-350F74630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3280" y="1921669"/>
            <a:ext cx="25908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31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5E869-1DF2-4BFC-8671-F2F35A7C5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D4762-E574-0049-512E-36FD3DF5D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0C0F4-0889-0194-0DD6-3457F7986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81163"/>
            <a:ext cx="5183188" cy="3118803"/>
          </a:xfrm>
        </p:spPr>
        <p:txBody>
          <a:bodyPr>
            <a:spAutoFit/>
          </a:bodyPr>
          <a:lstStyle/>
          <a:p>
            <a:pPr marL="360000" indent="-457200">
              <a:buNone/>
            </a:pPr>
            <a:r>
              <a:rPr lang="en-CN" dirty="0"/>
              <a:t>▼</a:t>
            </a:r>
            <a:r>
              <a:rPr lang="en-CN" b="1" dirty="0"/>
              <a:t>Backward Pass</a:t>
            </a:r>
            <a:endParaRPr lang="en-CN" dirty="0"/>
          </a:p>
          <a:p>
            <a:pPr marL="800100" lvl="2" indent="-342900"/>
            <a:r>
              <a:rPr lang="en-CN" sz="2400" dirty="0"/>
              <a:t>Breaks at compute-heavy layers to </a:t>
            </a:r>
            <a:r>
              <a:rPr lang="en-CN" sz="2400" b="1" u="sng" dirty="0"/>
              <a:t>partition</a:t>
            </a:r>
            <a:r>
              <a:rPr lang="en-CN" sz="2400" dirty="0"/>
              <a:t> the graph.</a:t>
            </a:r>
          </a:p>
          <a:p>
            <a:pPr marL="800100" lvl="2" indent="-342900"/>
            <a:r>
              <a:rPr lang="en-CN" sz="2400" dirty="0"/>
              <a:t>Constructs a recomputation path that consists of nodes visited.</a:t>
            </a:r>
          </a:p>
          <a:p>
            <a:pPr marL="0" lvl="1" indent="0">
              <a:buNone/>
            </a:pPr>
            <a:r>
              <a:rPr lang="en-CN" sz="2800" dirty="0"/>
              <a:t>▲</a:t>
            </a:r>
            <a:r>
              <a:rPr lang="en-CN" sz="2800" b="1" dirty="0"/>
              <a:t>Forward Pass</a:t>
            </a:r>
          </a:p>
          <a:p>
            <a:pPr marL="800100" lvl="2" indent="-342900"/>
            <a:r>
              <a:rPr lang="en-CN" dirty="0"/>
              <a:t>Remove operator nodes from the recomputation path if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94DD7-4FA5-D201-4831-D3B1CF85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55</a:t>
            </a:fld>
            <a:endParaRPr lang="en-US"/>
          </a:p>
        </p:txBody>
      </p:sp>
      <p:pic>
        <p:nvPicPr>
          <p:cNvPr id="12" name="Content Placeholder 23">
            <a:extLst>
              <a:ext uri="{FF2B5EF4-FFF2-40B4-BE49-F238E27FC236}">
                <a16:creationId xmlns:a16="http://schemas.microsoft.com/office/drawing/2014/main" id="{ECC7A659-B2EF-9FDD-5A5A-350F7463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3280" y="1921669"/>
            <a:ext cx="2590800" cy="34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386EF-C3CB-82B4-9E62-4ACA2C579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181" y="2620169"/>
            <a:ext cx="3175000" cy="2578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0666E8-2EC0-A57A-551B-6576FCE80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181" y="2620169"/>
            <a:ext cx="3175000" cy="2578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C48C00-F6EC-1376-3AB9-9EFF2CBC7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181" y="2620169"/>
            <a:ext cx="3175000" cy="2578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A5F38D-0F06-27F6-933C-D2BFB8BE0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181" y="2620169"/>
            <a:ext cx="3175000" cy="2578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D9F0F7-E33F-075C-ECA7-C699AAFD83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1181" y="2620169"/>
            <a:ext cx="3175000" cy="2578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279D1D0-8F05-BE6B-B0C6-22B3545EE879}"/>
                  </a:ext>
                </a:extLst>
              </p:cNvPr>
              <p:cNvSpPr txBox="1"/>
              <p:nvPr/>
            </p:nvSpPr>
            <p:spPr>
              <a:xfrm>
                <a:off x="4515888" y="2620169"/>
                <a:ext cx="1329837" cy="510778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  <a:prstDash val="lg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≤2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CN" sz="24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279D1D0-8F05-BE6B-B0C6-22B3545EE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888" y="2620169"/>
                <a:ext cx="1329837" cy="5107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F5E44F-8C3C-7E6D-C21D-7E2C23CF0668}"/>
                  </a:ext>
                </a:extLst>
              </p:cNvPr>
              <p:cNvSpPr txBox="1"/>
              <p:nvPr/>
            </p:nvSpPr>
            <p:spPr>
              <a:xfrm>
                <a:off x="4516376" y="2620169"/>
                <a:ext cx="1165844" cy="510778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  <a:prstDash val="lg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CN" sz="24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F5E44F-8C3C-7E6D-C21D-7E2C23CF0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376" y="2620169"/>
                <a:ext cx="1165844" cy="5107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E679E3D-CDDE-7667-E1FB-0A364290F2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AD7104-9970-42BD-E7E0-70F0CFF5A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1944" y="4799966"/>
            <a:ext cx="6743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8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FF06C-60FE-6489-62A1-4F306673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93C2D-6E8A-3B9E-801D-B5D599180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5157787" cy="1255728"/>
          </a:xfrm>
        </p:spPr>
        <p:txBody>
          <a:bodyPr>
            <a:spAutoFit/>
          </a:bodyPr>
          <a:lstStyle/>
          <a:p>
            <a:r>
              <a:rPr lang="en-US" dirty="0"/>
              <a:t>Tensor sharing causes all the correlated operators to forward propagate simultaneously: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180FB0-55BB-5EF8-DFF5-FD55EEA36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3707EA-4677-0EF7-4A3F-573FA81464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30690-4AB4-2B9B-3DDC-F3C1ECDCC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56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9ABE7B1-6702-7B3C-D801-9725855B3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357" y="2505075"/>
            <a:ext cx="3542873" cy="3684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F901F1-9314-339D-1F9D-C3BEFF414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357" y="2505075"/>
            <a:ext cx="3542873" cy="3684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A88678-5AEA-AE13-FE03-A89333D28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357" y="2503263"/>
            <a:ext cx="4035901" cy="36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AD7819-949B-45D2-F225-16A99949D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356" y="2503263"/>
            <a:ext cx="4035901" cy="36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13E5C8-D2F0-DC46-ACEF-DED231B9E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357" y="2503263"/>
            <a:ext cx="4035901" cy="3686400"/>
          </a:xfrm>
          <a:prstGeom prst="rect">
            <a:avLst/>
          </a:prstGeom>
        </p:spPr>
      </p:pic>
      <p:pic>
        <p:nvPicPr>
          <p:cNvPr id="13" name="Content Placeholder 21">
            <a:extLst>
              <a:ext uri="{FF2B5EF4-FFF2-40B4-BE49-F238E27FC236}">
                <a16:creationId xmlns:a16="http://schemas.microsoft.com/office/drawing/2014/main" id="{B3B86FBE-0637-CA86-38F0-B717C937F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87344" y="1926431"/>
            <a:ext cx="4152900" cy="342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93D28D-7480-F63A-B6B4-CAF2AEAB8A4B}"/>
                  </a:ext>
                </a:extLst>
              </p:cNvPr>
              <p:cNvSpPr txBox="1"/>
              <p:nvPr/>
            </p:nvSpPr>
            <p:spPr>
              <a:xfrm>
                <a:off x="5046827" y="4376730"/>
                <a:ext cx="1850417" cy="510778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  <a:prstDash val="lg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≰2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𝑇𝑁</m:t>
                      </m:r>
                    </m:oMath>
                  </m:oMathPara>
                </a14:m>
                <a:endParaRPr lang="en-CN" sz="24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93D28D-7480-F63A-B6B4-CAF2AEAB8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827" y="4376730"/>
                <a:ext cx="1850417" cy="5107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7D82DFD-642A-AAEB-A451-A71DD0E2CE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3981" y="2946416"/>
            <a:ext cx="40894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81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EACC49-718F-2DF9-55BA-0A5B0AEA7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A056E-5B73-5C39-5337-07FA7347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57</a:t>
            </a:fld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96AE5DC-7FC3-2B6E-DDBF-EE6AFC1FD821}"/>
              </a:ext>
            </a:extLst>
          </p:cNvPr>
          <p:cNvSpPr txBox="1">
            <a:spLocks/>
          </p:cNvSpPr>
          <p:nvPr/>
        </p:nvSpPr>
        <p:spPr>
          <a:xfrm>
            <a:off x="839788" y="1681163"/>
            <a:ext cx="10512424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CN" dirty="0"/>
              <a:t>English-German translation with the same number of training steps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67C24A6E-77E9-4220-F7C0-AFB5CF1768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2200" y="2136691"/>
                <a:ext cx="5183188" cy="4052972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CN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3600" b="1" dirty="0">
                    <a:solidFill>
                      <a:srgbClr val="00B050"/>
                    </a:solidFill>
                  </a:rPr>
                  <a:t>E</a:t>
                </a:r>
                <a:r>
                  <a:rPr lang="en-US" b="1" dirty="0">
                    <a:solidFill>
                      <a:srgbClr val="00B050"/>
                    </a:solidFill>
                  </a:rPr>
                  <a:t>CHO</a:t>
                </a:r>
                <a:r>
                  <a:rPr lang="en-US" dirty="0"/>
                  <a:t> achieves:</a:t>
                </a:r>
                <a:endParaRPr lang="en-CN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CN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CN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CN" dirty="0">
                    <a:solidFill>
                      <a:srgbClr val="00B050"/>
                    </a:solidFill>
                  </a:rPr>
                  <a:t>)</a:t>
                </a:r>
                <a:r>
                  <a:rPr lang="en-CN" dirty="0"/>
                  <a:t> Same training quality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CN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CN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CN" dirty="0">
                    <a:solidFill>
                      <a:srgbClr val="00B050"/>
                    </a:solidFill>
                  </a:rPr>
                  <a:t>)</a:t>
                </a:r>
                <a:r>
                  <a:rPr lang="en-CN" dirty="0"/>
                  <a:t> Faster convergence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CN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CN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CN" dirty="0">
                    <a:solidFill>
                      <a:srgbClr val="00B050"/>
                    </a:solidFill>
                  </a:rPr>
                  <a:t>)</a:t>
                </a:r>
                <a:r>
                  <a:rPr lang="en-CN" dirty="0"/>
                  <a:t> Fewer compute devices</a:t>
                </a:r>
              </a:p>
            </p:txBody>
          </p:sp>
        </mc:Choice>
        <mc:Fallback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67C24A6E-77E9-4220-F7C0-AFB5CF176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136691"/>
                <a:ext cx="5183188" cy="4052972"/>
              </a:xfrm>
              <a:prstGeom prst="rect">
                <a:avLst/>
              </a:prstGeom>
              <a:blipFill>
                <a:blip r:embed="rId2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ntent Placeholder 19">
            <a:extLst>
              <a:ext uri="{FF2B5EF4-FFF2-40B4-BE49-F238E27FC236}">
                <a16:creationId xmlns:a16="http://schemas.microsoft.com/office/drawing/2014/main" id="{7B1717B8-7661-583B-6E9B-8C9311510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33" y="2581191"/>
            <a:ext cx="4320000" cy="32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27E02A-96B2-8262-D864-BCE10206E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445" y="2136691"/>
            <a:ext cx="6070600" cy="444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E52D28-2A2A-E24E-6AF9-D8F537727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621" y="2581191"/>
            <a:ext cx="4320000" cy="324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187578-C4CC-599C-20F9-3E175C871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033" y="2581191"/>
            <a:ext cx="4320000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3EE084-9FF6-12D8-7ABF-4E60A5DA9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445" y="2136691"/>
            <a:ext cx="6070600" cy="444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F96BBD-308C-05CA-4403-B11D7D487B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445" y="2136691"/>
            <a:ext cx="6070600" cy="444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1B4E0D-8544-2DD2-607B-8C83596ADE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4621" y="2581191"/>
            <a:ext cx="4320000" cy="3240000"/>
          </a:xfrm>
          <a:prstGeom prst="rect">
            <a:avLst/>
          </a:prstGeom>
        </p:spPr>
      </p:pic>
      <p:sp>
        <p:nvSpPr>
          <p:cNvPr id="19" name="Up Arrow 18">
            <a:extLst>
              <a:ext uri="{FF2B5EF4-FFF2-40B4-BE49-F238E27FC236}">
                <a16:creationId xmlns:a16="http://schemas.microsoft.com/office/drawing/2014/main" id="{CB309588-5AB9-DE3E-2991-89E5A720F420}"/>
              </a:ext>
            </a:extLst>
          </p:cNvPr>
          <p:cNvSpPr/>
          <p:nvPr/>
        </p:nvSpPr>
        <p:spPr>
          <a:xfrm>
            <a:off x="970905" y="3790486"/>
            <a:ext cx="421334" cy="821410"/>
          </a:xfrm>
          <a:prstGeom prst="upArrow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CN" dirty="0"/>
              <a:t>Better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7BD895-059D-AB02-BCED-AE60E9446E06}"/>
              </a:ext>
            </a:extLst>
          </p:cNvPr>
          <p:cNvSpPr/>
          <p:nvPr/>
        </p:nvSpPr>
        <p:spPr>
          <a:xfrm>
            <a:off x="2805195" y="2124820"/>
            <a:ext cx="520936" cy="44450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6483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9" grpId="0" animBg="1"/>
      <p:bldP spid="20" grpId="0" animBg="1"/>
      <p:bldP spid="20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95EE-4989-4C9E-3F57-7BAE55A4F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50497-608A-56CD-64A7-C19B0C59E4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memory matters?</a:t>
            </a:r>
          </a:p>
          <a:p>
            <a:pPr lvl="1"/>
            <a:r>
              <a:rPr lang="en-US" dirty="0"/>
              <a:t>Deeper neural networks</a:t>
            </a:r>
          </a:p>
          <a:p>
            <a:pPr lvl="1"/>
            <a:r>
              <a:rPr lang="en-US" dirty="0"/>
              <a:t>Higher training throughputs</a:t>
            </a:r>
          </a:p>
          <a:p>
            <a:endParaRPr lang="en-US" dirty="0"/>
          </a:p>
          <a:p>
            <a:r>
              <a:rPr lang="en-US" dirty="0"/>
              <a:t>3 Optimization Strategies:</a:t>
            </a:r>
          </a:p>
          <a:p>
            <a:pPr lvl="1"/>
            <a:r>
              <a:rPr lang="en-US" dirty="0"/>
              <a:t>Virtualization</a:t>
            </a:r>
          </a:p>
          <a:p>
            <a:pPr lvl="1"/>
            <a:r>
              <a:rPr lang="en-US" dirty="0"/>
              <a:t>Data Encoding</a:t>
            </a:r>
          </a:p>
          <a:p>
            <a:pPr lvl="1"/>
            <a:r>
              <a:rPr lang="en-US" dirty="0"/>
              <a:t>Selective Recomputation (formulated as a bidirectional analysis)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09A4BF-E49F-F66E-4F15-F3E3ED7820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Impact of memory optimizations</a:t>
            </a:r>
          </a:p>
          <a:p>
            <a:pPr lvl="1"/>
            <a:r>
              <a:rPr lang="en-US" dirty="0"/>
              <a:t>Same training quality</a:t>
            </a:r>
          </a:p>
          <a:p>
            <a:pPr lvl="1"/>
            <a:r>
              <a:rPr lang="en-US" dirty="0"/>
              <a:t>Faster convergence</a:t>
            </a:r>
          </a:p>
          <a:p>
            <a:pPr lvl="1"/>
            <a:r>
              <a:rPr lang="en-US" dirty="0"/>
              <a:t>Fewer compute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634A9-F117-EB57-72ED-CCB4C9D8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6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BD4F-20B7-A5CF-ACF2-DC623F471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Vision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85D7C-0106-FBDD-2DC5-2D985A4770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0D5556D-D197-B414-3A7E-1D5BDAF8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59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A1183-2FF1-CEF6-9FAF-E6F16D09D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1689100" cy="120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FAEBF-4AB0-DFBC-46F9-589A4CD0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339" y="1825625"/>
            <a:ext cx="2412998" cy="1206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B4C01-FEFA-5563-279E-3289A073C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933428"/>
            <a:ext cx="1613535" cy="1210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1FF26-2218-DBE1-BC24-7BDBC0FA8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339" y="3933428"/>
            <a:ext cx="1808845" cy="1206499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AC3898BA-74B4-B191-E355-195F59960C2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109" y="1825625"/>
            <a:ext cx="32377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54B9B1-9697-7053-0076-63A17ACD3D40}"/>
              </a:ext>
            </a:extLst>
          </p:cNvPr>
          <p:cNvSpPr txBox="1"/>
          <p:nvPr/>
        </p:nvSpPr>
        <p:spPr>
          <a:xfrm>
            <a:off x="838200" y="3032124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Google TPU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1BBA14-2FA4-B5BA-710B-08B13ADAD209}"/>
              </a:ext>
            </a:extLst>
          </p:cNvPr>
          <p:cNvSpPr txBox="1"/>
          <p:nvPr/>
        </p:nvSpPr>
        <p:spPr>
          <a:xfrm>
            <a:off x="3383339" y="3032124"/>
            <a:ext cx="192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AWS </a:t>
            </a:r>
            <a:r>
              <a:rPr lang="en-US" sz="2400" dirty="0" err="1"/>
              <a:t>Trainium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E14E0D-A139-F4F3-D42A-FE214C1E7B67}"/>
              </a:ext>
            </a:extLst>
          </p:cNvPr>
          <p:cNvSpPr txBox="1"/>
          <p:nvPr/>
        </p:nvSpPr>
        <p:spPr>
          <a:xfrm>
            <a:off x="838200" y="5139927"/>
            <a:ext cx="1763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Qualcomm</a:t>
            </a:r>
            <a:br>
              <a:rPr lang="en-US" sz="2400" dirty="0"/>
            </a:br>
            <a:r>
              <a:rPr lang="en-US" sz="2400" dirty="0"/>
              <a:t>Cloud AI 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686D66-0AAB-2F45-F229-81BCBA90487C}"/>
              </a:ext>
            </a:extLst>
          </p:cNvPr>
          <p:cNvSpPr txBox="1"/>
          <p:nvPr/>
        </p:nvSpPr>
        <p:spPr>
          <a:xfrm>
            <a:off x="3383339" y="5139926"/>
            <a:ext cx="1904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SAPEON X220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68279-C790-433C-D8C8-F4A7161CB556}"/>
              </a:ext>
            </a:extLst>
          </p:cNvPr>
          <p:cNvSpPr txBox="1"/>
          <p:nvPr/>
        </p:nvSpPr>
        <p:spPr>
          <a:xfrm>
            <a:off x="838200" y="5968640"/>
            <a:ext cx="5181601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Compute power cannot be exploited without a mighty compiler stack.</a:t>
            </a:r>
          </a:p>
        </p:txBody>
      </p:sp>
      <p:pic>
        <p:nvPicPr>
          <p:cNvPr id="16" name="Picture 4" descr="The Dot-Dot-Dot | Automation Panda">
            <a:extLst>
              <a:ext uri="{FF2B5EF4-FFF2-40B4-BE49-F238E27FC236}">
                <a16:creationId xmlns:a16="http://schemas.microsoft.com/office/drawing/2014/main" id="{71091C77-8094-0C96-1CC6-B1EA4337B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936" y="4354114"/>
            <a:ext cx="140573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99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37C8-5610-16AE-BC83-809120A5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026D7-8B82-41B2-E642-4F9AFB0D5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67930"/>
          </a:xfrm>
        </p:spPr>
        <p:txBody>
          <a:bodyPr>
            <a:spAutoFit/>
          </a:bodyPr>
          <a:lstStyle/>
          <a:p>
            <a:r>
              <a:rPr lang="en-US" dirty="0"/>
              <a:t>An important class of machine learning algorithms, usually interpreted as </a:t>
            </a:r>
            <a:r>
              <a:rPr lang="en-US" b="1" u="sng" dirty="0"/>
              <a:t>graphs</a:t>
            </a:r>
            <a:r>
              <a:rPr lang="en-US" dirty="0"/>
              <a:t>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AB3C3C-4525-1B50-5247-101A5C04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56CA26-B071-430A-D723-FCA8303CD871}"/>
              </a:ext>
            </a:extLst>
          </p:cNvPr>
          <p:cNvSpPr txBox="1"/>
          <p:nvPr/>
        </p:nvSpPr>
        <p:spPr>
          <a:xfrm>
            <a:off x="2073296" y="2692697"/>
            <a:ext cx="8045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Graph visualization of ResNet-50, an image classification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6E3DF-A9DB-D177-69F7-82B846387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13538" y="-192176"/>
            <a:ext cx="164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9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9186-C30E-741C-4E73-436EE6A8D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+mj-lt"/>
              </a:rPr>
              <a:t>Compiler Optimizations for Machine Learning Workloads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6B6AE-C1D1-8A4A-9AC2-0DAB798F69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Bojian Zheng</a:t>
            </a:r>
          </a:p>
          <a:p>
            <a:r>
              <a:rPr lang="en-US" dirty="0"/>
              <a:t>CSCD70 Compiler Optimization</a:t>
            </a:r>
          </a:p>
          <a:p>
            <a:r>
              <a:rPr lang="en-US" dirty="0"/>
              <a:t>2023/3/20</a:t>
            </a:r>
          </a:p>
        </p:txBody>
      </p:sp>
    </p:spTree>
    <p:extLst>
      <p:ext uri="{BB962C8B-B14F-4D97-AF65-F5344CB8AC3E}">
        <p14:creationId xmlns:p14="http://schemas.microsoft.com/office/powerpoint/2010/main" val="2351014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37C8-5610-16AE-BC83-809120A5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026D7-8B82-41B2-E642-4F9AFB0D5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67930"/>
          </a:xfrm>
        </p:spPr>
        <p:txBody>
          <a:bodyPr>
            <a:spAutoFit/>
          </a:bodyPr>
          <a:lstStyle/>
          <a:p>
            <a:r>
              <a:rPr lang="en-US" dirty="0"/>
              <a:t>An important class of machine learning algorithms, usually interpreted as </a:t>
            </a:r>
            <a:r>
              <a:rPr lang="en-US" b="1" u="sng" dirty="0"/>
              <a:t>graphs</a:t>
            </a:r>
            <a:r>
              <a:rPr lang="en-US" dirty="0"/>
              <a:t>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AB3C3C-4525-1B50-5247-101A5C04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56CA26-B071-430A-D723-FCA8303CD871}"/>
              </a:ext>
            </a:extLst>
          </p:cNvPr>
          <p:cNvSpPr txBox="1"/>
          <p:nvPr/>
        </p:nvSpPr>
        <p:spPr>
          <a:xfrm>
            <a:off x="2073296" y="2692697"/>
            <a:ext cx="8045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Graph visualization of ResNet-50, an image classification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6E3DF-A9DB-D177-69F7-82B846387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9282" r="-2" b="84549"/>
          <a:stretch/>
        </p:blipFill>
        <p:spPr>
          <a:xfrm rot="16200000">
            <a:off x="4887702" y="1263188"/>
            <a:ext cx="2416598" cy="6198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1D0D47-95CC-06B6-1A34-2A7A405A853F}"/>
              </a:ext>
            </a:extLst>
          </p:cNvPr>
          <p:cNvSpPr txBox="1"/>
          <p:nvPr/>
        </p:nvSpPr>
        <p:spPr>
          <a:xfrm>
            <a:off x="2668234" y="5064546"/>
            <a:ext cx="6855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Graph = Nodes (i.e., </a:t>
            </a:r>
            <a:r>
              <a:rPr lang="en-US" sz="2400" b="1" dirty="0">
                <a:solidFill>
                  <a:srgbClr val="0000FF"/>
                </a:solidFill>
              </a:rPr>
              <a:t>Operators</a:t>
            </a:r>
            <a:r>
              <a:rPr lang="en-US" sz="2400" dirty="0">
                <a:solidFill>
                  <a:srgbClr val="0000FF"/>
                </a:solidFill>
              </a:rPr>
              <a:t>) + Edges (i.e., </a:t>
            </a:r>
            <a:r>
              <a:rPr lang="en-US" sz="2400" b="1" dirty="0">
                <a:solidFill>
                  <a:srgbClr val="0000FF"/>
                </a:solidFill>
              </a:rPr>
              <a:t>Tensors</a:t>
            </a:r>
            <a:r>
              <a:rPr lang="en-US" sz="2400" dirty="0">
                <a:solidFill>
                  <a:srgbClr val="0000FF"/>
                </a:solidFill>
              </a:rPr>
              <a:t>)</a:t>
            </a:r>
            <a:br>
              <a:rPr lang="en-US" sz="2400" dirty="0">
                <a:solidFill>
                  <a:srgbClr val="0000FF"/>
                </a:solidFill>
              </a:rPr>
            </a:br>
            <a:r>
              <a:rPr lang="en-US" sz="2400" dirty="0">
                <a:solidFill>
                  <a:srgbClr val="0000FF"/>
                </a:solidFill>
              </a:rPr>
              <a:t>Tensor = </a:t>
            </a:r>
            <a:r>
              <a:rPr lang="en-US" sz="2400" dirty="0" err="1">
                <a:solidFill>
                  <a:srgbClr val="0000FF"/>
                </a:solidFill>
              </a:rPr>
              <a:t>NDArray</a:t>
            </a:r>
            <a:r>
              <a:rPr lang="en-US" sz="2400" dirty="0">
                <a:solidFill>
                  <a:srgbClr val="0000FF"/>
                </a:solidFill>
              </a:rPr>
              <a:t> = Multi-dimensional array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631F85-AAE1-1B8A-78FD-24C6485F4289}"/>
              </a:ext>
            </a:extLst>
          </p:cNvPr>
          <p:cNvCxnSpPr/>
          <p:nvPr/>
        </p:nvCxnSpPr>
        <p:spPr>
          <a:xfrm flipH="1" flipV="1">
            <a:off x="3893770" y="4572000"/>
            <a:ext cx="278558" cy="492546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453810-F1A4-6DC1-BF82-ACFAAB4EEAA8}"/>
              </a:ext>
            </a:extLst>
          </p:cNvPr>
          <p:cNvCxnSpPr>
            <a:cxnSpLocks/>
          </p:cNvCxnSpPr>
          <p:nvPr/>
        </p:nvCxnSpPr>
        <p:spPr>
          <a:xfrm flipV="1">
            <a:off x="7261708" y="4741558"/>
            <a:ext cx="350218" cy="322988"/>
          </a:xfrm>
          <a:prstGeom prst="straightConnector1">
            <a:avLst/>
          </a:prstGeom>
          <a:ln w="38100" cap="rnd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A5648D-E63E-6185-ED9D-FA908577A550}"/>
              </a:ext>
            </a:extLst>
          </p:cNvPr>
          <p:cNvCxnSpPr>
            <a:cxnSpLocks/>
          </p:cNvCxnSpPr>
          <p:nvPr/>
        </p:nvCxnSpPr>
        <p:spPr>
          <a:xfrm flipH="1" flipV="1">
            <a:off x="6976085" y="4021434"/>
            <a:ext cx="285623" cy="1043112"/>
          </a:xfrm>
          <a:prstGeom prst="straightConnector1">
            <a:avLst/>
          </a:prstGeom>
          <a:ln w="38100" cap="rnd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AA9274-B854-1ACC-19C2-111D2A9C40D5}"/>
              </a:ext>
            </a:extLst>
          </p:cNvPr>
          <p:cNvCxnSpPr>
            <a:cxnSpLocks/>
          </p:cNvCxnSpPr>
          <p:nvPr/>
        </p:nvCxnSpPr>
        <p:spPr>
          <a:xfrm flipV="1">
            <a:off x="7261708" y="4021434"/>
            <a:ext cx="652999" cy="1043112"/>
          </a:xfrm>
          <a:prstGeom prst="straightConnector1">
            <a:avLst/>
          </a:prstGeom>
          <a:ln w="38100" cap="rnd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25B2DF-A0E1-3B5A-4C06-27A16BE84C80}"/>
              </a:ext>
            </a:extLst>
          </p:cNvPr>
          <p:cNvCxnSpPr>
            <a:cxnSpLocks/>
          </p:cNvCxnSpPr>
          <p:nvPr/>
        </p:nvCxnSpPr>
        <p:spPr>
          <a:xfrm flipH="1" flipV="1">
            <a:off x="6409239" y="4021434"/>
            <a:ext cx="852469" cy="1043112"/>
          </a:xfrm>
          <a:prstGeom prst="straightConnector1">
            <a:avLst/>
          </a:prstGeom>
          <a:ln w="38100" cap="rnd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0704FE-AE0E-044B-22D6-FD2F952EB637}"/>
              </a:ext>
            </a:extLst>
          </p:cNvPr>
          <p:cNvCxnSpPr>
            <a:cxnSpLocks/>
          </p:cNvCxnSpPr>
          <p:nvPr/>
        </p:nvCxnSpPr>
        <p:spPr>
          <a:xfrm flipV="1">
            <a:off x="7261708" y="4021434"/>
            <a:ext cx="1016337" cy="1043112"/>
          </a:xfrm>
          <a:prstGeom prst="straightConnector1">
            <a:avLst/>
          </a:prstGeom>
          <a:ln w="38100" cap="rnd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621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859672C-ABC9-63B5-06E3-171912EE9508}"/>
              </a:ext>
            </a:extLst>
          </p:cNvPr>
          <p:cNvSpPr/>
          <p:nvPr/>
        </p:nvSpPr>
        <p:spPr>
          <a:xfrm>
            <a:off x="2868449" y="2780998"/>
            <a:ext cx="5389510" cy="12960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EED77-5470-3DB7-4D1D-1BEFF2F1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71CD3-A21B-2211-1277-46124F2AD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phases: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CN" sz="1800" dirty="0"/>
              <a:t>❶</a:t>
            </a:r>
            <a:r>
              <a:rPr lang="en-CN" sz="2400" dirty="0"/>
              <a:t> Forward Pass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57E00-932B-E9B5-E1FE-01A5C6E4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A3C6A-49BF-3381-D461-40C904F2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80998"/>
            <a:ext cx="1296004" cy="129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443255-2AC0-49B8-D592-A5D5F23FB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480742" y="-2"/>
            <a:ext cx="164924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FB8F48D-E3A9-B5B1-77BB-7A8E034B9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5974" y="3257547"/>
            <a:ext cx="2908300" cy="342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559204-AFC4-29BE-0BB1-67D31715BF3F}"/>
              </a:ext>
            </a:extLst>
          </p:cNvPr>
          <p:cNvSpPr txBox="1"/>
          <p:nvPr/>
        </p:nvSpPr>
        <p:spPr>
          <a:xfrm>
            <a:off x="3972757" y="2517211"/>
            <a:ext cx="33443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Deep Neural Network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FFAC45-2D00-6CCC-7228-374175E693B6}"/>
              </a:ext>
            </a:extLst>
          </p:cNvPr>
          <p:cNvSpPr txBox="1"/>
          <p:nvPr/>
        </p:nvSpPr>
        <p:spPr>
          <a:xfrm>
            <a:off x="2764541" y="3846164"/>
            <a:ext cx="28804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Model parameters </a:t>
            </a:r>
            <a:r>
              <a:rPr lang="en-US" sz="2400" i="1" dirty="0">
                <a:latin typeface="LM Roman Unslanted 10" pitchFamily="2" charset="77"/>
              </a:rPr>
              <a:t>W</a:t>
            </a:r>
            <a:endParaRPr lang="en-US" sz="2400" dirty="0">
              <a:latin typeface="LM Roman Slanted 10" pitchFamily="2" charset="77"/>
            </a:endParaRPr>
          </a:p>
        </p:txBody>
      </p:sp>
      <p:pic>
        <p:nvPicPr>
          <p:cNvPr id="9" name="Graphic 8" descr="Acquisition with solid fill">
            <a:extLst>
              <a:ext uri="{FF2B5EF4-FFF2-40B4-BE49-F238E27FC236}">
                <a16:creationId xmlns:a16="http://schemas.microsoft.com/office/drawing/2014/main" id="{E6479005-4BDD-CE3E-587E-323449205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47156" y="2234157"/>
            <a:ext cx="2224756" cy="2224756"/>
          </a:xfrm>
          <a:prstGeom prst="rect">
            <a:avLst/>
          </a:prstGeom>
        </p:spPr>
      </p:pic>
      <p:pic>
        <p:nvPicPr>
          <p:cNvPr id="12" name="Graphic 11" descr="Arrow Right with solid fill">
            <a:extLst>
              <a:ext uri="{FF2B5EF4-FFF2-40B4-BE49-F238E27FC236}">
                <a16:creationId xmlns:a16="http://schemas.microsoft.com/office/drawing/2014/main" id="{58015D2F-EF64-3C40-49AB-317012391C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43575" y="2646061"/>
            <a:ext cx="914400" cy="914400"/>
          </a:xfrm>
          <a:prstGeom prst="rect">
            <a:avLst/>
          </a:prstGeom>
        </p:spPr>
      </p:pic>
      <p:pic>
        <p:nvPicPr>
          <p:cNvPr id="13" name="Graphic 12" descr="Arrow Right with solid fill">
            <a:extLst>
              <a:ext uri="{FF2B5EF4-FFF2-40B4-BE49-F238E27FC236}">
                <a16:creationId xmlns:a16="http://schemas.microsoft.com/office/drawing/2014/main" id="{DBF4DDD5-52FB-A5FE-BC90-BCCA1035F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57975" y="2646061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9F094891-A92D-2056-48E9-D6F41A0B3D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72375" y="2646061"/>
            <a:ext cx="914400" cy="914400"/>
          </a:xfrm>
          <a:prstGeom prst="rect">
            <a:avLst/>
          </a:prstGeom>
        </p:spPr>
      </p:pic>
      <p:pic>
        <p:nvPicPr>
          <p:cNvPr id="18" name="Graphic 17" descr="Arrow Right with solid fill">
            <a:extLst>
              <a:ext uri="{FF2B5EF4-FFF2-40B4-BE49-F238E27FC236}">
                <a16:creationId xmlns:a16="http://schemas.microsoft.com/office/drawing/2014/main" id="{8A97AD22-FA12-8E35-0062-0C552B5BF8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6775" y="26460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92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859672C-ABC9-63B5-06E3-171912EE9508}"/>
              </a:ext>
            </a:extLst>
          </p:cNvPr>
          <p:cNvSpPr/>
          <p:nvPr/>
        </p:nvSpPr>
        <p:spPr>
          <a:xfrm>
            <a:off x="2868449" y="2780998"/>
            <a:ext cx="5389510" cy="12960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EED77-5470-3DB7-4D1D-1BEFF2F1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71CD3-A21B-2211-1277-46124F2AD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phases: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CN" sz="1800" dirty="0"/>
              <a:t>❶</a:t>
            </a:r>
            <a:r>
              <a:rPr lang="en-CN" sz="2400" dirty="0"/>
              <a:t> Forward Pass, </a:t>
            </a:r>
            <a:r>
              <a:rPr lang="en-CN" sz="1800" dirty="0"/>
              <a:t>❷</a:t>
            </a:r>
            <a:r>
              <a:rPr lang="en-CN" sz="2400" dirty="0"/>
              <a:t> Backward Pass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57E00-932B-E9B5-E1FE-01A5C6E4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523D-184D-5B43-A553-D222B077DFB0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A3C6A-49BF-3381-D461-40C904F2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80998"/>
            <a:ext cx="1296004" cy="129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443255-2AC0-49B8-D592-A5D5F23FB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480742" y="-2"/>
            <a:ext cx="164924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559204-AFC4-29BE-0BB1-67D31715BF3F}"/>
              </a:ext>
            </a:extLst>
          </p:cNvPr>
          <p:cNvSpPr txBox="1"/>
          <p:nvPr/>
        </p:nvSpPr>
        <p:spPr>
          <a:xfrm>
            <a:off x="3972757" y="2517211"/>
            <a:ext cx="33443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Deep Neural Network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FFAC45-2D00-6CCC-7228-374175E693B6}"/>
              </a:ext>
            </a:extLst>
          </p:cNvPr>
          <p:cNvSpPr txBox="1"/>
          <p:nvPr/>
        </p:nvSpPr>
        <p:spPr>
          <a:xfrm>
            <a:off x="2764541" y="3846164"/>
            <a:ext cx="28804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Model parameters </a:t>
            </a:r>
            <a:r>
              <a:rPr lang="en-US" sz="2400" i="1" dirty="0">
                <a:latin typeface="LM Roman Unslanted 10" pitchFamily="2" charset="77"/>
              </a:rPr>
              <a:t>W</a:t>
            </a:r>
            <a:endParaRPr lang="en-US" sz="2400" dirty="0">
              <a:latin typeface="LM Roman Slanted 10" pitchFamily="2" charset="77"/>
            </a:endParaRPr>
          </a:p>
        </p:txBody>
      </p:sp>
      <p:pic>
        <p:nvPicPr>
          <p:cNvPr id="18" name="Graphic 17" descr="Arrow Right with solid fill">
            <a:extLst>
              <a:ext uri="{FF2B5EF4-FFF2-40B4-BE49-F238E27FC236}">
                <a16:creationId xmlns:a16="http://schemas.microsoft.com/office/drawing/2014/main" id="{BD056EC1-A52C-4DD4-FEB9-CC279151B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543575" y="2646061"/>
            <a:ext cx="914400" cy="914400"/>
          </a:xfrm>
          <a:prstGeom prst="rect">
            <a:avLst/>
          </a:prstGeom>
        </p:spPr>
      </p:pic>
      <p:pic>
        <p:nvPicPr>
          <p:cNvPr id="19" name="Graphic 18" descr="Arrow Right with solid fill">
            <a:extLst>
              <a:ext uri="{FF2B5EF4-FFF2-40B4-BE49-F238E27FC236}">
                <a16:creationId xmlns:a16="http://schemas.microsoft.com/office/drawing/2014/main" id="{DB0AD7F7-65D8-CFB9-A85D-74AD4FC9F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457975" y="2646061"/>
            <a:ext cx="914400" cy="914400"/>
          </a:xfrm>
          <a:prstGeom prst="rect">
            <a:avLst/>
          </a:prstGeom>
        </p:spPr>
      </p:pic>
      <p:pic>
        <p:nvPicPr>
          <p:cNvPr id="20" name="Graphic 19" descr="Arrow Right with solid fill">
            <a:extLst>
              <a:ext uri="{FF2B5EF4-FFF2-40B4-BE49-F238E27FC236}">
                <a16:creationId xmlns:a16="http://schemas.microsoft.com/office/drawing/2014/main" id="{9274DD2B-914D-79A8-D7EA-E0334B3FC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372375" y="2646061"/>
            <a:ext cx="914400" cy="914400"/>
          </a:xfrm>
          <a:prstGeom prst="rect">
            <a:avLst/>
          </a:prstGeom>
        </p:spPr>
      </p:pic>
      <p:pic>
        <p:nvPicPr>
          <p:cNvPr id="21" name="Graphic 20" descr="Arrow Right with solid fill">
            <a:extLst>
              <a:ext uri="{FF2B5EF4-FFF2-40B4-BE49-F238E27FC236}">
                <a16:creationId xmlns:a16="http://schemas.microsoft.com/office/drawing/2014/main" id="{275DE42B-E41D-81E8-3491-614302823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286775" y="2646061"/>
            <a:ext cx="914400" cy="914400"/>
          </a:xfrm>
          <a:prstGeom prst="rect">
            <a:avLst/>
          </a:prstGeom>
        </p:spPr>
      </p:pic>
      <p:pic>
        <p:nvPicPr>
          <p:cNvPr id="27" name="Graphic 26" descr="Line arrow: Clockwise curve with solid fill">
            <a:extLst>
              <a:ext uri="{FF2B5EF4-FFF2-40B4-BE49-F238E27FC236}">
                <a16:creationId xmlns:a16="http://schemas.microsoft.com/office/drawing/2014/main" id="{547BEC2E-D457-9B14-13C9-56EDFD7D7F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>
            <a:off x="3719253" y="3025923"/>
            <a:ext cx="914400" cy="9144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401B9EA-02C9-317D-751B-E4DD123A9D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0781" y="2715083"/>
            <a:ext cx="861233" cy="142783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11AF51F-FC63-FA66-3153-2036C4D5A7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9376" y="3561399"/>
            <a:ext cx="372691" cy="48035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8220CC-9B14-F673-7941-992DDCF7FC66}"/>
              </a:ext>
            </a:extLst>
          </p:cNvPr>
          <p:cNvSpPr txBox="1"/>
          <p:nvPr/>
        </p:nvSpPr>
        <p:spPr>
          <a:xfrm>
            <a:off x="10180105" y="2809598"/>
            <a:ext cx="1715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Training loss</a:t>
            </a:r>
          </a:p>
        </p:txBody>
      </p:sp>
    </p:spTree>
    <p:extLst>
      <p:ext uri="{BB962C8B-B14F-4D97-AF65-F5344CB8AC3E}">
        <p14:creationId xmlns:p14="http://schemas.microsoft.com/office/powerpoint/2010/main" val="4184039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3094</TotalTime>
  <Words>2913</Words>
  <Application>Microsoft Macintosh PowerPoint</Application>
  <PresentationFormat>Widescreen</PresentationFormat>
  <Paragraphs>629</Paragraphs>
  <Slides>60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3" baseType="lpstr">
      <vt:lpstr>Apple Color Emoji</vt:lpstr>
      <vt:lpstr>Arial</vt:lpstr>
      <vt:lpstr>Calibri</vt:lpstr>
      <vt:lpstr>Calibri Light</vt:lpstr>
      <vt:lpstr>Cambria Math</vt:lpstr>
      <vt:lpstr>Comic Sans MS</vt:lpstr>
      <vt:lpstr>Impact</vt:lpstr>
      <vt:lpstr>Latin Modern Math</vt:lpstr>
      <vt:lpstr>LM Roman 10</vt:lpstr>
      <vt:lpstr>LM Roman Slanted 10</vt:lpstr>
      <vt:lpstr>LM Roman Unslanted 10</vt:lpstr>
      <vt:lpstr>SF Mono</vt:lpstr>
      <vt:lpstr>Office Theme</vt:lpstr>
      <vt:lpstr>Compiler Optimizations for Machine Learning Workloads</vt:lpstr>
      <vt:lpstr>Announcements</vt:lpstr>
      <vt:lpstr>Agenda</vt:lpstr>
      <vt:lpstr>PowerPoint Presentation</vt:lpstr>
      <vt:lpstr>Hypes in Machine Learning</vt:lpstr>
      <vt:lpstr>Deep Neural Networks</vt:lpstr>
      <vt:lpstr>Deep Neural Networks</vt:lpstr>
      <vt:lpstr>Deep Neural Networks</vt:lpstr>
      <vt:lpstr>Deep Neural Networks</vt:lpstr>
      <vt:lpstr>Deep Neural Networks</vt:lpstr>
      <vt:lpstr>Deep Neural Networks</vt:lpstr>
      <vt:lpstr>Deep Neural Networks</vt:lpstr>
      <vt:lpstr>Section Summary</vt:lpstr>
      <vt:lpstr>Machine Learning Systems</vt:lpstr>
      <vt:lpstr>Machine Learning Systems Overview</vt:lpstr>
      <vt:lpstr>Machine Learning Systems Overview</vt:lpstr>
      <vt:lpstr>Machine Learning Systems Overview</vt:lpstr>
      <vt:lpstr>Machine Learning Systems Overview</vt:lpstr>
      <vt:lpstr>Machine Learning Systems Overview</vt:lpstr>
      <vt:lpstr>TensorFlow (V1)</vt:lpstr>
      <vt:lpstr>TensorFlow (V1)</vt:lpstr>
      <vt:lpstr>TensorFlow (V1)</vt:lpstr>
      <vt:lpstr>TensorFlow (V1)</vt:lpstr>
      <vt:lpstr>TensorFlow (V1)</vt:lpstr>
      <vt:lpstr>PyTorch</vt:lpstr>
      <vt:lpstr>PyTorch</vt:lpstr>
      <vt:lpstr>PyTorch</vt:lpstr>
      <vt:lpstr>TensorFlow &amp; PyTorch</vt:lpstr>
      <vt:lpstr>PyTorch Gen1 Compiler</vt:lpstr>
      <vt:lpstr>PyTorch Gen1 Compiler</vt:lpstr>
      <vt:lpstr>PyTorch Gen2 Compiler torch.fx</vt:lpstr>
      <vt:lpstr>PyTorch Gen2 Compiler torch.fx</vt:lpstr>
      <vt:lpstr>PyTorch Gen2 Compiler torch.fx</vt:lpstr>
      <vt:lpstr>PyTorch Gen2 Compiler torch.fx</vt:lpstr>
      <vt:lpstr>PyTorch Gen3 Compiler torch.Dynamo</vt:lpstr>
      <vt:lpstr>PyTorch Gen3 Compiler torch.Dynamo</vt:lpstr>
      <vt:lpstr>PyTorch Gen3 Compiler torch.Dynamo</vt:lpstr>
      <vt:lpstr>PyTorch Gen3 Compiler torch.Dynamo</vt:lpstr>
      <vt:lpstr>PyTorch Gen3 Compiler torch.Dynamo</vt:lpstr>
      <vt:lpstr>Section Summary</vt:lpstr>
      <vt:lpstr>Memory Optimizations</vt:lpstr>
      <vt:lpstr>Deep Neural Networks</vt:lpstr>
      <vt:lpstr>Deep Neural Networks</vt:lpstr>
      <vt:lpstr>Feature Maps</vt:lpstr>
      <vt:lpstr>Feature Maps</vt:lpstr>
      <vt:lpstr>PowerPoint Presentation</vt:lpstr>
      <vt:lpstr>Why memory matters?</vt:lpstr>
      <vt:lpstr>Memory → Training Throughputs</vt:lpstr>
      <vt:lpstr>Strategy #1. Virtualization</vt:lpstr>
      <vt:lpstr>Strategy #2. Data Encoding</vt:lpstr>
      <vt:lpstr>Strategy #3. Selective Recomputation</vt:lpstr>
      <vt:lpstr>Strategy #3. Selective Recomputation</vt:lpstr>
      <vt:lpstr>Strategy #3. Selective Recomputation</vt:lpstr>
      <vt:lpstr>Bidirectional Analysis</vt:lpstr>
      <vt:lpstr>Bidirectional Analysis</vt:lpstr>
      <vt:lpstr>Bidirectional Analysis</vt:lpstr>
      <vt:lpstr>Evaluation</vt:lpstr>
      <vt:lpstr>Section Summary</vt:lpstr>
      <vt:lpstr>Future Vision</vt:lpstr>
      <vt:lpstr>Compiler Optimizations for Machine Learning Workloads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Bojian Zheng</dc:creator>
  <cp:lastModifiedBy>Bojian Zheng</cp:lastModifiedBy>
  <cp:revision>662</cp:revision>
  <dcterms:created xsi:type="dcterms:W3CDTF">2023-03-18T16:56:36Z</dcterms:created>
  <dcterms:modified xsi:type="dcterms:W3CDTF">2023-03-20T20:32:04Z</dcterms:modified>
</cp:coreProperties>
</file>