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ink/ink1.xml" ContentType="application/inkml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ink/ink2.xml" ContentType="application/inkml+xml"/>
  <Override PartName="/ppt/notesSlides/notesSlide39.xml" ContentType="application/vnd.openxmlformats-officedocument.presentationml.notesSlide+xml"/>
  <Override PartName="/ppt/ink/ink3.xml" ContentType="application/inkml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  <p:sldMasterId id="2147483674" r:id="rId2"/>
    <p:sldMasterId id="2147483701" r:id="rId3"/>
  </p:sldMasterIdLst>
  <p:notesMasterIdLst>
    <p:notesMasterId r:id="rId59"/>
  </p:notesMasterIdLst>
  <p:handoutMasterIdLst>
    <p:handoutMasterId r:id="rId60"/>
  </p:handoutMasterIdLst>
  <p:sldIdLst>
    <p:sldId id="567" r:id="rId4"/>
    <p:sldId id="569" r:id="rId5"/>
    <p:sldId id="570" r:id="rId6"/>
    <p:sldId id="571" r:id="rId7"/>
    <p:sldId id="572" r:id="rId8"/>
    <p:sldId id="573" r:id="rId9"/>
    <p:sldId id="574" r:id="rId10"/>
    <p:sldId id="575" r:id="rId11"/>
    <p:sldId id="576" r:id="rId12"/>
    <p:sldId id="577" r:id="rId13"/>
    <p:sldId id="578" r:id="rId14"/>
    <p:sldId id="579" r:id="rId15"/>
    <p:sldId id="580" r:id="rId16"/>
    <p:sldId id="581" r:id="rId17"/>
    <p:sldId id="582" r:id="rId18"/>
    <p:sldId id="583" r:id="rId19"/>
    <p:sldId id="584" r:id="rId20"/>
    <p:sldId id="585" r:id="rId21"/>
    <p:sldId id="586" r:id="rId22"/>
    <p:sldId id="625" r:id="rId23"/>
    <p:sldId id="587" r:id="rId24"/>
    <p:sldId id="588" r:id="rId25"/>
    <p:sldId id="589" r:id="rId26"/>
    <p:sldId id="590" r:id="rId27"/>
    <p:sldId id="591" r:id="rId28"/>
    <p:sldId id="592" r:id="rId29"/>
    <p:sldId id="593" r:id="rId30"/>
    <p:sldId id="594" r:id="rId31"/>
    <p:sldId id="595" r:id="rId32"/>
    <p:sldId id="596" r:id="rId33"/>
    <p:sldId id="597" r:id="rId34"/>
    <p:sldId id="598" r:id="rId35"/>
    <p:sldId id="599" r:id="rId36"/>
    <p:sldId id="600" r:id="rId37"/>
    <p:sldId id="601" r:id="rId38"/>
    <p:sldId id="602" r:id="rId39"/>
    <p:sldId id="603" r:id="rId40"/>
    <p:sldId id="604" r:id="rId41"/>
    <p:sldId id="605" r:id="rId42"/>
    <p:sldId id="606" r:id="rId43"/>
    <p:sldId id="607" r:id="rId44"/>
    <p:sldId id="608" r:id="rId45"/>
    <p:sldId id="609" r:id="rId46"/>
    <p:sldId id="610" r:id="rId47"/>
    <p:sldId id="611" r:id="rId48"/>
    <p:sldId id="612" r:id="rId49"/>
    <p:sldId id="613" r:id="rId50"/>
    <p:sldId id="614" r:id="rId51"/>
    <p:sldId id="615" r:id="rId52"/>
    <p:sldId id="617" r:id="rId53"/>
    <p:sldId id="618" r:id="rId54"/>
    <p:sldId id="619" r:id="rId55"/>
    <p:sldId id="620" r:id="rId56"/>
    <p:sldId id="621" r:id="rId57"/>
    <p:sldId id="568" r:id="rId58"/>
  </p:sldIdLst>
  <p:sldSz cx="9144000" cy="6858000" type="screen4x3"/>
  <p:notesSz cx="9283700" cy="6985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00">
          <p15:clr>
            <a:srgbClr val="A4A3A4"/>
          </p15:clr>
        </p15:guide>
        <p15:guide id="2" pos="292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9900"/>
    <a:srgbClr val="0000FF"/>
    <a:srgbClr val="0033CC"/>
    <a:srgbClr val="006600"/>
    <a:srgbClr val="960000"/>
    <a:srgbClr val="2A55D6"/>
    <a:srgbClr val="993300"/>
    <a:srgbClr val="649A6D"/>
    <a:srgbClr val="6ACE52"/>
    <a:srgbClr val="005E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86535" autoAdjust="0"/>
  </p:normalViewPr>
  <p:slideViewPr>
    <p:cSldViewPr>
      <p:cViewPr varScale="1">
        <p:scale>
          <a:sx n="75" d="100"/>
          <a:sy n="75" d="100"/>
        </p:scale>
        <p:origin x="1048" y="3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228" y="-108"/>
      </p:cViewPr>
      <p:guideLst>
        <p:guide orient="horz" pos="2200"/>
        <p:guide pos="292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slide" Target="slides/slide47.xml"/><Relationship Id="rId55" Type="http://schemas.openxmlformats.org/officeDocument/2006/relationships/slide" Target="slides/slide52.xml"/><Relationship Id="rId63" Type="http://schemas.openxmlformats.org/officeDocument/2006/relationships/theme" Target="theme/theme1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9" Type="http://schemas.openxmlformats.org/officeDocument/2006/relationships/slide" Target="slides/slide26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slide" Target="slides/slide50.xml"/><Relationship Id="rId58" Type="http://schemas.openxmlformats.org/officeDocument/2006/relationships/slide" Target="slides/slide55.xml"/><Relationship Id="rId5" Type="http://schemas.openxmlformats.org/officeDocument/2006/relationships/slide" Target="slides/slide2.xml"/><Relationship Id="rId61" Type="http://schemas.openxmlformats.org/officeDocument/2006/relationships/presProps" Target="presProps.xml"/><Relationship Id="rId19" Type="http://schemas.openxmlformats.org/officeDocument/2006/relationships/slide" Target="slides/slide1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56" Type="http://schemas.openxmlformats.org/officeDocument/2006/relationships/slide" Target="slides/slide53.xml"/><Relationship Id="rId64" Type="http://schemas.openxmlformats.org/officeDocument/2006/relationships/tableStyles" Target="tableStyles.xml"/><Relationship Id="rId8" Type="http://schemas.openxmlformats.org/officeDocument/2006/relationships/slide" Target="slides/slide5.xml"/><Relationship Id="rId51" Type="http://schemas.openxmlformats.org/officeDocument/2006/relationships/slide" Target="slides/slide48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59" Type="http://schemas.openxmlformats.org/officeDocument/2006/relationships/notesMaster" Target="notesMasters/notesMaster1.xml"/><Relationship Id="rId20" Type="http://schemas.openxmlformats.org/officeDocument/2006/relationships/slide" Target="slides/slide17.xml"/><Relationship Id="rId41" Type="http://schemas.openxmlformats.org/officeDocument/2006/relationships/slide" Target="slides/slide38.xml"/><Relationship Id="rId54" Type="http://schemas.openxmlformats.org/officeDocument/2006/relationships/slide" Target="slides/slide51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57" Type="http://schemas.openxmlformats.org/officeDocument/2006/relationships/slide" Target="slides/slide54.xml"/><Relationship Id="rId10" Type="http://schemas.openxmlformats.org/officeDocument/2006/relationships/slide" Target="slides/slide7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slide" Target="slides/slide49.xml"/><Relationship Id="rId60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58617" y="0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/>
          <a:lstStyle>
            <a:lvl1pPr algn="r">
              <a:defRPr sz="1200"/>
            </a:lvl1pPr>
          </a:lstStyle>
          <a:p>
            <a:fld id="{AC167E78-EA36-40A1-A9A0-B443C6CB1F60}" type="datetimeFigureOut">
              <a:rPr lang="en-US" smtClean="0"/>
              <a:pPr/>
              <a:t>2/26/2023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34539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58617" y="6634539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 anchor="b"/>
          <a:lstStyle>
            <a:lvl1pPr algn="r">
              <a:defRPr sz="1200"/>
            </a:lvl1pPr>
          </a:lstStyle>
          <a:p>
            <a:fld id="{1E401BE2-F7AC-4C50-A6E5-F6C806E13D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6851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840" units="cm"/>
          <inkml:channel name="Y" type="integer" max="1600" units="cm"/>
          <inkml:channel name="T" type="integer" max="2.14748E9" units="dev"/>
        </inkml:traceFormat>
        <inkml:channelProperties>
          <inkml:channelProperty channel="X" name="resolution" value="43.68601" units="1/cm"/>
          <inkml:channelProperty channel="Y" name="resolution" value="43.71585" units="1/cm"/>
          <inkml:channelProperty channel="T" name="resolution" value="1" units="1/dev"/>
        </inkml:channelProperties>
      </inkml:inkSource>
      <inkml:timestamp xml:id="ts0" timeString="2021-03-08T19:30:52.29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2334 13204 0,'0'-12'47,"23"12"-32,-11 0-15,36-12 16,35 0-16,-47 12 16,24 0-16,-13 0 15,84 0 1,-48 0-16,1 0 16,83-12-1,-96 12-15,48 0 16,-36 0-1,-59 0-15,0 0 16,0 0-16,0 0 16,35 12-1,-23-12-15,47 12 16,-23-12 0,118 0-1,-142 0-15,59 0 16,1 12-1,-49-12-15,-23 0 16,12 0-16,-12 12 16,11-12-1,-11 0-15,-12 0 16,24 0 0,-13 0-16,13 0 15,0 0-15,35 0 16,37 0-1,-73 0-15,25 0 16,11 12-16,-23-12 16,71 0-1,-107 0-15,12 0 16,-1 0-16,1 0 16,48 0-1,-37 0-15,1 0 16,47 0-1,-23 0-15,11 12 16,-35-12-16,24 12 16,-1-12-16,13 12 15,11-12 1,-59 0-16,47 0 31,-59 0-31,0 0 16,59 0-1,-11 0-15,11 0 16,120 0 0,-84 0-16,-12 0 15,108 0 1,-96 0-16,-12 0 16,-35-12-16,23 12 15,-35 0-15,35 0 16,-59-12-16,12 12 15,-25 0-15,13 0 16,0 0-16,12 0 16,23 0-1,-23 0-15,12 0 16,-1 0 0,25 12-1,-37-12-15,49 12 16,-1 0-1,-47-12-15,23 0 16,-11 0-16,0 0 16,-13 0-16,-11 0 15,36 0 1,-48 0-16,0 0 16,11 0-16,-11 0 15,0 0-15,0 0 16,12 0-1,-12 0 48,12 0-47,-1 0-1,-11 0-15,0 0 16,0 0-1,0 0 1,12 0-16,-12 0 16,47 0-1,-23 0-15,12 0 0,-36 0 16,35 0 15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840" units="cm"/>
          <inkml:channel name="Y" type="integer" max="1600" units="cm"/>
          <inkml:channel name="T" type="integer" max="2.14748E9" units="dev"/>
        </inkml:traceFormat>
        <inkml:channelProperties>
          <inkml:channelProperty channel="X" name="resolution" value="43.68601" units="1/cm"/>
          <inkml:channelProperty channel="Y" name="resolution" value="43.71585" units="1/cm"/>
          <inkml:channelProperty channel="T" name="resolution" value="1" units="1/dev"/>
        </inkml:channelProperties>
      </inkml:inkSource>
      <inkml:timestamp xml:id="ts0" timeString="2021-03-08T19:35:13.58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3596 15240 0,'0'0'0,"0"-12"16,12 12 0,-12-12-1,11 0 1,1 12 0,-12-12-16,24 12 15,0 0-15,0-12 16,23 1-16,1 11 15,143-12 1,-108 0 0,12 12-16,-11 0 0,-37 0 15,60 0 1,-59 0-16,23 0 16,60 0-1,-47 0-15,-1 0 16,108 0-1,-84 0-15,-24 0 16,36 0-16,-36 0 16,120 0-1,-120 0-15,-23 0 16,118 0 0,-106 0-16,-25-12 15,49 12-15,-13 0 16,72-12-1,-48 0-15,-36 0 16,48 12-16,-83-12 16,59 12-16,-35 0 15,23 0 1,-11 0-16,-1 0 16,-59-12-16,59 12 15,1-12-15,-13 12 16,37-12-1,-49 12-15,1-11 16,35 11 0,-47 0-16,12 0 15,47 0 1,-59 0-16,-1 0 16,49 0-1,-37 0-15,37 0 16,23 0-1,-36 0-15,-35 0 16,35 0 0,-23 0-16,-12 0 15,47-12 1,-23 12-16,-13 0 16,48 0-1,-59 0-15,0 0 16,0 0-1,-24 0 1,11 0 0,1 0-16,12 0 15,71 0 1,-59 0-16,23 12 16,-23-1-16,-13 1 15,1 0-15,0-12 16,11 12-1,-23-12 1,-12 12 0,12-12-16,24 12 15,11-12-15,48 12 32,-95-12-32,0 0 15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840" units="cm"/>
          <inkml:channel name="Y" type="integer" max="1600" units="cm"/>
          <inkml:channel name="T" type="integer" max="2.14748E9" units="dev"/>
        </inkml:traceFormat>
        <inkml:channelProperties>
          <inkml:channelProperty channel="X" name="resolution" value="43.68601" units="1/cm"/>
          <inkml:channelProperty channel="Y" name="resolution" value="43.71585" units="1/cm"/>
          <inkml:channelProperty channel="T" name="resolution" value="1" units="1/dev"/>
        </inkml:channelProperties>
      </inkml:inkSource>
      <inkml:timestamp xml:id="ts0" timeString="2021-03-08T19:37:00.23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17312 11109 0,'12'-12'47,"-1"12"-47,13 0 15,0 0-15,0-12 0,0 12 16,0 0-16,-1 0 16,1 0-1,12 0-15,-24 0 16,59 0 0,-47 0-1,-12 0-15,12 0 0,11 0 16,1 0-1,-12 0-15,0 0 16,83 0 0,-83 0-16,47 0 15,1 12-15,-1 0 16,36-1 0,-11-11-16,-25 12 15,0-12-15,-23 0 0,12 0 16,-37 0-16,1 0 15,-12 0 1,60 12 0,-37-12-16,1 0 15,0 0 1,23 12-16,13 0 0,-25-12 16,1 0-1,-36 0-15,0 0 78,0 0-46,0 0-17,-1 0 1,-11 12-16,12-12 47,0 0-16,0 0-15,0 0-1,0 0 1,0 0-1,0 0 17,0 0-32,0 0 15,-1 0 1,1-12-16,12 0 16,48 12-1,-37 0-15,1 0 16,-24-12-16,0 12 15,-12-12 79,12 12-47,0 0-31,0 0-1,0 0 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58617" y="0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/>
          <a:lstStyle>
            <a:lvl1pPr algn="r">
              <a:defRPr sz="1200"/>
            </a:lvl1pPr>
          </a:lstStyle>
          <a:p>
            <a:fld id="{88D89EF4-2B2A-4F54-A6DD-1EB35DCF17B3}" type="datetimeFigureOut">
              <a:rPr lang="en-US" smtClean="0"/>
              <a:pPr/>
              <a:t>2/26/2023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3875"/>
            <a:ext cx="3492500" cy="2619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3" tIns="46477" rIns="92953" bIns="4647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8370" y="3317877"/>
            <a:ext cx="7426960" cy="3143250"/>
          </a:xfrm>
          <a:prstGeom prst="rect">
            <a:avLst/>
          </a:prstGeom>
        </p:spPr>
        <p:txBody>
          <a:bodyPr vert="horz" lIns="92953" tIns="46477" rIns="92953" bIns="46477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34539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58617" y="6634539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 anchor="b"/>
          <a:lstStyle>
            <a:lvl1pPr algn="r">
              <a:defRPr sz="1200"/>
            </a:lvl1pPr>
          </a:lstStyle>
          <a:p>
            <a:fld id="{AB959945-7217-484B-8E74-88DC87A74B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711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35012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88495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33664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0333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775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24263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55682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03226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98820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84443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5562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46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53238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43572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165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56462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38030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04260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10652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37267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73890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0677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53006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81511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37375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57603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064338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57911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420675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231E73-C7C5-466A-AD73-FEA1858868D8}" type="slidenum">
              <a:rPr lang="en-US"/>
              <a:pPr/>
              <a:t>36</a:t>
            </a:fld>
            <a:endParaRPr lang="en-US"/>
          </a:p>
        </p:txBody>
      </p:sp>
      <p:sp>
        <p:nvSpPr>
          <p:cNvPr id="580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0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60538" y="3474963"/>
            <a:ext cx="7680127" cy="3291114"/>
          </a:xfrm>
        </p:spPr>
        <p:txBody>
          <a:bodyPr/>
          <a:lstStyle/>
          <a:p>
            <a:r>
              <a:rPr lang="en-US"/>
              <a:t>Lets go through a motivating example of traditional points-to analysis in action.</a:t>
            </a:r>
          </a:p>
          <a:p>
            <a:endParaRPr lang="en-US"/>
          </a:p>
          <a:p>
            <a:r>
              <a:rPr lang="en-US"/>
              <a:t>We have some code: three variables x,y,z, and a pointer b pointing to x.</a:t>
            </a:r>
          </a:p>
          <a:p>
            <a:endParaRPr lang="en-US"/>
          </a:p>
          <a:p>
            <a:r>
              <a:rPr lang="en-US"/>
              <a:t>And lets say our goal is to decide to perform code motion on x = *a in the while loop.</a:t>
            </a:r>
          </a:p>
          <a:p>
            <a:endParaRPr lang="en-US"/>
          </a:p>
          <a:p>
            <a:r>
              <a:rPr lang="en-US"/>
              <a:t>Lets assume that the analysis is intialized with a pointing to undefined, and of course b pointing to x.</a:t>
            </a:r>
          </a:p>
          <a:p>
            <a:endParaRPr lang="en-US"/>
          </a:p>
          <a:p>
            <a:r>
              <a:rPr lang="en-US"/>
              <a:t>As the analysis proceeds, we first pass a conditional assignment of b to point to y---so now b maybe points to x and maybe points to y.</a:t>
            </a:r>
          </a:p>
          <a:p>
            <a:endParaRPr lang="en-US"/>
          </a:p>
          <a:p>
            <a:r>
              <a:rPr lang="en-US"/>
              <a:t>In the next if/else structure, we may either assign a to point to z, or else make it equal to b.   This really messes things up, so now a maybe points to x, y or z.</a:t>
            </a:r>
          </a:p>
          <a:p>
            <a:endParaRPr lang="en-US"/>
          </a:p>
          <a:p>
            <a:r>
              <a:rPr lang="en-US"/>
              <a:t>So we are unsure what a is pointing to, and must act conservatively.</a:t>
            </a:r>
          </a:p>
        </p:txBody>
      </p:sp>
    </p:spTree>
    <p:extLst>
      <p:ext uri="{BB962C8B-B14F-4D97-AF65-F5344CB8AC3E}">
        <p14:creationId xmlns:p14="http://schemas.microsoft.com/office/powerpoint/2010/main" val="501587398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8952D7-A38A-42BD-BA63-95DD2E9B6011}" type="slidenum">
              <a:rPr lang="en-US"/>
              <a:pPr/>
              <a:t>37</a:t>
            </a:fld>
            <a:endParaRPr lang="en-US"/>
          </a:p>
        </p:txBody>
      </p:sp>
      <p:sp>
        <p:nvSpPr>
          <p:cNvPr id="582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2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60538" y="3474963"/>
            <a:ext cx="7680127" cy="3291114"/>
          </a:xfrm>
        </p:spPr>
        <p:txBody>
          <a:bodyPr/>
          <a:lstStyle/>
          <a:p>
            <a:r>
              <a:rPr lang="en-US"/>
              <a:t>Now lets revisit the example assuming a probabilistic points-to analysis, building a probabilistic points-to graph.</a:t>
            </a:r>
          </a:p>
          <a:p>
            <a:endParaRPr lang="en-US"/>
          </a:p>
          <a:p>
            <a:r>
              <a:rPr lang="en-US"/>
              <a:t>Assume we have edge-profile information that tells us that the first if is taken 10% of the time, and that the second if is taken 20% of the time.</a:t>
            </a:r>
          </a:p>
          <a:p>
            <a:r>
              <a:rPr lang="en-US"/>
              <a:t>We also assume the same initialization as before.</a:t>
            </a:r>
          </a:p>
          <a:p>
            <a:endParaRPr lang="en-US"/>
          </a:p>
          <a:p>
            <a:r>
              <a:rPr lang="en-US"/>
              <a:t>Now as we progress through the analysis, after the first if b points to y with a probability of .1, and thus to x with a prob of .9.</a:t>
            </a:r>
          </a:p>
          <a:p>
            <a:endParaRPr lang="en-US"/>
          </a:p>
          <a:p>
            <a:r>
              <a:rPr lang="en-US"/>
              <a:t>Similarly, after the if/else structure, with the proper multiplication we compute the probabilities that a is pointing to x, y, and z.  </a:t>
            </a:r>
          </a:p>
          <a:p>
            <a:endParaRPr lang="en-US"/>
          </a:p>
          <a:p>
            <a:r>
              <a:rPr lang="en-US"/>
              <a:t>Now when we consider the x=*a statement in the while loop, we know that it is 72% likely that a is pointing to x, and hence that the statement is loop invariant.  Hence we could consider a speculative optimization.</a:t>
            </a:r>
          </a:p>
        </p:txBody>
      </p:sp>
    </p:spTree>
    <p:extLst>
      <p:ext uri="{BB962C8B-B14F-4D97-AF65-F5344CB8AC3E}">
        <p14:creationId xmlns:p14="http://schemas.microsoft.com/office/powerpoint/2010/main" val="2624328860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669239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0758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718601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621195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55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57899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7471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5854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0373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6141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 noChangeArrowheads="1"/>
          </p:cNvSpPr>
          <p:nvPr/>
        </p:nvSpPr>
        <p:spPr bwMode="auto">
          <a:xfrm>
            <a:off x="457200" y="1123950"/>
            <a:ext cx="82296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457200" y="337185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Line 10"/>
          <p:cNvSpPr>
            <a:spLocks noChangeShapeType="1"/>
          </p:cNvSpPr>
          <p:nvPr userDrawn="1"/>
        </p:nvSpPr>
        <p:spPr bwMode="auto">
          <a:xfrm>
            <a:off x="8686800" y="2457450"/>
            <a:ext cx="0" cy="9144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13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24000"/>
            <a:ext cx="7924800" cy="17526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81400"/>
            <a:ext cx="78486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7341D3D9-3FE8-4025-BF66-8DAB1ABB951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4DDA66-0DFC-412A-A4B0-EFE91F0913E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152400"/>
            <a:ext cx="2152650" cy="6096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152400"/>
            <a:ext cx="6305550" cy="6096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1F9A79-97CD-456A-8962-B51E5744B9C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1D3D9-3FE8-4025-BF66-8DAB1ABB951F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7" name="Line 10"/>
          <p:cNvSpPr>
            <a:spLocks noChangeShapeType="1"/>
          </p:cNvSpPr>
          <p:nvPr userDrawn="1"/>
        </p:nvSpPr>
        <p:spPr bwMode="auto">
          <a:xfrm>
            <a:off x="8686800" y="2457450"/>
            <a:ext cx="0" cy="9144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057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EF5891-60A9-4DA4-8C9F-E9D9ADCD64CE}" type="datetimeFigureOut">
              <a:rPr lang="en-US" smtClean="0"/>
              <a:pPr/>
              <a:t>2/26/2023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68968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1D3D9-3FE8-4025-BF66-8DAB1ABB951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2/26/2023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/>
            </a:lvl1pPr>
          </a:lstStyle>
          <a:p>
            <a:fld id="{323594FA-E141-4234-AE05-360401972BE7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2/26/2023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2/26/2023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2/26/2023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2/26/2023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3594FA-E141-4234-AE05-360401972BE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2/26/2023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2/26/2023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2/26/2023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2/26/2023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2/26/2023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AC7BA1-BEA2-40AF-9056-44DC8C98568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371600"/>
            <a:ext cx="42291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371600"/>
            <a:ext cx="42291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D2BBBE-2A44-4D16-8758-0239282DCC5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FD5635-BCCD-45D2-B61E-320731E13B1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8A7077-2B78-4FB5-8F56-24239751AEF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86574E-FA2E-425B-A84C-39F9592E9EC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48CFD0-6DDB-45F0-A989-9F5CE648BC1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97B092-8552-4BA4-B0E1-CE51B98A2A2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52400"/>
            <a:ext cx="8610600" cy="75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908720"/>
            <a:ext cx="8610600" cy="5339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US" altLang="en-US" dirty="0"/>
          </a:p>
        </p:txBody>
      </p:sp>
      <p:sp>
        <p:nvSpPr>
          <p:cNvPr id="100357" name="Rectangle 10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Garamond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100358" name="Rectangle 103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600">
                <a:latin typeface="Garamond" pitchFamily="18" charset="0"/>
              </a:defRPr>
            </a:lvl1pPr>
          </a:lstStyle>
          <a:p>
            <a:fld id="{6F400BD0-49BF-48FC-8114-37C1D4F5AB3D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0360" name="Line 1032"/>
          <p:cNvSpPr>
            <a:spLocks noChangeShapeType="1"/>
          </p:cNvSpPr>
          <p:nvPr/>
        </p:nvSpPr>
        <p:spPr bwMode="auto">
          <a:xfrm>
            <a:off x="228600" y="6248400"/>
            <a:ext cx="8610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0361" name="Line 1033"/>
          <p:cNvSpPr>
            <a:spLocks noChangeShapeType="1"/>
          </p:cNvSpPr>
          <p:nvPr/>
        </p:nvSpPr>
        <p:spPr bwMode="auto">
          <a:xfrm>
            <a:off x="228600" y="914400"/>
            <a:ext cx="8610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200">
          <a:solidFill>
            <a:schemeClr val="tx1"/>
          </a:solidFill>
          <a:latin typeface="+mn-lt"/>
        </a:defRPr>
      </a:lvl2pPr>
      <a:lvl3pPr marL="1022350" indent="-35083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339850" indent="-31591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>
          <a:solidFill>
            <a:schemeClr val="tx1"/>
          </a:solidFill>
          <a:latin typeface="+mn-lt"/>
        </a:defRPr>
      </a:lvl4pPr>
      <a:lvl5pPr marL="16811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1383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5955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0527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5099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52400"/>
            <a:ext cx="8610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71600"/>
            <a:ext cx="8610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0357" name="Rectangle 10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Garamond" pitchFamily="18" charset="0"/>
              </a:defRPr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0358" name="Rectangle 103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600">
                <a:latin typeface="Garamond" pitchFamily="18" charset="0"/>
              </a:defRPr>
            </a:lvl1pPr>
          </a:lstStyle>
          <a:p>
            <a:fld id="{6F400BD0-49BF-48FC-8114-37C1D4F5AB3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0360" name="Line 1032"/>
          <p:cNvSpPr>
            <a:spLocks noChangeShapeType="1"/>
          </p:cNvSpPr>
          <p:nvPr/>
        </p:nvSpPr>
        <p:spPr bwMode="auto">
          <a:xfrm>
            <a:off x="228600" y="6248400"/>
            <a:ext cx="8610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0361" name="Line 1033"/>
          <p:cNvSpPr>
            <a:spLocks noChangeShapeType="1"/>
          </p:cNvSpPr>
          <p:nvPr/>
        </p:nvSpPr>
        <p:spPr bwMode="auto">
          <a:xfrm>
            <a:off x="228600" y="914400"/>
            <a:ext cx="8610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</p:sldLayoutIdLst>
  <p:transition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2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1048B6-75C2-4B3C-A1E9-A765E362A827}" type="datetimeFigureOut">
              <a:rPr lang="en-US" smtClean="0"/>
              <a:t>2/26/2023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00BD0-49BF-48FC-8114-37C1D4F5AB3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3.emf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5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5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8.png"/><Relationship Id="rId4" Type="http://schemas.openxmlformats.org/officeDocument/2006/relationships/image" Target="../media/image7.w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5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9.wmf"/><Relationship Id="rId5" Type="http://schemas.openxmlformats.org/officeDocument/2006/relationships/image" Target="../media/image8.png"/><Relationship Id="rId4" Type="http://schemas.openxmlformats.org/officeDocument/2006/relationships/image" Target="../media/image7.wmf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9.wmf"/><Relationship Id="rId4" Type="http://schemas.openxmlformats.org/officeDocument/2006/relationships/image" Target="../media/image8.png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5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16.emf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5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5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17.emf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18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4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5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5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5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5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5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5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5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5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15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15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15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15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15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053" y="609600"/>
            <a:ext cx="9091863" cy="2819400"/>
          </a:xfrm>
          <a:solidFill>
            <a:schemeClr val="bg1">
              <a:lumMod val="95000"/>
            </a:schemeClr>
          </a:solidFill>
        </p:spPr>
        <p:txBody>
          <a:bodyPr anchor="ctr" anchorCtr="0">
            <a:noAutofit/>
          </a:bodyPr>
          <a:lstStyle/>
          <a:p>
            <a:pPr fontAlgn="base"/>
            <a:r>
              <a:rPr lang="en-US" b="1" dirty="0"/>
              <a:t>CSC D70: </a:t>
            </a:r>
            <a:br>
              <a:rPr lang="en-US" b="1" dirty="0"/>
            </a:br>
            <a:r>
              <a:rPr lang="en-US" b="1" dirty="0"/>
              <a:t>Compiler Optimization</a:t>
            </a:r>
            <a:br>
              <a:rPr lang="en-US" b="1" dirty="0"/>
            </a:br>
            <a:r>
              <a:rPr lang="en-US" b="1" dirty="0"/>
              <a:t>Pointer Analysis</a:t>
            </a: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5905500" y="5414556"/>
            <a:ext cx="571500" cy="4270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2200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A38BC0D9-9426-462E-A586-ED53F18E48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" y="3875481"/>
            <a:ext cx="8153400" cy="17526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Prof. Gennady </a:t>
            </a:r>
            <a:r>
              <a:rPr lang="en-US" dirty="0" err="1">
                <a:solidFill>
                  <a:srgbClr val="0000FF"/>
                </a:solidFill>
              </a:rPr>
              <a:t>Pekhimenko</a:t>
            </a:r>
            <a:endParaRPr lang="en-US" dirty="0">
              <a:solidFill>
                <a:srgbClr val="0000FF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University of Toronto</a:t>
            </a:r>
          </a:p>
          <a:p>
            <a:r>
              <a:rPr lang="en-US" dirty="0">
                <a:solidFill>
                  <a:schemeClr val="tx1"/>
                </a:solidFill>
              </a:rPr>
              <a:t>Winter 2023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2584" y="6211669"/>
            <a:ext cx="8686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i="1" dirty="0">
                <a:solidFill>
                  <a:schemeClr val="tx2"/>
                </a:solidFill>
              </a:rPr>
              <a:t>The content of this lecture is adapted from the lectures of </a:t>
            </a:r>
          </a:p>
          <a:p>
            <a:pPr algn="ctr"/>
            <a:r>
              <a:rPr lang="en-US" b="1" i="1" dirty="0">
                <a:solidFill>
                  <a:schemeClr val="tx2"/>
                </a:solidFill>
              </a:rPr>
              <a:t>Todd Mowry, Greg </a:t>
            </a:r>
            <a:r>
              <a:rPr lang="en-US" b="1" i="1" dirty="0" err="1">
                <a:solidFill>
                  <a:schemeClr val="tx2"/>
                </a:solidFill>
              </a:rPr>
              <a:t>Steffan</a:t>
            </a:r>
            <a:r>
              <a:rPr lang="en-US" b="1" i="1" dirty="0">
                <a:solidFill>
                  <a:schemeClr val="tx2"/>
                </a:solidFill>
              </a:rPr>
              <a:t>, and Phillip Gibbons</a:t>
            </a:r>
          </a:p>
        </p:txBody>
      </p:sp>
    </p:spTree>
    <p:extLst>
      <p:ext uri="{BB962C8B-B14F-4D97-AF65-F5344CB8AC3E}">
        <p14:creationId xmlns:p14="http://schemas.microsoft.com/office/powerpoint/2010/main" val="3400835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72"/>
    </mc:Choice>
    <mc:Fallback xmlns="">
      <p:transition spd="slow" advTm="2972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Heap Modeling Options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05800" cy="4830763"/>
          </a:xfrm>
        </p:spPr>
        <p:txBody>
          <a:bodyPr/>
          <a:lstStyle/>
          <a:p>
            <a:r>
              <a:rPr lang="en-US" sz="2400" dirty="0">
                <a:solidFill>
                  <a:srgbClr val="0000FF"/>
                </a:solidFill>
              </a:rPr>
              <a:t>Heap merged</a:t>
            </a:r>
          </a:p>
          <a:p>
            <a:pPr lvl="1"/>
            <a:r>
              <a:rPr lang="en-US" sz="2400" dirty="0"/>
              <a:t>i.e. “no heap modeling”</a:t>
            </a:r>
          </a:p>
          <a:p>
            <a:r>
              <a:rPr lang="en-US" sz="2400" dirty="0">
                <a:solidFill>
                  <a:srgbClr val="0000FF"/>
                </a:solidFill>
              </a:rPr>
              <a:t>Allocation site </a:t>
            </a:r>
            <a:r>
              <a:rPr lang="en-US" sz="2400" dirty="0"/>
              <a:t>(any call to </a:t>
            </a:r>
            <a:r>
              <a:rPr lang="en-US" sz="2400" dirty="0" err="1"/>
              <a:t>malloc</a:t>
            </a:r>
            <a:r>
              <a:rPr lang="en-US" sz="2400" dirty="0"/>
              <a:t>/</a:t>
            </a:r>
            <a:r>
              <a:rPr lang="en-US" sz="2400" dirty="0" err="1"/>
              <a:t>calloc</a:t>
            </a:r>
            <a:r>
              <a:rPr lang="en-US" sz="2400" dirty="0"/>
              <a:t>)</a:t>
            </a:r>
          </a:p>
          <a:p>
            <a:pPr lvl="1"/>
            <a:r>
              <a:rPr lang="en-US" sz="2400" dirty="0"/>
              <a:t>Consider each to be a unique location</a:t>
            </a:r>
          </a:p>
          <a:p>
            <a:pPr lvl="1"/>
            <a:r>
              <a:rPr lang="en-US" sz="2400" dirty="0"/>
              <a:t>Doesn’t differentiate between multiple objects allocated by the same allocation site</a:t>
            </a:r>
          </a:p>
          <a:p>
            <a:r>
              <a:rPr lang="en-US" sz="2400" dirty="0">
                <a:solidFill>
                  <a:srgbClr val="0000FF"/>
                </a:solidFill>
              </a:rPr>
              <a:t>Shape analysis</a:t>
            </a:r>
          </a:p>
          <a:p>
            <a:pPr lvl="1"/>
            <a:r>
              <a:rPr lang="en-US" sz="2400" dirty="0"/>
              <a:t>Recognize linked lists, trees, DAGs, etc.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10</a:t>
            </a:fld>
            <a:endParaRPr lang="en-US" dirty="0"/>
          </a:p>
        </p:txBody>
      </p:sp>
      <p:grpSp>
        <p:nvGrpSpPr>
          <p:cNvPr id="7" name="Group 4"/>
          <p:cNvGrpSpPr>
            <a:grpSpLocks/>
          </p:cNvGrpSpPr>
          <p:nvPr/>
        </p:nvGrpSpPr>
        <p:grpSpPr bwMode="auto">
          <a:xfrm>
            <a:off x="1892300" y="5029200"/>
            <a:ext cx="1981200" cy="1371600"/>
            <a:chOff x="1008" y="2976"/>
            <a:chExt cx="1248" cy="864"/>
          </a:xfrm>
        </p:grpSpPr>
        <p:sp>
          <p:nvSpPr>
            <p:cNvPr id="8" name="Oval 5"/>
            <p:cNvSpPr>
              <a:spLocks noChangeArrowheads="1"/>
            </p:cNvSpPr>
            <p:nvPr/>
          </p:nvSpPr>
          <p:spPr bwMode="auto">
            <a:xfrm>
              <a:off x="1008" y="3264"/>
              <a:ext cx="192" cy="192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Oval 6"/>
            <p:cNvSpPr>
              <a:spLocks noChangeArrowheads="1"/>
            </p:cNvSpPr>
            <p:nvPr/>
          </p:nvSpPr>
          <p:spPr bwMode="auto">
            <a:xfrm>
              <a:off x="1488" y="2976"/>
              <a:ext cx="192" cy="192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Oval 7"/>
            <p:cNvSpPr>
              <a:spLocks noChangeArrowheads="1"/>
            </p:cNvSpPr>
            <p:nvPr/>
          </p:nvSpPr>
          <p:spPr bwMode="auto">
            <a:xfrm>
              <a:off x="1488" y="3648"/>
              <a:ext cx="192" cy="192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2064" y="3648"/>
              <a:ext cx="192" cy="192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Oval 9"/>
            <p:cNvSpPr>
              <a:spLocks noChangeArrowheads="1"/>
            </p:cNvSpPr>
            <p:nvPr/>
          </p:nvSpPr>
          <p:spPr bwMode="auto">
            <a:xfrm>
              <a:off x="1488" y="3312"/>
              <a:ext cx="192" cy="192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Oval 10"/>
            <p:cNvSpPr>
              <a:spLocks noChangeArrowheads="1"/>
            </p:cNvSpPr>
            <p:nvPr/>
          </p:nvSpPr>
          <p:spPr bwMode="auto">
            <a:xfrm>
              <a:off x="2064" y="3312"/>
              <a:ext cx="192" cy="192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Line 11"/>
            <p:cNvSpPr>
              <a:spLocks noChangeShapeType="1"/>
            </p:cNvSpPr>
            <p:nvPr/>
          </p:nvSpPr>
          <p:spPr bwMode="auto">
            <a:xfrm>
              <a:off x="1200" y="3360"/>
              <a:ext cx="288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12"/>
            <p:cNvSpPr>
              <a:spLocks noChangeShapeType="1"/>
            </p:cNvSpPr>
            <p:nvPr/>
          </p:nvSpPr>
          <p:spPr bwMode="auto">
            <a:xfrm flipV="1">
              <a:off x="1200" y="3120"/>
              <a:ext cx="288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13"/>
            <p:cNvSpPr>
              <a:spLocks noChangeShapeType="1"/>
            </p:cNvSpPr>
            <p:nvPr/>
          </p:nvSpPr>
          <p:spPr bwMode="auto">
            <a:xfrm>
              <a:off x="1680" y="3072"/>
              <a:ext cx="384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14"/>
            <p:cNvSpPr>
              <a:spLocks noChangeShapeType="1"/>
            </p:cNvSpPr>
            <p:nvPr/>
          </p:nvSpPr>
          <p:spPr bwMode="auto">
            <a:xfrm>
              <a:off x="1200" y="3360"/>
              <a:ext cx="288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15"/>
            <p:cNvSpPr>
              <a:spLocks noChangeShapeType="1"/>
            </p:cNvSpPr>
            <p:nvPr/>
          </p:nvSpPr>
          <p:spPr bwMode="auto">
            <a:xfrm>
              <a:off x="1680" y="3744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16"/>
            <p:cNvSpPr>
              <a:spLocks noChangeShapeType="1"/>
            </p:cNvSpPr>
            <p:nvPr/>
          </p:nvSpPr>
          <p:spPr bwMode="auto">
            <a:xfrm flipV="1">
              <a:off x="1680" y="3456"/>
              <a:ext cx="384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0" name="Group 17"/>
          <p:cNvGrpSpPr>
            <a:grpSpLocks/>
          </p:cNvGrpSpPr>
          <p:nvPr/>
        </p:nvGrpSpPr>
        <p:grpSpPr bwMode="auto">
          <a:xfrm>
            <a:off x="4965700" y="5537200"/>
            <a:ext cx="1524000" cy="304800"/>
            <a:chOff x="2976" y="3264"/>
            <a:chExt cx="960" cy="192"/>
          </a:xfrm>
        </p:grpSpPr>
        <p:sp>
          <p:nvSpPr>
            <p:cNvPr id="21" name="Oval 18"/>
            <p:cNvSpPr>
              <a:spLocks noChangeArrowheads="1"/>
            </p:cNvSpPr>
            <p:nvPr/>
          </p:nvSpPr>
          <p:spPr bwMode="auto">
            <a:xfrm>
              <a:off x="2976" y="3264"/>
              <a:ext cx="192" cy="192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Oval 19"/>
            <p:cNvSpPr>
              <a:spLocks noChangeArrowheads="1"/>
            </p:cNvSpPr>
            <p:nvPr/>
          </p:nvSpPr>
          <p:spPr bwMode="auto">
            <a:xfrm>
              <a:off x="3360" y="3264"/>
              <a:ext cx="192" cy="192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Oval 20"/>
            <p:cNvSpPr>
              <a:spLocks noChangeArrowheads="1"/>
            </p:cNvSpPr>
            <p:nvPr/>
          </p:nvSpPr>
          <p:spPr bwMode="auto">
            <a:xfrm>
              <a:off x="3744" y="3264"/>
              <a:ext cx="192" cy="192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Line 21"/>
            <p:cNvSpPr>
              <a:spLocks noChangeShapeType="1"/>
            </p:cNvSpPr>
            <p:nvPr/>
          </p:nvSpPr>
          <p:spPr bwMode="auto">
            <a:xfrm>
              <a:off x="3168" y="3360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Line 22"/>
            <p:cNvSpPr>
              <a:spLocks noChangeShapeType="1"/>
            </p:cNvSpPr>
            <p:nvPr/>
          </p:nvSpPr>
          <p:spPr bwMode="auto">
            <a:xfrm>
              <a:off x="3552" y="3360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220674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Aggregate Modeling Options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3999"/>
            <a:ext cx="3657600" cy="487680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u="sng" dirty="0">
                <a:solidFill>
                  <a:srgbClr val="0000FF"/>
                </a:solidFill>
              </a:rPr>
              <a:t>Arrays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11</a:t>
            </a:fld>
            <a:endParaRPr lang="en-US" dirty="0"/>
          </a:p>
        </p:txBody>
      </p:sp>
      <p:grpSp>
        <p:nvGrpSpPr>
          <p:cNvPr id="8" name="Group 4"/>
          <p:cNvGrpSpPr>
            <a:grpSpLocks/>
          </p:cNvGrpSpPr>
          <p:nvPr/>
        </p:nvGrpSpPr>
        <p:grpSpPr bwMode="auto">
          <a:xfrm>
            <a:off x="512069" y="2490786"/>
            <a:ext cx="1600200" cy="304800"/>
            <a:chOff x="720" y="1392"/>
            <a:chExt cx="1008" cy="192"/>
          </a:xfrm>
          <a:solidFill>
            <a:srgbClr val="00FFFF"/>
          </a:solidFill>
        </p:grpSpPr>
        <p:sp>
          <p:nvSpPr>
            <p:cNvPr id="9" name="Rectangle 5"/>
            <p:cNvSpPr>
              <a:spLocks noChangeArrowheads="1"/>
            </p:cNvSpPr>
            <p:nvPr/>
          </p:nvSpPr>
          <p:spPr bwMode="auto">
            <a:xfrm>
              <a:off x="720" y="1392"/>
              <a:ext cx="192" cy="192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912" y="1392"/>
              <a:ext cx="192" cy="192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Rectangle 7"/>
            <p:cNvSpPr>
              <a:spLocks noChangeArrowheads="1"/>
            </p:cNvSpPr>
            <p:nvPr/>
          </p:nvSpPr>
          <p:spPr bwMode="auto">
            <a:xfrm>
              <a:off x="1104" y="1392"/>
              <a:ext cx="432" cy="192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b="0" dirty="0"/>
                <a:t>…</a:t>
              </a:r>
            </a:p>
          </p:txBody>
        </p:sp>
        <p:sp>
          <p:nvSpPr>
            <p:cNvPr id="12" name="Rectangle 8"/>
            <p:cNvSpPr>
              <a:spLocks noChangeArrowheads="1"/>
            </p:cNvSpPr>
            <p:nvPr/>
          </p:nvSpPr>
          <p:spPr bwMode="auto">
            <a:xfrm>
              <a:off x="1536" y="1392"/>
              <a:ext cx="192" cy="192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8" name="Text Box 25"/>
          <p:cNvSpPr txBox="1">
            <a:spLocks noChangeArrowheads="1"/>
          </p:cNvSpPr>
          <p:nvPr/>
        </p:nvSpPr>
        <p:spPr bwMode="auto">
          <a:xfrm>
            <a:off x="2223394" y="2285999"/>
            <a:ext cx="224933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latin typeface="Calibri"/>
              </a:rPr>
              <a:t>Elements are treated</a:t>
            </a:r>
          </a:p>
          <a:p>
            <a:r>
              <a:rPr lang="en-US" sz="1800" dirty="0">
                <a:latin typeface="Calibri"/>
              </a:rPr>
              <a:t>as </a:t>
            </a:r>
            <a:r>
              <a:rPr lang="en-US" sz="1800" dirty="0">
                <a:solidFill>
                  <a:srgbClr val="FF3399"/>
                </a:solidFill>
                <a:latin typeface="Calibri"/>
              </a:rPr>
              <a:t>individual locations</a:t>
            </a:r>
          </a:p>
        </p:txBody>
      </p:sp>
      <p:grpSp>
        <p:nvGrpSpPr>
          <p:cNvPr id="36" name="Group 35"/>
          <p:cNvGrpSpPr/>
          <p:nvPr/>
        </p:nvGrpSpPr>
        <p:grpSpPr>
          <a:xfrm>
            <a:off x="1143000" y="3100386"/>
            <a:ext cx="3003138" cy="1063844"/>
            <a:chOff x="1143000" y="2795587"/>
            <a:chExt cx="3003138" cy="1063844"/>
          </a:xfrm>
        </p:grpSpPr>
        <p:sp>
          <p:nvSpPr>
            <p:cNvPr id="13" name="Rectangle 9"/>
            <p:cNvSpPr>
              <a:spLocks noChangeArrowheads="1"/>
            </p:cNvSpPr>
            <p:nvPr/>
          </p:nvSpPr>
          <p:spPr bwMode="auto">
            <a:xfrm>
              <a:off x="1197869" y="3405187"/>
              <a:ext cx="304800" cy="304800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Text Box 10"/>
            <p:cNvSpPr txBox="1">
              <a:spLocks noChangeArrowheads="1"/>
            </p:cNvSpPr>
            <p:nvPr/>
          </p:nvSpPr>
          <p:spPr bwMode="auto">
            <a:xfrm>
              <a:off x="1143000" y="2795587"/>
              <a:ext cx="38687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b="0" dirty="0">
                  <a:latin typeface="Calibri"/>
                </a:rPr>
                <a:t>or</a:t>
              </a:r>
            </a:p>
          </p:txBody>
        </p:sp>
        <p:sp>
          <p:nvSpPr>
            <p:cNvPr id="29" name="Text Box 26"/>
            <p:cNvSpPr txBox="1">
              <a:spLocks noChangeArrowheads="1"/>
            </p:cNvSpPr>
            <p:nvPr/>
          </p:nvSpPr>
          <p:spPr bwMode="auto">
            <a:xfrm>
              <a:off x="2197994" y="3213100"/>
              <a:ext cx="1948144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dirty="0">
                  <a:latin typeface="Calibri"/>
                </a:rPr>
                <a:t>Treat entire array</a:t>
              </a:r>
            </a:p>
            <a:p>
              <a:r>
                <a:rPr lang="en-US" sz="1800" dirty="0">
                  <a:latin typeface="Calibri"/>
                </a:rPr>
                <a:t>as a </a:t>
              </a:r>
              <a:r>
                <a:rPr lang="en-US" sz="1800" dirty="0">
                  <a:solidFill>
                    <a:srgbClr val="FF3399"/>
                  </a:solidFill>
                  <a:latin typeface="Calibri"/>
                </a:rPr>
                <a:t>single location</a:t>
              </a: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5353050" y="4205286"/>
            <a:ext cx="3181350" cy="1241644"/>
            <a:chOff x="5353050" y="3900487"/>
            <a:chExt cx="3181350" cy="1241644"/>
          </a:xfrm>
        </p:grpSpPr>
        <p:sp>
          <p:nvSpPr>
            <p:cNvPr id="21" name="Rectangle 17"/>
            <p:cNvSpPr>
              <a:spLocks noChangeArrowheads="1"/>
            </p:cNvSpPr>
            <p:nvPr/>
          </p:nvSpPr>
          <p:spPr bwMode="auto">
            <a:xfrm>
              <a:off x="5429250" y="4648200"/>
              <a:ext cx="304800" cy="3048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Text Box 18"/>
            <p:cNvSpPr txBox="1">
              <a:spLocks noChangeArrowheads="1"/>
            </p:cNvSpPr>
            <p:nvPr/>
          </p:nvSpPr>
          <p:spPr bwMode="auto">
            <a:xfrm>
              <a:off x="5353050" y="3900487"/>
              <a:ext cx="38687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b="0" dirty="0">
                  <a:latin typeface="Calibri"/>
                </a:rPr>
                <a:t>or</a:t>
              </a:r>
            </a:p>
          </p:txBody>
        </p:sp>
        <p:sp>
          <p:nvSpPr>
            <p:cNvPr id="32" name="Text Box 29"/>
            <p:cNvSpPr txBox="1">
              <a:spLocks noChangeArrowheads="1"/>
            </p:cNvSpPr>
            <p:nvPr/>
          </p:nvSpPr>
          <p:spPr bwMode="auto">
            <a:xfrm>
              <a:off x="5876925" y="4495800"/>
              <a:ext cx="2657475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1800" dirty="0">
                  <a:latin typeface="Calibri"/>
                </a:rPr>
                <a:t>Treat entire structure as a </a:t>
              </a:r>
              <a:r>
                <a:rPr lang="en-US" sz="1800" dirty="0">
                  <a:solidFill>
                    <a:srgbClr val="FF3399"/>
                  </a:solidFill>
                  <a:latin typeface="Calibri"/>
                </a:rPr>
                <a:t>single location</a:t>
              </a: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4953000" y="1523999"/>
            <a:ext cx="3886200" cy="4876801"/>
            <a:chOff x="4953000" y="1219200"/>
            <a:chExt cx="3886200" cy="4876801"/>
          </a:xfrm>
        </p:grpSpPr>
        <p:grpSp>
          <p:nvGrpSpPr>
            <p:cNvPr id="39" name="Group 38"/>
            <p:cNvGrpSpPr/>
            <p:nvPr/>
          </p:nvGrpSpPr>
          <p:grpSpPr>
            <a:xfrm>
              <a:off x="5435600" y="1995487"/>
              <a:ext cx="2757334" cy="1600200"/>
              <a:chOff x="5435600" y="1995487"/>
              <a:chExt cx="2757334" cy="1600200"/>
            </a:xfrm>
          </p:grpSpPr>
          <p:grpSp>
            <p:nvGrpSpPr>
              <p:cNvPr id="15" name="Group 11"/>
              <p:cNvGrpSpPr>
                <a:grpSpLocks/>
              </p:cNvGrpSpPr>
              <p:nvPr/>
            </p:nvGrpSpPr>
            <p:grpSpPr bwMode="auto">
              <a:xfrm rot="5400000">
                <a:off x="4787900" y="2643187"/>
                <a:ext cx="1600200" cy="304800"/>
                <a:chOff x="720" y="1392"/>
                <a:chExt cx="1008" cy="192"/>
              </a:xfrm>
              <a:solidFill>
                <a:srgbClr val="FFFF00"/>
              </a:solidFill>
            </p:grpSpPr>
            <p:sp>
              <p:nvSpPr>
                <p:cNvPr id="16" name="Rectangle 12"/>
                <p:cNvSpPr>
                  <a:spLocks noChangeArrowheads="1"/>
                </p:cNvSpPr>
                <p:nvPr/>
              </p:nvSpPr>
              <p:spPr bwMode="auto">
                <a:xfrm>
                  <a:off x="720" y="1392"/>
                  <a:ext cx="192" cy="192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" name="Rectangle 13"/>
                <p:cNvSpPr>
                  <a:spLocks noChangeArrowheads="1"/>
                </p:cNvSpPr>
                <p:nvPr/>
              </p:nvSpPr>
              <p:spPr bwMode="auto">
                <a:xfrm>
                  <a:off x="912" y="1392"/>
                  <a:ext cx="192" cy="192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" name="Rectangle 14"/>
                <p:cNvSpPr>
                  <a:spLocks noChangeArrowheads="1"/>
                </p:cNvSpPr>
                <p:nvPr/>
              </p:nvSpPr>
              <p:spPr bwMode="auto">
                <a:xfrm>
                  <a:off x="1104" y="1392"/>
                  <a:ext cx="432" cy="192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en-US" sz="1800" b="0"/>
                    <a:t>…</a:t>
                  </a:r>
                </a:p>
              </p:txBody>
            </p:sp>
            <p:sp>
              <p:nvSpPr>
                <p:cNvPr id="19" name="Rectangle 15"/>
                <p:cNvSpPr>
                  <a:spLocks noChangeArrowheads="1"/>
                </p:cNvSpPr>
                <p:nvPr/>
              </p:nvSpPr>
              <p:spPr bwMode="auto">
                <a:xfrm>
                  <a:off x="1536" y="1392"/>
                  <a:ext cx="192" cy="192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31" name="Text Box 28"/>
              <p:cNvSpPr txBox="1">
                <a:spLocks noChangeArrowheads="1"/>
              </p:cNvSpPr>
              <p:nvPr/>
            </p:nvSpPr>
            <p:spPr bwMode="auto">
              <a:xfrm>
                <a:off x="5943600" y="2048470"/>
                <a:ext cx="2249334" cy="9233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800" dirty="0">
                    <a:latin typeface="Calibri"/>
                  </a:rPr>
                  <a:t>Elements are treated</a:t>
                </a:r>
              </a:p>
              <a:p>
                <a:r>
                  <a:rPr lang="en-US" sz="1800" dirty="0">
                    <a:latin typeface="Calibri"/>
                  </a:rPr>
                  <a:t>as </a:t>
                </a:r>
                <a:r>
                  <a:rPr lang="en-US" sz="1800" dirty="0">
                    <a:solidFill>
                      <a:srgbClr val="FF3399"/>
                    </a:solidFill>
                    <a:latin typeface="Calibri"/>
                  </a:rPr>
                  <a:t>individual locations</a:t>
                </a:r>
              </a:p>
              <a:p>
                <a:r>
                  <a:rPr lang="en-US" sz="1800" dirty="0">
                    <a:latin typeface="Calibri"/>
                  </a:rPr>
                  <a:t>(“field sensitive”)</a:t>
                </a:r>
              </a:p>
            </p:txBody>
          </p:sp>
        </p:grpSp>
        <p:grpSp>
          <p:nvGrpSpPr>
            <p:cNvPr id="37" name="Group 36"/>
            <p:cNvGrpSpPr/>
            <p:nvPr/>
          </p:nvGrpSpPr>
          <p:grpSpPr>
            <a:xfrm>
              <a:off x="4953000" y="1219200"/>
              <a:ext cx="3886200" cy="4876801"/>
              <a:chOff x="4953000" y="1219200"/>
              <a:chExt cx="3886200" cy="4876801"/>
            </a:xfrm>
          </p:grpSpPr>
          <p:sp>
            <p:nvSpPr>
              <p:cNvPr id="23" name="Line 19"/>
              <p:cNvSpPr>
                <a:spLocks noChangeShapeType="1"/>
              </p:cNvSpPr>
              <p:nvPr/>
            </p:nvSpPr>
            <p:spPr bwMode="auto">
              <a:xfrm>
                <a:off x="4953000" y="1295400"/>
                <a:ext cx="0" cy="449580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" name="Content Placeholder 2"/>
              <p:cNvSpPr txBox="1">
                <a:spLocks/>
              </p:cNvSpPr>
              <p:nvPr/>
            </p:nvSpPr>
            <p:spPr>
              <a:xfrm>
                <a:off x="5181600" y="1219200"/>
                <a:ext cx="3657600" cy="487680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/>
              <a:p>
                <a:pPr marL="342900" marR="0" lvl="0" indent="-34290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 typeface="Arial" pitchFamily="34" charset="0"/>
                  <a:buNone/>
                  <a:tabLst/>
                  <a:defRPr/>
                </a:pPr>
                <a:r>
                  <a:rPr kumimoji="0" lang="en-US" sz="2400" b="0" i="0" u="sng" strike="noStrike" kern="1200" cap="none" spc="0" normalizeH="0" baseline="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Structures</a:t>
                </a:r>
              </a:p>
            </p:txBody>
          </p:sp>
        </p:grpSp>
      </p:grpSp>
      <p:grpSp>
        <p:nvGrpSpPr>
          <p:cNvPr id="35" name="Group 34"/>
          <p:cNvGrpSpPr/>
          <p:nvPr/>
        </p:nvGrpSpPr>
        <p:grpSpPr>
          <a:xfrm>
            <a:off x="893069" y="4243386"/>
            <a:ext cx="3375715" cy="1101944"/>
            <a:chOff x="893069" y="3938587"/>
            <a:chExt cx="3375715" cy="1101944"/>
          </a:xfrm>
        </p:grpSpPr>
        <p:sp>
          <p:nvSpPr>
            <p:cNvPr id="24" name="Text Box 21"/>
            <p:cNvSpPr txBox="1">
              <a:spLocks noChangeArrowheads="1"/>
            </p:cNvSpPr>
            <p:nvPr/>
          </p:nvSpPr>
          <p:spPr bwMode="auto">
            <a:xfrm>
              <a:off x="1143000" y="3938587"/>
              <a:ext cx="38687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b="0" dirty="0">
                  <a:latin typeface="Calibri"/>
                </a:rPr>
                <a:t>or</a:t>
              </a:r>
            </a:p>
          </p:txBody>
        </p:sp>
        <p:grpSp>
          <p:nvGrpSpPr>
            <p:cNvPr id="25" name="Group 22"/>
            <p:cNvGrpSpPr>
              <a:grpSpLocks/>
            </p:cNvGrpSpPr>
            <p:nvPr/>
          </p:nvGrpSpPr>
          <p:grpSpPr bwMode="auto">
            <a:xfrm>
              <a:off x="893069" y="4548187"/>
              <a:ext cx="838200" cy="304800"/>
              <a:chOff x="1296" y="3216"/>
              <a:chExt cx="528" cy="192"/>
            </a:xfrm>
            <a:solidFill>
              <a:srgbClr val="00FFFF"/>
            </a:solidFill>
          </p:grpSpPr>
          <p:sp>
            <p:nvSpPr>
              <p:cNvPr id="26" name="Rectangle 23"/>
              <p:cNvSpPr>
                <a:spLocks noChangeArrowheads="1"/>
              </p:cNvSpPr>
              <p:nvPr/>
            </p:nvSpPr>
            <p:spPr bwMode="auto">
              <a:xfrm>
                <a:off x="1296" y="3216"/>
                <a:ext cx="192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" name="Rectangle 24"/>
              <p:cNvSpPr>
                <a:spLocks noChangeArrowheads="1"/>
              </p:cNvSpPr>
              <p:nvPr/>
            </p:nvSpPr>
            <p:spPr bwMode="auto">
              <a:xfrm>
                <a:off x="1488" y="3216"/>
                <a:ext cx="336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0" name="Text Box 27"/>
            <p:cNvSpPr txBox="1">
              <a:spLocks noChangeArrowheads="1"/>
            </p:cNvSpPr>
            <p:nvPr/>
          </p:nvSpPr>
          <p:spPr bwMode="auto">
            <a:xfrm>
              <a:off x="2096394" y="4394200"/>
              <a:ext cx="2172390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dirty="0">
                  <a:latin typeface="Calibri"/>
                </a:rPr>
                <a:t>Treat </a:t>
              </a:r>
              <a:r>
                <a:rPr lang="en-US" sz="1800" dirty="0">
                  <a:solidFill>
                    <a:srgbClr val="FF3399"/>
                  </a:solidFill>
                  <a:latin typeface="Calibri"/>
                </a:rPr>
                <a:t>first element</a:t>
              </a:r>
            </a:p>
            <a:p>
              <a:r>
                <a:rPr lang="en-US" sz="1800" dirty="0">
                  <a:solidFill>
                    <a:srgbClr val="FF3399"/>
                  </a:solidFill>
                  <a:latin typeface="Calibri"/>
                </a:rPr>
                <a:t>separate </a:t>
              </a:r>
              <a:r>
                <a:rPr lang="en-US" sz="1800" dirty="0">
                  <a:latin typeface="Calibri"/>
                </a:rPr>
                <a:t>from others</a:t>
              </a: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1350269" y="4495800"/>
              <a:ext cx="343364" cy="36933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/>
              <a:r>
                <a:rPr lang="en-US" dirty="0"/>
                <a:t>…</a:t>
              </a:r>
            </a:p>
          </p:txBody>
        </p: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F4F76190-B634-4389-BBE3-EC87118EE8A5}"/>
              </a:ext>
            </a:extLst>
          </p:cNvPr>
          <p:cNvSpPr txBox="1"/>
          <p:nvPr/>
        </p:nvSpPr>
        <p:spPr>
          <a:xfrm>
            <a:off x="3381563" y="6208066"/>
            <a:ext cx="31716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What are the tradeoffs?</a:t>
            </a: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1584019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Flow Sensitivity Options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>
                <a:solidFill>
                  <a:srgbClr val="0000FF"/>
                </a:solidFill>
              </a:rPr>
              <a:t>Flow insensitive</a:t>
            </a:r>
          </a:p>
          <a:p>
            <a:pPr lvl="1"/>
            <a:r>
              <a:rPr lang="en-US" dirty="0"/>
              <a:t>The order of statements doesn’t matter</a:t>
            </a:r>
          </a:p>
          <a:p>
            <a:pPr lvl="2"/>
            <a:r>
              <a:rPr lang="en-US" dirty="0"/>
              <a:t>Result of analysis is the same regardless of statement order</a:t>
            </a:r>
          </a:p>
          <a:p>
            <a:pPr lvl="1"/>
            <a:r>
              <a:rPr lang="en-US" dirty="0"/>
              <a:t>Uses a single global state to store results as they are computed</a:t>
            </a:r>
          </a:p>
          <a:p>
            <a:pPr lvl="1"/>
            <a:r>
              <a:rPr lang="en-US" dirty="0"/>
              <a:t>Not very accurate</a:t>
            </a:r>
          </a:p>
          <a:p>
            <a:r>
              <a:rPr lang="en-US" dirty="0">
                <a:solidFill>
                  <a:srgbClr val="0000FF"/>
                </a:solidFill>
              </a:rPr>
              <a:t>Flow sensitive</a:t>
            </a:r>
          </a:p>
          <a:p>
            <a:pPr lvl="1"/>
            <a:r>
              <a:rPr lang="en-US" dirty="0"/>
              <a:t>The order of the statements matter</a:t>
            </a:r>
          </a:p>
          <a:p>
            <a:pPr lvl="1"/>
            <a:r>
              <a:rPr lang="en-US" dirty="0"/>
              <a:t>Need a control flow graph</a:t>
            </a:r>
          </a:p>
          <a:p>
            <a:pPr lvl="1"/>
            <a:r>
              <a:rPr lang="en-US" dirty="0"/>
              <a:t>Must store results for each program point</a:t>
            </a:r>
          </a:p>
          <a:p>
            <a:pPr lvl="1"/>
            <a:r>
              <a:rPr lang="en-US" dirty="0"/>
              <a:t>Improves accuracy</a:t>
            </a:r>
          </a:p>
          <a:p>
            <a:r>
              <a:rPr lang="en-US" dirty="0">
                <a:solidFill>
                  <a:srgbClr val="0000FF"/>
                </a:solidFill>
              </a:rPr>
              <a:t>Path sensitive</a:t>
            </a:r>
          </a:p>
          <a:p>
            <a:pPr lvl="1"/>
            <a:r>
              <a:rPr lang="en-US" dirty="0"/>
              <a:t>Each path in a control flow graph is considered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9419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Flow Sensitivity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8229600" cy="5334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i="1" dirty="0"/>
              <a:t>(assuming allocation-site heap modeling)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8" name="AutoShape 5"/>
          <p:cNvSpPr>
            <a:spLocks noChangeArrowheads="1"/>
          </p:cNvSpPr>
          <p:nvPr/>
        </p:nvSpPr>
        <p:spPr bwMode="auto">
          <a:xfrm>
            <a:off x="403224" y="2133600"/>
            <a:ext cx="2492376" cy="2819400"/>
          </a:xfrm>
          <a:prstGeom prst="foldedCorner">
            <a:avLst>
              <a:gd name="adj" fmla="val 12500"/>
            </a:avLst>
          </a:prstGeom>
          <a:solidFill>
            <a:srgbClr val="FFFF00">
              <a:alpha val="32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800" b="0"/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381000" y="1905000"/>
            <a:ext cx="2644776" cy="2900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i="1" dirty="0">
                <a:latin typeface="Courier New" pitchFamily="49" charset="0"/>
                <a:cs typeface="Courier New" pitchFamily="49" charset="0"/>
              </a:rPr>
              <a:t>S1: 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malloc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(…);</a:t>
            </a:r>
          </a:p>
          <a:p>
            <a:pPr>
              <a:spcBef>
                <a:spcPts val="300"/>
              </a:spcBef>
            </a:pPr>
            <a:r>
              <a:rPr lang="en-US" sz="1600" b="1" i="1" dirty="0">
                <a:latin typeface="Courier New" pitchFamily="49" charset="0"/>
                <a:cs typeface="Courier New" pitchFamily="49" charset="0"/>
              </a:rPr>
              <a:t>S2: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b =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malloc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(…);</a:t>
            </a:r>
          </a:p>
          <a:p>
            <a:pPr>
              <a:spcBef>
                <a:spcPts val="300"/>
              </a:spcBef>
            </a:pPr>
            <a:r>
              <a:rPr lang="en-US" sz="1600" b="1" i="1" dirty="0">
                <a:latin typeface="Courier New" pitchFamily="49" charset="0"/>
                <a:cs typeface="Courier New" pitchFamily="49" charset="0"/>
              </a:rPr>
              <a:t>S3: 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= b;</a:t>
            </a:r>
          </a:p>
          <a:p>
            <a:pPr>
              <a:spcBef>
                <a:spcPts val="300"/>
              </a:spcBef>
            </a:pPr>
            <a:r>
              <a:rPr lang="en-US" sz="1600" b="1" i="1" dirty="0">
                <a:latin typeface="Courier New" pitchFamily="49" charset="0"/>
                <a:cs typeface="Courier New" pitchFamily="49" charset="0"/>
              </a:rPr>
              <a:t>S4: 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malloc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(…); </a:t>
            </a:r>
          </a:p>
          <a:p>
            <a:pPr>
              <a:spcBef>
                <a:spcPts val="300"/>
              </a:spcBef>
            </a:pPr>
            <a:r>
              <a:rPr lang="en-US" sz="1600" b="1" i="1" dirty="0">
                <a:latin typeface="Courier New" pitchFamily="49" charset="0"/>
                <a:cs typeface="Courier New" pitchFamily="49" charset="0"/>
              </a:rPr>
              <a:t>S5: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if(c)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= b;</a:t>
            </a:r>
          </a:p>
          <a:p>
            <a:pPr>
              <a:spcBef>
                <a:spcPts val="300"/>
              </a:spcBef>
            </a:pPr>
            <a:r>
              <a:rPr lang="en-US" sz="1600" b="1" i="1" dirty="0">
                <a:latin typeface="Courier New" pitchFamily="49" charset="0"/>
                <a:cs typeface="Courier New" pitchFamily="49" charset="0"/>
              </a:rPr>
              <a:t>S6: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if(!c)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malloc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(…);</a:t>
            </a:r>
          </a:p>
          <a:p>
            <a:pPr>
              <a:spcBef>
                <a:spcPts val="300"/>
              </a:spcBef>
            </a:pPr>
            <a:r>
              <a:rPr lang="en-US" sz="1600" b="1" i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S7</a:t>
            </a:r>
            <a:r>
              <a:rPr lang="en-US" sz="1600" b="1" i="1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… = *</a:t>
            </a:r>
            <a:r>
              <a:rPr lang="en-US" sz="1600" b="1" dirty="0">
                <a:solidFill>
                  <a:srgbClr val="FF3399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054095" y="1600200"/>
            <a:ext cx="184552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rgbClr val="FF3399"/>
                </a:solidFill>
                <a:latin typeface="Calibri"/>
              </a:rPr>
              <a:t>Flow Insensitive</a:t>
            </a:r>
          </a:p>
          <a:p>
            <a:r>
              <a:rPr lang="en-US" sz="2000" b="0" dirty="0">
                <a:solidFill>
                  <a:srgbClr val="0000FF"/>
                </a:solidFill>
                <a:latin typeface="Calibri"/>
              </a:rPr>
              <a:t>a</a:t>
            </a:r>
            <a:r>
              <a:rPr lang="en-US" sz="2000" b="0" baseline="-25000" dirty="0">
                <a:solidFill>
                  <a:srgbClr val="0000FF"/>
                </a:solidFill>
                <a:latin typeface="Calibri"/>
              </a:rPr>
              <a:t>S7</a:t>
            </a:r>
            <a:r>
              <a:rPr lang="en-US" sz="2000" b="0" dirty="0">
                <a:solidFill>
                  <a:srgbClr val="0000FF"/>
                </a:solidFill>
                <a:latin typeface="Calibri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Calibri"/>
                <a:sym typeface="Wingdings" pitchFamily="2" charset="2"/>
              </a:rPr>
              <a:t> </a:t>
            </a:r>
            <a:endParaRPr lang="en-US" sz="2000" b="0" dirty="0">
              <a:solidFill>
                <a:srgbClr val="0000FF"/>
              </a:solidFill>
              <a:latin typeface="Calibri"/>
            </a:endParaRPr>
          </a:p>
        </p:txBody>
      </p:sp>
      <p:sp>
        <p:nvSpPr>
          <p:cNvPr id="19" name="Text Box 7"/>
          <p:cNvSpPr txBox="1">
            <a:spLocks noChangeArrowheads="1"/>
          </p:cNvSpPr>
          <p:nvPr/>
        </p:nvSpPr>
        <p:spPr bwMode="auto">
          <a:xfrm>
            <a:off x="3046157" y="3124200"/>
            <a:ext cx="166368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rgbClr val="FF3399"/>
                </a:solidFill>
                <a:latin typeface="Calibri"/>
              </a:rPr>
              <a:t>Flow </a:t>
            </a:r>
            <a:r>
              <a:rPr lang="en-US" sz="2000" dirty="0">
                <a:solidFill>
                  <a:srgbClr val="FF3399"/>
                </a:solidFill>
                <a:latin typeface="Calibri"/>
              </a:rPr>
              <a:t>S</a:t>
            </a:r>
            <a:r>
              <a:rPr lang="en-US" sz="2000" b="0" dirty="0">
                <a:solidFill>
                  <a:srgbClr val="FF3399"/>
                </a:solidFill>
                <a:latin typeface="Calibri"/>
              </a:rPr>
              <a:t>ensitive</a:t>
            </a:r>
          </a:p>
          <a:p>
            <a:r>
              <a:rPr lang="en-US" sz="2000" b="0" dirty="0">
                <a:solidFill>
                  <a:srgbClr val="0000FF"/>
                </a:solidFill>
                <a:latin typeface="Calibri"/>
              </a:rPr>
              <a:t>a</a:t>
            </a:r>
            <a:r>
              <a:rPr lang="en-US" sz="2000" b="0" baseline="-25000" dirty="0">
                <a:solidFill>
                  <a:srgbClr val="0000FF"/>
                </a:solidFill>
                <a:latin typeface="Calibri"/>
              </a:rPr>
              <a:t>S7</a:t>
            </a:r>
            <a:r>
              <a:rPr lang="en-US" sz="2000" b="0" dirty="0">
                <a:solidFill>
                  <a:srgbClr val="0000FF"/>
                </a:solidFill>
                <a:latin typeface="Calibri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Calibri"/>
                <a:sym typeface="Wingdings" pitchFamily="2" charset="2"/>
              </a:rPr>
              <a:t></a:t>
            </a:r>
            <a:endParaRPr lang="en-US" sz="2000" b="0" dirty="0">
              <a:solidFill>
                <a:srgbClr val="0000FF"/>
              </a:solidFill>
              <a:latin typeface="Calibri"/>
            </a:endParaRPr>
          </a:p>
        </p:txBody>
      </p:sp>
      <p:sp>
        <p:nvSpPr>
          <p:cNvPr id="20" name="Text Box 7"/>
          <p:cNvSpPr txBox="1">
            <a:spLocks noChangeArrowheads="1"/>
          </p:cNvSpPr>
          <p:nvPr/>
        </p:nvSpPr>
        <p:spPr bwMode="auto">
          <a:xfrm>
            <a:off x="3046157" y="4572000"/>
            <a:ext cx="164440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3399"/>
                </a:solidFill>
                <a:latin typeface="Calibri"/>
              </a:rPr>
              <a:t>Path S</a:t>
            </a:r>
            <a:r>
              <a:rPr lang="en-US" sz="2000" b="0" dirty="0">
                <a:solidFill>
                  <a:srgbClr val="FF3399"/>
                </a:solidFill>
                <a:latin typeface="Calibri"/>
              </a:rPr>
              <a:t>ensitive</a:t>
            </a:r>
          </a:p>
          <a:p>
            <a:r>
              <a:rPr lang="en-US" sz="2000" b="0" dirty="0">
                <a:solidFill>
                  <a:srgbClr val="0000FF"/>
                </a:solidFill>
                <a:latin typeface="Calibri"/>
              </a:rPr>
              <a:t>a</a:t>
            </a:r>
            <a:r>
              <a:rPr lang="en-US" sz="2000" b="0" baseline="-25000" dirty="0">
                <a:solidFill>
                  <a:srgbClr val="0000FF"/>
                </a:solidFill>
                <a:latin typeface="Calibri"/>
              </a:rPr>
              <a:t>S7</a:t>
            </a:r>
            <a:r>
              <a:rPr lang="en-US" sz="2000" b="0" dirty="0">
                <a:solidFill>
                  <a:srgbClr val="0000FF"/>
                </a:solidFill>
                <a:latin typeface="Calibri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Calibri"/>
                <a:sym typeface="Wingdings" pitchFamily="2" charset="2"/>
              </a:rPr>
              <a:t></a:t>
            </a:r>
            <a:endParaRPr lang="en-US" sz="2000" b="0" dirty="0">
              <a:solidFill>
                <a:srgbClr val="0000FF"/>
              </a:solidFill>
              <a:latin typeface="Calibri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27AA51B-375C-4916-B29F-973AD7587224}"/>
              </a:ext>
            </a:extLst>
          </p:cNvPr>
          <p:cNvSpPr/>
          <p:nvPr/>
        </p:nvSpPr>
        <p:spPr>
          <a:xfrm>
            <a:off x="4120312" y="1948934"/>
            <a:ext cx="34836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dirty="0">
                <a:solidFill>
                  <a:srgbClr val="009900"/>
                </a:solidFill>
              </a:rPr>
              <a:t>{heapS1, heapS2, heapS4, heapS6} </a:t>
            </a:r>
            <a:endParaRPr lang="en-CA" dirty="0">
              <a:solidFill>
                <a:srgbClr val="009900"/>
              </a:solidFill>
            </a:endParaRPr>
          </a:p>
        </p:txBody>
      </p:sp>
      <p:sp>
        <p:nvSpPr>
          <p:cNvPr id="13" name="Text Box 13">
            <a:extLst>
              <a:ext uri="{FF2B5EF4-FFF2-40B4-BE49-F238E27FC236}">
                <a16:creationId xmlns:a16="http://schemas.microsoft.com/office/drawing/2014/main" id="{070921BE-E3B6-425A-BC0B-6884B081E7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64346" y="2476869"/>
            <a:ext cx="47323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dirty="0">
                <a:solidFill>
                  <a:srgbClr val="009900"/>
                </a:solidFill>
              </a:rPr>
              <a:t>(order doesn’t matter, union of all possibilities)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99071B7-0143-4BD4-9637-FB4158E5E4BC}"/>
              </a:ext>
            </a:extLst>
          </p:cNvPr>
          <p:cNvSpPr/>
          <p:nvPr/>
        </p:nvSpPr>
        <p:spPr>
          <a:xfrm>
            <a:off x="4100259" y="3478143"/>
            <a:ext cx="26805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dirty="0">
                <a:solidFill>
                  <a:srgbClr val="009900"/>
                </a:solidFill>
              </a:rPr>
              <a:t>{heapS2, heapS4, heapS6} </a:t>
            </a:r>
            <a:endParaRPr lang="en-CA" dirty="0">
              <a:solidFill>
                <a:srgbClr val="009900"/>
              </a:solidFill>
            </a:endParaRPr>
          </a:p>
        </p:txBody>
      </p:sp>
      <p:sp>
        <p:nvSpPr>
          <p:cNvPr id="15" name="Text Box 11">
            <a:extLst>
              <a:ext uri="{FF2B5EF4-FFF2-40B4-BE49-F238E27FC236}">
                <a16:creationId xmlns:a16="http://schemas.microsoft.com/office/drawing/2014/main" id="{4DEBF39E-AA6E-4166-9FC1-E7C4151458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94100" y="3984625"/>
            <a:ext cx="46037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dirty="0">
                <a:solidFill>
                  <a:srgbClr val="009900"/>
                </a:solidFill>
              </a:rPr>
              <a:t>(in-order, doesn’t know s5 &amp; s6 are exclusive)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6E17E4F-8144-44E4-8712-8FA0F55505C2}"/>
              </a:ext>
            </a:extLst>
          </p:cNvPr>
          <p:cNvSpPr/>
          <p:nvPr/>
        </p:nvSpPr>
        <p:spPr>
          <a:xfrm>
            <a:off x="4128333" y="4888468"/>
            <a:ext cx="18774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dirty="0">
                <a:solidFill>
                  <a:srgbClr val="009900"/>
                </a:solidFill>
              </a:rPr>
              <a:t>{heapS2, heapS6} </a:t>
            </a:r>
            <a:endParaRPr lang="en-CA" dirty="0">
              <a:solidFill>
                <a:srgbClr val="009900"/>
              </a:solidFill>
            </a:endParaRPr>
          </a:p>
        </p:txBody>
      </p:sp>
      <p:sp>
        <p:nvSpPr>
          <p:cNvPr id="17" name="Text Box 12">
            <a:extLst>
              <a:ext uri="{FF2B5EF4-FFF2-40B4-BE49-F238E27FC236}">
                <a16:creationId xmlns:a16="http://schemas.microsoft.com/office/drawing/2014/main" id="{C89E4E3E-FF0A-4F80-8FE0-1FCB8AE567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2030" y="5428079"/>
            <a:ext cx="3937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dirty="0">
                <a:solidFill>
                  <a:srgbClr val="009900"/>
                </a:solidFill>
              </a:rPr>
              <a:t>(in-order, knows s5 &amp; s6 are exclusive)</a:t>
            </a:r>
          </a:p>
        </p:txBody>
      </p:sp>
    </p:spTree>
    <p:extLst>
      <p:ext uri="{BB962C8B-B14F-4D97-AF65-F5344CB8AC3E}">
        <p14:creationId xmlns:p14="http://schemas.microsoft.com/office/powerpoint/2010/main" val="1008164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533400" y="2895600"/>
            <a:ext cx="1789272" cy="2062103"/>
            <a:chOff x="533400" y="2895600"/>
            <a:chExt cx="1789272" cy="2062103"/>
          </a:xfrm>
        </p:grpSpPr>
        <p:sp>
          <p:nvSpPr>
            <p:cNvPr id="8" name="AutoShape 5"/>
            <p:cNvSpPr>
              <a:spLocks noChangeArrowheads="1"/>
            </p:cNvSpPr>
            <p:nvPr/>
          </p:nvSpPr>
          <p:spPr bwMode="auto">
            <a:xfrm>
              <a:off x="533400" y="2978150"/>
              <a:ext cx="1752600" cy="1974849"/>
            </a:xfrm>
            <a:prstGeom prst="foldedCorner">
              <a:avLst>
                <a:gd name="adj" fmla="val 12500"/>
              </a:avLst>
            </a:prstGeom>
            <a:solidFill>
              <a:srgbClr val="FFFF00">
                <a:alpha val="3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800">
                <a:latin typeface="Courier New" pitchFamily="49" charset="0"/>
              </a:endParaRPr>
            </a:p>
          </p:txBody>
        </p:sp>
        <p:sp>
          <p:nvSpPr>
            <p:cNvPr id="9" name="Text Box 6"/>
            <p:cNvSpPr txBox="1">
              <a:spLocks noChangeArrowheads="1"/>
            </p:cNvSpPr>
            <p:nvPr/>
          </p:nvSpPr>
          <p:spPr bwMode="auto">
            <a:xfrm>
              <a:off x="533400" y="2895600"/>
              <a:ext cx="1789272" cy="2062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n-US" sz="1600" b="1" dirty="0">
                <a:latin typeface="Courier New" pitchFamily="49" charset="0"/>
              </a:endParaRPr>
            </a:p>
            <a:p>
              <a:r>
                <a:rPr lang="en-US" sz="1600" b="1" dirty="0" err="1">
                  <a:latin typeface="Courier New" pitchFamily="49" charset="0"/>
                </a:rPr>
                <a:t>int</a:t>
              </a:r>
              <a:r>
                <a:rPr lang="en-US" sz="1600" b="1" dirty="0">
                  <a:latin typeface="Courier New" pitchFamily="49" charset="0"/>
                </a:rPr>
                <a:t> a, b, *</a:t>
              </a:r>
              <a:r>
                <a:rPr lang="en-US" sz="1600" b="1" dirty="0">
                  <a:solidFill>
                    <a:srgbClr val="FF3399"/>
                  </a:solidFill>
                  <a:latin typeface="Courier New" pitchFamily="49" charset="0"/>
                </a:rPr>
                <a:t>p</a:t>
              </a:r>
              <a:r>
                <a:rPr lang="en-US" sz="1600" b="1" dirty="0">
                  <a:latin typeface="Courier New" pitchFamily="49" charset="0"/>
                </a:rPr>
                <a:t>;</a:t>
              </a:r>
            </a:p>
            <a:p>
              <a:r>
                <a:rPr lang="en-US" sz="1600" b="1" dirty="0" err="1">
                  <a:latin typeface="Courier New" pitchFamily="49" charset="0"/>
                </a:rPr>
                <a:t>int</a:t>
              </a:r>
              <a:r>
                <a:rPr lang="en-US" sz="1600" b="1" dirty="0">
                  <a:latin typeface="Courier New" pitchFamily="49" charset="0"/>
                </a:rPr>
                <a:t> </a:t>
              </a:r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</a:rPr>
                <a:t>main</a:t>
              </a:r>
              <a:r>
                <a:rPr lang="en-US" sz="1600" b="1" dirty="0">
                  <a:latin typeface="Courier New" pitchFamily="49" charset="0"/>
                </a:rPr>
                <a:t>() </a:t>
              </a:r>
            </a:p>
            <a:p>
              <a:r>
                <a:rPr lang="en-US" sz="1600" b="1" dirty="0">
                  <a:latin typeface="Courier New" pitchFamily="49" charset="0"/>
                </a:rPr>
                <a:t>{</a:t>
              </a:r>
            </a:p>
            <a:p>
              <a:r>
                <a:rPr lang="en-US" sz="1600" b="1" i="1" dirty="0">
                  <a:latin typeface="Courier New" pitchFamily="49" charset="0"/>
                </a:rPr>
                <a:t>S1: </a:t>
              </a:r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</a:rPr>
                <a:t>f</a:t>
              </a:r>
              <a:r>
                <a:rPr lang="en-US" sz="1600" b="1" dirty="0">
                  <a:latin typeface="Courier New" pitchFamily="49" charset="0"/>
                </a:rPr>
                <a:t>();</a:t>
              </a:r>
            </a:p>
            <a:p>
              <a:r>
                <a:rPr lang="en-US" sz="1600" b="1" i="1" dirty="0">
                  <a:latin typeface="Courier New" pitchFamily="49" charset="0"/>
                </a:rPr>
                <a:t>S2: </a:t>
              </a:r>
              <a:r>
                <a:rPr lang="en-US" sz="1600" b="1" dirty="0">
                  <a:solidFill>
                    <a:srgbClr val="FF3399"/>
                  </a:solidFill>
                  <a:latin typeface="Courier New" pitchFamily="49" charset="0"/>
                </a:rPr>
                <a:t>p</a:t>
              </a:r>
              <a:r>
                <a:rPr lang="en-US" sz="1600" b="1" dirty="0">
                  <a:latin typeface="Courier New" pitchFamily="49" charset="0"/>
                </a:rPr>
                <a:t> = &amp;a;</a:t>
              </a:r>
            </a:p>
            <a:p>
              <a:r>
                <a:rPr lang="en-US" sz="1600" b="1" i="1" dirty="0">
                  <a:latin typeface="Courier New" pitchFamily="49" charset="0"/>
                </a:rPr>
                <a:t>S3: </a:t>
              </a:r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</a:rPr>
                <a:t>g</a:t>
              </a:r>
              <a:r>
                <a:rPr lang="en-US" sz="1600" b="1" dirty="0">
                  <a:latin typeface="Courier New" pitchFamily="49" charset="0"/>
                </a:rPr>
                <a:t>();</a:t>
              </a:r>
            </a:p>
            <a:p>
              <a:r>
                <a:rPr lang="en-US" sz="1600" b="1" dirty="0">
                  <a:latin typeface="Courier New" pitchFamily="49" charset="0"/>
                </a:rPr>
                <a:t>}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Context Sensitivity Options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1"/>
            <a:ext cx="8229600" cy="1066799"/>
          </a:xfrm>
        </p:spPr>
        <p:txBody>
          <a:bodyPr>
            <a:normAutofit fontScale="70000" lnSpcReduction="20000"/>
          </a:bodyPr>
          <a:lstStyle/>
          <a:p>
            <a:r>
              <a:rPr lang="en-US" dirty="0">
                <a:solidFill>
                  <a:srgbClr val="0000FF"/>
                </a:solidFill>
              </a:rPr>
              <a:t>Context insensitive/sensitive</a:t>
            </a:r>
          </a:p>
          <a:p>
            <a:pPr lvl="1"/>
            <a:r>
              <a:rPr lang="en-US" dirty="0"/>
              <a:t>whether to consider </a:t>
            </a:r>
            <a:r>
              <a:rPr lang="en-US" dirty="0">
                <a:solidFill>
                  <a:srgbClr val="FF3399"/>
                </a:solidFill>
              </a:rPr>
              <a:t>different calling contexts</a:t>
            </a:r>
          </a:p>
          <a:p>
            <a:pPr lvl="1"/>
            <a:r>
              <a:rPr lang="en-US" dirty="0"/>
              <a:t>e.g., what are the possibilities for </a:t>
            </a:r>
            <a:r>
              <a:rPr lang="en-US" b="1" dirty="0">
                <a:solidFill>
                  <a:srgbClr val="FF3399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en-US" dirty="0"/>
              <a:t> at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S6</a:t>
            </a:r>
            <a:r>
              <a:rPr lang="en-US" dirty="0"/>
              <a:t>?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14</a:t>
            </a:fld>
            <a:endParaRPr lang="en-US" dirty="0"/>
          </a:p>
        </p:txBody>
      </p:sp>
      <p:grpSp>
        <p:nvGrpSpPr>
          <p:cNvPr id="23" name="Group 22"/>
          <p:cNvGrpSpPr/>
          <p:nvPr/>
        </p:nvGrpSpPr>
        <p:grpSpPr>
          <a:xfrm>
            <a:off x="2971800" y="2286000"/>
            <a:ext cx="1542410" cy="1658937"/>
            <a:chOff x="2971800" y="2286000"/>
            <a:chExt cx="1542410" cy="1658937"/>
          </a:xfrm>
        </p:grpSpPr>
        <p:sp>
          <p:nvSpPr>
            <p:cNvPr id="11" name="AutoShape 8"/>
            <p:cNvSpPr>
              <a:spLocks noChangeArrowheads="1"/>
            </p:cNvSpPr>
            <p:nvPr/>
          </p:nvSpPr>
          <p:spPr bwMode="auto">
            <a:xfrm>
              <a:off x="2971800" y="2368550"/>
              <a:ext cx="1524000" cy="1576387"/>
            </a:xfrm>
            <a:prstGeom prst="foldedCorner">
              <a:avLst>
                <a:gd name="adj" fmla="val 12500"/>
              </a:avLst>
            </a:prstGeom>
            <a:solidFill>
              <a:srgbClr val="FFFF00">
                <a:alpha val="3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800">
                <a:latin typeface="Courier New" pitchFamily="49" charset="0"/>
              </a:endParaRPr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2971800" y="2286000"/>
              <a:ext cx="1542410" cy="1631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n-US" sz="1600" b="1" dirty="0">
                <a:latin typeface="Courier New" pitchFamily="49" charset="0"/>
              </a:endParaRPr>
            </a:p>
            <a:p>
              <a:r>
                <a:rPr lang="en-US" sz="1600" b="1" dirty="0" err="1">
                  <a:latin typeface="Courier New" pitchFamily="49" charset="0"/>
                </a:rPr>
                <a:t>int</a:t>
              </a:r>
              <a:r>
                <a:rPr lang="en-US" sz="1600" b="1" dirty="0">
                  <a:latin typeface="Courier New" pitchFamily="49" charset="0"/>
                </a:rPr>
                <a:t> </a:t>
              </a:r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</a:rPr>
                <a:t>f</a:t>
              </a:r>
              <a:r>
                <a:rPr lang="en-US" sz="1600" b="1" dirty="0">
                  <a:latin typeface="Courier New" pitchFamily="49" charset="0"/>
                </a:rPr>
                <a:t>() </a:t>
              </a:r>
            </a:p>
            <a:p>
              <a:r>
                <a:rPr lang="en-US" sz="1600" b="1" dirty="0">
                  <a:latin typeface="Courier New" pitchFamily="49" charset="0"/>
                </a:rPr>
                <a:t>{</a:t>
              </a:r>
            </a:p>
            <a:p>
              <a:r>
                <a:rPr lang="en-US" sz="1600" b="1" i="1" dirty="0">
                  <a:latin typeface="Courier New" pitchFamily="49" charset="0"/>
                </a:rPr>
                <a:t>S4: </a:t>
              </a:r>
              <a:r>
                <a:rPr lang="en-US" sz="1600" b="1" dirty="0">
                  <a:solidFill>
                    <a:srgbClr val="FF3399"/>
                  </a:solidFill>
                  <a:latin typeface="Courier New" pitchFamily="49" charset="0"/>
                </a:rPr>
                <a:t>p</a:t>
              </a:r>
              <a:r>
                <a:rPr lang="en-US" sz="1600" b="1" dirty="0">
                  <a:latin typeface="Courier New" pitchFamily="49" charset="0"/>
                </a:rPr>
                <a:t> = &amp;b;</a:t>
              </a:r>
            </a:p>
            <a:p>
              <a:r>
                <a:rPr lang="en-US" sz="1600" b="1" i="1" dirty="0">
                  <a:latin typeface="Courier New" pitchFamily="49" charset="0"/>
                </a:rPr>
                <a:t>S5: </a:t>
              </a:r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</a:rPr>
                <a:t>g</a:t>
              </a:r>
              <a:r>
                <a:rPr lang="en-US" sz="1600" b="1" dirty="0">
                  <a:latin typeface="Courier New" pitchFamily="49" charset="0"/>
                </a:rPr>
                <a:t>();</a:t>
              </a:r>
            </a:p>
            <a:p>
              <a:r>
                <a:rPr lang="en-US" sz="1600" b="1" dirty="0">
                  <a:latin typeface="Courier New" pitchFamily="49" charset="0"/>
                </a:rPr>
                <a:t>}</a:t>
              </a: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2755900" y="4287837"/>
            <a:ext cx="1893888" cy="1511301"/>
            <a:chOff x="2755900" y="4287837"/>
            <a:chExt cx="1893888" cy="1511301"/>
          </a:xfrm>
        </p:grpSpPr>
        <p:sp>
          <p:nvSpPr>
            <p:cNvPr id="14" name="AutoShape 11"/>
            <p:cNvSpPr>
              <a:spLocks noChangeArrowheads="1"/>
            </p:cNvSpPr>
            <p:nvPr/>
          </p:nvSpPr>
          <p:spPr bwMode="auto">
            <a:xfrm>
              <a:off x="2755900" y="4375150"/>
              <a:ext cx="1663700" cy="1423988"/>
            </a:xfrm>
            <a:prstGeom prst="foldedCorner">
              <a:avLst>
                <a:gd name="adj" fmla="val 12500"/>
              </a:avLst>
            </a:prstGeom>
            <a:solidFill>
              <a:srgbClr val="FFFF00">
                <a:alpha val="3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800">
                <a:latin typeface="Courier New" pitchFamily="49" charset="0"/>
              </a:endParaRPr>
            </a:p>
          </p:txBody>
        </p:sp>
        <p:sp>
          <p:nvSpPr>
            <p:cNvPr id="15" name="Text Box 12"/>
            <p:cNvSpPr txBox="1">
              <a:spLocks noChangeArrowheads="1"/>
            </p:cNvSpPr>
            <p:nvPr/>
          </p:nvSpPr>
          <p:spPr bwMode="auto">
            <a:xfrm>
              <a:off x="2794000" y="4287837"/>
              <a:ext cx="1855788" cy="13542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 sz="1600" b="1" dirty="0">
                <a:latin typeface="Courier New" pitchFamily="49" charset="0"/>
              </a:endParaRPr>
            </a:p>
            <a:p>
              <a:r>
                <a:rPr lang="en-US" sz="1600" b="1" dirty="0" err="1">
                  <a:latin typeface="Courier New" pitchFamily="49" charset="0"/>
                </a:rPr>
                <a:t>int</a:t>
              </a:r>
              <a:r>
                <a:rPr lang="en-US" sz="1600" b="1" dirty="0">
                  <a:latin typeface="Courier New" pitchFamily="49" charset="0"/>
                </a:rPr>
                <a:t> </a:t>
              </a:r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</a:rPr>
                <a:t>g</a:t>
              </a:r>
              <a:r>
                <a:rPr lang="en-US" sz="1600" b="1" dirty="0">
                  <a:latin typeface="Courier New" pitchFamily="49" charset="0"/>
                </a:rPr>
                <a:t>() </a:t>
              </a:r>
            </a:p>
            <a:p>
              <a:r>
                <a:rPr lang="en-US" sz="1600" b="1" dirty="0">
                  <a:latin typeface="Courier New" pitchFamily="49" charset="0"/>
                </a:rPr>
                <a:t>{</a:t>
              </a:r>
            </a:p>
            <a:p>
              <a:r>
                <a:rPr lang="en-US" sz="1600" b="1" i="1" dirty="0">
                  <a:solidFill>
                    <a:srgbClr val="0000FF"/>
                  </a:solidFill>
                  <a:latin typeface="Courier New" pitchFamily="49" charset="0"/>
                </a:rPr>
                <a:t>S6</a:t>
              </a:r>
              <a:r>
                <a:rPr lang="en-US" sz="1600" b="1" i="1" dirty="0">
                  <a:latin typeface="Courier New" pitchFamily="49" charset="0"/>
                </a:rPr>
                <a:t>: </a:t>
              </a:r>
              <a:r>
                <a:rPr lang="en-US" sz="1600" b="1" dirty="0">
                  <a:latin typeface="Courier New" pitchFamily="49" charset="0"/>
                </a:rPr>
                <a:t>… = *</a:t>
              </a:r>
              <a:r>
                <a:rPr lang="en-US" sz="1600" b="1" dirty="0">
                  <a:solidFill>
                    <a:srgbClr val="FF3399"/>
                  </a:solidFill>
                  <a:latin typeface="Courier New" pitchFamily="49" charset="0"/>
                </a:rPr>
                <a:t>p</a:t>
              </a:r>
              <a:r>
                <a:rPr lang="en-US" sz="1600" b="1" dirty="0">
                  <a:latin typeface="Courier New" pitchFamily="49" charset="0"/>
                </a:rPr>
                <a:t>;</a:t>
              </a:r>
            </a:p>
            <a:p>
              <a:r>
                <a:rPr lang="en-US" sz="1600" b="1" dirty="0">
                  <a:latin typeface="Courier New" pitchFamily="49" charset="0"/>
                </a:rPr>
                <a:t>}</a:t>
              </a:r>
            </a:p>
          </p:txBody>
        </p:sp>
      </p:grpSp>
      <p:sp>
        <p:nvSpPr>
          <p:cNvPr id="16" name="Line 13"/>
          <p:cNvSpPr>
            <a:spLocks noChangeShapeType="1"/>
          </p:cNvSpPr>
          <p:nvPr/>
        </p:nvSpPr>
        <p:spPr bwMode="auto">
          <a:xfrm flipV="1">
            <a:off x="1600200" y="2743200"/>
            <a:ext cx="1447800" cy="1295400"/>
          </a:xfrm>
          <a:prstGeom prst="line">
            <a:avLst/>
          </a:prstGeom>
          <a:noFill/>
          <a:ln w="22225">
            <a:solidFill>
              <a:srgbClr val="0000FF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" name="Text Box 18"/>
          <p:cNvSpPr txBox="1">
            <a:spLocks noChangeArrowheads="1"/>
          </p:cNvSpPr>
          <p:nvPr/>
        </p:nvSpPr>
        <p:spPr bwMode="auto">
          <a:xfrm>
            <a:off x="4953000" y="2449512"/>
            <a:ext cx="203098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 u="sng" dirty="0">
                <a:solidFill>
                  <a:srgbClr val="0000FF"/>
                </a:solidFill>
                <a:latin typeface="Calibri"/>
              </a:rPr>
              <a:t>Context Insensitive:</a:t>
            </a:r>
          </a:p>
        </p:txBody>
      </p:sp>
      <p:sp>
        <p:nvSpPr>
          <p:cNvPr id="21" name="Text Box 18"/>
          <p:cNvSpPr txBox="1">
            <a:spLocks noChangeArrowheads="1"/>
          </p:cNvSpPr>
          <p:nvPr/>
        </p:nvSpPr>
        <p:spPr bwMode="auto">
          <a:xfrm>
            <a:off x="4953000" y="4050268"/>
            <a:ext cx="187454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 u="sng" dirty="0">
                <a:solidFill>
                  <a:srgbClr val="0000FF"/>
                </a:solidFill>
                <a:latin typeface="Calibri"/>
              </a:rPr>
              <a:t>Context </a:t>
            </a:r>
            <a:r>
              <a:rPr lang="en-US" u="sng" dirty="0">
                <a:solidFill>
                  <a:srgbClr val="0000FF"/>
                </a:solidFill>
                <a:latin typeface="Calibri"/>
              </a:rPr>
              <a:t>S</a:t>
            </a:r>
            <a:r>
              <a:rPr lang="en-US" b="0" u="sng" dirty="0">
                <a:solidFill>
                  <a:srgbClr val="0000FF"/>
                </a:solidFill>
                <a:latin typeface="Calibri"/>
              </a:rPr>
              <a:t>ensitive:</a:t>
            </a:r>
          </a:p>
        </p:txBody>
      </p:sp>
      <p:sp>
        <p:nvSpPr>
          <p:cNvPr id="25" name="Line 13"/>
          <p:cNvSpPr>
            <a:spLocks noChangeShapeType="1"/>
          </p:cNvSpPr>
          <p:nvPr/>
        </p:nvSpPr>
        <p:spPr bwMode="auto">
          <a:xfrm>
            <a:off x="1600200" y="4572000"/>
            <a:ext cx="1295400" cy="152400"/>
          </a:xfrm>
          <a:prstGeom prst="line">
            <a:avLst/>
          </a:prstGeom>
          <a:noFill/>
          <a:ln w="22225">
            <a:solidFill>
              <a:srgbClr val="0000FF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" name="Line 13"/>
          <p:cNvSpPr>
            <a:spLocks noChangeShapeType="1"/>
          </p:cNvSpPr>
          <p:nvPr/>
        </p:nvSpPr>
        <p:spPr bwMode="auto">
          <a:xfrm flipH="1">
            <a:off x="3429000" y="3581400"/>
            <a:ext cx="228600" cy="990600"/>
          </a:xfrm>
          <a:prstGeom prst="line">
            <a:avLst/>
          </a:prstGeom>
          <a:noFill/>
          <a:ln w="22225">
            <a:solidFill>
              <a:srgbClr val="0000FF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ECF4334-1E00-4A6E-9A79-F2BDAEBA5948}"/>
              </a:ext>
            </a:extLst>
          </p:cNvPr>
          <p:cNvSpPr/>
          <p:nvPr/>
        </p:nvSpPr>
        <p:spPr>
          <a:xfrm>
            <a:off x="5167349" y="2861231"/>
            <a:ext cx="12795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dirty="0">
                <a:solidFill>
                  <a:srgbClr val="009900"/>
                </a:solidFill>
              </a:rPr>
              <a:t>p</a:t>
            </a:r>
            <a:r>
              <a:rPr lang="en-US" altLang="en-US" baseline="-25000" dirty="0">
                <a:solidFill>
                  <a:srgbClr val="009900"/>
                </a:solidFill>
              </a:rPr>
              <a:t>S6</a:t>
            </a:r>
            <a:r>
              <a:rPr lang="en-US" altLang="en-US" dirty="0">
                <a:solidFill>
                  <a:srgbClr val="009900"/>
                </a:solidFill>
              </a:rPr>
              <a:t> =&gt;  {</a:t>
            </a:r>
            <a:r>
              <a:rPr lang="en-US" altLang="en-US" dirty="0" err="1">
                <a:solidFill>
                  <a:srgbClr val="009900"/>
                </a:solidFill>
              </a:rPr>
              <a:t>a,b</a:t>
            </a:r>
            <a:r>
              <a:rPr lang="en-US" altLang="en-US" dirty="0">
                <a:solidFill>
                  <a:srgbClr val="009900"/>
                </a:solidFill>
              </a:rPr>
              <a:t>}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86DDFA7-4BD0-41E2-A335-11814D8113C9}"/>
              </a:ext>
            </a:extLst>
          </p:cNvPr>
          <p:cNvSpPr/>
          <p:nvPr/>
        </p:nvSpPr>
        <p:spPr>
          <a:xfrm>
            <a:off x="5105400" y="4572000"/>
            <a:ext cx="2667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dirty="0">
                <a:solidFill>
                  <a:srgbClr val="009900"/>
                </a:solidFill>
              </a:rPr>
              <a:t>Called from S5:p</a:t>
            </a:r>
            <a:r>
              <a:rPr lang="en-US" altLang="en-US" baseline="-25000" dirty="0">
                <a:solidFill>
                  <a:srgbClr val="009900"/>
                </a:solidFill>
              </a:rPr>
              <a:t>S6</a:t>
            </a:r>
            <a:r>
              <a:rPr lang="en-US" altLang="en-US" dirty="0">
                <a:solidFill>
                  <a:srgbClr val="009900"/>
                </a:solidFill>
              </a:rPr>
              <a:t> =&gt;  {b}</a:t>
            </a:r>
          </a:p>
          <a:p>
            <a:r>
              <a:rPr lang="en-US" altLang="en-US" dirty="0">
                <a:solidFill>
                  <a:srgbClr val="009900"/>
                </a:solidFill>
              </a:rPr>
              <a:t>Called from S3:p</a:t>
            </a:r>
            <a:r>
              <a:rPr lang="en-US" altLang="en-US" baseline="-25000" dirty="0">
                <a:solidFill>
                  <a:srgbClr val="009900"/>
                </a:solidFill>
              </a:rPr>
              <a:t>S6</a:t>
            </a:r>
            <a:r>
              <a:rPr lang="en-US" altLang="en-US" dirty="0">
                <a:solidFill>
                  <a:srgbClr val="009900"/>
                </a:solidFill>
              </a:rPr>
              <a:t> =&gt;  {a}</a:t>
            </a:r>
          </a:p>
        </p:txBody>
      </p:sp>
    </p:spTree>
    <p:extLst>
      <p:ext uri="{BB962C8B-B14F-4D97-AF65-F5344CB8AC3E}">
        <p14:creationId xmlns:p14="http://schemas.microsoft.com/office/powerpoint/2010/main" val="3684506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9" grpId="0"/>
      <p:bldP spid="21" grpId="0"/>
      <p:bldP spid="25" grpId="0" animBg="1"/>
      <p:bldP spid="2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Pointer Alias Analysis Algorithms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u="sng" dirty="0"/>
              <a:t>References</a:t>
            </a:r>
            <a:r>
              <a:rPr lang="en-US" dirty="0"/>
              <a:t>:</a:t>
            </a:r>
          </a:p>
          <a:p>
            <a:r>
              <a:rPr lang="en-US" sz="2900" i="1" dirty="0"/>
              <a:t>“</a:t>
            </a:r>
            <a:r>
              <a:rPr lang="en-US" sz="2900" i="1" dirty="0">
                <a:solidFill>
                  <a:srgbClr val="0000FF"/>
                </a:solidFill>
              </a:rPr>
              <a:t>Points-to analysis in almost linear time</a:t>
            </a:r>
            <a:r>
              <a:rPr lang="en-US" sz="2900" i="1" dirty="0"/>
              <a:t>”</a:t>
            </a:r>
            <a:r>
              <a:rPr lang="en-US" sz="2900" dirty="0"/>
              <a:t>, </a:t>
            </a:r>
            <a:r>
              <a:rPr lang="en-US" sz="2900" dirty="0" err="1"/>
              <a:t>Steensgaard</a:t>
            </a:r>
            <a:r>
              <a:rPr lang="en-US" sz="2900" dirty="0"/>
              <a:t>, POPL 1996</a:t>
            </a:r>
          </a:p>
          <a:p>
            <a:r>
              <a:rPr lang="en-US" sz="2900" i="1" dirty="0"/>
              <a:t>“</a:t>
            </a:r>
            <a:r>
              <a:rPr lang="en-US" sz="2900" i="1" dirty="0">
                <a:solidFill>
                  <a:srgbClr val="0000FF"/>
                </a:solidFill>
              </a:rPr>
              <a:t>Program Analysis and Specialization for the C Programming Language</a:t>
            </a:r>
            <a:r>
              <a:rPr lang="en-US" sz="2900" i="1" dirty="0"/>
              <a:t>”</a:t>
            </a:r>
            <a:r>
              <a:rPr lang="en-US" sz="2900" dirty="0"/>
              <a:t>,  Andersen, Technical Report, 1994</a:t>
            </a:r>
          </a:p>
          <a:p>
            <a:r>
              <a:rPr lang="en-US" sz="2900" i="1" dirty="0"/>
              <a:t>“</a:t>
            </a:r>
            <a:r>
              <a:rPr lang="en-US" sz="2900" i="1" dirty="0">
                <a:solidFill>
                  <a:srgbClr val="0000FF"/>
                </a:solidFill>
              </a:rPr>
              <a:t>Context-sensitive </a:t>
            </a:r>
            <a:r>
              <a:rPr lang="en-US" sz="2900" i="1" dirty="0" err="1">
                <a:solidFill>
                  <a:srgbClr val="0000FF"/>
                </a:solidFill>
              </a:rPr>
              <a:t>interprocedural</a:t>
            </a:r>
            <a:r>
              <a:rPr lang="en-US" sz="2900" i="1" dirty="0">
                <a:solidFill>
                  <a:srgbClr val="0000FF"/>
                </a:solidFill>
              </a:rPr>
              <a:t> points-to analysis in the presence of 	function pointers</a:t>
            </a:r>
            <a:r>
              <a:rPr lang="en-US" sz="2900" i="1" dirty="0"/>
              <a:t>”</a:t>
            </a:r>
            <a:r>
              <a:rPr lang="en-US" sz="2900" dirty="0"/>
              <a:t>, </a:t>
            </a:r>
            <a:r>
              <a:rPr lang="en-US" sz="2900" dirty="0" err="1"/>
              <a:t>Emami</a:t>
            </a:r>
            <a:r>
              <a:rPr lang="en-US" sz="2900" dirty="0"/>
              <a:t> et al., PLDI 1994</a:t>
            </a:r>
          </a:p>
          <a:p>
            <a:r>
              <a:rPr lang="en-US" sz="2900" i="1" dirty="0"/>
              <a:t>“</a:t>
            </a:r>
            <a:r>
              <a:rPr lang="en-US" sz="2900" i="1" dirty="0">
                <a:solidFill>
                  <a:srgbClr val="0000FF"/>
                </a:solidFill>
              </a:rPr>
              <a:t>Pointer analysis: haven't we solved this problem yet?</a:t>
            </a:r>
            <a:r>
              <a:rPr lang="en-US" sz="2900" i="1" dirty="0"/>
              <a:t>”</a:t>
            </a:r>
            <a:r>
              <a:rPr lang="en-US" sz="2900" dirty="0"/>
              <a:t>, Hind, PASTE 2001</a:t>
            </a:r>
          </a:p>
          <a:p>
            <a:r>
              <a:rPr lang="en-US" sz="2900" i="1" dirty="0"/>
              <a:t>“</a:t>
            </a:r>
            <a:r>
              <a:rPr lang="en-US" sz="2900" i="1" dirty="0">
                <a:solidFill>
                  <a:srgbClr val="0000FF"/>
                </a:solidFill>
              </a:rPr>
              <a:t>Which pointer analysis should I use?</a:t>
            </a:r>
            <a:r>
              <a:rPr lang="en-US" sz="2900" i="1" dirty="0"/>
              <a:t>”</a:t>
            </a:r>
            <a:r>
              <a:rPr lang="en-US" sz="2900" dirty="0"/>
              <a:t>, Hind et al., ISSTA 2000</a:t>
            </a:r>
          </a:p>
          <a:p>
            <a:r>
              <a:rPr lang="en-US" sz="2900" dirty="0"/>
              <a:t>…</a:t>
            </a:r>
          </a:p>
          <a:p>
            <a:endParaRPr lang="en-CA" sz="2900" dirty="0"/>
          </a:p>
          <a:p>
            <a:r>
              <a:rPr lang="en-US" sz="2900" dirty="0"/>
              <a:t>“</a:t>
            </a:r>
            <a:r>
              <a:rPr lang="en-US" sz="2900" i="1" dirty="0">
                <a:solidFill>
                  <a:srgbClr val="0000FF"/>
                </a:solidFill>
              </a:rPr>
              <a:t>Introspective analysis: context-sensitivity, across the board</a:t>
            </a:r>
            <a:r>
              <a:rPr lang="en-US" sz="2900" dirty="0"/>
              <a:t>”, </a:t>
            </a:r>
            <a:r>
              <a:rPr lang="en-US" sz="2900" dirty="0" err="1"/>
              <a:t>Smaragdakiset</a:t>
            </a:r>
            <a:r>
              <a:rPr lang="en-US" sz="2900" dirty="0"/>
              <a:t> al., PLDI 2014</a:t>
            </a:r>
          </a:p>
          <a:p>
            <a:r>
              <a:rPr lang="en-US" sz="2900" dirty="0"/>
              <a:t>“</a:t>
            </a:r>
            <a:r>
              <a:rPr lang="en-US" sz="2900" i="1" dirty="0">
                <a:solidFill>
                  <a:srgbClr val="0000FF"/>
                </a:solidFill>
              </a:rPr>
              <a:t>Sparse flow-sensitive pointer analysis for multithreaded programs</a:t>
            </a:r>
            <a:r>
              <a:rPr lang="en-US" sz="2900" dirty="0"/>
              <a:t>”, Sui et al., CGO 2016</a:t>
            </a:r>
          </a:p>
          <a:p>
            <a:r>
              <a:rPr lang="en-US" sz="2900" dirty="0"/>
              <a:t>“</a:t>
            </a:r>
            <a:r>
              <a:rPr lang="en-US" sz="2900" i="1" dirty="0">
                <a:solidFill>
                  <a:srgbClr val="0000FF"/>
                </a:solidFill>
              </a:rPr>
              <a:t>Symbolic range analysis of pointers</a:t>
            </a:r>
            <a:r>
              <a:rPr lang="en-US" sz="2900" dirty="0"/>
              <a:t>”, </a:t>
            </a:r>
            <a:r>
              <a:rPr lang="en-US" sz="2900" dirty="0" err="1"/>
              <a:t>Paisanteet</a:t>
            </a:r>
            <a:r>
              <a:rPr lang="en-US" sz="2900" dirty="0"/>
              <a:t> al., CGO 2016</a:t>
            </a:r>
          </a:p>
          <a:p>
            <a:endParaRPr lang="en-US" sz="2900" dirty="0"/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09812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Address Taken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Basic, fast, ultra-conservative algorithm</a:t>
            </a:r>
          </a:p>
          <a:p>
            <a:pPr lvl="1"/>
            <a:r>
              <a:rPr lang="en-US" dirty="0">
                <a:solidFill>
                  <a:srgbClr val="FF3399"/>
                </a:solidFill>
              </a:rPr>
              <a:t>flow-insensitive</a:t>
            </a:r>
            <a:r>
              <a:rPr lang="en-US" dirty="0"/>
              <a:t>, </a:t>
            </a:r>
            <a:r>
              <a:rPr lang="en-US" dirty="0">
                <a:solidFill>
                  <a:srgbClr val="FF3399"/>
                </a:solidFill>
              </a:rPr>
              <a:t>context-insensitive</a:t>
            </a:r>
          </a:p>
          <a:p>
            <a:pPr lvl="1"/>
            <a:r>
              <a:rPr lang="en-US" dirty="0"/>
              <a:t>often used in production compilers</a:t>
            </a:r>
          </a:p>
          <a:p>
            <a:r>
              <a:rPr lang="en-US" u="sng" dirty="0">
                <a:solidFill>
                  <a:srgbClr val="0000FF"/>
                </a:solidFill>
              </a:rPr>
              <a:t>Algorithm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Generate the set of all variables whose addresses are assigned to another variable.</a:t>
            </a:r>
          </a:p>
          <a:p>
            <a:pPr lvl="1"/>
            <a:r>
              <a:rPr lang="en-US" dirty="0"/>
              <a:t>Assume that any pointer can potentially point to any variable in that set.</a:t>
            </a:r>
          </a:p>
          <a:p>
            <a:r>
              <a:rPr lang="en-US" u="sng" dirty="0">
                <a:solidFill>
                  <a:srgbClr val="0000FF"/>
                </a:solidFill>
              </a:rPr>
              <a:t>Complexity</a:t>
            </a:r>
            <a:r>
              <a:rPr lang="en-US" dirty="0"/>
              <a:t>: O(n) - linear in size of program</a:t>
            </a:r>
          </a:p>
          <a:p>
            <a:r>
              <a:rPr lang="en-US" u="sng" dirty="0">
                <a:solidFill>
                  <a:srgbClr val="0000FF"/>
                </a:solidFill>
              </a:rPr>
              <a:t>Accuracy</a:t>
            </a:r>
            <a:r>
              <a:rPr lang="en-US" dirty="0"/>
              <a:t>: very imprecise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359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Address Taken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5181600"/>
            <a:ext cx="7391400" cy="914401"/>
          </a:xfrm>
        </p:spPr>
        <p:txBody>
          <a:bodyPr/>
          <a:lstStyle/>
          <a:p>
            <a:pPr>
              <a:buNone/>
            </a:pPr>
            <a:r>
              <a:rPr lang="en-US" sz="2400" b="1" dirty="0">
                <a:solidFill>
                  <a:srgbClr val="FF3399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2400" b="1" baseline="-250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S5</a:t>
            </a:r>
            <a:r>
              <a:rPr lang="en-US" dirty="0"/>
              <a:t> =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17</a:t>
            </a:fld>
            <a:endParaRPr lang="en-US" dirty="0"/>
          </a:p>
        </p:txBody>
      </p:sp>
      <p:grpSp>
        <p:nvGrpSpPr>
          <p:cNvPr id="17" name="Group 16"/>
          <p:cNvGrpSpPr/>
          <p:nvPr/>
        </p:nvGrpSpPr>
        <p:grpSpPr>
          <a:xfrm>
            <a:off x="685800" y="1270000"/>
            <a:ext cx="2514600" cy="3225800"/>
            <a:chOff x="685800" y="1270000"/>
            <a:chExt cx="2514600" cy="3225800"/>
          </a:xfrm>
        </p:grpSpPr>
        <p:sp>
          <p:nvSpPr>
            <p:cNvPr id="8" name="AutoShape 4"/>
            <p:cNvSpPr>
              <a:spLocks noChangeArrowheads="1"/>
            </p:cNvSpPr>
            <p:nvPr/>
          </p:nvSpPr>
          <p:spPr bwMode="auto">
            <a:xfrm>
              <a:off x="685800" y="1293813"/>
              <a:ext cx="2362200" cy="3201987"/>
            </a:xfrm>
            <a:prstGeom prst="foldedCorner">
              <a:avLst>
                <a:gd name="adj" fmla="val 12500"/>
              </a:avLst>
            </a:prstGeom>
            <a:solidFill>
              <a:srgbClr val="FFFF00">
                <a:alpha val="3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800" b="0"/>
            </a:p>
          </p:txBody>
        </p:sp>
        <p:sp>
          <p:nvSpPr>
            <p:cNvPr id="9" name="Text Box 5"/>
            <p:cNvSpPr txBox="1">
              <a:spLocks noChangeArrowheads="1"/>
            </p:cNvSpPr>
            <p:nvPr/>
          </p:nvSpPr>
          <p:spPr bwMode="auto">
            <a:xfrm>
              <a:off x="685800" y="1270000"/>
              <a:ext cx="2514600" cy="26161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ts val="300"/>
                </a:spcBef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T *</a:t>
              </a:r>
              <a:r>
                <a:rPr lang="en-US" sz="1600" b="1" dirty="0">
                  <a:solidFill>
                    <a:srgbClr val="FF3399"/>
                  </a:solidFill>
                  <a:latin typeface="Courier New" pitchFamily="49" charset="0"/>
                  <a:cs typeface="Courier New" pitchFamily="49" charset="0"/>
                </a:rPr>
                <a:t>p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, *</a:t>
              </a:r>
              <a:r>
                <a:rPr lang="en-US" sz="1600" b="1" dirty="0">
                  <a:solidFill>
                    <a:srgbClr val="00B050"/>
                  </a:solidFill>
                  <a:latin typeface="Courier New" pitchFamily="49" charset="0"/>
                  <a:cs typeface="Courier New" pitchFamily="49" charset="0"/>
                </a:rPr>
                <a:t>q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, *</a:t>
              </a:r>
              <a:r>
                <a:rPr lang="en-US" sz="1600" b="1" dirty="0">
                  <a:solidFill>
                    <a:srgbClr val="7030A0"/>
                  </a:solidFill>
                  <a:latin typeface="Courier New" pitchFamily="49" charset="0"/>
                  <a:cs typeface="Courier New" pitchFamily="49" charset="0"/>
                </a:rPr>
                <a:t>r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spcBef>
                  <a:spcPts val="300"/>
                </a:spcBef>
              </a:pPr>
              <a:endParaRPr lang="en-US" sz="1600" b="1" dirty="0">
                <a:latin typeface="Courier New" pitchFamily="49" charset="0"/>
                <a:cs typeface="Courier New" pitchFamily="49" charset="0"/>
              </a:endParaRPr>
            </a:p>
            <a:p>
              <a:pPr>
                <a:spcBef>
                  <a:spcPts val="300"/>
                </a:spcBef>
              </a:pPr>
              <a:r>
                <a:rPr lang="en-US" sz="1600" b="1" dirty="0" err="1"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main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() {</a:t>
              </a:r>
            </a:p>
            <a:p>
              <a:pPr>
                <a:spcBef>
                  <a:spcPts val="300"/>
                </a:spcBef>
              </a:pPr>
              <a:r>
                <a:rPr lang="en-US" sz="1600" b="1" i="1" dirty="0">
                  <a:latin typeface="Courier New" pitchFamily="49" charset="0"/>
                  <a:cs typeface="Courier New" pitchFamily="49" charset="0"/>
                </a:rPr>
                <a:t>S1: </a:t>
              </a:r>
              <a:r>
                <a:rPr lang="en-US" sz="1600" b="1" dirty="0">
                  <a:solidFill>
                    <a:srgbClr val="FF3399"/>
                  </a:solidFill>
                  <a:latin typeface="Courier New" pitchFamily="49" charset="0"/>
                  <a:cs typeface="Courier New" pitchFamily="49" charset="0"/>
                </a:rPr>
                <a:t>p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= </a:t>
              </a:r>
              <a:r>
                <a:rPr lang="en-US" sz="1600" b="1" dirty="0" err="1">
                  <a:latin typeface="Courier New" pitchFamily="49" charset="0"/>
                  <a:cs typeface="Courier New" pitchFamily="49" charset="0"/>
                </a:rPr>
                <a:t>alloc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(T);</a:t>
              </a:r>
            </a:p>
            <a:p>
              <a:pPr>
                <a:spcBef>
                  <a:spcPts val="300"/>
                </a:spcBef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   </a:t>
              </a:r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f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();</a:t>
              </a:r>
            </a:p>
            <a:p>
              <a:pPr>
                <a:spcBef>
                  <a:spcPts val="300"/>
                </a:spcBef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   </a:t>
              </a:r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g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(&amp;</a:t>
              </a:r>
              <a:r>
                <a:rPr lang="en-US" sz="1600" b="1" dirty="0">
                  <a:solidFill>
                    <a:srgbClr val="FF3399"/>
                  </a:solidFill>
                  <a:latin typeface="Courier New" pitchFamily="49" charset="0"/>
                  <a:cs typeface="Courier New" pitchFamily="49" charset="0"/>
                </a:rPr>
                <a:t>p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);  </a:t>
              </a:r>
            </a:p>
            <a:p>
              <a:pPr>
                <a:spcBef>
                  <a:spcPts val="300"/>
                </a:spcBef>
              </a:pPr>
              <a:r>
                <a:rPr lang="en-US" sz="1600" b="1" i="1" dirty="0">
                  <a:latin typeface="Courier New" pitchFamily="49" charset="0"/>
                  <a:cs typeface="Courier New" pitchFamily="49" charset="0"/>
                </a:rPr>
                <a:t>S4: </a:t>
              </a:r>
              <a:r>
                <a:rPr lang="en-US" sz="1600" b="1" dirty="0">
                  <a:solidFill>
                    <a:srgbClr val="FF3399"/>
                  </a:solidFill>
                  <a:latin typeface="Courier New" pitchFamily="49" charset="0"/>
                  <a:cs typeface="Courier New" pitchFamily="49" charset="0"/>
                </a:rPr>
                <a:t>p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= </a:t>
              </a:r>
              <a:r>
                <a:rPr lang="en-US" sz="1600" b="1" dirty="0" err="1">
                  <a:latin typeface="Courier New" pitchFamily="49" charset="0"/>
                  <a:cs typeface="Courier New" pitchFamily="49" charset="0"/>
                </a:rPr>
                <a:t>alloc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(T);</a:t>
              </a:r>
            </a:p>
            <a:p>
              <a:pPr>
                <a:spcBef>
                  <a:spcPts val="300"/>
                </a:spcBef>
              </a:pPr>
              <a:r>
                <a:rPr lang="en-US" sz="1600" b="1" i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S5</a:t>
              </a:r>
              <a:r>
                <a:rPr lang="en-US" sz="1600" b="1" i="1" dirty="0">
                  <a:latin typeface="Courier New" pitchFamily="49" charset="0"/>
                  <a:cs typeface="Courier New" pitchFamily="49" charset="0"/>
                </a:rPr>
                <a:t>: 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… = *</a:t>
              </a:r>
              <a:r>
                <a:rPr lang="en-US" sz="1600" b="1" dirty="0">
                  <a:solidFill>
                    <a:srgbClr val="FF3399"/>
                  </a:solidFill>
                  <a:latin typeface="Courier New" pitchFamily="49" charset="0"/>
                  <a:cs typeface="Courier New" pitchFamily="49" charset="0"/>
                </a:rPr>
                <a:t>p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spcBef>
                  <a:spcPts val="300"/>
                </a:spcBef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}</a:t>
              </a: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3352800" y="1574800"/>
            <a:ext cx="2286000" cy="2006600"/>
            <a:chOff x="3352800" y="1574800"/>
            <a:chExt cx="2286000" cy="2006600"/>
          </a:xfrm>
        </p:grpSpPr>
        <p:sp>
          <p:nvSpPr>
            <p:cNvPr id="11" name="AutoShape 7"/>
            <p:cNvSpPr>
              <a:spLocks noChangeArrowheads="1"/>
            </p:cNvSpPr>
            <p:nvPr/>
          </p:nvSpPr>
          <p:spPr bwMode="auto">
            <a:xfrm>
              <a:off x="3352800" y="1592118"/>
              <a:ext cx="2286000" cy="1989282"/>
            </a:xfrm>
            <a:prstGeom prst="foldedCorner">
              <a:avLst>
                <a:gd name="adj" fmla="val 12500"/>
              </a:avLst>
            </a:prstGeom>
            <a:solidFill>
              <a:srgbClr val="FFFF00">
                <a:alpha val="3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800" b="0"/>
            </a:p>
          </p:txBody>
        </p:sp>
        <p:sp>
          <p:nvSpPr>
            <p:cNvPr id="12" name="Text Box 8"/>
            <p:cNvSpPr txBox="1">
              <a:spLocks noChangeArrowheads="1"/>
            </p:cNvSpPr>
            <p:nvPr/>
          </p:nvSpPr>
          <p:spPr bwMode="auto">
            <a:xfrm>
              <a:off x="3352800" y="1574800"/>
              <a:ext cx="2282997" cy="17620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ts val="300"/>
                </a:spcBef>
              </a:pPr>
              <a:endParaRPr lang="en-US" sz="1600" b="1" dirty="0">
                <a:latin typeface="Courier New" pitchFamily="49" charset="0"/>
                <a:cs typeface="Courier New" pitchFamily="49" charset="0"/>
              </a:endParaRPr>
            </a:p>
            <a:p>
              <a:pPr>
                <a:spcBef>
                  <a:spcPts val="300"/>
                </a:spcBef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void </a:t>
              </a:r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f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() {</a:t>
              </a:r>
            </a:p>
            <a:p>
              <a:pPr>
                <a:spcBef>
                  <a:spcPts val="300"/>
                </a:spcBef>
              </a:pPr>
              <a:r>
                <a:rPr lang="en-US" sz="1600" b="1" i="1" dirty="0">
                  <a:latin typeface="Courier New" pitchFamily="49" charset="0"/>
                  <a:cs typeface="Courier New" pitchFamily="49" charset="0"/>
                </a:rPr>
                <a:t>S6: </a:t>
              </a:r>
              <a:r>
                <a:rPr lang="en-US" sz="1600" b="1" dirty="0">
                  <a:solidFill>
                    <a:srgbClr val="00B050"/>
                  </a:solidFill>
                  <a:latin typeface="Courier New" pitchFamily="49" charset="0"/>
                  <a:cs typeface="Courier New" pitchFamily="49" charset="0"/>
                </a:rPr>
                <a:t>q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= </a:t>
              </a:r>
              <a:r>
                <a:rPr lang="en-US" sz="1600" b="1" dirty="0" err="1">
                  <a:latin typeface="Courier New" pitchFamily="49" charset="0"/>
                  <a:cs typeface="Courier New" pitchFamily="49" charset="0"/>
                </a:rPr>
                <a:t>alloc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(T);</a:t>
              </a:r>
            </a:p>
            <a:p>
              <a:pPr>
                <a:spcBef>
                  <a:spcPts val="300"/>
                </a:spcBef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   </a:t>
              </a:r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g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(&amp;</a:t>
              </a:r>
              <a:r>
                <a:rPr lang="en-US" sz="1600" b="1" dirty="0">
                  <a:solidFill>
                    <a:srgbClr val="00B050"/>
                  </a:solidFill>
                  <a:latin typeface="Courier New" pitchFamily="49" charset="0"/>
                  <a:cs typeface="Courier New" pitchFamily="49" charset="0"/>
                </a:rPr>
                <a:t>q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);  </a:t>
              </a:r>
            </a:p>
            <a:p>
              <a:pPr>
                <a:spcBef>
                  <a:spcPts val="300"/>
                </a:spcBef>
              </a:pPr>
              <a:r>
                <a:rPr lang="en-US" sz="1600" b="1" i="1" dirty="0">
                  <a:latin typeface="Courier New" pitchFamily="49" charset="0"/>
                  <a:cs typeface="Courier New" pitchFamily="49" charset="0"/>
                </a:rPr>
                <a:t>S8: </a:t>
              </a:r>
              <a:r>
                <a:rPr lang="en-US" sz="1600" b="1" dirty="0">
                  <a:solidFill>
                    <a:srgbClr val="7030A0"/>
                  </a:solidFill>
                  <a:latin typeface="Courier New" pitchFamily="49" charset="0"/>
                  <a:cs typeface="Courier New" pitchFamily="49" charset="0"/>
                </a:rPr>
                <a:t>r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= </a:t>
              </a:r>
              <a:r>
                <a:rPr lang="en-US" sz="1600" b="1" dirty="0" err="1">
                  <a:latin typeface="Courier New" pitchFamily="49" charset="0"/>
                  <a:cs typeface="Courier New" pitchFamily="49" charset="0"/>
                </a:rPr>
                <a:t>alloc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(T);</a:t>
              </a:r>
            </a:p>
            <a:p>
              <a:pPr>
                <a:spcBef>
                  <a:spcPts val="300"/>
                </a:spcBef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}</a:t>
              </a: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5943600" y="1574800"/>
            <a:ext cx="2438400" cy="2438400"/>
            <a:chOff x="5943600" y="1574800"/>
            <a:chExt cx="2438400" cy="2438400"/>
          </a:xfrm>
        </p:grpSpPr>
        <p:sp>
          <p:nvSpPr>
            <p:cNvPr id="19" name="AutoShape 10"/>
            <p:cNvSpPr>
              <a:spLocks noChangeArrowheads="1"/>
            </p:cNvSpPr>
            <p:nvPr/>
          </p:nvSpPr>
          <p:spPr bwMode="auto">
            <a:xfrm>
              <a:off x="5943600" y="1592118"/>
              <a:ext cx="2438400" cy="2421082"/>
            </a:xfrm>
            <a:prstGeom prst="foldedCorner">
              <a:avLst>
                <a:gd name="adj" fmla="val 12500"/>
              </a:avLst>
            </a:prstGeom>
            <a:solidFill>
              <a:srgbClr val="FFFF00">
                <a:alpha val="3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800" b="0"/>
            </a:p>
          </p:txBody>
        </p:sp>
        <p:sp>
          <p:nvSpPr>
            <p:cNvPr id="20" name="Text Box 11"/>
            <p:cNvSpPr txBox="1">
              <a:spLocks noChangeArrowheads="1"/>
            </p:cNvSpPr>
            <p:nvPr/>
          </p:nvSpPr>
          <p:spPr bwMode="auto">
            <a:xfrm>
              <a:off x="5943600" y="1574800"/>
              <a:ext cx="2438400" cy="15696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endParaRPr lang="en-US" sz="1600" b="1" dirty="0">
                <a:latin typeface="Courier New" pitchFamily="49" charset="0"/>
                <a:cs typeface="Courier New" pitchFamily="49" charset="0"/>
              </a:endParaRPr>
            </a:p>
            <a:p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g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(T **</a:t>
              </a:r>
              <a:r>
                <a:rPr lang="en-US" sz="1600" b="1" dirty="0" err="1">
                  <a:latin typeface="Courier New" pitchFamily="49" charset="0"/>
                  <a:cs typeface="Courier New" pitchFamily="49" charset="0"/>
                </a:rPr>
                <a:t>fp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) {</a:t>
              </a:r>
            </a:p>
            <a:p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   T local;</a:t>
              </a:r>
            </a:p>
            <a:p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   if(…)  </a:t>
              </a:r>
            </a:p>
            <a:p>
              <a:r>
                <a:rPr lang="en-US" sz="1600" b="1" i="1" dirty="0">
                  <a:latin typeface="Courier New" pitchFamily="49" charset="0"/>
                  <a:cs typeface="Courier New" pitchFamily="49" charset="0"/>
                </a:rPr>
                <a:t>s9:    </a:t>
              </a:r>
              <a:r>
                <a:rPr lang="en-US" sz="1600" b="1" dirty="0">
                  <a:solidFill>
                    <a:srgbClr val="FF3399"/>
                  </a:solidFill>
                  <a:latin typeface="Courier New" pitchFamily="49" charset="0"/>
                  <a:cs typeface="Courier New" pitchFamily="49" charset="0"/>
                </a:rPr>
                <a:t>p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= &amp;local;</a:t>
              </a:r>
            </a:p>
            <a:p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}</a:t>
              </a:r>
            </a:p>
          </p:txBody>
        </p:sp>
      </p:grpSp>
      <p:sp>
        <p:nvSpPr>
          <p:cNvPr id="7" name="Rectangle 6">
            <a:extLst>
              <a:ext uri="{FF2B5EF4-FFF2-40B4-BE49-F238E27FC236}">
                <a16:creationId xmlns:a16="http://schemas.microsoft.com/office/drawing/2014/main" id="{62C103A8-31DB-43EC-8958-A0E45A0E83C1}"/>
              </a:ext>
            </a:extLst>
          </p:cNvPr>
          <p:cNvSpPr/>
          <p:nvPr/>
        </p:nvSpPr>
        <p:spPr>
          <a:xfrm>
            <a:off x="2438400" y="5342832"/>
            <a:ext cx="5257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dirty="0">
                <a:solidFill>
                  <a:srgbClr val="009900"/>
                </a:solidFill>
              </a:rPr>
              <a:t>{heap_S1, p, heap_S4, heap_S6, q, heap_S8, local}</a:t>
            </a:r>
            <a:endParaRPr lang="en-CA" dirty="0">
              <a:solidFill>
                <a:srgbClr val="00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2984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Andersen’s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382000" cy="5137150"/>
          </a:xfrm>
        </p:spPr>
        <p:txBody>
          <a:bodyPr>
            <a:normAutofit fontScale="70000" lnSpcReduction="20000"/>
          </a:bodyPr>
          <a:lstStyle/>
          <a:p>
            <a:r>
              <a:rPr lang="en-US" dirty="0">
                <a:solidFill>
                  <a:srgbClr val="0000FF"/>
                </a:solidFill>
              </a:rPr>
              <a:t>Flow-insensitive</a:t>
            </a:r>
            <a:r>
              <a:rPr lang="en-US" dirty="0"/>
              <a:t>, </a:t>
            </a:r>
            <a:r>
              <a:rPr lang="en-US" dirty="0">
                <a:solidFill>
                  <a:srgbClr val="0000FF"/>
                </a:solidFill>
              </a:rPr>
              <a:t>context-insensitive</a:t>
            </a:r>
            <a:r>
              <a:rPr lang="en-US" dirty="0"/>
              <a:t>, </a:t>
            </a:r>
            <a:r>
              <a:rPr lang="en-US" dirty="0">
                <a:solidFill>
                  <a:srgbClr val="FF3399"/>
                </a:solidFill>
              </a:rPr>
              <a:t>iterative </a:t>
            </a:r>
          </a:p>
          <a:p>
            <a:r>
              <a:rPr lang="en-US" dirty="0">
                <a:solidFill>
                  <a:srgbClr val="0000FF"/>
                </a:solidFill>
              </a:rPr>
              <a:t>Representation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one </a:t>
            </a:r>
            <a:r>
              <a:rPr lang="en-US" dirty="0">
                <a:solidFill>
                  <a:srgbClr val="FF3399"/>
                </a:solidFill>
              </a:rPr>
              <a:t>points-to</a:t>
            </a:r>
            <a:r>
              <a:rPr lang="en-US" dirty="0"/>
              <a:t> graph for entire program</a:t>
            </a:r>
          </a:p>
          <a:p>
            <a:pPr lvl="1"/>
            <a:r>
              <a:rPr lang="en-US" dirty="0"/>
              <a:t>each node represents exactly one location</a:t>
            </a:r>
          </a:p>
          <a:p>
            <a:r>
              <a:rPr lang="en-US" dirty="0"/>
              <a:t>For each statement, build the </a:t>
            </a:r>
            <a:r>
              <a:rPr lang="en-US" dirty="0">
                <a:solidFill>
                  <a:srgbClr val="0000FF"/>
                </a:solidFill>
              </a:rPr>
              <a:t>points-to </a:t>
            </a:r>
            <a:r>
              <a:rPr lang="en-US" dirty="0"/>
              <a:t>graph: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sz="1400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Iterate </a:t>
            </a:r>
            <a:r>
              <a:rPr lang="en-US" dirty="0">
                <a:solidFill>
                  <a:srgbClr val="0000FF"/>
                </a:solidFill>
              </a:rPr>
              <a:t>until graph no longer changes</a:t>
            </a:r>
          </a:p>
          <a:p>
            <a:r>
              <a:rPr lang="en-US" dirty="0"/>
              <a:t>Worst case </a:t>
            </a:r>
            <a:r>
              <a:rPr lang="en-US" dirty="0">
                <a:solidFill>
                  <a:srgbClr val="0000FF"/>
                </a:solidFill>
              </a:rPr>
              <a:t>complexity</a:t>
            </a:r>
            <a:r>
              <a:rPr lang="en-US" dirty="0"/>
              <a:t>: </a:t>
            </a:r>
            <a:r>
              <a:rPr lang="en-US" dirty="0">
                <a:solidFill>
                  <a:srgbClr val="FF3399"/>
                </a:solidFill>
              </a:rPr>
              <a:t>O(n</a:t>
            </a:r>
            <a:r>
              <a:rPr lang="en-US" baseline="30000" dirty="0">
                <a:solidFill>
                  <a:srgbClr val="FF3399"/>
                </a:solidFill>
              </a:rPr>
              <a:t>3</a:t>
            </a:r>
            <a:r>
              <a:rPr lang="en-US" dirty="0">
                <a:solidFill>
                  <a:srgbClr val="FF3399"/>
                </a:solidFill>
              </a:rPr>
              <a:t>)</a:t>
            </a:r>
            <a:r>
              <a:rPr lang="en-US" dirty="0"/>
              <a:t>, where n = program size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18</a:t>
            </a:fld>
            <a:endParaRPr lang="en-US" dirty="0"/>
          </a:p>
        </p:txBody>
      </p:sp>
      <p:graphicFrame>
        <p:nvGraphicFramePr>
          <p:cNvPr id="7" name="Group 2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12874822"/>
              </p:ext>
            </p:extLst>
          </p:nvPr>
        </p:nvGraphicFramePr>
        <p:xfrm>
          <a:off x="1371600" y="2971800"/>
          <a:ext cx="5791200" cy="2286000"/>
        </p:xfrm>
        <a:graphic>
          <a:graphicData uri="http://schemas.openxmlformats.org/drawingml/2006/table">
            <a:tbl>
              <a:tblPr/>
              <a:tblGrid>
                <a:gridCol w="10313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598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8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y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= &amp;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y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points-to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1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y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=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if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points-to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w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then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y 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points-to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*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y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=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if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y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points-to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z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and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points-to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w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then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z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points-to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1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y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= *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if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points-to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z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and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z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points-to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w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then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y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points-to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5641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Andersen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5181600"/>
            <a:ext cx="7391400" cy="914401"/>
          </a:xfrm>
        </p:spPr>
        <p:txBody>
          <a:bodyPr/>
          <a:lstStyle/>
          <a:p>
            <a:pPr>
              <a:buNone/>
            </a:pPr>
            <a:r>
              <a:rPr lang="en-US" sz="2400" b="1" dirty="0">
                <a:solidFill>
                  <a:srgbClr val="FF3399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2400" b="1" baseline="-250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S5</a:t>
            </a:r>
            <a:r>
              <a:rPr lang="en-US" dirty="0"/>
              <a:t> =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19</a:t>
            </a:fld>
            <a:endParaRPr lang="en-US" dirty="0"/>
          </a:p>
        </p:txBody>
      </p:sp>
      <p:grpSp>
        <p:nvGrpSpPr>
          <p:cNvPr id="7" name="Group 16"/>
          <p:cNvGrpSpPr/>
          <p:nvPr/>
        </p:nvGrpSpPr>
        <p:grpSpPr>
          <a:xfrm>
            <a:off x="685800" y="1270000"/>
            <a:ext cx="2514600" cy="3225800"/>
            <a:chOff x="685800" y="1270000"/>
            <a:chExt cx="2514600" cy="3225800"/>
          </a:xfrm>
        </p:grpSpPr>
        <p:sp>
          <p:nvSpPr>
            <p:cNvPr id="8" name="AutoShape 4"/>
            <p:cNvSpPr>
              <a:spLocks noChangeArrowheads="1"/>
            </p:cNvSpPr>
            <p:nvPr/>
          </p:nvSpPr>
          <p:spPr bwMode="auto">
            <a:xfrm>
              <a:off x="685800" y="1293813"/>
              <a:ext cx="2362200" cy="3201987"/>
            </a:xfrm>
            <a:prstGeom prst="foldedCorner">
              <a:avLst>
                <a:gd name="adj" fmla="val 12500"/>
              </a:avLst>
            </a:prstGeom>
            <a:solidFill>
              <a:srgbClr val="FFFF00">
                <a:alpha val="3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800" b="0"/>
            </a:p>
          </p:txBody>
        </p:sp>
        <p:sp>
          <p:nvSpPr>
            <p:cNvPr id="9" name="Text Box 5"/>
            <p:cNvSpPr txBox="1">
              <a:spLocks noChangeArrowheads="1"/>
            </p:cNvSpPr>
            <p:nvPr/>
          </p:nvSpPr>
          <p:spPr bwMode="auto">
            <a:xfrm>
              <a:off x="685800" y="1270000"/>
              <a:ext cx="2514600" cy="26161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ts val="300"/>
                </a:spcBef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T *</a:t>
              </a:r>
              <a:r>
                <a:rPr lang="en-US" sz="1600" b="1" dirty="0">
                  <a:solidFill>
                    <a:srgbClr val="FF3399"/>
                  </a:solidFill>
                  <a:latin typeface="Courier New" pitchFamily="49" charset="0"/>
                  <a:cs typeface="Courier New" pitchFamily="49" charset="0"/>
                </a:rPr>
                <a:t>p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, *</a:t>
              </a:r>
              <a:r>
                <a:rPr lang="en-US" sz="1600" b="1" dirty="0">
                  <a:solidFill>
                    <a:srgbClr val="00B050"/>
                  </a:solidFill>
                  <a:latin typeface="Courier New" pitchFamily="49" charset="0"/>
                  <a:cs typeface="Courier New" pitchFamily="49" charset="0"/>
                </a:rPr>
                <a:t>q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, *</a:t>
              </a:r>
              <a:r>
                <a:rPr lang="en-US" sz="1600" b="1" dirty="0">
                  <a:solidFill>
                    <a:srgbClr val="7030A0"/>
                  </a:solidFill>
                  <a:latin typeface="Courier New" pitchFamily="49" charset="0"/>
                  <a:cs typeface="Courier New" pitchFamily="49" charset="0"/>
                </a:rPr>
                <a:t>r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spcBef>
                  <a:spcPts val="300"/>
                </a:spcBef>
              </a:pPr>
              <a:endParaRPr lang="en-US" sz="1600" b="1" dirty="0">
                <a:latin typeface="Courier New" pitchFamily="49" charset="0"/>
                <a:cs typeface="Courier New" pitchFamily="49" charset="0"/>
              </a:endParaRPr>
            </a:p>
            <a:p>
              <a:pPr>
                <a:spcBef>
                  <a:spcPts val="300"/>
                </a:spcBef>
              </a:pPr>
              <a:r>
                <a:rPr lang="en-US" sz="1600" b="1" dirty="0" err="1"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main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() {</a:t>
              </a:r>
            </a:p>
            <a:p>
              <a:pPr>
                <a:spcBef>
                  <a:spcPts val="300"/>
                </a:spcBef>
              </a:pPr>
              <a:r>
                <a:rPr lang="en-US" sz="1600" b="1" i="1" dirty="0">
                  <a:latin typeface="Courier New" pitchFamily="49" charset="0"/>
                  <a:cs typeface="Courier New" pitchFamily="49" charset="0"/>
                </a:rPr>
                <a:t>S1: </a:t>
              </a:r>
              <a:r>
                <a:rPr lang="en-US" sz="1600" b="1" dirty="0">
                  <a:solidFill>
                    <a:srgbClr val="FF3399"/>
                  </a:solidFill>
                  <a:latin typeface="Courier New" pitchFamily="49" charset="0"/>
                  <a:cs typeface="Courier New" pitchFamily="49" charset="0"/>
                </a:rPr>
                <a:t>p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= </a:t>
              </a:r>
              <a:r>
                <a:rPr lang="en-US" sz="1600" b="1" dirty="0" err="1">
                  <a:latin typeface="Courier New" pitchFamily="49" charset="0"/>
                  <a:cs typeface="Courier New" pitchFamily="49" charset="0"/>
                </a:rPr>
                <a:t>alloc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(T);</a:t>
              </a:r>
            </a:p>
            <a:p>
              <a:pPr>
                <a:spcBef>
                  <a:spcPts val="300"/>
                </a:spcBef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   </a:t>
              </a:r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f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();</a:t>
              </a:r>
            </a:p>
            <a:p>
              <a:pPr>
                <a:spcBef>
                  <a:spcPts val="300"/>
                </a:spcBef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   </a:t>
              </a:r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g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(&amp;</a:t>
              </a:r>
              <a:r>
                <a:rPr lang="en-US" sz="1600" b="1" dirty="0">
                  <a:solidFill>
                    <a:srgbClr val="FF3399"/>
                  </a:solidFill>
                  <a:latin typeface="Courier New" pitchFamily="49" charset="0"/>
                  <a:cs typeface="Courier New" pitchFamily="49" charset="0"/>
                </a:rPr>
                <a:t>p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);  </a:t>
              </a:r>
            </a:p>
            <a:p>
              <a:pPr>
                <a:spcBef>
                  <a:spcPts val="300"/>
                </a:spcBef>
              </a:pPr>
              <a:r>
                <a:rPr lang="en-US" sz="1600" b="1" i="1" dirty="0">
                  <a:latin typeface="Courier New" pitchFamily="49" charset="0"/>
                  <a:cs typeface="Courier New" pitchFamily="49" charset="0"/>
                </a:rPr>
                <a:t>S4: </a:t>
              </a:r>
              <a:r>
                <a:rPr lang="en-US" sz="1600" b="1" dirty="0">
                  <a:solidFill>
                    <a:srgbClr val="FF3399"/>
                  </a:solidFill>
                  <a:latin typeface="Courier New" pitchFamily="49" charset="0"/>
                  <a:cs typeface="Courier New" pitchFamily="49" charset="0"/>
                </a:rPr>
                <a:t>p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= </a:t>
              </a:r>
              <a:r>
                <a:rPr lang="en-US" sz="1600" b="1" dirty="0" err="1">
                  <a:latin typeface="Courier New" pitchFamily="49" charset="0"/>
                  <a:cs typeface="Courier New" pitchFamily="49" charset="0"/>
                </a:rPr>
                <a:t>alloc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(T);</a:t>
              </a:r>
            </a:p>
            <a:p>
              <a:pPr>
                <a:spcBef>
                  <a:spcPts val="300"/>
                </a:spcBef>
              </a:pPr>
              <a:r>
                <a:rPr lang="en-US" sz="1600" b="1" i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S5</a:t>
              </a:r>
              <a:r>
                <a:rPr lang="en-US" sz="1600" b="1" i="1" dirty="0">
                  <a:latin typeface="Courier New" pitchFamily="49" charset="0"/>
                  <a:cs typeface="Courier New" pitchFamily="49" charset="0"/>
                </a:rPr>
                <a:t>: 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… = *</a:t>
              </a:r>
              <a:r>
                <a:rPr lang="en-US" sz="1600" b="1" dirty="0">
                  <a:solidFill>
                    <a:srgbClr val="FF3399"/>
                  </a:solidFill>
                  <a:latin typeface="Courier New" pitchFamily="49" charset="0"/>
                  <a:cs typeface="Courier New" pitchFamily="49" charset="0"/>
                </a:rPr>
                <a:t>p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spcBef>
                  <a:spcPts val="300"/>
                </a:spcBef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}</a:t>
              </a:r>
            </a:p>
          </p:txBody>
        </p:sp>
      </p:grpSp>
      <p:grpSp>
        <p:nvGrpSpPr>
          <p:cNvPr id="10" name="Group 15"/>
          <p:cNvGrpSpPr/>
          <p:nvPr/>
        </p:nvGrpSpPr>
        <p:grpSpPr>
          <a:xfrm>
            <a:off x="3352800" y="1574800"/>
            <a:ext cx="2286000" cy="2006600"/>
            <a:chOff x="3352800" y="1574800"/>
            <a:chExt cx="2286000" cy="2006600"/>
          </a:xfrm>
        </p:grpSpPr>
        <p:sp>
          <p:nvSpPr>
            <p:cNvPr id="11" name="AutoShape 7"/>
            <p:cNvSpPr>
              <a:spLocks noChangeArrowheads="1"/>
            </p:cNvSpPr>
            <p:nvPr/>
          </p:nvSpPr>
          <p:spPr bwMode="auto">
            <a:xfrm>
              <a:off x="3352800" y="1592118"/>
              <a:ext cx="2286000" cy="1989282"/>
            </a:xfrm>
            <a:prstGeom prst="foldedCorner">
              <a:avLst>
                <a:gd name="adj" fmla="val 12500"/>
              </a:avLst>
            </a:prstGeom>
            <a:solidFill>
              <a:srgbClr val="FFFF00">
                <a:alpha val="3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800" b="0"/>
            </a:p>
          </p:txBody>
        </p:sp>
        <p:sp>
          <p:nvSpPr>
            <p:cNvPr id="12" name="Text Box 8"/>
            <p:cNvSpPr txBox="1">
              <a:spLocks noChangeArrowheads="1"/>
            </p:cNvSpPr>
            <p:nvPr/>
          </p:nvSpPr>
          <p:spPr bwMode="auto">
            <a:xfrm>
              <a:off x="3352800" y="1574800"/>
              <a:ext cx="2282997" cy="17620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ts val="300"/>
                </a:spcBef>
              </a:pPr>
              <a:endParaRPr lang="en-US" sz="1600" b="1" dirty="0">
                <a:latin typeface="Courier New" pitchFamily="49" charset="0"/>
                <a:cs typeface="Courier New" pitchFamily="49" charset="0"/>
              </a:endParaRPr>
            </a:p>
            <a:p>
              <a:pPr>
                <a:spcBef>
                  <a:spcPts val="300"/>
                </a:spcBef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void </a:t>
              </a:r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f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() {</a:t>
              </a:r>
            </a:p>
            <a:p>
              <a:pPr>
                <a:spcBef>
                  <a:spcPts val="300"/>
                </a:spcBef>
              </a:pPr>
              <a:r>
                <a:rPr lang="en-US" sz="1600" b="1" i="1" dirty="0">
                  <a:latin typeface="Courier New" pitchFamily="49" charset="0"/>
                  <a:cs typeface="Courier New" pitchFamily="49" charset="0"/>
                </a:rPr>
                <a:t>S6: </a:t>
              </a:r>
              <a:r>
                <a:rPr lang="en-US" sz="1600" b="1" dirty="0">
                  <a:solidFill>
                    <a:srgbClr val="00B050"/>
                  </a:solidFill>
                  <a:latin typeface="Courier New" pitchFamily="49" charset="0"/>
                  <a:cs typeface="Courier New" pitchFamily="49" charset="0"/>
                </a:rPr>
                <a:t>q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= </a:t>
              </a:r>
              <a:r>
                <a:rPr lang="en-US" sz="1600" b="1" dirty="0" err="1">
                  <a:latin typeface="Courier New" pitchFamily="49" charset="0"/>
                  <a:cs typeface="Courier New" pitchFamily="49" charset="0"/>
                </a:rPr>
                <a:t>alloc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(T);</a:t>
              </a:r>
            </a:p>
            <a:p>
              <a:pPr>
                <a:spcBef>
                  <a:spcPts val="300"/>
                </a:spcBef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   </a:t>
              </a:r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g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(&amp;</a:t>
              </a:r>
              <a:r>
                <a:rPr lang="en-US" sz="1600" b="1" dirty="0">
                  <a:solidFill>
                    <a:srgbClr val="00B050"/>
                  </a:solidFill>
                  <a:latin typeface="Courier New" pitchFamily="49" charset="0"/>
                  <a:cs typeface="Courier New" pitchFamily="49" charset="0"/>
                </a:rPr>
                <a:t>q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);  </a:t>
              </a:r>
            </a:p>
            <a:p>
              <a:pPr>
                <a:spcBef>
                  <a:spcPts val="300"/>
                </a:spcBef>
              </a:pPr>
              <a:r>
                <a:rPr lang="en-US" sz="1600" b="1" i="1" dirty="0">
                  <a:latin typeface="Courier New" pitchFamily="49" charset="0"/>
                  <a:cs typeface="Courier New" pitchFamily="49" charset="0"/>
                </a:rPr>
                <a:t>S8: </a:t>
              </a:r>
              <a:r>
                <a:rPr lang="en-US" sz="1600" b="1" dirty="0">
                  <a:solidFill>
                    <a:srgbClr val="7030A0"/>
                  </a:solidFill>
                  <a:latin typeface="Courier New" pitchFamily="49" charset="0"/>
                  <a:cs typeface="Courier New" pitchFamily="49" charset="0"/>
                </a:rPr>
                <a:t>r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= </a:t>
              </a:r>
              <a:r>
                <a:rPr lang="en-US" sz="1600" b="1" dirty="0" err="1">
                  <a:latin typeface="Courier New" pitchFamily="49" charset="0"/>
                  <a:cs typeface="Courier New" pitchFamily="49" charset="0"/>
                </a:rPr>
                <a:t>alloc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(T);</a:t>
              </a:r>
            </a:p>
            <a:p>
              <a:pPr>
                <a:spcBef>
                  <a:spcPts val="300"/>
                </a:spcBef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}</a:t>
              </a: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5943600" y="1574800"/>
            <a:ext cx="2438400" cy="2438400"/>
            <a:chOff x="5943600" y="1574800"/>
            <a:chExt cx="2438400" cy="2438400"/>
          </a:xfrm>
        </p:grpSpPr>
        <p:sp>
          <p:nvSpPr>
            <p:cNvPr id="17" name="AutoShape 10"/>
            <p:cNvSpPr>
              <a:spLocks noChangeArrowheads="1"/>
            </p:cNvSpPr>
            <p:nvPr/>
          </p:nvSpPr>
          <p:spPr bwMode="auto">
            <a:xfrm>
              <a:off x="5943600" y="1592118"/>
              <a:ext cx="2438400" cy="2421082"/>
            </a:xfrm>
            <a:prstGeom prst="foldedCorner">
              <a:avLst>
                <a:gd name="adj" fmla="val 12500"/>
              </a:avLst>
            </a:prstGeom>
            <a:solidFill>
              <a:srgbClr val="FFFF00">
                <a:alpha val="3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800" b="0"/>
            </a:p>
          </p:txBody>
        </p:sp>
        <p:sp>
          <p:nvSpPr>
            <p:cNvPr id="18" name="Text Box 11"/>
            <p:cNvSpPr txBox="1">
              <a:spLocks noChangeArrowheads="1"/>
            </p:cNvSpPr>
            <p:nvPr/>
          </p:nvSpPr>
          <p:spPr bwMode="auto">
            <a:xfrm>
              <a:off x="5943600" y="1574800"/>
              <a:ext cx="2438400" cy="15696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endParaRPr lang="en-US" sz="1600" b="1" dirty="0">
                <a:latin typeface="Courier New" pitchFamily="49" charset="0"/>
                <a:cs typeface="Courier New" pitchFamily="49" charset="0"/>
              </a:endParaRPr>
            </a:p>
            <a:p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g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(T **</a:t>
              </a:r>
              <a:r>
                <a:rPr lang="en-US" sz="1600" b="1" dirty="0" err="1">
                  <a:latin typeface="Courier New" pitchFamily="49" charset="0"/>
                  <a:cs typeface="Courier New" pitchFamily="49" charset="0"/>
                </a:rPr>
                <a:t>fp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) {</a:t>
              </a:r>
            </a:p>
            <a:p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   T local;</a:t>
              </a:r>
            </a:p>
            <a:p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   if(…)  </a:t>
              </a:r>
            </a:p>
            <a:p>
              <a:r>
                <a:rPr lang="en-US" sz="1600" b="1" i="1" dirty="0">
                  <a:latin typeface="Courier New" pitchFamily="49" charset="0"/>
                  <a:cs typeface="Courier New" pitchFamily="49" charset="0"/>
                </a:rPr>
                <a:t>s9:    </a:t>
              </a:r>
              <a:r>
                <a:rPr lang="en-US" sz="1600" b="1" dirty="0">
                  <a:solidFill>
                    <a:srgbClr val="FF3399"/>
                  </a:solidFill>
                  <a:latin typeface="Courier New" pitchFamily="49" charset="0"/>
                  <a:cs typeface="Courier New" pitchFamily="49" charset="0"/>
                </a:rPr>
                <a:t>p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= &amp;local;</a:t>
              </a:r>
            </a:p>
            <a:p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}</a:t>
              </a:r>
            </a:p>
          </p:txBody>
        </p:sp>
      </p:grpSp>
      <p:sp>
        <p:nvSpPr>
          <p:cNvPr id="13" name="Rectangle 12">
            <a:extLst>
              <a:ext uri="{FF2B5EF4-FFF2-40B4-BE49-F238E27FC236}">
                <a16:creationId xmlns:a16="http://schemas.microsoft.com/office/drawing/2014/main" id="{D0216271-7EAE-4EAC-B37A-000A9F1FF458}"/>
              </a:ext>
            </a:extLst>
          </p:cNvPr>
          <p:cNvSpPr/>
          <p:nvPr/>
        </p:nvSpPr>
        <p:spPr>
          <a:xfrm>
            <a:off x="2286000" y="5302846"/>
            <a:ext cx="1447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dirty="0">
                <a:solidFill>
                  <a:srgbClr val="009900"/>
                </a:solidFill>
              </a:rPr>
              <a:t>{heap_S1,</a:t>
            </a:r>
          </a:p>
          <a:p>
            <a:r>
              <a:rPr lang="en-US" altLang="en-US" dirty="0">
                <a:solidFill>
                  <a:srgbClr val="009900"/>
                </a:solidFill>
              </a:rPr>
              <a:t> heap_S4,</a:t>
            </a:r>
          </a:p>
          <a:p>
            <a:r>
              <a:rPr lang="en-US" altLang="en-US" dirty="0">
                <a:solidFill>
                  <a:srgbClr val="009900"/>
                </a:solidFill>
              </a:rPr>
              <a:t> local}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B5DF1D97-CC60-4F3A-8B0F-EFEDDEE2E4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99311" y="4338362"/>
            <a:ext cx="3549289" cy="235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8679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600200"/>
            <a:ext cx="8382000" cy="4572000"/>
          </a:xfrm>
        </p:spPr>
        <p:txBody>
          <a:bodyPr>
            <a:normAutofit/>
          </a:bodyPr>
          <a:lstStyle/>
          <a:p>
            <a:pPr marL="914400" indent="-400050" algn="l">
              <a:buFont typeface="Arial" pitchFamily="34" charset="0"/>
              <a:buChar char="•"/>
            </a:pPr>
            <a:r>
              <a:rPr lang="en-US" b="1" dirty="0">
                <a:solidFill>
                  <a:schemeClr val="tx1"/>
                </a:solidFill>
              </a:rPr>
              <a:t>Basics</a:t>
            </a:r>
          </a:p>
          <a:p>
            <a:pPr marL="914400" indent="-400050" algn="l">
              <a:buFont typeface="Arial" pitchFamily="34" charset="0"/>
              <a:buChar char="•"/>
            </a:pPr>
            <a:r>
              <a:rPr lang="en-US" b="1" dirty="0">
                <a:solidFill>
                  <a:schemeClr val="tx1"/>
                </a:solidFill>
              </a:rPr>
              <a:t>Design Options</a:t>
            </a:r>
          </a:p>
          <a:p>
            <a:pPr marL="914400" indent="-400050" algn="l">
              <a:buFont typeface="Arial" pitchFamily="34" charset="0"/>
              <a:buChar char="•"/>
            </a:pPr>
            <a:r>
              <a:rPr lang="en-US" b="1" dirty="0">
                <a:solidFill>
                  <a:schemeClr val="tx1"/>
                </a:solidFill>
              </a:rPr>
              <a:t>Pointer Analysis Algorithms</a:t>
            </a:r>
          </a:p>
          <a:p>
            <a:pPr marL="914400" indent="-400050" algn="l">
              <a:buFont typeface="Arial" pitchFamily="34" charset="0"/>
              <a:buChar char="•"/>
            </a:pPr>
            <a:r>
              <a:rPr lang="en-US" b="1" dirty="0">
                <a:solidFill>
                  <a:schemeClr val="tx1"/>
                </a:solidFill>
              </a:rPr>
              <a:t>Pointer Analysis Using BDDs</a:t>
            </a:r>
          </a:p>
          <a:p>
            <a:pPr marL="914400" indent="-400050" algn="l">
              <a:buFont typeface="Arial" pitchFamily="34" charset="0"/>
              <a:buChar char="•"/>
            </a:pPr>
            <a:r>
              <a:rPr lang="en-US" b="1" dirty="0">
                <a:solidFill>
                  <a:schemeClr val="tx1"/>
                </a:solidFill>
              </a:rPr>
              <a:t>Probabilistic Pointer Analysis</a:t>
            </a:r>
          </a:p>
          <a:p>
            <a:pPr marL="914400" indent="-400050">
              <a:buFont typeface="Arial" pitchFamily="34" charset="0"/>
              <a:buChar char="•"/>
            </a:pPr>
            <a:endParaRPr lang="en-US" dirty="0"/>
          </a:p>
          <a:p>
            <a:pPr marL="51435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z="1800" smtClean="0"/>
              <a:pPr/>
              <a:t>2</a:t>
            </a:fld>
            <a:endParaRPr lang="en-US" sz="1800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2FCB22A0-752A-4B59-94A3-4CD2EFE747A4}"/>
              </a:ext>
            </a:extLst>
          </p:cNvPr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b="1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15565586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Andersen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5181600"/>
            <a:ext cx="7391400" cy="914401"/>
          </a:xfrm>
        </p:spPr>
        <p:txBody>
          <a:bodyPr/>
          <a:lstStyle/>
          <a:p>
            <a:pPr>
              <a:buNone/>
            </a:pPr>
            <a:r>
              <a:rPr lang="en-US" sz="2400" b="1" dirty="0">
                <a:solidFill>
                  <a:srgbClr val="FF3399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2400" b="1" baseline="-250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S5</a:t>
            </a:r>
            <a:r>
              <a:rPr lang="en-US" dirty="0"/>
              <a:t> =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20</a:t>
            </a:fld>
            <a:endParaRPr lang="en-US" dirty="0"/>
          </a:p>
        </p:txBody>
      </p:sp>
      <p:grpSp>
        <p:nvGrpSpPr>
          <p:cNvPr id="7" name="Group 16"/>
          <p:cNvGrpSpPr/>
          <p:nvPr/>
        </p:nvGrpSpPr>
        <p:grpSpPr>
          <a:xfrm>
            <a:off x="685800" y="1270000"/>
            <a:ext cx="2514600" cy="3225800"/>
            <a:chOff x="685800" y="1270000"/>
            <a:chExt cx="2514600" cy="3225800"/>
          </a:xfrm>
        </p:grpSpPr>
        <p:sp>
          <p:nvSpPr>
            <p:cNvPr id="8" name="AutoShape 4"/>
            <p:cNvSpPr>
              <a:spLocks noChangeArrowheads="1"/>
            </p:cNvSpPr>
            <p:nvPr/>
          </p:nvSpPr>
          <p:spPr bwMode="auto">
            <a:xfrm>
              <a:off x="685800" y="1293813"/>
              <a:ext cx="2362200" cy="3201987"/>
            </a:xfrm>
            <a:prstGeom prst="foldedCorner">
              <a:avLst>
                <a:gd name="adj" fmla="val 12500"/>
              </a:avLst>
            </a:prstGeom>
            <a:solidFill>
              <a:srgbClr val="FFFF00">
                <a:alpha val="3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800" b="0"/>
            </a:p>
          </p:txBody>
        </p:sp>
        <p:sp>
          <p:nvSpPr>
            <p:cNvPr id="9" name="Text Box 5"/>
            <p:cNvSpPr txBox="1">
              <a:spLocks noChangeArrowheads="1"/>
            </p:cNvSpPr>
            <p:nvPr/>
          </p:nvSpPr>
          <p:spPr bwMode="auto">
            <a:xfrm>
              <a:off x="685800" y="1270000"/>
              <a:ext cx="2514600" cy="26161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ts val="300"/>
                </a:spcBef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T *</a:t>
              </a:r>
              <a:r>
                <a:rPr lang="en-US" sz="1600" b="1" dirty="0">
                  <a:solidFill>
                    <a:srgbClr val="FF3399"/>
                  </a:solidFill>
                  <a:latin typeface="Courier New" pitchFamily="49" charset="0"/>
                  <a:cs typeface="Courier New" pitchFamily="49" charset="0"/>
                </a:rPr>
                <a:t>p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, *</a:t>
              </a:r>
              <a:r>
                <a:rPr lang="en-US" sz="1600" b="1" dirty="0">
                  <a:solidFill>
                    <a:srgbClr val="00B050"/>
                  </a:solidFill>
                  <a:latin typeface="Courier New" pitchFamily="49" charset="0"/>
                  <a:cs typeface="Courier New" pitchFamily="49" charset="0"/>
                </a:rPr>
                <a:t>q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, *</a:t>
              </a:r>
              <a:r>
                <a:rPr lang="en-US" sz="1600" b="1" dirty="0">
                  <a:solidFill>
                    <a:srgbClr val="7030A0"/>
                  </a:solidFill>
                  <a:latin typeface="Courier New" pitchFamily="49" charset="0"/>
                  <a:cs typeface="Courier New" pitchFamily="49" charset="0"/>
                </a:rPr>
                <a:t>r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spcBef>
                  <a:spcPts val="300"/>
                </a:spcBef>
              </a:pPr>
              <a:endParaRPr lang="en-US" sz="1600" b="1" dirty="0">
                <a:latin typeface="Courier New" pitchFamily="49" charset="0"/>
                <a:cs typeface="Courier New" pitchFamily="49" charset="0"/>
              </a:endParaRPr>
            </a:p>
            <a:p>
              <a:pPr>
                <a:spcBef>
                  <a:spcPts val="300"/>
                </a:spcBef>
              </a:pPr>
              <a:r>
                <a:rPr lang="en-US" sz="1600" b="1" dirty="0" err="1"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main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() {</a:t>
              </a:r>
            </a:p>
            <a:p>
              <a:pPr>
                <a:spcBef>
                  <a:spcPts val="300"/>
                </a:spcBef>
              </a:pPr>
              <a:r>
                <a:rPr lang="en-US" sz="1600" b="1" i="1" dirty="0">
                  <a:latin typeface="Courier New" pitchFamily="49" charset="0"/>
                  <a:cs typeface="Courier New" pitchFamily="49" charset="0"/>
                </a:rPr>
                <a:t>S1: </a:t>
              </a:r>
              <a:r>
                <a:rPr lang="en-US" sz="1600" b="1" dirty="0">
                  <a:solidFill>
                    <a:srgbClr val="FF3399"/>
                  </a:solidFill>
                  <a:latin typeface="Courier New" pitchFamily="49" charset="0"/>
                  <a:cs typeface="Courier New" pitchFamily="49" charset="0"/>
                </a:rPr>
                <a:t>p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= </a:t>
              </a:r>
              <a:r>
                <a:rPr lang="en-US" sz="1600" b="1" dirty="0" err="1">
                  <a:latin typeface="Courier New" pitchFamily="49" charset="0"/>
                  <a:cs typeface="Courier New" pitchFamily="49" charset="0"/>
                </a:rPr>
                <a:t>alloc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(T);</a:t>
              </a:r>
            </a:p>
            <a:p>
              <a:pPr>
                <a:spcBef>
                  <a:spcPts val="300"/>
                </a:spcBef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   </a:t>
              </a:r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f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();</a:t>
              </a:r>
            </a:p>
            <a:p>
              <a:pPr>
                <a:spcBef>
                  <a:spcPts val="300"/>
                </a:spcBef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   </a:t>
              </a:r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g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(&amp;</a:t>
              </a:r>
              <a:r>
                <a:rPr lang="en-US" sz="1600" b="1" dirty="0">
                  <a:solidFill>
                    <a:srgbClr val="FF3399"/>
                  </a:solidFill>
                  <a:latin typeface="Courier New" pitchFamily="49" charset="0"/>
                  <a:cs typeface="Courier New" pitchFamily="49" charset="0"/>
                </a:rPr>
                <a:t>p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);  </a:t>
              </a:r>
            </a:p>
            <a:p>
              <a:pPr>
                <a:spcBef>
                  <a:spcPts val="300"/>
                </a:spcBef>
              </a:pPr>
              <a:r>
                <a:rPr lang="en-US" sz="1600" b="1" i="1" dirty="0">
                  <a:latin typeface="Courier New" pitchFamily="49" charset="0"/>
                  <a:cs typeface="Courier New" pitchFamily="49" charset="0"/>
                </a:rPr>
                <a:t>S4: </a:t>
              </a:r>
              <a:r>
                <a:rPr lang="en-US" sz="1600" b="1" dirty="0">
                  <a:solidFill>
                    <a:srgbClr val="FF3399"/>
                  </a:solidFill>
                  <a:latin typeface="Courier New" pitchFamily="49" charset="0"/>
                  <a:cs typeface="Courier New" pitchFamily="49" charset="0"/>
                </a:rPr>
                <a:t>p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= </a:t>
              </a:r>
              <a:r>
                <a:rPr lang="en-US" sz="1600" b="1" dirty="0" err="1">
                  <a:latin typeface="Courier New" pitchFamily="49" charset="0"/>
                  <a:cs typeface="Courier New" pitchFamily="49" charset="0"/>
                </a:rPr>
                <a:t>alloc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(T);</a:t>
              </a:r>
            </a:p>
            <a:p>
              <a:pPr>
                <a:spcBef>
                  <a:spcPts val="300"/>
                </a:spcBef>
              </a:pPr>
              <a:r>
                <a:rPr lang="en-US" sz="1600" b="1" i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S5</a:t>
              </a:r>
              <a:r>
                <a:rPr lang="en-US" sz="1600" b="1" i="1" dirty="0">
                  <a:latin typeface="Courier New" pitchFamily="49" charset="0"/>
                  <a:cs typeface="Courier New" pitchFamily="49" charset="0"/>
                </a:rPr>
                <a:t>: 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… = *</a:t>
              </a:r>
              <a:r>
                <a:rPr lang="en-US" sz="1600" b="1" dirty="0">
                  <a:solidFill>
                    <a:srgbClr val="FF3399"/>
                  </a:solidFill>
                  <a:latin typeface="Courier New" pitchFamily="49" charset="0"/>
                  <a:cs typeface="Courier New" pitchFamily="49" charset="0"/>
                </a:rPr>
                <a:t>p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spcBef>
                  <a:spcPts val="300"/>
                </a:spcBef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}</a:t>
              </a:r>
            </a:p>
          </p:txBody>
        </p:sp>
      </p:grpSp>
      <p:grpSp>
        <p:nvGrpSpPr>
          <p:cNvPr id="10" name="Group 15"/>
          <p:cNvGrpSpPr/>
          <p:nvPr/>
        </p:nvGrpSpPr>
        <p:grpSpPr>
          <a:xfrm>
            <a:off x="3352800" y="1574800"/>
            <a:ext cx="2286000" cy="2006600"/>
            <a:chOff x="3352800" y="1574800"/>
            <a:chExt cx="2286000" cy="2006600"/>
          </a:xfrm>
        </p:grpSpPr>
        <p:sp>
          <p:nvSpPr>
            <p:cNvPr id="11" name="AutoShape 7"/>
            <p:cNvSpPr>
              <a:spLocks noChangeArrowheads="1"/>
            </p:cNvSpPr>
            <p:nvPr/>
          </p:nvSpPr>
          <p:spPr bwMode="auto">
            <a:xfrm>
              <a:off x="3352800" y="1592118"/>
              <a:ext cx="2286000" cy="1989282"/>
            </a:xfrm>
            <a:prstGeom prst="foldedCorner">
              <a:avLst>
                <a:gd name="adj" fmla="val 12500"/>
              </a:avLst>
            </a:prstGeom>
            <a:solidFill>
              <a:srgbClr val="FFFF00">
                <a:alpha val="3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800" b="0"/>
            </a:p>
          </p:txBody>
        </p:sp>
        <p:sp>
          <p:nvSpPr>
            <p:cNvPr id="12" name="Text Box 8"/>
            <p:cNvSpPr txBox="1">
              <a:spLocks noChangeArrowheads="1"/>
            </p:cNvSpPr>
            <p:nvPr/>
          </p:nvSpPr>
          <p:spPr bwMode="auto">
            <a:xfrm>
              <a:off x="3352800" y="1574800"/>
              <a:ext cx="2282997" cy="17620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ts val="300"/>
                </a:spcBef>
              </a:pPr>
              <a:endParaRPr lang="en-US" sz="1600" b="1" dirty="0">
                <a:latin typeface="Courier New" pitchFamily="49" charset="0"/>
                <a:cs typeface="Courier New" pitchFamily="49" charset="0"/>
              </a:endParaRPr>
            </a:p>
            <a:p>
              <a:pPr>
                <a:spcBef>
                  <a:spcPts val="300"/>
                </a:spcBef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void </a:t>
              </a:r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f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() {</a:t>
              </a:r>
            </a:p>
            <a:p>
              <a:pPr>
                <a:spcBef>
                  <a:spcPts val="300"/>
                </a:spcBef>
              </a:pPr>
              <a:r>
                <a:rPr lang="en-US" sz="1600" b="1" i="1" dirty="0">
                  <a:latin typeface="Courier New" pitchFamily="49" charset="0"/>
                  <a:cs typeface="Courier New" pitchFamily="49" charset="0"/>
                </a:rPr>
                <a:t>S6: </a:t>
              </a:r>
              <a:r>
                <a:rPr lang="en-US" sz="1600" b="1" dirty="0">
                  <a:solidFill>
                    <a:srgbClr val="00B050"/>
                  </a:solidFill>
                  <a:latin typeface="Courier New" pitchFamily="49" charset="0"/>
                  <a:cs typeface="Courier New" pitchFamily="49" charset="0"/>
                </a:rPr>
                <a:t>q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= </a:t>
              </a:r>
              <a:r>
                <a:rPr lang="en-US" sz="1600" b="1" dirty="0" err="1">
                  <a:latin typeface="Courier New" pitchFamily="49" charset="0"/>
                  <a:cs typeface="Courier New" pitchFamily="49" charset="0"/>
                </a:rPr>
                <a:t>alloc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(T);</a:t>
              </a:r>
            </a:p>
            <a:p>
              <a:pPr>
                <a:spcBef>
                  <a:spcPts val="300"/>
                </a:spcBef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   </a:t>
              </a:r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g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(&amp;</a:t>
              </a:r>
              <a:r>
                <a:rPr lang="en-US" sz="1600" b="1" dirty="0">
                  <a:solidFill>
                    <a:srgbClr val="00B050"/>
                  </a:solidFill>
                  <a:latin typeface="Courier New" pitchFamily="49" charset="0"/>
                  <a:cs typeface="Courier New" pitchFamily="49" charset="0"/>
                </a:rPr>
                <a:t>q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);  </a:t>
              </a:r>
            </a:p>
            <a:p>
              <a:pPr>
                <a:spcBef>
                  <a:spcPts val="300"/>
                </a:spcBef>
              </a:pPr>
              <a:r>
                <a:rPr lang="en-US" sz="1600" b="1" i="1" dirty="0">
                  <a:latin typeface="Courier New" pitchFamily="49" charset="0"/>
                  <a:cs typeface="Courier New" pitchFamily="49" charset="0"/>
                </a:rPr>
                <a:t>S8: </a:t>
              </a:r>
              <a:r>
                <a:rPr lang="en-US" sz="1600" b="1" dirty="0">
                  <a:solidFill>
                    <a:srgbClr val="7030A0"/>
                  </a:solidFill>
                  <a:latin typeface="Courier New" pitchFamily="49" charset="0"/>
                  <a:cs typeface="Courier New" pitchFamily="49" charset="0"/>
                </a:rPr>
                <a:t>r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= </a:t>
              </a:r>
              <a:r>
                <a:rPr lang="en-US" sz="1600" b="1" dirty="0" err="1">
                  <a:latin typeface="Courier New" pitchFamily="49" charset="0"/>
                  <a:cs typeface="Courier New" pitchFamily="49" charset="0"/>
                </a:rPr>
                <a:t>alloc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(T);</a:t>
              </a:r>
            </a:p>
            <a:p>
              <a:pPr>
                <a:spcBef>
                  <a:spcPts val="300"/>
                </a:spcBef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}</a:t>
              </a: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5943600" y="1574800"/>
            <a:ext cx="2438400" cy="2438400"/>
            <a:chOff x="5943600" y="1574800"/>
            <a:chExt cx="2438400" cy="2438400"/>
          </a:xfrm>
        </p:grpSpPr>
        <p:sp>
          <p:nvSpPr>
            <p:cNvPr id="17" name="AutoShape 10"/>
            <p:cNvSpPr>
              <a:spLocks noChangeArrowheads="1"/>
            </p:cNvSpPr>
            <p:nvPr/>
          </p:nvSpPr>
          <p:spPr bwMode="auto">
            <a:xfrm>
              <a:off x="5943600" y="1592118"/>
              <a:ext cx="2438400" cy="2421082"/>
            </a:xfrm>
            <a:prstGeom prst="foldedCorner">
              <a:avLst>
                <a:gd name="adj" fmla="val 12500"/>
              </a:avLst>
            </a:prstGeom>
            <a:solidFill>
              <a:srgbClr val="FFFF00">
                <a:alpha val="3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800" b="0"/>
            </a:p>
          </p:txBody>
        </p:sp>
        <p:sp>
          <p:nvSpPr>
            <p:cNvPr id="18" name="Text Box 11"/>
            <p:cNvSpPr txBox="1">
              <a:spLocks noChangeArrowheads="1"/>
            </p:cNvSpPr>
            <p:nvPr/>
          </p:nvSpPr>
          <p:spPr bwMode="auto">
            <a:xfrm>
              <a:off x="5943600" y="1574800"/>
              <a:ext cx="2438400" cy="15696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endParaRPr lang="en-US" sz="1600" b="1" dirty="0">
                <a:latin typeface="Courier New" pitchFamily="49" charset="0"/>
                <a:cs typeface="Courier New" pitchFamily="49" charset="0"/>
              </a:endParaRPr>
            </a:p>
            <a:p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g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(T **</a:t>
              </a:r>
              <a:r>
                <a:rPr lang="en-US" sz="1600" b="1" dirty="0" err="1">
                  <a:latin typeface="Courier New" pitchFamily="49" charset="0"/>
                  <a:cs typeface="Courier New" pitchFamily="49" charset="0"/>
                </a:rPr>
                <a:t>fp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) {</a:t>
              </a:r>
            </a:p>
            <a:p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   T local;</a:t>
              </a:r>
            </a:p>
            <a:p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   if(…)  </a:t>
              </a:r>
            </a:p>
            <a:p>
              <a:r>
                <a:rPr lang="en-US" sz="1600" b="1" i="1" dirty="0">
                  <a:latin typeface="Courier New" pitchFamily="49" charset="0"/>
                  <a:cs typeface="Courier New" pitchFamily="49" charset="0"/>
                </a:rPr>
                <a:t>s9:    </a:t>
              </a:r>
              <a:r>
                <a:rPr lang="en-US" sz="1600" b="1" dirty="0">
                  <a:solidFill>
                    <a:srgbClr val="FF3399"/>
                  </a:solidFill>
                  <a:latin typeface="Courier New" pitchFamily="49" charset="0"/>
                  <a:cs typeface="Courier New" pitchFamily="49" charset="0"/>
                </a:rPr>
                <a:t>p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= &amp;local;</a:t>
              </a:r>
            </a:p>
            <a:p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}</a:t>
              </a:r>
            </a:p>
          </p:txBody>
        </p:sp>
      </p:grpSp>
      <p:sp>
        <p:nvSpPr>
          <p:cNvPr id="13" name="Rectangle 12">
            <a:extLst>
              <a:ext uri="{FF2B5EF4-FFF2-40B4-BE49-F238E27FC236}">
                <a16:creationId xmlns:a16="http://schemas.microsoft.com/office/drawing/2014/main" id="{D0216271-7EAE-4EAC-B37A-000A9F1FF458}"/>
              </a:ext>
            </a:extLst>
          </p:cNvPr>
          <p:cNvSpPr/>
          <p:nvPr/>
        </p:nvSpPr>
        <p:spPr>
          <a:xfrm>
            <a:off x="2286000" y="5302846"/>
            <a:ext cx="1447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dirty="0">
                <a:solidFill>
                  <a:srgbClr val="009900"/>
                </a:solidFill>
              </a:rPr>
              <a:t>{heap_S1,</a:t>
            </a:r>
          </a:p>
          <a:p>
            <a:r>
              <a:rPr lang="en-US" altLang="en-US" dirty="0">
                <a:solidFill>
                  <a:srgbClr val="009900"/>
                </a:solidFill>
              </a:rPr>
              <a:t> heap_S4,</a:t>
            </a:r>
          </a:p>
          <a:p>
            <a:r>
              <a:rPr lang="en-US" altLang="en-US" dirty="0">
                <a:solidFill>
                  <a:srgbClr val="009900"/>
                </a:solidFill>
              </a:rPr>
              <a:t> local}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B5DF1D97-CC60-4F3A-8B0F-EFEDDEE2E4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99311" y="4338362"/>
            <a:ext cx="3549289" cy="235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8923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Steensgaard’s</a:t>
            </a:r>
            <a:r>
              <a:rPr lang="en-US" dirty="0"/>
              <a:t>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rgbClr val="0000FF"/>
                </a:solidFill>
              </a:rPr>
              <a:t>Flow-insensitive</a:t>
            </a:r>
            <a:r>
              <a:rPr lang="en-US" dirty="0"/>
              <a:t>, </a:t>
            </a:r>
            <a:r>
              <a:rPr lang="en-US" dirty="0">
                <a:solidFill>
                  <a:srgbClr val="0000FF"/>
                </a:solidFill>
              </a:rPr>
              <a:t>context-insensitive</a:t>
            </a:r>
          </a:p>
          <a:p>
            <a:r>
              <a:rPr lang="en-US" u="sng" dirty="0">
                <a:solidFill>
                  <a:srgbClr val="0000FF"/>
                </a:solidFill>
              </a:rPr>
              <a:t>Representation</a:t>
            </a:r>
            <a:r>
              <a:rPr lang="en-US" dirty="0"/>
              <a:t>: </a:t>
            </a:r>
          </a:p>
          <a:p>
            <a:pPr lvl="1"/>
            <a:r>
              <a:rPr lang="en-US" dirty="0"/>
              <a:t>a </a:t>
            </a:r>
            <a:r>
              <a:rPr lang="en-US" dirty="0">
                <a:solidFill>
                  <a:srgbClr val="FF3399"/>
                </a:solidFill>
              </a:rPr>
              <a:t>compact points-to </a:t>
            </a:r>
            <a:r>
              <a:rPr lang="en-US" dirty="0"/>
              <a:t>graph for entire program</a:t>
            </a:r>
          </a:p>
          <a:p>
            <a:pPr lvl="2"/>
            <a:r>
              <a:rPr lang="en-US" dirty="0"/>
              <a:t>each node can represent </a:t>
            </a:r>
            <a:r>
              <a:rPr lang="en-US" dirty="0">
                <a:solidFill>
                  <a:srgbClr val="FF3399"/>
                </a:solidFill>
              </a:rPr>
              <a:t>multiple locations</a:t>
            </a:r>
          </a:p>
          <a:p>
            <a:pPr lvl="2"/>
            <a:r>
              <a:rPr lang="en-US" dirty="0"/>
              <a:t>but </a:t>
            </a:r>
            <a:r>
              <a:rPr lang="en-US" dirty="0">
                <a:solidFill>
                  <a:srgbClr val="0000FF"/>
                </a:solidFill>
              </a:rPr>
              <a:t>can only point to one other node </a:t>
            </a:r>
          </a:p>
          <a:p>
            <a:pPr lvl="3"/>
            <a:r>
              <a:rPr lang="en-US" dirty="0"/>
              <a:t>i.e. every node has a </a:t>
            </a:r>
            <a:r>
              <a:rPr lang="en-US" dirty="0">
                <a:solidFill>
                  <a:srgbClr val="0000FF"/>
                </a:solidFill>
              </a:rPr>
              <a:t>fan-out of 1 or 0</a:t>
            </a:r>
          </a:p>
          <a:p>
            <a:r>
              <a:rPr lang="en-US" i="1" dirty="0">
                <a:solidFill>
                  <a:srgbClr val="FF3399"/>
                </a:solidFill>
              </a:rPr>
              <a:t>union-find</a:t>
            </a:r>
            <a:r>
              <a:rPr lang="en-US" dirty="0"/>
              <a:t> data structure implements fan-out</a:t>
            </a:r>
          </a:p>
          <a:p>
            <a:pPr lvl="1"/>
            <a:r>
              <a:rPr lang="en-US" dirty="0"/>
              <a:t>“</a:t>
            </a:r>
            <a:r>
              <a:rPr lang="en-US" dirty="0" err="1"/>
              <a:t>unioning</a:t>
            </a:r>
            <a:r>
              <a:rPr lang="en-US" dirty="0"/>
              <a:t>” while finding </a:t>
            </a:r>
            <a:r>
              <a:rPr lang="en-US" dirty="0">
                <a:solidFill>
                  <a:srgbClr val="0000FF"/>
                </a:solidFill>
              </a:rPr>
              <a:t>eliminates need to iterate</a:t>
            </a:r>
          </a:p>
          <a:p>
            <a:r>
              <a:rPr lang="en-US" u="sng" dirty="0">
                <a:solidFill>
                  <a:srgbClr val="0000FF"/>
                </a:solidFill>
              </a:rPr>
              <a:t>Worst case complexity</a:t>
            </a:r>
            <a:r>
              <a:rPr lang="en-US" dirty="0"/>
              <a:t>: </a:t>
            </a:r>
            <a:r>
              <a:rPr lang="en-US" dirty="0">
                <a:solidFill>
                  <a:srgbClr val="FF3399"/>
                </a:solidFill>
              </a:rPr>
              <a:t>O(n)</a:t>
            </a:r>
          </a:p>
          <a:p>
            <a:r>
              <a:rPr lang="en-US" u="sng" dirty="0">
                <a:solidFill>
                  <a:srgbClr val="0000FF"/>
                </a:solidFill>
              </a:rPr>
              <a:t>Precision</a:t>
            </a:r>
            <a:r>
              <a:rPr lang="en-US" dirty="0"/>
              <a:t>: less precise than Andersen’s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9276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Steensgaard</a:t>
            </a:r>
            <a:r>
              <a:rPr lang="en-US" dirty="0"/>
              <a:t>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5181600"/>
            <a:ext cx="7391400" cy="914401"/>
          </a:xfrm>
        </p:spPr>
        <p:txBody>
          <a:bodyPr/>
          <a:lstStyle/>
          <a:p>
            <a:pPr>
              <a:buNone/>
            </a:pPr>
            <a:r>
              <a:rPr lang="en-US" sz="2400" b="1" dirty="0">
                <a:solidFill>
                  <a:srgbClr val="FF3399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2400" b="1" baseline="-250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S5</a:t>
            </a:r>
            <a:r>
              <a:rPr lang="en-US" dirty="0"/>
              <a:t> =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22</a:t>
            </a:fld>
            <a:endParaRPr lang="en-US" dirty="0"/>
          </a:p>
        </p:txBody>
      </p:sp>
      <p:grpSp>
        <p:nvGrpSpPr>
          <p:cNvPr id="7" name="Group 16"/>
          <p:cNvGrpSpPr/>
          <p:nvPr/>
        </p:nvGrpSpPr>
        <p:grpSpPr>
          <a:xfrm>
            <a:off x="685800" y="1270000"/>
            <a:ext cx="2514600" cy="3225800"/>
            <a:chOff x="685800" y="1270000"/>
            <a:chExt cx="2514600" cy="3225800"/>
          </a:xfrm>
        </p:grpSpPr>
        <p:sp>
          <p:nvSpPr>
            <p:cNvPr id="8" name="AutoShape 4"/>
            <p:cNvSpPr>
              <a:spLocks noChangeArrowheads="1"/>
            </p:cNvSpPr>
            <p:nvPr/>
          </p:nvSpPr>
          <p:spPr bwMode="auto">
            <a:xfrm>
              <a:off x="685800" y="1293813"/>
              <a:ext cx="2362200" cy="3201987"/>
            </a:xfrm>
            <a:prstGeom prst="foldedCorner">
              <a:avLst>
                <a:gd name="adj" fmla="val 12500"/>
              </a:avLst>
            </a:prstGeom>
            <a:solidFill>
              <a:srgbClr val="FFFF00">
                <a:alpha val="3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800" b="0"/>
            </a:p>
          </p:txBody>
        </p:sp>
        <p:sp>
          <p:nvSpPr>
            <p:cNvPr id="9" name="Text Box 5"/>
            <p:cNvSpPr txBox="1">
              <a:spLocks noChangeArrowheads="1"/>
            </p:cNvSpPr>
            <p:nvPr/>
          </p:nvSpPr>
          <p:spPr bwMode="auto">
            <a:xfrm>
              <a:off x="685800" y="1270000"/>
              <a:ext cx="2514600" cy="26161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ts val="300"/>
                </a:spcBef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T *</a:t>
              </a:r>
              <a:r>
                <a:rPr lang="en-US" sz="1600" b="1" dirty="0">
                  <a:solidFill>
                    <a:srgbClr val="FF3399"/>
                  </a:solidFill>
                  <a:latin typeface="Courier New" pitchFamily="49" charset="0"/>
                  <a:cs typeface="Courier New" pitchFamily="49" charset="0"/>
                </a:rPr>
                <a:t>p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, *</a:t>
              </a:r>
              <a:r>
                <a:rPr lang="en-US" sz="1600" b="1" dirty="0">
                  <a:solidFill>
                    <a:srgbClr val="00B050"/>
                  </a:solidFill>
                  <a:latin typeface="Courier New" pitchFamily="49" charset="0"/>
                  <a:cs typeface="Courier New" pitchFamily="49" charset="0"/>
                </a:rPr>
                <a:t>q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, *</a:t>
              </a:r>
              <a:r>
                <a:rPr lang="en-US" sz="1600" b="1" dirty="0">
                  <a:solidFill>
                    <a:srgbClr val="7030A0"/>
                  </a:solidFill>
                  <a:latin typeface="Courier New" pitchFamily="49" charset="0"/>
                  <a:cs typeface="Courier New" pitchFamily="49" charset="0"/>
                </a:rPr>
                <a:t>r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spcBef>
                  <a:spcPts val="300"/>
                </a:spcBef>
              </a:pPr>
              <a:endParaRPr lang="en-US" sz="1600" b="1" dirty="0">
                <a:latin typeface="Courier New" pitchFamily="49" charset="0"/>
                <a:cs typeface="Courier New" pitchFamily="49" charset="0"/>
              </a:endParaRPr>
            </a:p>
            <a:p>
              <a:pPr>
                <a:spcBef>
                  <a:spcPts val="300"/>
                </a:spcBef>
              </a:pPr>
              <a:r>
                <a:rPr lang="en-US" sz="1600" b="1" dirty="0" err="1"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main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() {</a:t>
              </a:r>
            </a:p>
            <a:p>
              <a:pPr>
                <a:spcBef>
                  <a:spcPts val="300"/>
                </a:spcBef>
              </a:pPr>
              <a:r>
                <a:rPr lang="en-US" sz="1600" b="1" i="1" dirty="0">
                  <a:latin typeface="Courier New" pitchFamily="49" charset="0"/>
                  <a:cs typeface="Courier New" pitchFamily="49" charset="0"/>
                </a:rPr>
                <a:t>S1: </a:t>
              </a:r>
              <a:r>
                <a:rPr lang="en-US" sz="1600" b="1" dirty="0">
                  <a:solidFill>
                    <a:srgbClr val="FF3399"/>
                  </a:solidFill>
                  <a:latin typeface="Courier New" pitchFamily="49" charset="0"/>
                  <a:cs typeface="Courier New" pitchFamily="49" charset="0"/>
                </a:rPr>
                <a:t>p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= </a:t>
              </a:r>
              <a:r>
                <a:rPr lang="en-US" sz="1600" b="1" dirty="0" err="1">
                  <a:latin typeface="Courier New" pitchFamily="49" charset="0"/>
                  <a:cs typeface="Courier New" pitchFamily="49" charset="0"/>
                </a:rPr>
                <a:t>alloc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(T);</a:t>
              </a:r>
            </a:p>
            <a:p>
              <a:pPr>
                <a:spcBef>
                  <a:spcPts val="300"/>
                </a:spcBef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   </a:t>
              </a:r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f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();</a:t>
              </a:r>
            </a:p>
            <a:p>
              <a:pPr>
                <a:spcBef>
                  <a:spcPts val="300"/>
                </a:spcBef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   </a:t>
              </a:r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g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(&amp;</a:t>
              </a:r>
              <a:r>
                <a:rPr lang="en-US" sz="1600" b="1" dirty="0">
                  <a:solidFill>
                    <a:srgbClr val="FF3399"/>
                  </a:solidFill>
                  <a:latin typeface="Courier New" pitchFamily="49" charset="0"/>
                  <a:cs typeface="Courier New" pitchFamily="49" charset="0"/>
                </a:rPr>
                <a:t>p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);  </a:t>
              </a:r>
            </a:p>
            <a:p>
              <a:pPr>
                <a:spcBef>
                  <a:spcPts val="300"/>
                </a:spcBef>
              </a:pPr>
              <a:r>
                <a:rPr lang="en-US" sz="1600" b="1" i="1" dirty="0">
                  <a:latin typeface="Courier New" pitchFamily="49" charset="0"/>
                  <a:cs typeface="Courier New" pitchFamily="49" charset="0"/>
                </a:rPr>
                <a:t>S4: </a:t>
              </a:r>
              <a:r>
                <a:rPr lang="en-US" sz="1600" b="1" dirty="0">
                  <a:solidFill>
                    <a:srgbClr val="FF3399"/>
                  </a:solidFill>
                  <a:latin typeface="Courier New" pitchFamily="49" charset="0"/>
                  <a:cs typeface="Courier New" pitchFamily="49" charset="0"/>
                </a:rPr>
                <a:t>p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= </a:t>
              </a:r>
              <a:r>
                <a:rPr lang="en-US" sz="1600" b="1" dirty="0" err="1">
                  <a:latin typeface="Courier New" pitchFamily="49" charset="0"/>
                  <a:cs typeface="Courier New" pitchFamily="49" charset="0"/>
                </a:rPr>
                <a:t>alloc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(T);</a:t>
              </a:r>
            </a:p>
            <a:p>
              <a:pPr>
                <a:spcBef>
                  <a:spcPts val="300"/>
                </a:spcBef>
              </a:pPr>
              <a:r>
                <a:rPr lang="en-US" sz="1600" b="1" i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S5</a:t>
              </a:r>
              <a:r>
                <a:rPr lang="en-US" sz="1600" b="1" i="1" dirty="0">
                  <a:latin typeface="Courier New" pitchFamily="49" charset="0"/>
                  <a:cs typeface="Courier New" pitchFamily="49" charset="0"/>
                </a:rPr>
                <a:t>: 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… = *</a:t>
              </a:r>
              <a:r>
                <a:rPr lang="en-US" sz="1600" b="1" dirty="0">
                  <a:solidFill>
                    <a:srgbClr val="FF3399"/>
                  </a:solidFill>
                  <a:latin typeface="Courier New" pitchFamily="49" charset="0"/>
                  <a:cs typeface="Courier New" pitchFamily="49" charset="0"/>
                </a:rPr>
                <a:t>p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spcBef>
                  <a:spcPts val="300"/>
                </a:spcBef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}</a:t>
              </a:r>
            </a:p>
          </p:txBody>
        </p:sp>
      </p:grpSp>
      <p:grpSp>
        <p:nvGrpSpPr>
          <p:cNvPr id="10" name="Group 15"/>
          <p:cNvGrpSpPr/>
          <p:nvPr/>
        </p:nvGrpSpPr>
        <p:grpSpPr>
          <a:xfrm>
            <a:off x="3352800" y="1574800"/>
            <a:ext cx="2286000" cy="2006600"/>
            <a:chOff x="3352800" y="1574800"/>
            <a:chExt cx="2286000" cy="2006600"/>
          </a:xfrm>
        </p:grpSpPr>
        <p:sp>
          <p:nvSpPr>
            <p:cNvPr id="11" name="AutoShape 7"/>
            <p:cNvSpPr>
              <a:spLocks noChangeArrowheads="1"/>
            </p:cNvSpPr>
            <p:nvPr/>
          </p:nvSpPr>
          <p:spPr bwMode="auto">
            <a:xfrm>
              <a:off x="3352800" y="1592118"/>
              <a:ext cx="2286000" cy="1989282"/>
            </a:xfrm>
            <a:prstGeom prst="foldedCorner">
              <a:avLst>
                <a:gd name="adj" fmla="val 12500"/>
              </a:avLst>
            </a:prstGeom>
            <a:solidFill>
              <a:srgbClr val="FFFF00">
                <a:alpha val="3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800" b="0"/>
            </a:p>
          </p:txBody>
        </p:sp>
        <p:sp>
          <p:nvSpPr>
            <p:cNvPr id="12" name="Text Box 8"/>
            <p:cNvSpPr txBox="1">
              <a:spLocks noChangeArrowheads="1"/>
            </p:cNvSpPr>
            <p:nvPr/>
          </p:nvSpPr>
          <p:spPr bwMode="auto">
            <a:xfrm>
              <a:off x="3352800" y="1574800"/>
              <a:ext cx="2282997" cy="17620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ts val="300"/>
                </a:spcBef>
              </a:pPr>
              <a:endParaRPr lang="en-US" sz="1600" b="1" dirty="0">
                <a:latin typeface="Courier New" pitchFamily="49" charset="0"/>
                <a:cs typeface="Courier New" pitchFamily="49" charset="0"/>
              </a:endParaRPr>
            </a:p>
            <a:p>
              <a:pPr>
                <a:spcBef>
                  <a:spcPts val="300"/>
                </a:spcBef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void </a:t>
              </a:r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f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() {</a:t>
              </a:r>
            </a:p>
            <a:p>
              <a:pPr>
                <a:spcBef>
                  <a:spcPts val="300"/>
                </a:spcBef>
              </a:pPr>
              <a:r>
                <a:rPr lang="en-US" sz="1600" b="1" i="1" dirty="0">
                  <a:latin typeface="Courier New" pitchFamily="49" charset="0"/>
                  <a:cs typeface="Courier New" pitchFamily="49" charset="0"/>
                </a:rPr>
                <a:t>S6: </a:t>
              </a:r>
              <a:r>
                <a:rPr lang="en-US" sz="1600" b="1" dirty="0">
                  <a:solidFill>
                    <a:srgbClr val="00B050"/>
                  </a:solidFill>
                  <a:latin typeface="Courier New" pitchFamily="49" charset="0"/>
                  <a:cs typeface="Courier New" pitchFamily="49" charset="0"/>
                </a:rPr>
                <a:t>q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= </a:t>
              </a:r>
              <a:r>
                <a:rPr lang="en-US" sz="1600" b="1" dirty="0" err="1">
                  <a:latin typeface="Courier New" pitchFamily="49" charset="0"/>
                  <a:cs typeface="Courier New" pitchFamily="49" charset="0"/>
                </a:rPr>
                <a:t>alloc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(T);</a:t>
              </a:r>
            </a:p>
            <a:p>
              <a:pPr>
                <a:spcBef>
                  <a:spcPts val="300"/>
                </a:spcBef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   </a:t>
              </a:r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g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(&amp;</a:t>
              </a:r>
              <a:r>
                <a:rPr lang="en-US" sz="1600" b="1" dirty="0">
                  <a:solidFill>
                    <a:srgbClr val="00B050"/>
                  </a:solidFill>
                  <a:latin typeface="Courier New" pitchFamily="49" charset="0"/>
                  <a:cs typeface="Courier New" pitchFamily="49" charset="0"/>
                </a:rPr>
                <a:t>q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);  </a:t>
              </a:r>
            </a:p>
            <a:p>
              <a:pPr>
                <a:spcBef>
                  <a:spcPts val="300"/>
                </a:spcBef>
              </a:pPr>
              <a:r>
                <a:rPr lang="en-US" sz="1600" b="1" i="1" dirty="0">
                  <a:latin typeface="Courier New" pitchFamily="49" charset="0"/>
                  <a:cs typeface="Courier New" pitchFamily="49" charset="0"/>
                </a:rPr>
                <a:t>S8: </a:t>
              </a:r>
              <a:r>
                <a:rPr lang="en-US" sz="1600" b="1" dirty="0">
                  <a:solidFill>
                    <a:srgbClr val="7030A0"/>
                  </a:solidFill>
                  <a:latin typeface="Courier New" pitchFamily="49" charset="0"/>
                  <a:cs typeface="Courier New" pitchFamily="49" charset="0"/>
                </a:rPr>
                <a:t>r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= </a:t>
              </a:r>
              <a:r>
                <a:rPr lang="en-US" sz="1600" b="1" dirty="0" err="1">
                  <a:latin typeface="Courier New" pitchFamily="49" charset="0"/>
                  <a:cs typeface="Courier New" pitchFamily="49" charset="0"/>
                </a:rPr>
                <a:t>alloc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(T);</a:t>
              </a:r>
            </a:p>
            <a:p>
              <a:pPr>
                <a:spcBef>
                  <a:spcPts val="300"/>
                </a:spcBef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}</a:t>
              </a: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5943600" y="1574800"/>
            <a:ext cx="2438400" cy="2438400"/>
            <a:chOff x="5943600" y="1574800"/>
            <a:chExt cx="2438400" cy="2438400"/>
          </a:xfrm>
        </p:grpSpPr>
        <p:sp>
          <p:nvSpPr>
            <p:cNvPr id="17" name="AutoShape 10"/>
            <p:cNvSpPr>
              <a:spLocks noChangeArrowheads="1"/>
            </p:cNvSpPr>
            <p:nvPr/>
          </p:nvSpPr>
          <p:spPr bwMode="auto">
            <a:xfrm>
              <a:off x="5943600" y="1592118"/>
              <a:ext cx="2438400" cy="2421082"/>
            </a:xfrm>
            <a:prstGeom prst="foldedCorner">
              <a:avLst>
                <a:gd name="adj" fmla="val 12500"/>
              </a:avLst>
            </a:prstGeom>
            <a:solidFill>
              <a:srgbClr val="FFFF00">
                <a:alpha val="3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800" b="0"/>
            </a:p>
          </p:txBody>
        </p:sp>
        <p:sp>
          <p:nvSpPr>
            <p:cNvPr id="18" name="Text Box 11"/>
            <p:cNvSpPr txBox="1">
              <a:spLocks noChangeArrowheads="1"/>
            </p:cNvSpPr>
            <p:nvPr/>
          </p:nvSpPr>
          <p:spPr bwMode="auto">
            <a:xfrm>
              <a:off x="5943600" y="1574800"/>
              <a:ext cx="2438400" cy="15696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endParaRPr lang="en-US" sz="1600" b="1" dirty="0">
                <a:latin typeface="Courier New" pitchFamily="49" charset="0"/>
                <a:cs typeface="Courier New" pitchFamily="49" charset="0"/>
              </a:endParaRPr>
            </a:p>
            <a:p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g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(T **</a:t>
              </a:r>
              <a:r>
                <a:rPr lang="en-US" sz="1600" b="1" dirty="0" err="1">
                  <a:latin typeface="Courier New" pitchFamily="49" charset="0"/>
                  <a:cs typeface="Courier New" pitchFamily="49" charset="0"/>
                </a:rPr>
                <a:t>fp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) {</a:t>
              </a:r>
            </a:p>
            <a:p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   T local;</a:t>
              </a:r>
            </a:p>
            <a:p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   if(…)  </a:t>
              </a:r>
            </a:p>
            <a:p>
              <a:r>
                <a:rPr lang="en-US" sz="1600" b="1" i="1" dirty="0">
                  <a:latin typeface="Courier New" pitchFamily="49" charset="0"/>
                  <a:cs typeface="Courier New" pitchFamily="49" charset="0"/>
                </a:rPr>
                <a:t>s9:    </a:t>
              </a:r>
              <a:r>
                <a:rPr lang="en-US" sz="1600" b="1" dirty="0">
                  <a:solidFill>
                    <a:srgbClr val="FF3399"/>
                  </a:solidFill>
                  <a:latin typeface="Courier New" pitchFamily="49" charset="0"/>
                  <a:cs typeface="Courier New" pitchFamily="49" charset="0"/>
                </a:rPr>
                <a:t>p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= &amp;local;</a:t>
              </a:r>
            </a:p>
            <a:p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}</a:t>
              </a:r>
            </a:p>
          </p:txBody>
        </p:sp>
      </p:grpSp>
      <p:sp>
        <p:nvSpPr>
          <p:cNvPr id="13" name="Rectangle 12">
            <a:extLst>
              <a:ext uri="{FF2B5EF4-FFF2-40B4-BE49-F238E27FC236}">
                <a16:creationId xmlns:a16="http://schemas.microsoft.com/office/drawing/2014/main" id="{DBC89E25-5039-42B3-AF84-A2AD098F4514}"/>
              </a:ext>
            </a:extLst>
          </p:cNvPr>
          <p:cNvSpPr/>
          <p:nvPr/>
        </p:nvSpPr>
        <p:spPr>
          <a:xfrm>
            <a:off x="2208298" y="5320731"/>
            <a:ext cx="137310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dirty="0">
                <a:solidFill>
                  <a:srgbClr val="009900"/>
                </a:solidFill>
              </a:rPr>
              <a:t>{heap_S1,</a:t>
            </a:r>
          </a:p>
          <a:p>
            <a:r>
              <a:rPr lang="en-US" altLang="en-US" dirty="0">
                <a:solidFill>
                  <a:srgbClr val="009900"/>
                </a:solidFill>
              </a:rPr>
              <a:t> heap_S4,</a:t>
            </a:r>
          </a:p>
          <a:p>
            <a:r>
              <a:rPr lang="en-US" altLang="en-US" dirty="0">
                <a:solidFill>
                  <a:srgbClr val="009900"/>
                </a:solidFill>
              </a:rPr>
              <a:t> heap_S6,</a:t>
            </a:r>
          </a:p>
          <a:p>
            <a:r>
              <a:rPr lang="en-US" altLang="en-US" dirty="0">
                <a:solidFill>
                  <a:srgbClr val="009900"/>
                </a:solidFill>
              </a:rPr>
              <a:t> local}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FD91812E-C0C9-4D16-BA55-6702F97AF0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4566409"/>
            <a:ext cx="3425059" cy="1248969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CCE3D675-4002-4E16-8903-D6855A735C4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24400" y="5974185"/>
            <a:ext cx="1918125" cy="546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2238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with Flow Sensitivity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5181600"/>
            <a:ext cx="2209800" cy="914401"/>
          </a:xfrm>
        </p:spPr>
        <p:txBody>
          <a:bodyPr/>
          <a:lstStyle/>
          <a:p>
            <a:pPr>
              <a:buNone/>
            </a:pPr>
            <a:r>
              <a:rPr lang="en-US" sz="2400" b="1" dirty="0">
                <a:solidFill>
                  <a:srgbClr val="FF3399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2400" b="1" baseline="-250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S5</a:t>
            </a:r>
            <a:r>
              <a:rPr lang="en-US" dirty="0"/>
              <a:t> =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23</a:t>
            </a:fld>
            <a:endParaRPr lang="en-US" dirty="0"/>
          </a:p>
        </p:txBody>
      </p:sp>
      <p:grpSp>
        <p:nvGrpSpPr>
          <p:cNvPr id="7" name="Group 16"/>
          <p:cNvGrpSpPr/>
          <p:nvPr/>
        </p:nvGrpSpPr>
        <p:grpSpPr>
          <a:xfrm>
            <a:off x="685800" y="1270000"/>
            <a:ext cx="2514600" cy="3225800"/>
            <a:chOff x="685800" y="1270000"/>
            <a:chExt cx="2514600" cy="3225800"/>
          </a:xfrm>
        </p:grpSpPr>
        <p:sp>
          <p:nvSpPr>
            <p:cNvPr id="8" name="AutoShape 4"/>
            <p:cNvSpPr>
              <a:spLocks noChangeArrowheads="1"/>
            </p:cNvSpPr>
            <p:nvPr/>
          </p:nvSpPr>
          <p:spPr bwMode="auto">
            <a:xfrm>
              <a:off x="685800" y="1293813"/>
              <a:ext cx="2362200" cy="3201987"/>
            </a:xfrm>
            <a:prstGeom prst="foldedCorner">
              <a:avLst>
                <a:gd name="adj" fmla="val 12500"/>
              </a:avLst>
            </a:prstGeom>
            <a:solidFill>
              <a:srgbClr val="FFFF00">
                <a:alpha val="3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800" b="0"/>
            </a:p>
          </p:txBody>
        </p:sp>
        <p:sp>
          <p:nvSpPr>
            <p:cNvPr id="9" name="Text Box 5"/>
            <p:cNvSpPr txBox="1">
              <a:spLocks noChangeArrowheads="1"/>
            </p:cNvSpPr>
            <p:nvPr/>
          </p:nvSpPr>
          <p:spPr bwMode="auto">
            <a:xfrm>
              <a:off x="685800" y="1270000"/>
              <a:ext cx="2514600" cy="26161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ts val="300"/>
                </a:spcBef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T *</a:t>
              </a:r>
              <a:r>
                <a:rPr lang="en-US" sz="1600" b="1" dirty="0">
                  <a:solidFill>
                    <a:srgbClr val="FF3399"/>
                  </a:solidFill>
                  <a:latin typeface="Courier New" pitchFamily="49" charset="0"/>
                  <a:cs typeface="Courier New" pitchFamily="49" charset="0"/>
                </a:rPr>
                <a:t>p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, *</a:t>
              </a:r>
              <a:r>
                <a:rPr lang="en-US" sz="1600" b="1" dirty="0">
                  <a:solidFill>
                    <a:srgbClr val="00B050"/>
                  </a:solidFill>
                  <a:latin typeface="Courier New" pitchFamily="49" charset="0"/>
                  <a:cs typeface="Courier New" pitchFamily="49" charset="0"/>
                </a:rPr>
                <a:t>q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, *</a:t>
              </a:r>
              <a:r>
                <a:rPr lang="en-US" sz="1600" b="1" dirty="0">
                  <a:solidFill>
                    <a:srgbClr val="7030A0"/>
                  </a:solidFill>
                  <a:latin typeface="Courier New" pitchFamily="49" charset="0"/>
                  <a:cs typeface="Courier New" pitchFamily="49" charset="0"/>
                </a:rPr>
                <a:t>r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spcBef>
                  <a:spcPts val="300"/>
                </a:spcBef>
              </a:pPr>
              <a:endParaRPr lang="en-US" sz="1600" b="1" dirty="0">
                <a:latin typeface="Courier New" pitchFamily="49" charset="0"/>
                <a:cs typeface="Courier New" pitchFamily="49" charset="0"/>
              </a:endParaRPr>
            </a:p>
            <a:p>
              <a:pPr>
                <a:spcBef>
                  <a:spcPts val="300"/>
                </a:spcBef>
              </a:pPr>
              <a:r>
                <a:rPr lang="en-US" sz="1600" b="1" dirty="0" err="1"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main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() {</a:t>
              </a:r>
            </a:p>
            <a:p>
              <a:pPr>
                <a:spcBef>
                  <a:spcPts val="300"/>
                </a:spcBef>
              </a:pPr>
              <a:r>
                <a:rPr lang="en-US" sz="1600" b="1" i="1" dirty="0">
                  <a:latin typeface="Courier New" pitchFamily="49" charset="0"/>
                  <a:cs typeface="Courier New" pitchFamily="49" charset="0"/>
                </a:rPr>
                <a:t>S1: </a:t>
              </a:r>
              <a:r>
                <a:rPr lang="en-US" sz="1600" b="1" dirty="0">
                  <a:solidFill>
                    <a:srgbClr val="FF3399"/>
                  </a:solidFill>
                  <a:latin typeface="Courier New" pitchFamily="49" charset="0"/>
                  <a:cs typeface="Courier New" pitchFamily="49" charset="0"/>
                </a:rPr>
                <a:t>p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= </a:t>
              </a:r>
              <a:r>
                <a:rPr lang="en-US" sz="1600" b="1" dirty="0" err="1">
                  <a:latin typeface="Courier New" pitchFamily="49" charset="0"/>
                  <a:cs typeface="Courier New" pitchFamily="49" charset="0"/>
                </a:rPr>
                <a:t>alloc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(T);</a:t>
              </a:r>
            </a:p>
            <a:p>
              <a:pPr>
                <a:spcBef>
                  <a:spcPts val="300"/>
                </a:spcBef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   </a:t>
              </a:r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f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();</a:t>
              </a:r>
            </a:p>
            <a:p>
              <a:pPr>
                <a:spcBef>
                  <a:spcPts val="300"/>
                </a:spcBef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   </a:t>
              </a:r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g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(&amp;</a:t>
              </a:r>
              <a:r>
                <a:rPr lang="en-US" sz="1600" b="1" dirty="0">
                  <a:solidFill>
                    <a:srgbClr val="FF3399"/>
                  </a:solidFill>
                  <a:latin typeface="Courier New" pitchFamily="49" charset="0"/>
                  <a:cs typeface="Courier New" pitchFamily="49" charset="0"/>
                </a:rPr>
                <a:t>p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);  </a:t>
              </a:r>
            </a:p>
            <a:p>
              <a:pPr>
                <a:spcBef>
                  <a:spcPts val="300"/>
                </a:spcBef>
              </a:pPr>
              <a:r>
                <a:rPr lang="en-US" sz="1600" b="1" i="1" dirty="0">
                  <a:latin typeface="Courier New" pitchFamily="49" charset="0"/>
                  <a:cs typeface="Courier New" pitchFamily="49" charset="0"/>
                </a:rPr>
                <a:t>S4: </a:t>
              </a:r>
              <a:r>
                <a:rPr lang="en-US" sz="1600" b="1" dirty="0">
                  <a:solidFill>
                    <a:srgbClr val="FF3399"/>
                  </a:solidFill>
                  <a:latin typeface="Courier New" pitchFamily="49" charset="0"/>
                  <a:cs typeface="Courier New" pitchFamily="49" charset="0"/>
                </a:rPr>
                <a:t>p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= </a:t>
              </a:r>
              <a:r>
                <a:rPr lang="en-US" sz="1600" b="1" dirty="0" err="1">
                  <a:latin typeface="Courier New" pitchFamily="49" charset="0"/>
                  <a:cs typeface="Courier New" pitchFamily="49" charset="0"/>
                </a:rPr>
                <a:t>alloc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(T);</a:t>
              </a:r>
            </a:p>
            <a:p>
              <a:pPr>
                <a:spcBef>
                  <a:spcPts val="300"/>
                </a:spcBef>
              </a:pPr>
              <a:r>
                <a:rPr lang="en-US" sz="1600" b="1" i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S5</a:t>
              </a:r>
              <a:r>
                <a:rPr lang="en-US" sz="1600" b="1" i="1" dirty="0">
                  <a:latin typeface="Courier New" pitchFamily="49" charset="0"/>
                  <a:cs typeface="Courier New" pitchFamily="49" charset="0"/>
                </a:rPr>
                <a:t>: 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… = *</a:t>
              </a:r>
              <a:r>
                <a:rPr lang="en-US" sz="1600" b="1" dirty="0">
                  <a:solidFill>
                    <a:srgbClr val="FF3399"/>
                  </a:solidFill>
                  <a:latin typeface="Courier New" pitchFamily="49" charset="0"/>
                  <a:cs typeface="Courier New" pitchFamily="49" charset="0"/>
                </a:rPr>
                <a:t>p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spcBef>
                  <a:spcPts val="300"/>
                </a:spcBef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}</a:t>
              </a:r>
            </a:p>
          </p:txBody>
        </p:sp>
      </p:grpSp>
      <p:grpSp>
        <p:nvGrpSpPr>
          <p:cNvPr id="10" name="Group 15"/>
          <p:cNvGrpSpPr/>
          <p:nvPr/>
        </p:nvGrpSpPr>
        <p:grpSpPr>
          <a:xfrm>
            <a:off x="3352800" y="1574800"/>
            <a:ext cx="2286000" cy="2006600"/>
            <a:chOff x="3352800" y="1574800"/>
            <a:chExt cx="2286000" cy="2006600"/>
          </a:xfrm>
        </p:grpSpPr>
        <p:sp>
          <p:nvSpPr>
            <p:cNvPr id="11" name="AutoShape 7"/>
            <p:cNvSpPr>
              <a:spLocks noChangeArrowheads="1"/>
            </p:cNvSpPr>
            <p:nvPr/>
          </p:nvSpPr>
          <p:spPr bwMode="auto">
            <a:xfrm>
              <a:off x="3352800" y="1592118"/>
              <a:ext cx="2286000" cy="1989282"/>
            </a:xfrm>
            <a:prstGeom prst="foldedCorner">
              <a:avLst>
                <a:gd name="adj" fmla="val 12500"/>
              </a:avLst>
            </a:prstGeom>
            <a:solidFill>
              <a:srgbClr val="FFFF00">
                <a:alpha val="3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800" b="0"/>
            </a:p>
          </p:txBody>
        </p:sp>
        <p:sp>
          <p:nvSpPr>
            <p:cNvPr id="12" name="Text Box 8"/>
            <p:cNvSpPr txBox="1">
              <a:spLocks noChangeArrowheads="1"/>
            </p:cNvSpPr>
            <p:nvPr/>
          </p:nvSpPr>
          <p:spPr bwMode="auto">
            <a:xfrm>
              <a:off x="3352800" y="1574800"/>
              <a:ext cx="2282997" cy="17620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ts val="300"/>
                </a:spcBef>
              </a:pPr>
              <a:endParaRPr lang="en-US" sz="1600" b="1" dirty="0">
                <a:latin typeface="Courier New" pitchFamily="49" charset="0"/>
                <a:cs typeface="Courier New" pitchFamily="49" charset="0"/>
              </a:endParaRPr>
            </a:p>
            <a:p>
              <a:pPr>
                <a:spcBef>
                  <a:spcPts val="300"/>
                </a:spcBef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void </a:t>
              </a:r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f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() {</a:t>
              </a:r>
            </a:p>
            <a:p>
              <a:pPr>
                <a:spcBef>
                  <a:spcPts val="300"/>
                </a:spcBef>
              </a:pPr>
              <a:r>
                <a:rPr lang="en-US" sz="1600" b="1" i="1" dirty="0">
                  <a:latin typeface="Courier New" pitchFamily="49" charset="0"/>
                  <a:cs typeface="Courier New" pitchFamily="49" charset="0"/>
                </a:rPr>
                <a:t>S6: </a:t>
              </a:r>
              <a:r>
                <a:rPr lang="en-US" sz="1600" b="1" dirty="0">
                  <a:solidFill>
                    <a:srgbClr val="00B050"/>
                  </a:solidFill>
                  <a:latin typeface="Courier New" pitchFamily="49" charset="0"/>
                  <a:cs typeface="Courier New" pitchFamily="49" charset="0"/>
                </a:rPr>
                <a:t>q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= </a:t>
              </a:r>
              <a:r>
                <a:rPr lang="en-US" sz="1600" b="1" dirty="0" err="1">
                  <a:latin typeface="Courier New" pitchFamily="49" charset="0"/>
                  <a:cs typeface="Courier New" pitchFamily="49" charset="0"/>
                </a:rPr>
                <a:t>alloc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(T);</a:t>
              </a:r>
            </a:p>
            <a:p>
              <a:pPr>
                <a:spcBef>
                  <a:spcPts val="300"/>
                </a:spcBef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   </a:t>
              </a:r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g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(&amp;</a:t>
              </a:r>
              <a:r>
                <a:rPr lang="en-US" sz="1600" b="1" dirty="0">
                  <a:solidFill>
                    <a:srgbClr val="00B050"/>
                  </a:solidFill>
                  <a:latin typeface="Courier New" pitchFamily="49" charset="0"/>
                  <a:cs typeface="Courier New" pitchFamily="49" charset="0"/>
                </a:rPr>
                <a:t>q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);  </a:t>
              </a:r>
            </a:p>
            <a:p>
              <a:pPr>
                <a:spcBef>
                  <a:spcPts val="300"/>
                </a:spcBef>
              </a:pPr>
              <a:r>
                <a:rPr lang="en-US" sz="1600" b="1" i="1" dirty="0">
                  <a:latin typeface="Courier New" pitchFamily="49" charset="0"/>
                  <a:cs typeface="Courier New" pitchFamily="49" charset="0"/>
                </a:rPr>
                <a:t>S8: </a:t>
              </a:r>
              <a:r>
                <a:rPr lang="en-US" sz="1600" b="1" dirty="0">
                  <a:solidFill>
                    <a:srgbClr val="7030A0"/>
                  </a:solidFill>
                  <a:latin typeface="Courier New" pitchFamily="49" charset="0"/>
                  <a:cs typeface="Courier New" pitchFamily="49" charset="0"/>
                </a:rPr>
                <a:t>r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= </a:t>
              </a:r>
              <a:r>
                <a:rPr lang="en-US" sz="1600" b="1" dirty="0" err="1">
                  <a:latin typeface="Courier New" pitchFamily="49" charset="0"/>
                  <a:cs typeface="Courier New" pitchFamily="49" charset="0"/>
                </a:rPr>
                <a:t>alloc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(T);</a:t>
              </a:r>
            </a:p>
            <a:p>
              <a:pPr>
                <a:spcBef>
                  <a:spcPts val="300"/>
                </a:spcBef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}</a:t>
              </a: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5943600" y="1574800"/>
            <a:ext cx="2438400" cy="2438400"/>
            <a:chOff x="5943600" y="1574800"/>
            <a:chExt cx="2438400" cy="2438400"/>
          </a:xfrm>
        </p:grpSpPr>
        <p:sp>
          <p:nvSpPr>
            <p:cNvPr id="14" name="AutoShape 10"/>
            <p:cNvSpPr>
              <a:spLocks noChangeArrowheads="1"/>
            </p:cNvSpPr>
            <p:nvPr/>
          </p:nvSpPr>
          <p:spPr bwMode="auto">
            <a:xfrm>
              <a:off x="5943600" y="1592118"/>
              <a:ext cx="2438400" cy="2421082"/>
            </a:xfrm>
            <a:prstGeom prst="foldedCorner">
              <a:avLst>
                <a:gd name="adj" fmla="val 12500"/>
              </a:avLst>
            </a:prstGeom>
            <a:solidFill>
              <a:srgbClr val="FFFF00">
                <a:alpha val="3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800" b="0"/>
            </a:p>
          </p:txBody>
        </p:sp>
        <p:sp>
          <p:nvSpPr>
            <p:cNvPr id="15" name="Text Box 11"/>
            <p:cNvSpPr txBox="1">
              <a:spLocks noChangeArrowheads="1"/>
            </p:cNvSpPr>
            <p:nvPr/>
          </p:nvSpPr>
          <p:spPr bwMode="auto">
            <a:xfrm>
              <a:off x="5943600" y="1574800"/>
              <a:ext cx="2438400" cy="15696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endParaRPr lang="en-US" sz="1600" b="1" dirty="0">
                <a:latin typeface="Courier New" pitchFamily="49" charset="0"/>
                <a:cs typeface="Courier New" pitchFamily="49" charset="0"/>
              </a:endParaRPr>
            </a:p>
            <a:p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g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(T **</a:t>
              </a:r>
              <a:r>
                <a:rPr lang="en-US" sz="1600" b="1" dirty="0" err="1">
                  <a:latin typeface="Courier New" pitchFamily="49" charset="0"/>
                  <a:cs typeface="Courier New" pitchFamily="49" charset="0"/>
                </a:rPr>
                <a:t>fp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) {</a:t>
              </a:r>
            </a:p>
            <a:p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   T local;</a:t>
              </a:r>
            </a:p>
            <a:p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   if(…)  </a:t>
              </a:r>
            </a:p>
            <a:p>
              <a:r>
                <a:rPr lang="en-US" sz="1600" b="1" i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s9</a:t>
              </a:r>
              <a:r>
                <a:rPr lang="en-US" sz="1600" b="1" i="1" dirty="0">
                  <a:latin typeface="Courier New" pitchFamily="49" charset="0"/>
                  <a:cs typeface="Courier New" pitchFamily="49" charset="0"/>
                </a:rPr>
                <a:t>:    </a:t>
              </a:r>
              <a:r>
                <a:rPr lang="en-US" sz="1600" b="1" dirty="0">
                  <a:solidFill>
                    <a:srgbClr val="FF3399"/>
                  </a:solidFill>
                  <a:latin typeface="Courier New" pitchFamily="49" charset="0"/>
                  <a:cs typeface="Courier New" pitchFamily="49" charset="0"/>
                </a:rPr>
                <a:t>p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= &amp;local;</a:t>
              </a:r>
            </a:p>
            <a:p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}</a:t>
              </a:r>
            </a:p>
          </p:txBody>
        </p:sp>
      </p:grpSp>
      <p:sp>
        <p:nvSpPr>
          <p:cNvPr id="16" name="Content Placeholder 2"/>
          <p:cNvSpPr txBox="1">
            <a:spLocks/>
          </p:cNvSpPr>
          <p:nvPr/>
        </p:nvSpPr>
        <p:spPr>
          <a:xfrm>
            <a:off x="5105400" y="5181600"/>
            <a:ext cx="2209800" cy="9144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3399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p</a:t>
            </a:r>
            <a:r>
              <a:rPr kumimoji="0" lang="en-US" sz="2400" b="1" i="0" u="none" strike="noStrike" kern="1200" cap="none" spc="0" normalizeH="0" baseline="-2500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S9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=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3DFEFD9-1E1B-408B-BBD7-30718500FE8E}"/>
              </a:ext>
            </a:extLst>
          </p:cNvPr>
          <p:cNvSpPr/>
          <p:nvPr/>
        </p:nvSpPr>
        <p:spPr>
          <a:xfrm>
            <a:off x="2215950" y="5319295"/>
            <a:ext cx="11368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dirty="0">
                <a:solidFill>
                  <a:srgbClr val="009900"/>
                </a:solidFill>
              </a:rPr>
              <a:t>{heap_S4}</a:t>
            </a:r>
            <a:endParaRPr lang="en-CA" dirty="0">
              <a:solidFill>
                <a:srgbClr val="009900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DE74089-D613-4650-8276-0449877F9D76}"/>
              </a:ext>
            </a:extLst>
          </p:cNvPr>
          <p:cNvSpPr/>
          <p:nvPr/>
        </p:nvSpPr>
        <p:spPr>
          <a:xfrm>
            <a:off x="5867400" y="5265882"/>
            <a:ext cx="16655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dirty="0">
                <a:solidFill>
                  <a:srgbClr val="009900"/>
                </a:solidFill>
              </a:rPr>
              <a:t>{local, heap_s1}</a:t>
            </a:r>
            <a:endParaRPr lang="en-CA" dirty="0">
              <a:solidFill>
                <a:srgbClr val="00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6333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Pointer Analysis Using BDDs: </a:t>
            </a:r>
            <a:br>
              <a:rPr lang="en-US" dirty="0"/>
            </a:br>
            <a:r>
              <a:rPr lang="en-US" dirty="0"/>
              <a:t>Binary Decision Diagrams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u="sng" dirty="0"/>
              <a:t>References</a:t>
            </a:r>
            <a:r>
              <a:rPr lang="en-US" dirty="0"/>
              <a:t>:</a:t>
            </a:r>
          </a:p>
          <a:p>
            <a:r>
              <a:rPr lang="en-US" i="1" dirty="0">
                <a:solidFill>
                  <a:srgbClr val="0000FF"/>
                </a:solidFill>
              </a:rPr>
              <a:t>“Cloning-based context-sensitive pointer alias analysis using binary decision diagrams”</a:t>
            </a:r>
            <a:r>
              <a:rPr lang="en-US" dirty="0"/>
              <a:t>, Whaley and Lam, PLDI 2004</a:t>
            </a:r>
          </a:p>
          <a:p>
            <a:r>
              <a:rPr lang="en-US" i="1" dirty="0">
                <a:solidFill>
                  <a:srgbClr val="0000FF"/>
                </a:solidFill>
              </a:rPr>
              <a:t>“Symbolic pointer analysis revisited”</a:t>
            </a:r>
            <a:r>
              <a:rPr lang="en-US" dirty="0"/>
              <a:t>, Zhu and </a:t>
            </a:r>
            <a:r>
              <a:rPr lang="en-US" dirty="0" err="1"/>
              <a:t>Calman</a:t>
            </a:r>
            <a:r>
              <a:rPr lang="en-US" dirty="0"/>
              <a:t>, PDLI 2004</a:t>
            </a:r>
          </a:p>
          <a:p>
            <a:r>
              <a:rPr lang="en-US" i="1" dirty="0">
                <a:solidFill>
                  <a:srgbClr val="0000FF"/>
                </a:solidFill>
              </a:rPr>
              <a:t>“Points-to analysis using BDDs”</a:t>
            </a:r>
            <a:r>
              <a:rPr lang="en-US" dirty="0"/>
              <a:t>, </a:t>
            </a:r>
            <a:r>
              <a:rPr lang="en-US" dirty="0" err="1"/>
              <a:t>Berndl</a:t>
            </a:r>
            <a:r>
              <a:rPr lang="en-US" dirty="0"/>
              <a:t> et al, PDLI 2003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590623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Binary Decision Diagram (BDD)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25</a:t>
            </a:fld>
            <a:endParaRPr lang="en-US" dirty="0"/>
          </a:p>
        </p:txBody>
      </p:sp>
      <p:pic>
        <p:nvPicPr>
          <p:cNvPr id="7" name="Picture 3" descr="BD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2713" y="1800225"/>
            <a:ext cx="6162675" cy="2719387"/>
          </a:xfrm>
          <a:prstGeom prst="rect">
            <a:avLst/>
          </a:prstGeom>
          <a:noFill/>
        </p:spPr>
      </p:pic>
      <p:pic>
        <p:nvPicPr>
          <p:cNvPr id="8" name="Picture 4" descr="BDD_simpl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27788" y="1295400"/>
            <a:ext cx="2547937" cy="3249612"/>
          </a:xfrm>
          <a:prstGeom prst="rect">
            <a:avLst/>
          </a:prstGeom>
          <a:noFill/>
        </p:spPr>
      </p:pic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1241425" y="4649787"/>
            <a:ext cx="210075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Binary Decision Tree</a:t>
            </a: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5064125" y="4611687"/>
            <a:ext cx="126184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Truth Table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7261225" y="4611687"/>
            <a:ext cx="59503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BDD</a:t>
            </a:r>
          </a:p>
        </p:txBody>
      </p:sp>
    </p:spTree>
    <p:extLst>
      <p:ext uri="{BB962C8B-B14F-4D97-AF65-F5344CB8AC3E}">
        <p14:creationId xmlns:p14="http://schemas.microsoft.com/office/powerpoint/2010/main" val="421947424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BDD-Based Pointer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Use a </a:t>
            </a:r>
            <a:r>
              <a:rPr lang="en-US" dirty="0">
                <a:solidFill>
                  <a:srgbClr val="FF3399"/>
                </a:solidFill>
              </a:rPr>
              <a:t>BDD</a:t>
            </a:r>
            <a:r>
              <a:rPr lang="en-US" dirty="0"/>
              <a:t> to represent </a:t>
            </a:r>
            <a:r>
              <a:rPr lang="en-US" dirty="0">
                <a:solidFill>
                  <a:srgbClr val="FF3399"/>
                </a:solidFill>
              </a:rPr>
              <a:t>transfer functions </a:t>
            </a:r>
          </a:p>
          <a:p>
            <a:pPr lvl="1"/>
            <a:r>
              <a:rPr lang="en-US" dirty="0"/>
              <a:t>encode </a:t>
            </a:r>
            <a:r>
              <a:rPr lang="en-US" dirty="0">
                <a:solidFill>
                  <a:srgbClr val="0000FF"/>
                </a:solidFill>
              </a:rPr>
              <a:t>procedure</a:t>
            </a:r>
            <a:r>
              <a:rPr lang="en-US" dirty="0"/>
              <a:t> as a </a:t>
            </a:r>
            <a:r>
              <a:rPr lang="en-US" dirty="0">
                <a:solidFill>
                  <a:srgbClr val="0000FF"/>
                </a:solidFill>
              </a:rPr>
              <a:t>function of its calling context</a:t>
            </a:r>
          </a:p>
          <a:p>
            <a:pPr lvl="1"/>
            <a:r>
              <a:rPr lang="en-US" dirty="0"/>
              <a:t>compact and efficient representation</a:t>
            </a:r>
          </a:p>
          <a:p>
            <a:r>
              <a:rPr lang="en-US" dirty="0"/>
              <a:t>Perform </a:t>
            </a:r>
            <a:r>
              <a:rPr lang="en-US" dirty="0">
                <a:solidFill>
                  <a:srgbClr val="FF3399"/>
                </a:solidFill>
              </a:rPr>
              <a:t>context-sensitive</a:t>
            </a:r>
            <a:r>
              <a:rPr lang="en-US" dirty="0"/>
              <a:t>, </a:t>
            </a:r>
            <a:r>
              <a:rPr lang="en-US" dirty="0">
                <a:solidFill>
                  <a:srgbClr val="FF3399"/>
                </a:solidFill>
              </a:rPr>
              <a:t>inter-procedural</a:t>
            </a:r>
            <a:r>
              <a:rPr lang="en-US" dirty="0"/>
              <a:t> analysis</a:t>
            </a:r>
          </a:p>
          <a:p>
            <a:pPr lvl="1"/>
            <a:r>
              <a:rPr lang="en-US" dirty="0"/>
              <a:t>similar to dataflow analysis</a:t>
            </a:r>
          </a:p>
          <a:p>
            <a:pPr lvl="1"/>
            <a:r>
              <a:rPr lang="en-US" dirty="0"/>
              <a:t>but across the procedure call graph</a:t>
            </a:r>
          </a:p>
          <a:p>
            <a:r>
              <a:rPr lang="en-US" dirty="0">
                <a:solidFill>
                  <a:srgbClr val="0000FF"/>
                </a:solidFill>
              </a:rPr>
              <a:t>Gives accurate results</a:t>
            </a:r>
          </a:p>
          <a:p>
            <a:pPr lvl="1"/>
            <a:r>
              <a:rPr lang="en-US" dirty="0"/>
              <a:t>and </a:t>
            </a:r>
            <a:r>
              <a:rPr lang="en-US" dirty="0">
                <a:solidFill>
                  <a:srgbClr val="0000FF"/>
                </a:solidFill>
              </a:rPr>
              <a:t>scales up to large programs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8517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Probabilistic Pointer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u="sng" dirty="0"/>
              <a:t>References</a:t>
            </a:r>
            <a:r>
              <a:rPr lang="en-US" dirty="0"/>
              <a:t>:</a:t>
            </a:r>
          </a:p>
          <a:p>
            <a:r>
              <a:rPr lang="en-US" i="1" dirty="0">
                <a:solidFill>
                  <a:srgbClr val="FF3399"/>
                </a:solidFill>
              </a:rPr>
              <a:t>“A Probabilistic Pointer Analysis for Speculative Optimizations”</a:t>
            </a:r>
            <a:r>
              <a:rPr lang="en-US" dirty="0"/>
              <a:t>, </a:t>
            </a:r>
            <a:r>
              <a:rPr lang="en-US" dirty="0" err="1"/>
              <a:t>DaSilva</a:t>
            </a:r>
            <a:r>
              <a:rPr lang="en-US" dirty="0"/>
              <a:t> and </a:t>
            </a:r>
            <a:r>
              <a:rPr lang="en-US" dirty="0" err="1"/>
              <a:t>Steffan</a:t>
            </a:r>
            <a:r>
              <a:rPr lang="en-US" dirty="0"/>
              <a:t>, ASPLOS 2006</a:t>
            </a:r>
          </a:p>
          <a:p>
            <a:r>
              <a:rPr lang="en-US" i="1" dirty="0">
                <a:solidFill>
                  <a:srgbClr val="0000FF"/>
                </a:solidFill>
              </a:rPr>
              <a:t>“Compiler support for speculative multithreading architecture with probabilistic points-to analysis”</a:t>
            </a:r>
            <a:r>
              <a:rPr lang="en-US" dirty="0"/>
              <a:t>, </a:t>
            </a:r>
            <a:r>
              <a:rPr lang="en-US" dirty="0" err="1"/>
              <a:t>Shen</a:t>
            </a:r>
            <a:r>
              <a:rPr lang="en-US" dirty="0"/>
              <a:t> et al., </a:t>
            </a:r>
            <a:r>
              <a:rPr lang="en-US" dirty="0" err="1"/>
              <a:t>PPoPP</a:t>
            </a:r>
            <a:r>
              <a:rPr lang="en-US" dirty="0"/>
              <a:t> 2003</a:t>
            </a:r>
          </a:p>
          <a:p>
            <a:r>
              <a:rPr lang="en-US" i="1" dirty="0">
                <a:solidFill>
                  <a:srgbClr val="0000FF"/>
                </a:solidFill>
              </a:rPr>
              <a:t>“Speculative Alias Analysis for Executable Code”</a:t>
            </a:r>
            <a:r>
              <a:rPr lang="en-US" dirty="0"/>
              <a:t>, Fernandez and </a:t>
            </a:r>
            <a:r>
              <a:rPr lang="en-US" dirty="0" err="1"/>
              <a:t>Espasa</a:t>
            </a:r>
            <a:r>
              <a:rPr lang="en-US" dirty="0"/>
              <a:t>, PACT 2002</a:t>
            </a:r>
          </a:p>
          <a:p>
            <a:r>
              <a:rPr lang="en-US" i="1" dirty="0">
                <a:solidFill>
                  <a:srgbClr val="0000FF"/>
                </a:solidFill>
              </a:rPr>
              <a:t>“A General Compiler Framework for Speculative Optimizations Using Data Speculative Code Motion”</a:t>
            </a:r>
            <a:r>
              <a:rPr lang="en-US" dirty="0"/>
              <a:t>, Dai et al., CGO 2005</a:t>
            </a:r>
          </a:p>
          <a:p>
            <a:r>
              <a:rPr lang="en-US" i="1" dirty="0">
                <a:solidFill>
                  <a:srgbClr val="0000FF"/>
                </a:solidFill>
              </a:rPr>
              <a:t>“Speculative register promotion using Advanced Load Address Table (ALAT)”</a:t>
            </a:r>
            <a:r>
              <a:rPr lang="en-US" dirty="0"/>
              <a:t>, Lin et al., CGO 2003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824168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Pointer Analysis: Yes, No, &amp; Maybe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648200"/>
            <a:ext cx="8229600" cy="1447800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Do pointers a and b point to the same location?</a:t>
            </a:r>
          </a:p>
          <a:p>
            <a:pPr lvl="1"/>
            <a:r>
              <a:rPr lang="en-US" dirty="0"/>
              <a:t>Repeat for every pair of pointers at every program point</a:t>
            </a:r>
          </a:p>
          <a:p>
            <a:r>
              <a:rPr lang="en-US" dirty="0">
                <a:solidFill>
                  <a:srgbClr val="0000FF"/>
                </a:solidFill>
              </a:rPr>
              <a:t>How can we optimize the “</a:t>
            </a:r>
            <a:r>
              <a:rPr lang="en-US" dirty="0">
                <a:solidFill>
                  <a:srgbClr val="FF3399"/>
                </a:solidFill>
              </a:rPr>
              <a:t>maybe</a:t>
            </a:r>
            <a:r>
              <a:rPr lang="en-US" dirty="0">
                <a:solidFill>
                  <a:srgbClr val="0000FF"/>
                </a:solidFill>
              </a:rPr>
              <a:t>” cases? 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28</a:t>
            </a:fld>
            <a:endParaRPr lang="en-US" dirty="0"/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1143000" y="1676400"/>
            <a:ext cx="1828800" cy="1447800"/>
          </a:xfrm>
          <a:prstGeom prst="flowChartDocument">
            <a:avLst/>
          </a:prstGeom>
          <a:solidFill>
            <a:srgbClr val="FFFF00">
              <a:alpha val="30000"/>
            </a:srgbClr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8" name="Picture 5" descr="bd00028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86100" y="1600200"/>
            <a:ext cx="1028700" cy="881063"/>
          </a:xfrm>
          <a:prstGeom prst="rect">
            <a:avLst/>
          </a:prstGeom>
          <a:noFill/>
        </p:spPr>
      </p:pic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914400" y="1676400"/>
            <a:ext cx="2057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2400" b="1" dirty="0">
                <a:latin typeface="Courier New" pitchFamily="49" charset="0"/>
                <a:cs typeface="Courier New" pitchFamily="49" charset="0"/>
              </a:rPr>
              <a:t>*a = ~</a:t>
            </a:r>
          </a:p>
          <a:p>
            <a:pPr algn="ctr" eaLnBrk="1" hangingPunct="1"/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~ = *b</a:t>
            </a:r>
            <a:endParaRPr lang="en-CA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152400" y="1524000"/>
            <a:ext cx="4038600" cy="2743200"/>
          </a:xfrm>
          <a:prstGeom prst="rect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4" name="Group 33"/>
          <p:cNvGrpSpPr/>
          <p:nvPr/>
        </p:nvGrpSpPr>
        <p:grpSpPr>
          <a:xfrm>
            <a:off x="5943600" y="2209800"/>
            <a:ext cx="2362200" cy="1676400"/>
            <a:chOff x="5943600" y="2209800"/>
            <a:chExt cx="2362200" cy="1676400"/>
          </a:xfrm>
        </p:grpSpPr>
        <p:grpSp>
          <p:nvGrpSpPr>
            <p:cNvPr id="12" name="Group 14"/>
            <p:cNvGrpSpPr>
              <a:grpSpLocks/>
            </p:cNvGrpSpPr>
            <p:nvPr/>
          </p:nvGrpSpPr>
          <p:grpSpPr bwMode="auto">
            <a:xfrm>
              <a:off x="6171801" y="2419350"/>
              <a:ext cx="1829201" cy="1244600"/>
              <a:chOff x="2171" y="1441"/>
              <a:chExt cx="1285" cy="830"/>
            </a:xfrm>
          </p:grpSpPr>
          <p:sp>
            <p:nvSpPr>
              <p:cNvPr id="14" name="Text Box 15"/>
              <p:cNvSpPr txBox="1">
                <a:spLocks noChangeArrowheads="1"/>
              </p:cNvSpPr>
              <p:nvPr/>
            </p:nvSpPr>
            <p:spPr bwMode="auto">
              <a:xfrm>
                <a:off x="2171" y="1729"/>
                <a:ext cx="1285" cy="246"/>
              </a:xfrm>
              <a:prstGeom prst="rect">
                <a:avLst/>
              </a:prstGeom>
              <a:solidFill>
                <a:srgbClr val="FFFF99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sz="1800" dirty="0">
                    <a:latin typeface="Calibri"/>
                  </a:rPr>
                  <a:t>Definitely Not</a:t>
                </a:r>
                <a:endParaRPr lang="en-CA" sz="1800" dirty="0">
                  <a:latin typeface="Calibri"/>
                </a:endParaRPr>
              </a:p>
            </p:txBody>
          </p:sp>
          <p:sp>
            <p:nvSpPr>
              <p:cNvPr id="15" name="Text Box 16"/>
              <p:cNvSpPr txBox="1">
                <a:spLocks noChangeArrowheads="1"/>
              </p:cNvSpPr>
              <p:nvPr/>
            </p:nvSpPr>
            <p:spPr bwMode="auto">
              <a:xfrm>
                <a:off x="2171" y="1441"/>
                <a:ext cx="1285" cy="253"/>
              </a:xfrm>
              <a:prstGeom prst="rect">
                <a:avLst/>
              </a:prstGeom>
              <a:solidFill>
                <a:srgbClr val="FFFF99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sz="1800" dirty="0">
                    <a:latin typeface="Calibri"/>
                  </a:rPr>
                  <a:t>Definitely</a:t>
                </a:r>
                <a:endParaRPr lang="en-CA" sz="1800" dirty="0">
                  <a:latin typeface="Calibri"/>
                </a:endParaRPr>
              </a:p>
            </p:txBody>
          </p:sp>
          <p:sp>
            <p:nvSpPr>
              <p:cNvPr id="16" name="Text Box 17"/>
              <p:cNvSpPr txBox="1">
                <a:spLocks noChangeArrowheads="1"/>
              </p:cNvSpPr>
              <p:nvPr/>
            </p:nvSpPr>
            <p:spPr bwMode="auto">
              <a:xfrm>
                <a:off x="2171" y="2017"/>
                <a:ext cx="1285" cy="254"/>
              </a:xfrm>
              <a:prstGeom prst="rect">
                <a:avLst/>
              </a:prstGeom>
              <a:solidFill>
                <a:srgbClr val="FFFF99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sz="1800" dirty="0">
                    <a:latin typeface="Calibri"/>
                  </a:rPr>
                  <a:t>Maybe</a:t>
                </a:r>
                <a:endParaRPr lang="en-CA" sz="1800" dirty="0">
                  <a:latin typeface="Calibri"/>
                </a:endParaRPr>
              </a:p>
            </p:txBody>
          </p:sp>
        </p:grpSp>
        <p:sp>
          <p:nvSpPr>
            <p:cNvPr id="13" name="AutoShape 18"/>
            <p:cNvSpPr>
              <a:spLocks noChangeArrowheads="1"/>
            </p:cNvSpPr>
            <p:nvPr/>
          </p:nvSpPr>
          <p:spPr bwMode="auto">
            <a:xfrm>
              <a:off x="5943600" y="2209800"/>
              <a:ext cx="2362200" cy="1676400"/>
            </a:xfrm>
            <a:prstGeom prst="flowChartTerminator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4343400" y="2438400"/>
            <a:ext cx="1447800" cy="990600"/>
            <a:chOff x="4343400" y="2438400"/>
            <a:chExt cx="1447800" cy="990600"/>
          </a:xfrm>
        </p:grpSpPr>
        <p:sp>
          <p:nvSpPr>
            <p:cNvPr id="18" name="AutoShape 20"/>
            <p:cNvSpPr>
              <a:spLocks noChangeArrowheads="1"/>
            </p:cNvSpPr>
            <p:nvPr/>
          </p:nvSpPr>
          <p:spPr bwMode="auto">
            <a:xfrm>
              <a:off x="4343400" y="3276600"/>
              <a:ext cx="1447800" cy="152400"/>
            </a:xfrm>
            <a:prstGeom prst="rightArrow">
              <a:avLst>
                <a:gd name="adj1" fmla="val 50000"/>
                <a:gd name="adj2" fmla="val 237500"/>
              </a:avLst>
            </a:prstGeom>
            <a:solidFill>
              <a:srgbClr val="0000FF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9" name="AutoShape 21"/>
            <p:cNvSpPr>
              <a:spLocks noChangeArrowheads="1"/>
            </p:cNvSpPr>
            <p:nvPr/>
          </p:nvSpPr>
          <p:spPr bwMode="auto">
            <a:xfrm>
              <a:off x="4343400" y="2438400"/>
              <a:ext cx="1295400" cy="762000"/>
            </a:xfrm>
            <a:prstGeom prst="flowChartAlternateProcess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b="0" dirty="0">
                  <a:solidFill>
                    <a:srgbClr val="0000FF"/>
                  </a:solidFill>
                  <a:latin typeface="Calibri"/>
                </a:rPr>
                <a:t>Pointer</a:t>
              </a:r>
            </a:p>
            <a:p>
              <a:pPr algn="ctr"/>
              <a:r>
                <a:rPr lang="en-US" sz="2000" b="0" dirty="0">
                  <a:solidFill>
                    <a:srgbClr val="0000FF"/>
                  </a:solidFill>
                  <a:latin typeface="Calibri"/>
                </a:rPr>
                <a:t>Analysis</a:t>
              </a:r>
            </a:p>
          </p:txBody>
        </p:sp>
      </p:grpSp>
      <p:grpSp>
        <p:nvGrpSpPr>
          <p:cNvPr id="20" name="Group 22"/>
          <p:cNvGrpSpPr>
            <a:grpSpLocks/>
          </p:cNvGrpSpPr>
          <p:nvPr/>
        </p:nvGrpSpPr>
        <p:grpSpPr bwMode="auto">
          <a:xfrm>
            <a:off x="7634288" y="3581400"/>
            <a:ext cx="1498600" cy="1219200"/>
            <a:chOff x="4809" y="2256"/>
            <a:chExt cx="944" cy="768"/>
          </a:xfrm>
        </p:grpSpPr>
        <p:pic>
          <p:nvPicPr>
            <p:cNvPr id="21" name="Picture 23" descr="MCj03710820000[1]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088" y="2256"/>
              <a:ext cx="665" cy="768"/>
            </a:xfrm>
            <a:prstGeom prst="rect">
              <a:avLst/>
            </a:prstGeom>
            <a:noFill/>
          </p:spPr>
        </p:pic>
        <p:sp>
          <p:nvSpPr>
            <p:cNvPr id="22" name="AutoShape 24"/>
            <p:cNvSpPr>
              <a:spLocks noChangeArrowheads="1"/>
            </p:cNvSpPr>
            <p:nvPr/>
          </p:nvSpPr>
          <p:spPr bwMode="auto">
            <a:xfrm rot="1500000">
              <a:off x="4809" y="2294"/>
              <a:ext cx="419" cy="123"/>
            </a:xfrm>
            <a:prstGeom prst="rightArrow">
              <a:avLst>
                <a:gd name="adj1" fmla="val 50000"/>
                <a:gd name="adj2" fmla="val 85163"/>
              </a:avLst>
            </a:prstGeom>
            <a:solidFill>
              <a:srgbClr val="0000FF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3" name="Group 25"/>
          <p:cNvGrpSpPr>
            <a:grpSpLocks/>
          </p:cNvGrpSpPr>
          <p:nvPr/>
        </p:nvGrpSpPr>
        <p:grpSpPr bwMode="auto">
          <a:xfrm>
            <a:off x="7835900" y="1600200"/>
            <a:ext cx="1308100" cy="1430338"/>
            <a:chOff x="4936" y="1008"/>
            <a:chExt cx="824" cy="901"/>
          </a:xfrm>
        </p:grpSpPr>
        <p:pic>
          <p:nvPicPr>
            <p:cNvPr id="24" name="Picture 26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5088" y="1008"/>
              <a:ext cx="672" cy="414"/>
            </a:xfrm>
            <a:prstGeom prst="rect">
              <a:avLst/>
            </a:prstGeom>
            <a:noFill/>
          </p:spPr>
        </p:pic>
        <p:sp>
          <p:nvSpPr>
            <p:cNvPr id="25" name="AutoShape 27"/>
            <p:cNvSpPr>
              <a:spLocks noChangeArrowheads="1"/>
            </p:cNvSpPr>
            <p:nvPr/>
          </p:nvSpPr>
          <p:spPr bwMode="auto">
            <a:xfrm rot="20100000">
              <a:off x="4936" y="1430"/>
              <a:ext cx="347" cy="96"/>
            </a:xfrm>
            <a:prstGeom prst="rightArrow">
              <a:avLst>
                <a:gd name="adj1" fmla="val 50000"/>
                <a:gd name="adj2" fmla="val 90365"/>
              </a:avLst>
            </a:prstGeom>
            <a:solidFill>
              <a:srgbClr val="0000FF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AutoShape 28"/>
            <p:cNvSpPr>
              <a:spLocks noChangeArrowheads="1"/>
            </p:cNvSpPr>
            <p:nvPr/>
          </p:nvSpPr>
          <p:spPr bwMode="auto">
            <a:xfrm rot="18765374">
              <a:off x="4940" y="1618"/>
              <a:ext cx="491" cy="92"/>
            </a:xfrm>
            <a:prstGeom prst="rightArrow">
              <a:avLst>
                <a:gd name="adj1" fmla="val 50000"/>
                <a:gd name="adj2" fmla="val 133424"/>
              </a:avLst>
            </a:prstGeom>
            <a:solidFill>
              <a:srgbClr val="0000FF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Text Box 29"/>
            <p:cNvSpPr txBox="1">
              <a:spLocks noChangeArrowheads="1"/>
            </p:cNvSpPr>
            <p:nvPr/>
          </p:nvSpPr>
          <p:spPr bwMode="auto">
            <a:xfrm>
              <a:off x="5137" y="1104"/>
              <a:ext cx="573" cy="213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dirty="0">
                  <a:solidFill>
                    <a:srgbClr val="F5F874"/>
                  </a:solidFill>
                  <a:latin typeface="Calibri"/>
                </a:rPr>
                <a:t>optimize</a:t>
              </a:r>
            </a:p>
          </p:txBody>
        </p:sp>
      </p:grpSp>
      <p:grpSp>
        <p:nvGrpSpPr>
          <p:cNvPr id="28" name="Group 7"/>
          <p:cNvGrpSpPr>
            <a:grpSpLocks/>
          </p:cNvGrpSpPr>
          <p:nvPr/>
        </p:nvGrpSpPr>
        <p:grpSpPr bwMode="auto">
          <a:xfrm>
            <a:off x="152400" y="2719391"/>
            <a:ext cx="3886200" cy="1277939"/>
            <a:chOff x="336" y="1713"/>
            <a:chExt cx="2688" cy="805"/>
          </a:xfrm>
        </p:grpSpPr>
        <p:sp>
          <p:nvSpPr>
            <p:cNvPr id="29" name="Text Box 8"/>
            <p:cNvSpPr txBox="1">
              <a:spLocks noChangeArrowheads="1"/>
            </p:cNvSpPr>
            <p:nvPr/>
          </p:nvSpPr>
          <p:spPr bwMode="auto">
            <a:xfrm>
              <a:off x="336" y="2227"/>
              <a:ext cx="110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sz="2400" b="1" dirty="0">
                  <a:latin typeface="Courier New" pitchFamily="49" charset="0"/>
                  <a:cs typeface="Courier New" pitchFamily="49" charset="0"/>
                </a:rPr>
                <a:t>*a = ~ </a:t>
              </a:r>
              <a:endParaRPr lang="en-CA" sz="2400" b="1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30" name="Text Box 9"/>
            <p:cNvSpPr txBox="1">
              <a:spLocks noChangeArrowheads="1"/>
            </p:cNvSpPr>
            <p:nvPr/>
          </p:nvSpPr>
          <p:spPr bwMode="auto">
            <a:xfrm>
              <a:off x="1920" y="2227"/>
              <a:ext cx="110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sz="2400" b="1" dirty="0">
                  <a:latin typeface="Courier New" pitchFamily="49" charset="0"/>
                  <a:cs typeface="Courier New" pitchFamily="49" charset="0"/>
                </a:rPr>
                <a:t>~ = *b</a:t>
              </a:r>
              <a:endParaRPr lang="en-CA" sz="2400" b="1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31" name="AutoShape 10"/>
            <p:cNvSpPr>
              <a:spLocks noChangeArrowheads="1"/>
            </p:cNvSpPr>
            <p:nvPr/>
          </p:nvSpPr>
          <p:spPr bwMode="auto">
            <a:xfrm rot="18900000">
              <a:off x="1960" y="1713"/>
              <a:ext cx="112" cy="593"/>
            </a:xfrm>
            <a:prstGeom prst="downArrow">
              <a:avLst>
                <a:gd name="adj1" fmla="val 50000"/>
                <a:gd name="adj2" fmla="val 143750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AutoShape 11"/>
            <p:cNvSpPr>
              <a:spLocks noChangeArrowheads="1"/>
            </p:cNvSpPr>
            <p:nvPr/>
          </p:nvSpPr>
          <p:spPr bwMode="auto">
            <a:xfrm rot="2700000">
              <a:off x="1241" y="1690"/>
              <a:ext cx="112" cy="657"/>
            </a:xfrm>
            <a:prstGeom prst="downArrow">
              <a:avLst>
                <a:gd name="adj1" fmla="val 50000"/>
                <a:gd name="adj2" fmla="val 143750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555689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Speculate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19200"/>
            <a:ext cx="8229600" cy="4525963"/>
          </a:xfrm>
        </p:spPr>
        <p:txBody>
          <a:bodyPr/>
          <a:lstStyle/>
          <a:p>
            <a:r>
              <a:rPr lang="en-US" sz="2400" dirty="0"/>
              <a:t>Implement a </a:t>
            </a:r>
            <a:r>
              <a:rPr lang="en-US" sz="2400" dirty="0">
                <a:solidFill>
                  <a:srgbClr val="FF3399"/>
                </a:solidFill>
              </a:rPr>
              <a:t>potentially unsafe</a:t>
            </a:r>
            <a:r>
              <a:rPr lang="en-US" sz="2400" dirty="0"/>
              <a:t> optimization</a:t>
            </a:r>
          </a:p>
          <a:p>
            <a:pPr lvl="1"/>
            <a:r>
              <a:rPr lang="en-US" sz="2400" dirty="0">
                <a:solidFill>
                  <a:srgbClr val="0000FF"/>
                </a:solidFill>
              </a:rPr>
              <a:t>Verify</a:t>
            </a:r>
            <a:r>
              <a:rPr lang="en-US" sz="2400" dirty="0"/>
              <a:t> and </a:t>
            </a:r>
            <a:r>
              <a:rPr lang="en-US" sz="2400" dirty="0">
                <a:solidFill>
                  <a:srgbClr val="0000FF"/>
                </a:solidFill>
              </a:rPr>
              <a:t>Recover</a:t>
            </a:r>
            <a:r>
              <a:rPr lang="en-US" sz="2400" dirty="0"/>
              <a:t> if necessary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29</a:t>
            </a:fld>
            <a:endParaRPr lang="en-US" dirty="0"/>
          </a:p>
        </p:txBody>
      </p:sp>
      <p:pic>
        <p:nvPicPr>
          <p:cNvPr id="7" name="Picture 4" descr="MCj0254374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48400" y="457200"/>
            <a:ext cx="1411061" cy="762000"/>
          </a:xfrm>
          <a:prstGeom prst="rect">
            <a:avLst/>
          </a:prstGeom>
          <a:noFill/>
        </p:spPr>
      </p:pic>
      <p:grpSp>
        <p:nvGrpSpPr>
          <p:cNvPr id="18" name="Group 17"/>
          <p:cNvGrpSpPr/>
          <p:nvPr/>
        </p:nvGrpSpPr>
        <p:grpSpPr>
          <a:xfrm>
            <a:off x="609600" y="2209800"/>
            <a:ext cx="2590800" cy="3200400"/>
            <a:chOff x="609600" y="2209800"/>
            <a:chExt cx="2590800" cy="3200400"/>
          </a:xfrm>
        </p:grpSpPr>
        <p:sp>
          <p:nvSpPr>
            <p:cNvPr id="9" name="AutoShape 6"/>
            <p:cNvSpPr>
              <a:spLocks noChangeArrowheads="1"/>
            </p:cNvSpPr>
            <p:nvPr/>
          </p:nvSpPr>
          <p:spPr bwMode="auto">
            <a:xfrm>
              <a:off x="609600" y="2209800"/>
              <a:ext cx="2590800" cy="3200400"/>
            </a:xfrm>
            <a:prstGeom prst="foldedCorner">
              <a:avLst>
                <a:gd name="adj" fmla="val 12500"/>
              </a:avLst>
            </a:prstGeom>
            <a:solidFill>
              <a:srgbClr val="FFFF00">
                <a:alpha val="30000"/>
              </a:srgbClr>
            </a:solidFill>
            <a:ln w="9525">
              <a:solidFill>
                <a:srgbClr val="1C1C1C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800" b="0"/>
            </a:p>
          </p:txBody>
        </p:sp>
        <p:sp>
          <p:nvSpPr>
            <p:cNvPr id="10" name="Text Box 7"/>
            <p:cNvSpPr txBox="1">
              <a:spLocks noChangeArrowheads="1"/>
            </p:cNvSpPr>
            <p:nvPr/>
          </p:nvSpPr>
          <p:spPr bwMode="auto">
            <a:xfrm>
              <a:off x="674107" y="2209800"/>
              <a:ext cx="2526293" cy="2246769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000" b="1" dirty="0" err="1"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 *a, x;</a:t>
              </a:r>
            </a:p>
            <a:p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…</a:t>
              </a:r>
            </a:p>
            <a:p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while(…)</a:t>
              </a:r>
            </a:p>
            <a:p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{</a:t>
              </a:r>
            </a:p>
            <a:p>
              <a:r>
                <a:rPr lang="en-US" sz="2000" b="1" dirty="0">
                  <a:solidFill>
                    <a:srgbClr val="FF3300"/>
                  </a:solidFill>
                  <a:latin typeface="Courier New" pitchFamily="49" charset="0"/>
                  <a:cs typeface="Courier New" pitchFamily="49" charset="0"/>
                </a:rPr>
                <a:t>   x = *a; </a:t>
              </a:r>
            </a:p>
            <a:p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   …</a:t>
              </a:r>
            </a:p>
            <a:p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} </a:t>
              </a: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3429000" y="3276600"/>
            <a:ext cx="1981201" cy="1476190"/>
            <a:chOff x="3429000" y="3276600"/>
            <a:chExt cx="1981201" cy="1476190"/>
          </a:xfrm>
        </p:grpSpPr>
        <p:sp>
          <p:nvSpPr>
            <p:cNvPr id="12" name="AutoShape 9"/>
            <p:cNvSpPr>
              <a:spLocks noChangeArrowheads="1"/>
            </p:cNvSpPr>
            <p:nvPr/>
          </p:nvSpPr>
          <p:spPr bwMode="auto">
            <a:xfrm>
              <a:off x="3782061" y="3588795"/>
              <a:ext cx="1628140" cy="367739"/>
            </a:xfrm>
            <a:prstGeom prst="rightArrow">
              <a:avLst>
                <a:gd name="adj1" fmla="val 50000"/>
                <a:gd name="adj2" fmla="val 131250"/>
              </a:avLst>
            </a:prstGeom>
            <a:solidFill>
              <a:srgbClr val="0000FF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Text Box 10"/>
            <p:cNvSpPr txBox="1">
              <a:spLocks noChangeArrowheads="1"/>
            </p:cNvSpPr>
            <p:nvPr/>
          </p:nvSpPr>
          <p:spPr bwMode="auto">
            <a:xfrm>
              <a:off x="3517265" y="3983349"/>
              <a:ext cx="1630875" cy="769441"/>
            </a:xfrm>
            <a:prstGeom prst="rect">
              <a:avLst/>
            </a:prstGeom>
            <a:noFill/>
            <a:ln w="635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a</a:t>
              </a:r>
              <a:r>
                <a:rPr lang="en-US" sz="2000" b="0" dirty="0">
                  <a:latin typeface="Calibri"/>
                </a:rPr>
                <a:t> is </a:t>
              </a:r>
              <a:r>
                <a:rPr lang="en-US" sz="2000" b="0" i="1" dirty="0">
                  <a:solidFill>
                    <a:srgbClr val="0000FF"/>
                  </a:solidFill>
                  <a:latin typeface="Calibri"/>
                </a:rPr>
                <a:t>probably </a:t>
              </a:r>
            </a:p>
            <a:p>
              <a:r>
                <a:rPr lang="en-US" sz="2000" b="0" dirty="0">
                  <a:latin typeface="Calibri"/>
                </a:rPr>
                <a:t>loop invariant</a:t>
              </a:r>
              <a:r>
                <a:rPr lang="en-US" b="0" dirty="0">
                  <a:latin typeface="Calibri"/>
                </a:rPr>
                <a:t> </a:t>
              </a:r>
            </a:p>
          </p:txBody>
        </p:sp>
        <p:pic>
          <p:nvPicPr>
            <p:cNvPr id="14" name="Picture 11" descr="MCj02543740000[1]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429000" y="3276600"/>
              <a:ext cx="882650" cy="496065"/>
            </a:xfrm>
            <a:prstGeom prst="rect">
              <a:avLst/>
            </a:prstGeom>
            <a:noFill/>
          </p:spPr>
        </p:pic>
      </p:grpSp>
      <p:grpSp>
        <p:nvGrpSpPr>
          <p:cNvPr id="19" name="Group 18"/>
          <p:cNvGrpSpPr/>
          <p:nvPr/>
        </p:nvGrpSpPr>
        <p:grpSpPr>
          <a:xfrm>
            <a:off x="5715000" y="2209800"/>
            <a:ext cx="3048000" cy="3276600"/>
            <a:chOff x="5715000" y="2209800"/>
            <a:chExt cx="3048000" cy="3276600"/>
          </a:xfrm>
        </p:grpSpPr>
        <p:sp>
          <p:nvSpPr>
            <p:cNvPr id="16" name="AutoShape 13"/>
            <p:cNvSpPr>
              <a:spLocks noChangeArrowheads="1"/>
            </p:cNvSpPr>
            <p:nvPr/>
          </p:nvSpPr>
          <p:spPr bwMode="auto">
            <a:xfrm>
              <a:off x="5715000" y="2209800"/>
              <a:ext cx="3048000" cy="3276600"/>
            </a:xfrm>
            <a:prstGeom prst="foldedCorner">
              <a:avLst>
                <a:gd name="adj" fmla="val 12500"/>
              </a:avLst>
            </a:prstGeom>
            <a:solidFill>
              <a:srgbClr val="FFFF00">
                <a:alpha val="30000"/>
              </a:srgbClr>
            </a:solidFill>
            <a:ln w="9525">
              <a:solidFill>
                <a:srgbClr val="1C1C1C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800" b="0"/>
            </a:p>
          </p:txBody>
        </p:sp>
        <p:sp>
          <p:nvSpPr>
            <p:cNvPr id="17" name="Text Box 14"/>
            <p:cNvSpPr txBox="1">
              <a:spLocks noChangeArrowheads="1"/>
            </p:cNvSpPr>
            <p:nvPr/>
          </p:nvSpPr>
          <p:spPr bwMode="auto">
            <a:xfrm>
              <a:off x="5790890" y="2209800"/>
              <a:ext cx="2972110" cy="2862322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000" b="1" dirty="0" err="1"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 *a, x, </a:t>
              </a:r>
              <a:r>
                <a:rPr lang="en-US" sz="2000" b="1" dirty="0" err="1">
                  <a:latin typeface="Courier New" pitchFamily="49" charset="0"/>
                  <a:cs typeface="Courier New" pitchFamily="49" charset="0"/>
                </a:rPr>
                <a:t>tmp</a:t>
              </a:r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…</a:t>
              </a:r>
            </a:p>
            <a:p>
              <a:r>
                <a:rPr lang="en-US" sz="2000" b="1" dirty="0" err="1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tmp</a:t>
              </a:r>
              <a:r>
                <a:rPr lang="en-US" sz="20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 = *a;</a:t>
              </a:r>
            </a:p>
            <a:p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while(…)</a:t>
              </a:r>
            </a:p>
            <a:p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{</a:t>
              </a:r>
            </a:p>
            <a:p>
              <a:r>
                <a:rPr lang="en-US" sz="2000" b="1" dirty="0">
                  <a:solidFill>
                    <a:srgbClr val="FF3300"/>
                  </a:solidFill>
                  <a:latin typeface="Courier New" pitchFamily="49" charset="0"/>
                  <a:cs typeface="Courier New" pitchFamily="49" charset="0"/>
                </a:rPr>
                <a:t>   x = </a:t>
              </a:r>
              <a:r>
                <a:rPr lang="en-US" sz="2000" b="1" dirty="0" err="1">
                  <a:solidFill>
                    <a:srgbClr val="FF3300"/>
                  </a:solidFill>
                  <a:latin typeface="Courier New" pitchFamily="49" charset="0"/>
                  <a:cs typeface="Courier New" pitchFamily="49" charset="0"/>
                </a:rPr>
                <a:t>tmp</a:t>
              </a:r>
              <a:r>
                <a:rPr lang="en-US" sz="2000" b="1" dirty="0">
                  <a:solidFill>
                    <a:srgbClr val="FF3300"/>
                  </a:solidFill>
                  <a:latin typeface="Courier New" pitchFamily="49" charset="0"/>
                  <a:cs typeface="Courier New" pitchFamily="49" charset="0"/>
                </a:rPr>
                <a:t>; </a:t>
              </a:r>
            </a:p>
            <a:p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   …</a:t>
              </a:r>
            </a:p>
            <a:p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} </a:t>
              </a:r>
            </a:p>
            <a:p>
              <a:r>
                <a:rPr lang="en-US" sz="2000" b="1" i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&lt;verify, recover?&gt;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40866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Pros and Cons of Pointers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>
                <a:solidFill>
                  <a:srgbClr val="0000FF"/>
                </a:solidFill>
              </a:rPr>
              <a:t>Many procedural languages have pointers</a:t>
            </a:r>
          </a:p>
          <a:p>
            <a:pPr lvl="1"/>
            <a:r>
              <a:rPr lang="en-US" dirty="0"/>
              <a:t>e.g., C or C++: </a:t>
            </a:r>
            <a:r>
              <a:rPr lang="en-US" dirty="0" err="1">
                <a:solidFill>
                  <a:srgbClr val="FF3399"/>
                </a:solidFill>
              </a:rPr>
              <a:t>int</a:t>
            </a:r>
            <a:r>
              <a:rPr lang="en-US" dirty="0">
                <a:solidFill>
                  <a:srgbClr val="FF3399"/>
                </a:solidFill>
              </a:rPr>
              <a:t> *p = &amp;x;</a:t>
            </a:r>
          </a:p>
          <a:p>
            <a:r>
              <a:rPr lang="en-US" dirty="0">
                <a:solidFill>
                  <a:srgbClr val="0000FF"/>
                </a:solidFill>
              </a:rPr>
              <a:t>Pointers are powerful and convenient</a:t>
            </a:r>
          </a:p>
          <a:p>
            <a:pPr lvl="1"/>
            <a:r>
              <a:rPr lang="en-US" dirty="0"/>
              <a:t>can build arbitrary data structures</a:t>
            </a:r>
          </a:p>
          <a:p>
            <a:r>
              <a:rPr lang="en-US" dirty="0">
                <a:solidFill>
                  <a:srgbClr val="0000FF"/>
                </a:solidFill>
              </a:rPr>
              <a:t>Pointers can also hinder compiler optimization</a:t>
            </a:r>
          </a:p>
          <a:p>
            <a:pPr lvl="1"/>
            <a:r>
              <a:rPr lang="en-US" dirty="0"/>
              <a:t>hard to know where pointers are pointing</a:t>
            </a:r>
          </a:p>
          <a:p>
            <a:pPr lvl="1"/>
            <a:r>
              <a:rPr lang="en-US" dirty="0"/>
              <a:t>must be conservative in their presence</a:t>
            </a:r>
          </a:p>
          <a:p>
            <a:r>
              <a:rPr lang="en-US" dirty="0">
                <a:solidFill>
                  <a:srgbClr val="0000FF"/>
                </a:solidFill>
              </a:rPr>
              <a:t>Has inspired much research</a:t>
            </a:r>
          </a:p>
          <a:p>
            <a:pPr lvl="1"/>
            <a:r>
              <a:rPr lang="en-US" dirty="0"/>
              <a:t>analyses to decide where pointers are pointing</a:t>
            </a:r>
          </a:p>
          <a:p>
            <a:pPr lvl="1"/>
            <a:r>
              <a:rPr lang="en-US" dirty="0"/>
              <a:t>many options and trade-offs</a:t>
            </a:r>
          </a:p>
          <a:p>
            <a:pPr lvl="1"/>
            <a:r>
              <a:rPr lang="en-US" dirty="0"/>
              <a:t>open problem: a scalable accurate analysis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33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Speculative Optimizations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>
                <a:solidFill>
                  <a:srgbClr val="0000FF"/>
                </a:solidFill>
              </a:rPr>
              <a:t>EPIC Instruction sets</a:t>
            </a:r>
          </a:p>
          <a:p>
            <a:pPr lvl="1"/>
            <a:r>
              <a:rPr lang="en-US" dirty="0"/>
              <a:t>Support for speculative load/store instructions (e.g., Itanium)</a:t>
            </a:r>
          </a:p>
          <a:p>
            <a:r>
              <a:rPr lang="en-US" dirty="0">
                <a:solidFill>
                  <a:srgbClr val="0000FF"/>
                </a:solidFill>
              </a:rPr>
              <a:t>Speculative compiler optimizations</a:t>
            </a:r>
          </a:p>
          <a:p>
            <a:pPr lvl="1"/>
            <a:r>
              <a:rPr lang="en-US" dirty="0"/>
              <a:t>Dead store elimination, redundancy elimination, copy propagation, strength reduction, register promotion</a:t>
            </a:r>
          </a:p>
          <a:p>
            <a:r>
              <a:rPr lang="en-US" dirty="0">
                <a:solidFill>
                  <a:srgbClr val="0000FF"/>
                </a:solidFill>
              </a:rPr>
              <a:t>Thread-level speculation (TLS) </a:t>
            </a:r>
          </a:p>
          <a:p>
            <a:pPr lvl="1"/>
            <a:r>
              <a:rPr lang="en-US" dirty="0"/>
              <a:t>Hardware and compiler support for speculative parallel threads</a:t>
            </a:r>
          </a:p>
          <a:p>
            <a:r>
              <a:rPr lang="en-US" dirty="0">
                <a:solidFill>
                  <a:srgbClr val="0000FF"/>
                </a:solidFill>
              </a:rPr>
              <a:t>Transactional programming</a:t>
            </a:r>
          </a:p>
          <a:p>
            <a:pPr lvl="1"/>
            <a:r>
              <a:rPr lang="en-US" dirty="0"/>
              <a:t>Hardware and software support for speculative parallel transactions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algn="ctr">
              <a:buNone/>
            </a:pPr>
            <a:r>
              <a:rPr lang="en-GB" i="1" dirty="0">
                <a:solidFill>
                  <a:srgbClr val="0000FF"/>
                </a:solidFill>
              </a:rPr>
              <a:t>Heavy reliance on </a:t>
            </a:r>
            <a:r>
              <a:rPr lang="en-GB" i="1" dirty="0">
                <a:solidFill>
                  <a:srgbClr val="FF3399"/>
                </a:solidFill>
              </a:rPr>
              <a:t>detailed profile feedback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6971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 We Quantify “Maybe”?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1"/>
            <a:ext cx="8229600" cy="4876799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Estimate the potential benefit for speculating: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>
              <a:buNone/>
            </a:pPr>
            <a:endParaRPr lang="en-US" sz="1050" dirty="0"/>
          </a:p>
          <a:p>
            <a:pPr algn="ctr">
              <a:buNone/>
            </a:pPr>
            <a:endParaRPr lang="en-US" sz="1000" dirty="0">
              <a:solidFill>
                <a:srgbClr val="0000FF"/>
              </a:solidFill>
            </a:endParaRPr>
          </a:p>
          <a:p>
            <a:pPr algn="ctr">
              <a:buNone/>
            </a:pPr>
            <a:r>
              <a:rPr lang="en-US" dirty="0">
                <a:solidFill>
                  <a:srgbClr val="0000FF"/>
                </a:solidFill>
              </a:rPr>
              <a:t>Ideally “maybe” should be a </a:t>
            </a:r>
            <a:r>
              <a:rPr lang="en-US" dirty="0">
                <a:solidFill>
                  <a:srgbClr val="FF3399"/>
                </a:solidFill>
              </a:rPr>
              <a:t>probability</a:t>
            </a:r>
            <a:r>
              <a:rPr lang="en-US" dirty="0">
                <a:solidFill>
                  <a:srgbClr val="0000FF"/>
                </a:solidFill>
              </a:rPr>
              <a:t>.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31</a:t>
            </a:fld>
            <a:endParaRPr lang="en-US" dirty="0"/>
          </a:p>
        </p:txBody>
      </p:sp>
      <p:pic>
        <p:nvPicPr>
          <p:cNvPr id="7" name="Picture 4" descr="MCj0237367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2800" y="3657600"/>
            <a:ext cx="1576388" cy="1600200"/>
          </a:xfrm>
          <a:prstGeom prst="rect">
            <a:avLst/>
          </a:prstGeom>
          <a:noFill/>
        </p:spPr>
      </p:pic>
      <p:grpSp>
        <p:nvGrpSpPr>
          <p:cNvPr id="8" name="Group 5"/>
          <p:cNvGrpSpPr>
            <a:grpSpLocks/>
          </p:cNvGrpSpPr>
          <p:nvPr/>
        </p:nvGrpSpPr>
        <p:grpSpPr bwMode="auto">
          <a:xfrm>
            <a:off x="5029200" y="3733800"/>
            <a:ext cx="3505200" cy="1331913"/>
            <a:chOff x="3072" y="2880"/>
            <a:chExt cx="2208" cy="839"/>
          </a:xfrm>
        </p:grpSpPr>
        <p:sp>
          <p:nvSpPr>
            <p:cNvPr id="9" name="AutoShape 6"/>
            <p:cNvSpPr>
              <a:spLocks noChangeArrowheads="1"/>
            </p:cNvSpPr>
            <p:nvPr/>
          </p:nvSpPr>
          <p:spPr bwMode="auto">
            <a:xfrm rot="449683">
              <a:off x="3072" y="3191"/>
              <a:ext cx="672" cy="144"/>
            </a:xfrm>
            <a:prstGeom prst="rightArrow">
              <a:avLst>
                <a:gd name="adj1" fmla="val 50000"/>
                <a:gd name="adj2" fmla="val 116667"/>
              </a:avLst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" name="Group 7"/>
            <p:cNvGrpSpPr>
              <a:grpSpLocks/>
            </p:cNvGrpSpPr>
            <p:nvPr/>
          </p:nvGrpSpPr>
          <p:grpSpPr bwMode="auto">
            <a:xfrm>
              <a:off x="3839" y="2880"/>
              <a:ext cx="1441" cy="839"/>
              <a:chOff x="3503" y="3090"/>
              <a:chExt cx="1441" cy="839"/>
            </a:xfrm>
          </p:grpSpPr>
          <p:pic>
            <p:nvPicPr>
              <p:cNvPr id="11" name="Picture 8" descr="MCBS01884_0000[1]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4200" y="3360"/>
                <a:ext cx="552" cy="555"/>
              </a:xfrm>
              <a:prstGeom prst="rect">
                <a:avLst/>
              </a:prstGeom>
              <a:noFill/>
            </p:spPr>
          </p:pic>
          <p:pic>
            <p:nvPicPr>
              <p:cNvPr id="12" name="Picture 9" descr="MCBS01886_0000[1]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600" y="3360"/>
                <a:ext cx="567" cy="569"/>
              </a:xfrm>
              <a:prstGeom prst="rect">
                <a:avLst/>
              </a:prstGeom>
              <a:noFill/>
            </p:spPr>
          </p:pic>
          <p:sp>
            <p:nvSpPr>
              <p:cNvPr id="13" name="Text Box 10"/>
              <p:cNvSpPr txBox="1">
                <a:spLocks noChangeArrowheads="1"/>
              </p:cNvSpPr>
              <p:nvPr/>
            </p:nvSpPr>
            <p:spPr bwMode="auto">
              <a:xfrm>
                <a:off x="3503" y="3090"/>
                <a:ext cx="1441" cy="327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800" b="0">
                    <a:latin typeface="Stencil" pitchFamily="82" charset="0"/>
                  </a:rPr>
                  <a:t>Speculate?</a:t>
                </a:r>
              </a:p>
            </p:txBody>
          </p:sp>
        </p:grpSp>
      </p:grpSp>
      <p:grpSp>
        <p:nvGrpSpPr>
          <p:cNvPr id="14" name="Group 11"/>
          <p:cNvGrpSpPr>
            <a:grpSpLocks/>
          </p:cNvGrpSpPr>
          <p:nvPr/>
        </p:nvGrpSpPr>
        <p:grpSpPr bwMode="auto">
          <a:xfrm>
            <a:off x="609600" y="3048000"/>
            <a:ext cx="2895600" cy="1295400"/>
            <a:chOff x="288" y="2448"/>
            <a:chExt cx="1824" cy="816"/>
          </a:xfrm>
        </p:grpSpPr>
        <p:sp>
          <p:nvSpPr>
            <p:cNvPr id="15" name="AutoShape 12"/>
            <p:cNvSpPr>
              <a:spLocks noChangeArrowheads="1"/>
            </p:cNvSpPr>
            <p:nvPr/>
          </p:nvSpPr>
          <p:spPr bwMode="auto">
            <a:xfrm>
              <a:off x="288" y="2448"/>
              <a:ext cx="1104" cy="816"/>
            </a:xfrm>
            <a:prstGeom prst="roundRect">
              <a:avLst>
                <a:gd name="adj" fmla="val 16667"/>
              </a:avLst>
            </a:prstGeom>
            <a:noFill/>
            <a:ln w="381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 b="0" dirty="0">
                  <a:solidFill>
                    <a:srgbClr val="0000FF"/>
                  </a:solidFill>
                  <a:latin typeface="Calibri"/>
                </a:rPr>
                <a:t>Expected</a:t>
              </a:r>
            </a:p>
            <a:p>
              <a:pPr algn="ctr"/>
              <a:r>
                <a:rPr lang="en-US" sz="2400" b="0" dirty="0">
                  <a:solidFill>
                    <a:srgbClr val="0000FF"/>
                  </a:solidFill>
                  <a:latin typeface="Calibri"/>
                </a:rPr>
                <a:t>speedup</a:t>
              </a:r>
            </a:p>
            <a:p>
              <a:pPr algn="ctr"/>
              <a:r>
                <a:rPr lang="en-US" sz="1600" b="0" dirty="0">
                  <a:latin typeface="Calibri"/>
                </a:rPr>
                <a:t>(if </a:t>
              </a:r>
              <a:r>
                <a:rPr lang="en-US" sz="1600" b="0" dirty="0">
                  <a:solidFill>
                    <a:srgbClr val="00B050"/>
                  </a:solidFill>
                  <a:latin typeface="Calibri"/>
                </a:rPr>
                <a:t>successful</a:t>
              </a:r>
              <a:r>
                <a:rPr lang="en-US" sz="1600" b="0" dirty="0">
                  <a:latin typeface="Calibri"/>
                </a:rPr>
                <a:t>)</a:t>
              </a:r>
            </a:p>
          </p:txBody>
        </p:sp>
        <p:sp>
          <p:nvSpPr>
            <p:cNvPr id="16" name="AutoShape 13"/>
            <p:cNvSpPr>
              <a:spLocks noChangeArrowheads="1"/>
            </p:cNvSpPr>
            <p:nvPr/>
          </p:nvSpPr>
          <p:spPr bwMode="auto">
            <a:xfrm rot="749664">
              <a:off x="1488" y="2928"/>
              <a:ext cx="624" cy="96"/>
            </a:xfrm>
            <a:prstGeom prst="rightArrow">
              <a:avLst>
                <a:gd name="adj1" fmla="val 50000"/>
                <a:gd name="adj2" fmla="val 162500"/>
              </a:avLst>
            </a:prstGeom>
            <a:noFill/>
            <a:ln w="2222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7" name="Group 14"/>
          <p:cNvGrpSpPr>
            <a:grpSpLocks/>
          </p:cNvGrpSpPr>
          <p:nvPr/>
        </p:nvGrpSpPr>
        <p:grpSpPr bwMode="auto">
          <a:xfrm>
            <a:off x="1371600" y="1752854"/>
            <a:ext cx="2057400" cy="2057146"/>
            <a:chOff x="768" y="1682"/>
            <a:chExt cx="1296" cy="1246"/>
          </a:xfrm>
        </p:grpSpPr>
        <p:sp>
          <p:nvSpPr>
            <p:cNvPr id="18" name="AutoShape 15"/>
            <p:cNvSpPr>
              <a:spLocks noChangeArrowheads="1"/>
            </p:cNvSpPr>
            <p:nvPr/>
          </p:nvSpPr>
          <p:spPr bwMode="auto">
            <a:xfrm>
              <a:off x="768" y="1682"/>
              <a:ext cx="1152" cy="670"/>
            </a:xfrm>
            <a:prstGeom prst="roundRect">
              <a:avLst>
                <a:gd name="adj" fmla="val 16667"/>
              </a:avLst>
            </a:prstGeom>
            <a:noFill/>
            <a:ln w="381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 b="0" dirty="0">
                  <a:solidFill>
                    <a:srgbClr val="0000FF"/>
                  </a:solidFill>
                  <a:latin typeface="Calibri"/>
                </a:rPr>
                <a:t>Recovery</a:t>
              </a:r>
            </a:p>
            <a:p>
              <a:pPr algn="ctr"/>
              <a:r>
                <a:rPr lang="en-US" sz="2400" b="0" dirty="0">
                  <a:solidFill>
                    <a:srgbClr val="0000FF"/>
                  </a:solidFill>
                  <a:latin typeface="Calibri"/>
                </a:rPr>
                <a:t>penalty</a:t>
              </a:r>
            </a:p>
            <a:p>
              <a:pPr algn="ctr"/>
              <a:r>
                <a:rPr lang="en-US" sz="1600" b="0" dirty="0">
                  <a:latin typeface="Calibri"/>
                </a:rPr>
                <a:t>(if </a:t>
              </a:r>
              <a:r>
                <a:rPr lang="en-US" sz="1600" b="0" dirty="0">
                  <a:solidFill>
                    <a:srgbClr val="FF0000"/>
                  </a:solidFill>
                  <a:latin typeface="Calibri"/>
                </a:rPr>
                <a:t>unsuccessful</a:t>
              </a:r>
              <a:r>
                <a:rPr lang="en-US" sz="1600" b="0" dirty="0">
                  <a:latin typeface="Calibri"/>
                </a:rPr>
                <a:t>)</a:t>
              </a:r>
            </a:p>
          </p:txBody>
        </p:sp>
        <p:sp>
          <p:nvSpPr>
            <p:cNvPr id="19" name="AutoShape 16"/>
            <p:cNvSpPr>
              <a:spLocks noChangeArrowheads="1"/>
            </p:cNvSpPr>
            <p:nvPr/>
          </p:nvSpPr>
          <p:spPr bwMode="auto">
            <a:xfrm rot="3018922">
              <a:off x="1728" y="2592"/>
              <a:ext cx="576" cy="96"/>
            </a:xfrm>
            <a:prstGeom prst="rightArrow">
              <a:avLst>
                <a:gd name="adj1" fmla="val 50000"/>
                <a:gd name="adj2" fmla="val 150000"/>
              </a:avLst>
            </a:prstGeom>
            <a:noFill/>
            <a:ln w="2222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0" name="Group 17"/>
          <p:cNvGrpSpPr>
            <a:grpSpLocks/>
          </p:cNvGrpSpPr>
          <p:nvPr/>
        </p:nvGrpSpPr>
        <p:grpSpPr bwMode="auto">
          <a:xfrm>
            <a:off x="3352800" y="1981200"/>
            <a:ext cx="1676400" cy="1600200"/>
            <a:chOff x="2016" y="1776"/>
            <a:chExt cx="1056" cy="1008"/>
          </a:xfrm>
        </p:grpSpPr>
        <p:sp>
          <p:nvSpPr>
            <p:cNvPr id="21" name="AutoShape 18"/>
            <p:cNvSpPr>
              <a:spLocks noChangeArrowheads="1"/>
            </p:cNvSpPr>
            <p:nvPr/>
          </p:nvSpPr>
          <p:spPr bwMode="auto">
            <a:xfrm>
              <a:off x="2016" y="1776"/>
              <a:ext cx="1056" cy="576"/>
            </a:xfrm>
            <a:prstGeom prst="roundRect">
              <a:avLst>
                <a:gd name="adj" fmla="val 16667"/>
              </a:avLst>
            </a:prstGeom>
            <a:noFill/>
            <a:ln w="381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 b="0" dirty="0">
                  <a:solidFill>
                    <a:srgbClr val="0000FF"/>
                  </a:solidFill>
                  <a:latin typeface="Calibri"/>
                </a:rPr>
                <a:t>Overhead</a:t>
              </a:r>
            </a:p>
            <a:p>
              <a:pPr algn="ctr"/>
              <a:r>
                <a:rPr lang="en-US" sz="2400" b="0" dirty="0">
                  <a:solidFill>
                    <a:srgbClr val="0000FF"/>
                  </a:solidFill>
                  <a:latin typeface="Calibri"/>
                </a:rPr>
                <a:t>for verify</a:t>
              </a:r>
            </a:p>
          </p:txBody>
        </p:sp>
        <p:sp>
          <p:nvSpPr>
            <p:cNvPr id="22" name="AutoShape 19"/>
            <p:cNvSpPr>
              <a:spLocks noChangeArrowheads="1"/>
            </p:cNvSpPr>
            <p:nvPr/>
          </p:nvSpPr>
          <p:spPr bwMode="auto">
            <a:xfrm rot="5400000">
              <a:off x="2352" y="2544"/>
              <a:ext cx="384" cy="96"/>
            </a:xfrm>
            <a:prstGeom prst="rightArrow">
              <a:avLst>
                <a:gd name="adj1" fmla="val 50000"/>
                <a:gd name="adj2" fmla="val 100000"/>
              </a:avLst>
            </a:prstGeom>
            <a:noFill/>
            <a:ln w="2222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6" name="Group 24"/>
          <p:cNvGrpSpPr>
            <a:grpSpLocks/>
          </p:cNvGrpSpPr>
          <p:nvPr/>
        </p:nvGrpSpPr>
        <p:grpSpPr bwMode="auto">
          <a:xfrm>
            <a:off x="5715000" y="1600200"/>
            <a:ext cx="1600200" cy="838200"/>
            <a:chOff x="3504" y="1296"/>
            <a:chExt cx="1008" cy="528"/>
          </a:xfrm>
        </p:grpSpPr>
        <p:sp>
          <p:nvSpPr>
            <p:cNvPr id="27" name="Text Box 25"/>
            <p:cNvSpPr txBox="1">
              <a:spLocks noChangeArrowheads="1"/>
            </p:cNvSpPr>
            <p:nvPr/>
          </p:nvSpPr>
          <p:spPr bwMode="auto">
            <a:xfrm>
              <a:off x="3504" y="1440"/>
              <a:ext cx="576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sz="1800"/>
                <a:t>Maybe</a:t>
              </a:r>
              <a:endParaRPr lang="en-CA" sz="1800"/>
            </a:p>
          </p:txBody>
        </p:sp>
        <p:pic>
          <p:nvPicPr>
            <p:cNvPr id="28" name="Picture 26" descr="MCj03710760000[1]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4114" y="1296"/>
              <a:ext cx="398" cy="528"/>
            </a:xfrm>
            <a:prstGeom prst="rect">
              <a:avLst/>
            </a:prstGeom>
            <a:noFill/>
          </p:spPr>
        </p:pic>
      </p:grpSp>
      <p:grpSp>
        <p:nvGrpSpPr>
          <p:cNvPr id="29" name="Group 27"/>
          <p:cNvGrpSpPr>
            <a:grpSpLocks/>
          </p:cNvGrpSpPr>
          <p:nvPr/>
        </p:nvGrpSpPr>
        <p:grpSpPr bwMode="auto">
          <a:xfrm>
            <a:off x="4508500" y="2286000"/>
            <a:ext cx="2425700" cy="1166813"/>
            <a:chOff x="2744" y="1968"/>
            <a:chExt cx="1528" cy="735"/>
          </a:xfrm>
        </p:grpSpPr>
        <p:sp>
          <p:nvSpPr>
            <p:cNvPr id="30" name="AutoShape 28"/>
            <p:cNvSpPr>
              <a:spLocks noChangeArrowheads="1"/>
            </p:cNvSpPr>
            <p:nvPr/>
          </p:nvSpPr>
          <p:spPr bwMode="auto">
            <a:xfrm>
              <a:off x="3120" y="1968"/>
              <a:ext cx="1152" cy="672"/>
            </a:xfrm>
            <a:prstGeom prst="roundRect">
              <a:avLst>
                <a:gd name="adj" fmla="val 16667"/>
              </a:avLst>
            </a:prstGeom>
            <a:noFill/>
            <a:ln w="381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 b="0" dirty="0">
                  <a:solidFill>
                    <a:srgbClr val="FF3399"/>
                  </a:solidFill>
                  <a:latin typeface="Calibri"/>
                </a:rPr>
                <a:t>Probability</a:t>
              </a:r>
            </a:p>
            <a:p>
              <a:pPr algn="ctr"/>
              <a:r>
                <a:rPr lang="en-US" sz="2400" b="0" dirty="0">
                  <a:solidFill>
                    <a:srgbClr val="FF3399"/>
                  </a:solidFill>
                  <a:latin typeface="Calibri"/>
                </a:rPr>
                <a:t>of success</a:t>
              </a:r>
              <a:endParaRPr lang="en-US" sz="1600" b="0" dirty="0">
                <a:solidFill>
                  <a:srgbClr val="FF3399"/>
                </a:solidFill>
                <a:latin typeface="Calibri"/>
              </a:endParaRPr>
            </a:p>
          </p:txBody>
        </p:sp>
        <p:sp>
          <p:nvSpPr>
            <p:cNvPr id="31" name="AutoShape 29"/>
            <p:cNvSpPr>
              <a:spLocks noChangeArrowheads="1"/>
            </p:cNvSpPr>
            <p:nvPr/>
          </p:nvSpPr>
          <p:spPr bwMode="auto">
            <a:xfrm rot="8193653">
              <a:off x="2744" y="2607"/>
              <a:ext cx="365" cy="96"/>
            </a:xfrm>
            <a:prstGeom prst="rightArrow">
              <a:avLst>
                <a:gd name="adj1" fmla="val 50000"/>
                <a:gd name="adj2" fmla="val 95052"/>
              </a:avLst>
            </a:prstGeom>
            <a:noFill/>
            <a:ln w="2222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324867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Group 32"/>
          <p:cNvGrpSpPr/>
          <p:nvPr/>
        </p:nvGrpSpPr>
        <p:grpSpPr>
          <a:xfrm>
            <a:off x="5943600" y="2209800"/>
            <a:ext cx="2362200" cy="1676400"/>
            <a:chOff x="5943600" y="2209800"/>
            <a:chExt cx="2362200" cy="1676400"/>
          </a:xfrm>
        </p:grpSpPr>
        <p:grpSp>
          <p:nvGrpSpPr>
            <p:cNvPr id="34" name="Group 14"/>
            <p:cNvGrpSpPr>
              <a:grpSpLocks/>
            </p:cNvGrpSpPr>
            <p:nvPr/>
          </p:nvGrpSpPr>
          <p:grpSpPr bwMode="auto">
            <a:xfrm>
              <a:off x="6171801" y="2419348"/>
              <a:ext cx="1829201" cy="1244599"/>
              <a:chOff x="2171" y="1441"/>
              <a:chExt cx="1285" cy="830"/>
            </a:xfrm>
          </p:grpSpPr>
          <p:sp>
            <p:nvSpPr>
              <p:cNvPr id="36" name="Text Box 15"/>
              <p:cNvSpPr txBox="1">
                <a:spLocks noChangeArrowheads="1"/>
              </p:cNvSpPr>
              <p:nvPr/>
            </p:nvSpPr>
            <p:spPr bwMode="auto">
              <a:xfrm>
                <a:off x="2171" y="1729"/>
                <a:ext cx="1285" cy="246"/>
              </a:xfrm>
              <a:prstGeom prst="rect">
                <a:avLst/>
              </a:prstGeom>
              <a:solidFill>
                <a:srgbClr val="FFFF99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sz="1800" dirty="0">
                    <a:latin typeface="Calibri"/>
                  </a:rPr>
                  <a:t>Definitely Not</a:t>
                </a:r>
                <a:endParaRPr lang="en-CA" sz="1800" dirty="0">
                  <a:latin typeface="Calibri"/>
                </a:endParaRPr>
              </a:p>
            </p:txBody>
          </p:sp>
          <p:sp>
            <p:nvSpPr>
              <p:cNvPr id="37" name="Text Box 16"/>
              <p:cNvSpPr txBox="1">
                <a:spLocks noChangeArrowheads="1"/>
              </p:cNvSpPr>
              <p:nvPr/>
            </p:nvSpPr>
            <p:spPr bwMode="auto">
              <a:xfrm>
                <a:off x="2171" y="1441"/>
                <a:ext cx="1285" cy="253"/>
              </a:xfrm>
              <a:prstGeom prst="rect">
                <a:avLst/>
              </a:prstGeom>
              <a:solidFill>
                <a:srgbClr val="FFFF99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sz="1800" dirty="0">
                    <a:latin typeface="Calibri"/>
                  </a:rPr>
                  <a:t>Definitely</a:t>
                </a:r>
                <a:endParaRPr lang="en-CA" sz="1800" dirty="0">
                  <a:latin typeface="Calibri"/>
                </a:endParaRPr>
              </a:p>
            </p:txBody>
          </p:sp>
          <p:sp>
            <p:nvSpPr>
              <p:cNvPr id="38" name="Text Box 17"/>
              <p:cNvSpPr txBox="1">
                <a:spLocks noChangeArrowheads="1"/>
              </p:cNvSpPr>
              <p:nvPr/>
            </p:nvSpPr>
            <p:spPr bwMode="auto">
              <a:xfrm>
                <a:off x="2171" y="2017"/>
                <a:ext cx="1285" cy="254"/>
              </a:xfrm>
              <a:prstGeom prst="rect">
                <a:avLst/>
              </a:prstGeom>
              <a:solidFill>
                <a:srgbClr val="FFFF99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sz="1800" dirty="0">
                    <a:latin typeface="Calibri"/>
                  </a:rPr>
                  <a:t>Maybe</a:t>
                </a:r>
                <a:endParaRPr lang="en-CA" sz="1800" dirty="0">
                  <a:latin typeface="Calibri"/>
                </a:endParaRPr>
              </a:p>
            </p:txBody>
          </p:sp>
        </p:grpSp>
        <p:sp>
          <p:nvSpPr>
            <p:cNvPr id="35" name="AutoShape 18"/>
            <p:cNvSpPr>
              <a:spLocks noChangeArrowheads="1"/>
            </p:cNvSpPr>
            <p:nvPr/>
          </p:nvSpPr>
          <p:spPr bwMode="auto">
            <a:xfrm>
              <a:off x="5943600" y="2209800"/>
              <a:ext cx="2362200" cy="1676400"/>
            </a:xfrm>
            <a:prstGeom prst="flowChartTerminator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Conventional Pointer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648200"/>
            <a:ext cx="8229600" cy="1447800"/>
          </a:xfrm>
        </p:spPr>
        <p:txBody>
          <a:bodyPr>
            <a:normAutofit fontScale="92500"/>
          </a:bodyPr>
          <a:lstStyle/>
          <a:p>
            <a:r>
              <a:rPr lang="en-US" dirty="0"/>
              <a:t>Do pointers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dirty="0"/>
              <a:t> and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b</a:t>
            </a:r>
            <a:r>
              <a:rPr lang="en-US" dirty="0"/>
              <a:t> point to the same location?</a:t>
            </a:r>
          </a:p>
          <a:p>
            <a:pPr lvl="1"/>
            <a:r>
              <a:rPr lang="en-US" dirty="0"/>
              <a:t>Repeat for every pair of pointers at every program point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32</a:t>
            </a:fld>
            <a:endParaRPr lang="en-US" dirty="0"/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1143000" y="1676400"/>
            <a:ext cx="1828800" cy="1447800"/>
          </a:xfrm>
          <a:prstGeom prst="flowChartDocument">
            <a:avLst/>
          </a:prstGeom>
          <a:solidFill>
            <a:srgbClr val="FFFF00">
              <a:alpha val="30000"/>
            </a:srgbClr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8" name="Picture 5" descr="bd00028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86100" y="1600200"/>
            <a:ext cx="1028700" cy="881063"/>
          </a:xfrm>
          <a:prstGeom prst="rect">
            <a:avLst/>
          </a:prstGeom>
          <a:noFill/>
        </p:spPr>
      </p:pic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914400" y="1676400"/>
            <a:ext cx="2057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2400" b="1" dirty="0">
                <a:latin typeface="Courier New" pitchFamily="49" charset="0"/>
                <a:cs typeface="Courier New" pitchFamily="49" charset="0"/>
              </a:rPr>
              <a:t>*a = ~</a:t>
            </a:r>
          </a:p>
          <a:p>
            <a:pPr algn="ctr" eaLnBrk="1" hangingPunct="1"/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~ = *b</a:t>
            </a:r>
            <a:endParaRPr lang="en-CA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152400" y="1524000"/>
            <a:ext cx="4038600" cy="2743200"/>
          </a:xfrm>
          <a:prstGeom prst="rect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" name="Group 33"/>
          <p:cNvGrpSpPr/>
          <p:nvPr/>
        </p:nvGrpSpPr>
        <p:grpSpPr>
          <a:xfrm>
            <a:off x="5943600" y="2209800"/>
            <a:ext cx="2362200" cy="1676400"/>
            <a:chOff x="5943600" y="2209800"/>
            <a:chExt cx="2362200" cy="1676400"/>
          </a:xfrm>
        </p:grpSpPr>
        <p:grpSp>
          <p:nvGrpSpPr>
            <p:cNvPr id="12" name="Group 14"/>
            <p:cNvGrpSpPr>
              <a:grpSpLocks/>
            </p:cNvGrpSpPr>
            <p:nvPr/>
          </p:nvGrpSpPr>
          <p:grpSpPr bwMode="auto">
            <a:xfrm>
              <a:off x="6171801" y="2419350"/>
              <a:ext cx="1829201" cy="1232604"/>
              <a:chOff x="2171" y="1441"/>
              <a:chExt cx="1285" cy="822"/>
            </a:xfrm>
          </p:grpSpPr>
          <p:sp>
            <p:nvSpPr>
              <p:cNvPr id="14" name="Text Box 15"/>
              <p:cNvSpPr txBox="1">
                <a:spLocks noChangeArrowheads="1"/>
              </p:cNvSpPr>
              <p:nvPr/>
            </p:nvSpPr>
            <p:spPr bwMode="auto">
              <a:xfrm>
                <a:off x="2171" y="1729"/>
                <a:ext cx="1285" cy="246"/>
              </a:xfrm>
              <a:prstGeom prst="rect">
                <a:avLst/>
              </a:prstGeom>
              <a:solidFill>
                <a:srgbClr val="FFFF99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i="1" dirty="0">
                    <a:effectLst>
                      <a:outerShdw blurRad="38100" dist="38100" dir="2700000" algn="tl">
                        <a:srgbClr val="FFFFFF"/>
                      </a:outerShdw>
                    </a:effectLst>
                  </a:rPr>
                  <a:t>p</a:t>
                </a:r>
                <a:r>
                  <a:rPr lang="en-US" dirty="0"/>
                  <a:t> = 0.0</a:t>
                </a:r>
                <a:endParaRPr lang="en-CA" dirty="0"/>
              </a:p>
            </p:txBody>
          </p:sp>
          <p:sp>
            <p:nvSpPr>
              <p:cNvPr id="15" name="Text Box 16"/>
              <p:cNvSpPr txBox="1">
                <a:spLocks noChangeArrowheads="1"/>
              </p:cNvSpPr>
              <p:nvPr/>
            </p:nvSpPr>
            <p:spPr bwMode="auto">
              <a:xfrm>
                <a:off x="2171" y="1441"/>
                <a:ext cx="1285" cy="246"/>
              </a:xfrm>
              <a:prstGeom prst="rect">
                <a:avLst/>
              </a:prstGeom>
              <a:solidFill>
                <a:srgbClr val="FFFF99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i="1" dirty="0">
                    <a:effectLst>
                      <a:outerShdw blurRad="38100" dist="38100" dir="2700000" algn="tl">
                        <a:srgbClr val="FFFFFF"/>
                      </a:outerShdw>
                    </a:effectLst>
                  </a:rPr>
                  <a:t>p</a:t>
                </a:r>
                <a:r>
                  <a:rPr lang="en-US" dirty="0"/>
                  <a:t> = 1.0</a:t>
                </a:r>
                <a:endParaRPr lang="en-CA" dirty="0"/>
              </a:p>
            </p:txBody>
          </p:sp>
          <p:sp>
            <p:nvSpPr>
              <p:cNvPr id="16" name="Text Box 17"/>
              <p:cNvSpPr txBox="1">
                <a:spLocks noChangeArrowheads="1"/>
              </p:cNvSpPr>
              <p:nvPr/>
            </p:nvSpPr>
            <p:spPr bwMode="auto">
              <a:xfrm>
                <a:off x="2171" y="2017"/>
                <a:ext cx="1285" cy="246"/>
              </a:xfrm>
              <a:prstGeom prst="rect">
                <a:avLst/>
              </a:prstGeom>
              <a:solidFill>
                <a:srgbClr val="FFFF99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b="1" dirty="0">
                    <a:solidFill>
                      <a:srgbClr val="FF3399"/>
                    </a:solidFill>
                  </a:rPr>
                  <a:t>0.0 &lt; </a:t>
                </a:r>
                <a:r>
                  <a:rPr lang="en-US" b="1" i="1" dirty="0">
                    <a:solidFill>
                      <a:srgbClr val="FF3399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</a:rPr>
                  <a:t>p</a:t>
                </a:r>
                <a:r>
                  <a:rPr lang="en-US" b="1" dirty="0">
                    <a:solidFill>
                      <a:srgbClr val="FF3399"/>
                    </a:solidFill>
                  </a:rPr>
                  <a:t> &lt; 1.0</a:t>
                </a:r>
                <a:endParaRPr lang="en-CA" b="1" dirty="0">
                  <a:solidFill>
                    <a:srgbClr val="FF3399"/>
                  </a:solidFill>
                </a:endParaRPr>
              </a:p>
            </p:txBody>
          </p:sp>
        </p:grpSp>
        <p:sp>
          <p:nvSpPr>
            <p:cNvPr id="13" name="AutoShape 18"/>
            <p:cNvSpPr>
              <a:spLocks noChangeArrowheads="1"/>
            </p:cNvSpPr>
            <p:nvPr/>
          </p:nvSpPr>
          <p:spPr bwMode="auto">
            <a:xfrm>
              <a:off x="5943600" y="2209800"/>
              <a:ext cx="2362200" cy="1676400"/>
            </a:xfrm>
            <a:prstGeom prst="flowChartTerminator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7" name="Group 32"/>
          <p:cNvGrpSpPr/>
          <p:nvPr/>
        </p:nvGrpSpPr>
        <p:grpSpPr>
          <a:xfrm>
            <a:off x="4343400" y="2438400"/>
            <a:ext cx="1447800" cy="990600"/>
            <a:chOff x="4343400" y="2438400"/>
            <a:chExt cx="1447800" cy="990600"/>
          </a:xfrm>
        </p:grpSpPr>
        <p:sp>
          <p:nvSpPr>
            <p:cNvPr id="18" name="AutoShape 20"/>
            <p:cNvSpPr>
              <a:spLocks noChangeArrowheads="1"/>
            </p:cNvSpPr>
            <p:nvPr/>
          </p:nvSpPr>
          <p:spPr bwMode="auto">
            <a:xfrm>
              <a:off x="4343400" y="3276600"/>
              <a:ext cx="1447800" cy="152400"/>
            </a:xfrm>
            <a:prstGeom prst="rightArrow">
              <a:avLst>
                <a:gd name="adj1" fmla="val 50000"/>
                <a:gd name="adj2" fmla="val 237500"/>
              </a:avLst>
            </a:prstGeom>
            <a:solidFill>
              <a:srgbClr val="0000FF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9" name="AutoShape 21"/>
            <p:cNvSpPr>
              <a:spLocks noChangeArrowheads="1"/>
            </p:cNvSpPr>
            <p:nvPr/>
          </p:nvSpPr>
          <p:spPr bwMode="auto">
            <a:xfrm>
              <a:off x="4343400" y="2438400"/>
              <a:ext cx="1295400" cy="762000"/>
            </a:xfrm>
            <a:prstGeom prst="flowChartAlternateProcess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b="0" dirty="0">
                  <a:solidFill>
                    <a:srgbClr val="0000FF"/>
                  </a:solidFill>
                  <a:latin typeface="Calibri"/>
                </a:rPr>
                <a:t>Pointer</a:t>
              </a:r>
            </a:p>
            <a:p>
              <a:pPr algn="ctr"/>
              <a:r>
                <a:rPr lang="en-US" sz="2000" b="0" dirty="0">
                  <a:solidFill>
                    <a:srgbClr val="0000FF"/>
                  </a:solidFill>
                  <a:latin typeface="Calibri"/>
                </a:rPr>
                <a:t>Analysis</a:t>
              </a:r>
            </a:p>
          </p:txBody>
        </p:sp>
      </p:grpSp>
      <p:pic>
        <p:nvPicPr>
          <p:cNvPr id="21" name="Picture 23" descr="MCj0371082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77201" y="3581400"/>
            <a:ext cx="1055688" cy="1219200"/>
          </a:xfrm>
          <a:prstGeom prst="rect">
            <a:avLst/>
          </a:prstGeom>
          <a:noFill/>
        </p:spPr>
      </p:pic>
      <p:sp>
        <p:nvSpPr>
          <p:cNvPr id="22" name="AutoShape 24"/>
          <p:cNvSpPr>
            <a:spLocks noChangeArrowheads="1"/>
          </p:cNvSpPr>
          <p:nvPr/>
        </p:nvSpPr>
        <p:spPr bwMode="auto">
          <a:xfrm rot="1500000">
            <a:off x="7634288" y="3641725"/>
            <a:ext cx="665163" cy="195263"/>
          </a:xfrm>
          <a:prstGeom prst="rightArrow">
            <a:avLst>
              <a:gd name="adj1" fmla="val 50000"/>
              <a:gd name="adj2" fmla="val 85163"/>
            </a:avLst>
          </a:prstGeom>
          <a:solidFill>
            <a:srgbClr val="0000FF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3" name="Group 25"/>
          <p:cNvGrpSpPr>
            <a:grpSpLocks/>
          </p:cNvGrpSpPr>
          <p:nvPr/>
        </p:nvGrpSpPr>
        <p:grpSpPr bwMode="auto">
          <a:xfrm>
            <a:off x="7835900" y="1600200"/>
            <a:ext cx="1308100" cy="1430338"/>
            <a:chOff x="4936" y="1008"/>
            <a:chExt cx="824" cy="901"/>
          </a:xfrm>
        </p:grpSpPr>
        <p:pic>
          <p:nvPicPr>
            <p:cNvPr id="24" name="Picture 26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5088" y="1008"/>
              <a:ext cx="672" cy="414"/>
            </a:xfrm>
            <a:prstGeom prst="rect">
              <a:avLst/>
            </a:prstGeom>
            <a:noFill/>
          </p:spPr>
        </p:pic>
        <p:sp>
          <p:nvSpPr>
            <p:cNvPr id="25" name="AutoShape 27"/>
            <p:cNvSpPr>
              <a:spLocks noChangeArrowheads="1"/>
            </p:cNvSpPr>
            <p:nvPr/>
          </p:nvSpPr>
          <p:spPr bwMode="auto">
            <a:xfrm rot="20100000">
              <a:off x="4936" y="1430"/>
              <a:ext cx="347" cy="96"/>
            </a:xfrm>
            <a:prstGeom prst="rightArrow">
              <a:avLst>
                <a:gd name="adj1" fmla="val 50000"/>
                <a:gd name="adj2" fmla="val 90365"/>
              </a:avLst>
            </a:prstGeom>
            <a:solidFill>
              <a:srgbClr val="0000FF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AutoShape 28"/>
            <p:cNvSpPr>
              <a:spLocks noChangeArrowheads="1"/>
            </p:cNvSpPr>
            <p:nvPr/>
          </p:nvSpPr>
          <p:spPr bwMode="auto">
            <a:xfrm rot="18765374">
              <a:off x="4940" y="1618"/>
              <a:ext cx="491" cy="92"/>
            </a:xfrm>
            <a:prstGeom prst="rightArrow">
              <a:avLst>
                <a:gd name="adj1" fmla="val 50000"/>
                <a:gd name="adj2" fmla="val 133424"/>
              </a:avLst>
            </a:prstGeom>
            <a:solidFill>
              <a:srgbClr val="0000FF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Text Box 29"/>
            <p:cNvSpPr txBox="1">
              <a:spLocks noChangeArrowheads="1"/>
            </p:cNvSpPr>
            <p:nvPr/>
          </p:nvSpPr>
          <p:spPr bwMode="auto">
            <a:xfrm>
              <a:off x="5137" y="1104"/>
              <a:ext cx="573" cy="213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dirty="0">
                  <a:solidFill>
                    <a:srgbClr val="F5F874"/>
                  </a:solidFill>
                  <a:latin typeface="Calibri"/>
                </a:rPr>
                <a:t>optimize</a:t>
              </a:r>
            </a:p>
          </p:txBody>
        </p:sp>
      </p:grpSp>
      <p:grpSp>
        <p:nvGrpSpPr>
          <p:cNvPr id="28" name="Group 7"/>
          <p:cNvGrpSpPr>
            <a:grpSpLocks/>
          </p:cNvGrpSpPr>
          <p:nvPr/>
        </p:nvGrpSpPr>
        <p:grpSpPr bwMode="auto">
          <a:xfrm>
            <a:off x="152400" y="2719391"/>
            <a:ext cx="3886200" cy="1277939"/>
            <a:chOff x="336" y="1713"/>
            <a:chExt cx="2688" cy="805"/>
          </a:xfrm>
        </p:grpSpPr>
        <p:sp>
          <p:nvSpPr>
            <p:cNvPr id="29" name="Text Box 8"/>
            <p:cNvSpPr txBox="1">
              <a:spLocks noChangeArrowheads="1"/>
            </p:cNvSpPr>
            <p:nvPr/>
          </p:nvSpPr>
          <p:spPr bwMode="auto">
            <a:xfrm>
              <a:off x="336" y="2227"/>
              <a:ext cx="110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sz="2400" b="1" dirty="0">
                  <a:latin typeface="Courier New" pitchFamily="49" charset="0"/>
                  <a:cs typeface="Courier New" pitchFamily="49" charset="0"/>
                </a:rPr>
                <a:t>*a = ~ </a:t>
              </a:r>
              <a:endParaRPr lang="en-CA" sz="2400" b="1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30" name="Text Box 9"/>
            <p:cNvSpPr txBox="1">
              <a:spLocks noChangeArrowheads="1"/>
            </p:cNvSpPr>
            <p:nvPr/>
          </p:nvSpPr>
          <p:spPr bwMode="auto">
            <a:xfrm>
              <a:off x="1920" y="2227"/>
              <a:ext cx="110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sz="2400" b="1" dirty="0">
                  <a:latin typeface="Courier New" pitchFamily="49" charset="0"/>
                  <a:cs typeface="Courier New" pitchFamily="49" charset="0"/>
                </a:rPr>
                <a:t>~ = *b</a:t>
              </a:r>
              <a:endParaRPr lang="en-CA" sz="2400" b="1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31" name="AutoShape 10"/>
            <p:cNvSpPr>
              <a:spLocks noChangeArrowheads="1"/>
            </p:cNvSpPr>
            <p:nvPr/>
          </p:nvSpPr>
          <p:spPr bwMode="auto">
            <a:xfrm rot="18900000">
              <a:off x="1960" y="1713"/>
              <a:ext cx="112" cy="593"/>
            </a:xfrm>
            <a:prstGeom prst="downArrow">
              <a:avLst>
                <a:gd name="adj1" fmla="val 50000"/>
                <a:gd name="adj2" fmla="val 143750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AutoShape 11"/>
            <p:cNvSpPr>
              <a:spLocks noChangeArrowheads="1"/>
            </p:cNvSpPr>
            <p:nvPr/>
          </p:nvSpPr>
          <p:spPr bwMode="auto">
            <a:xfrm rot="2700000">
              <a:off x="1241" y="1690"/>
              <a:ext cx="112" cy="657"/>
            </a:xfrm>
            <a:prstGeom prst="downArrow">
              <a:avLst>
                <a:gd name="adj1" fmla="val 50000"/>
                <a:gd name="adj2" fmla="val 143750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41" name="Picture 43" descr="MCj02543740000[1]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031163" y="3902075"/>
            <a:ext cx="1265237" cy="6826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05177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32"/>
          <p:cNvGrpSpPr/>
          <p:nvPr/>
        </p:nvGrpSpPr>
        <p:grpSpPr>
          <a:xfrm>
            <a:off x="5943600" y="2209800"/>
            <a:ext cx="2362200" cy="1676400"/>
            <a:chOff x="5943600" y="2209800"/>
            <a:chExt cx="2362200" cy="1676400"/>
          </a:xfrm>
        </p:grpSpPr>
        <p:grpSp>
          <p:nvGrpSpPr>
            <p:cNvPr id="12" name="Group 14"/>
            <p:cNvGrpSpPr>
              <a:grpSpLocks/>
            </p:cNvGrpSpPr>
            <p:nvPr/>
          </p:nvGrpSpPr>
          <p:grpSpPr bwMode="auto">
            <a:xfrm>
              <a:off x="6171801" y="2419348"/>
              <a:ext cx="1829201" cy="1244599"/>
              <a:chOff x="2171" y="1441"/>
              <a:chExt cx="1285" cy="830"/>
            </a:xfrm>
          </p:grpSpPr>
          <p:sp>
            <p:nvSpPr>
              <p:cNvPr id="36" name="Text Box 15"/>
              <p:cNvSpPr txBox="1">
                <a:spLocks noChangeArrowheads="1"/>
              </p:cNvSpPr>
              <p:nvPr/>
            </p:nvSpPr>
            <p:spPr bwMode="auto">
              <a:xfrm>
                <a:off x="2171" y="1729"/>
                <a:ext cx="1285" cy="246"/>
              </a:xfrm>
              <a:prstGeom prst="rect">
                <a:avLst/>
              </a:prstGeom>
              <a:solidFill>
                <a:srgbClr val="FFFF99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sz="1800" dirty="0">
                    <a:latin typeface="Calibri"/>
                  </a:rPr>
                  <a:t>Definitely Not</a:t>
                </a:r>
                <a:endParaRPr lang="en-CA" sz="1800" dirty="0">
                  <a:latin typeface="Calibri"/>
                </a:endParaRPr>
              </a:p>
            </p:txBody>
          </p:sp>
          <p:sp>
            <p:nvSpPr>
              <p:cNvPr id="37" name="Text Box 16"/>
              <p:cNvSpPr txBox="1">
                <a:spLocks noChangeArrowheads="1"/>
              </p:cNvSpPr>
              <p:nvPr/>
            </p:nvSpPr>
            <p:spPr bwMode="auto">
              <a:xfrm>
                <a:off x="2171" y="1441"/>
                <a:ext cx="1285" cy="253"/>
              </a:xfrm>
              <a:prstGeom prst="rect">
                <a:avLst/>
              </a:prstGeom>
              <a:solidFill>
                <a:srgbClr val="FFFF99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sz="1800" dirty="0">
                    <a:latin typeface="Calibri"/>
                  </a:rPr>
                  <a:t>Definitely</a:t>
                </a:r>
                <a:endParaRPr lang="en-CA" sz="1800" dirty="0">
                  <a:latin typeface="Calibri"/>
                </a:endParaRPr>
              </a:p>
            </p:txBody>
          </p:sp>
          <p:sp>
            <p:nvSpPr>
              <p:cNvPr id="38" name="Text Box 17"/>
              <p:cNvSpPr txBox="1">
                <a:spLocks noChangeArrowheads="1"/>
              </p:cNvSpPr>
              <p:nvPr/>
            </p:nvSpPr>
            <p:spPr bwMode="auto">
              <a:xfrm>
                <a:off x="2171" y="2017"/>
                <a:ext cx="1285" cy="254"/>
              </a:xfrm>
              <a:prstGeom prst="rect">
                <a:avLst/>
              </a:prstGeom>
              <a:solidFill>
                <a:srgbClr val="FFFF99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sz="1800" dirty="0">
                    <a:latin typeface="Calibri"/>
                  </a:rPr>
                  <a:t>Maybe</a:t>
                </a:r>
                <a:endParaRPr lang="en-CA" sz="1800" dirty="0">
                  <a:latin typeface="Calibri"/>
                </a:endParaRPr>
              </a:p>
            </p:txBody>
          </p:sp>
        </p:grpSp>
        <p:sp>
          <p:nvSpPr>
            <p:cNvPr id="35" name="AutoShape 18"/>
            <p:cNvSpPr>
              <a:spLocks noChangeArrowheads="1"/>
            </p:cNvSpPr>
            <p:nvPr/>
          </p:nvSpPr>
          <p:spPr bwMode="auto">
            <a:xfrm>
              <a:off x="5943600" y="2209800"/>
              <a:ext cx="2362200" cy="1676400"/>
            </a:xfrm>
            <a:prstGeom prst="flowChartTerminator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Probabilistic Pointer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648200"/>
            <a:ext cx="8229600" cy="14478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Potential advantage of Probabilistic Pointer Analysis:</a:t>
            </a:r>
          </a:p>
          <a:p>
            <a:pPr lvl="1"/>
            <a:r>
              <a:rPr lang="en-US" dirty="0"/>
              <a:t>it doesn’t need to be safe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33</a:t>
            </a:fld>
            <a:endParaRPr lang="en-US" dirty="0"/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1143000" y="1676400"/>
            <a:ext cx="1828800" cy="1447800"/>
          </a:xfrm>
          <a:prstGeom prst="flowChartDocument">
            <a:avLst/>
          </a:prstGeom>
          <a:solidFill>
            <a:srgbClr val="FFFF00">
              <a:alpha val="30000"/>
            </a:srgbClr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8" name="Picture 5" descr="bd00028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86100" y="1600200"/>
            <a:ext cx="1028700" cy="881063"/>
          </a:xfrm>
          <a:prstGeom prst="rect">
            <a:avLst/>
          </a:prstGeom>
          <a:noFill/>
        </p:spPr>
      </p:pic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914400" y="1676400"/>
            <a:ext cx="2057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2400" b="1" dirty="0">
                <a:latin typeface="Courier New" pitchFamily="49" charset="0"/>
                <a:cs typeface="Courier New" pitchFamily="49" charset="0"/>
              </a:rPr>
              <a:t>*a = ~</a:t>
            </a:r>
          </a:p>
          <a:p>
            <a:pPr algn="ctr" eaLnBrk="1" hangingPunct="1"/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~ = *b</a:t>
            </a:r>
            <a:endParaRPr lang="en-CA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152400" y="1524000"/>
            <a:ext cx="4038600" cy="2743200"/>
          </a:xfrm>
          <a:prstGeom prst="rect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7" name="Group 33"/>
          <p:cNvGrpSpPr/>
          <p:nvPr/>
        </p:nvGrpSpPr>
        <p:grpSpPr>
          <a:xfrm>
            <a:off x="5943600" y="2209800"/>
            <a:ext cx="2362200" cy="1676400"/>
            <a:chOff x="5943600" y="2209800"/>
            <a:chExt cx="2362200" cy="1676400"/>
          </a:xfrm>
        </p:grpSpPr>
        <p:grpSp>
          <p:nvGrpSpPr>
            <p:cNvPr id="20" name="Group 14"/>
            <p:cNvGrpSpPr>
              <a:grpSpLocks/>
            </p:cNvGrpSpPr>
            <p:nvPr/>
          </p:nvGrpSpPr>
          <p:grpSpPr bwMode="auto">
            <a:xfrm>
              <a:off x="6171801" y="2419350"/>
              <a:ext cx="1829201" cy="1232604"/>
              <a:chOff x="2171" y="1441"/>
              <a:chExt cx="1285" cy="822"/>
            </a:xfrm>
          </p:grpSpPr>
          <p:sp>
            <p:nvSpPr>
              <p:cNvPr id="14" name="Text Box 15"/>
              <p:cNvSpPr txBox="1">
                <a:spLocks noChangeArrowheads="1"/>
              </p:cNvSpPr>
              <p:nvPr/>
            </p:nvSpPr>
            <p:spPr bwMode="auto">
              <a:xfrm>
                <a:off x="2171" y="1729"/>
                <a:ext cx="1285" cy="246"/>
              </a:xfrm>
              <a:prstGeom prst="rect">
                <a:avLst/>
              </a:prstGeom>
              <a:solidFill>
                <a:srgbClr val="FFFF99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i="1" dirty="0">
                    <a:effectLst>
                      <a:outerShdw blurRad="38100" dist="38100" dir="2700000" algn="tl">
                        <a:srgbClr val="FFFFFF"/>
                      </a:outerShdw>
                    </a:effectLst>
                  </a:rPr>
                  <a:t>p</a:t>
                </a:r>
                <a:r>
                  <a:rPr lang="en-US" dirty="0"/>
                  <a:t> = 0.0</a:t>
                </a:r>
                <a:endParaRPr lang="en-CA" dirty="0"/>
              </a:p>
            </p:txBody>
          </p:sp>
          <p:sp>
            <p:nvSpPr>
              <p:cNvPr id="15" name="Text Box 16"/>
              <p:cNvSpPr txBox="1">
                <a:spLocks noChangeArrowheads="1"/>
              </p:cNvSpPr>
              <p:nvPr/>
            </p:nvSpPr>
            <p:spPr bwMode="auto">
              <a:xfrm>
                <a:off x="2171" y="1441"/>
                <a:ext cx="1285" cy="246"/>
              </a:xfrm>
              <a:prstGeom prst="rect">
                <a:avLst/>
              </a:prstGeom>
              <a:solidFill>
                <a:srgbClr val="FFFF99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i="1" dirty="0">
                    <a:effectLst>
                      <a:outerShdw blurRad="38100" dist="38100" dir="2700000" algn="tl">
                        <a:srgbClr val="FFFFFF"/>
                      </a:outerShdw>
                    </a:effectLst>
                  </a:rPr>
                  <a:t>p</a:t>
                </a:r>
                <a:r>
                  <a:rPr lang="en-US" dirty="0"/>
                  <a:t> = 1.0</a:t>
                </a:r>
                <a:endParaRPr lang="en-CA" dirty="0"/>
              </a:p>
            </p:txBody>
          </p:sp>
          <p:sp>
            <p:nvSpPr>
              <p:cNvPr id="16" name="Text Box 17"/>
              <p:cNvSpPr txBox="1">
                <a:spLocks noChangeArrowheads="1"/>
              </p:cNvSpPr>
              <p:nvPr/>
            </p:nvSpPr>
            <p:spPr bwMode="auto">
              <a:xfrm>
                <a:off x="2171" y="2017"/>
                <a:ext cx="1285" cy="246"/>
              </a:xfrm>
              <a:prstGeom prst="rect">
                <a:avLst/>
              </a:prstGeom>
              <a:solidFill>
                <a:srgbClr val="FFFF99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b="1" dirty="0">
                    <a:solidFill>
                      <a:srgbClr val="FF3399"/>
                    </a:solidFill>
                  </a:rPr>
                  <a:t>0.0 &lt; </a:t>
                </a:r>
                <a:r>
                  <a:rPr lang="en-US" b="1" i="1" dirty="0">
                    <a:solidFill>
                      <a:srgbClr val="FF3399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</a:rPr>
                  <a:t>p</a:t>
                </a:r>
                <a:r>
                  <a:rPr lang="en-US" b="1" dirty="0">
                    <a:solidFill>
                      <a:srgbClr val="FF3399"/>
                    </a:solidFill>
                  </a:rPr>
                  <a:t> &lt; 1.0</a:t>
                </a:r>
                <a:endParaRPr lang="en-CA" b="1" dirty="0">
                  <a:solidFill>
                    <a:srgbClr val="FF3399"/>
                  </a:solidFill>
                </a:endParaRPr>
              </a:p>
            </p:txBody>
          </p:sp>
        </p:grpSp>
        <p:sp>
          <p:nvSpPr>
            <p:cNvPr id="13" name="AutoShape 18"/>
            <p:cNvSpPr>
              <a:spLocks noChangeArrowheads="1"/>
            </p:cNvSpPr>
            <p:nvPr/>
          </p:nvSpPr>
          <p:spPr bwMode="auto">
            <a:xfrm>
              <a:off x="5943600" y="2209800"/>
              <a:ext cx="2362200" cy="1676400"/>
            </a:xfrm>
            <a:prstGeom prst="flowChartTerminator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3" name="Group 32"/>
          <p:cNvGrpSpPr/>
          <p:nvPr/>
        </p:nvGrpSpPr>
        <p:grpSpPr>
          <a:xfrm>
            <a:off x="4267200" y="2209800"/>
            <a:ext cx="1600200" cy="1219200"/>
            <a:chOff x="4267200" y="2209800"/>
            <a:chExt cx="1600200" cy="1219200"/>
          </a:xfrm>
        </p:grpSpPr>
        <p:sp>
          <p:nvSpPr>
            <p:cNvPr id="18" name="AutoShape 20"/>
            <p:cNvSpPr>
              <a:spLocks noChangeArrowheads="1"/>
            </p:cNvSpPr>
            <p:nvPr/>
          </p:nvSpPr>
          <p:spPr bwMode="auto">
            <a:xfrm>
              <a:off x="4343400" y="3276600"/>
              <a:ext cx="1447800" cy="152400"/>
            </a:xfrm>
            <a:prstGeom prst="rightArrow">
              <a:avLst>
                <a:gd name="adj1" fmla="val 50000"/>
                <a:gd name="adj2" fmla="val 237500"/>
              </a:avLst>
            </a:prstGeom>
            <a:solidFill>
              <a:srgbClr val="0000FF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9" name="AutoShape 21"/>
            <p:cNvSpPr>
              <a:spLocks noChangeArrowheads="1"/>
            </p:cNvSpPr>
            <p:nvPr/>
          </p:nvSpPr>
          <p:spPr bwMode="auto">
            <a:xfrm>
              <a:off x="4267200" y="2209800"/>
              <a:ext cx="1600200" cy="990600"/>
            </a:xfrm>
            <a:prstGeom prst="flowChartAlternateProcess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b="0" dirty="0">
                  <a:solidFill>
                    <a:srgbClr val="FF3399"/>
                  </a:solidFill>
                  <a:latin typeface="Calibri"/>
                </a:rPr>
                <a:t>Probabilistic</a:t>
              </a:r>
            </a:p>
            <a:p>
              <a:pPr algn="ctr"/>
              <a:r>
                <a:rPr lang="en-US" sz="2000" b="0" dirty="0">
                  <a:solidFill>
                    <a:srgbClr val="FF3399"/>
                  </a:solidFill>
                  <a:latin typeface="Calibri"/>
                </a:rPr>
                <a:t>Pointer</a:t>
              </a:r>
            </a:p>
            <a:p>
              <a:pPr algn="ctr"/>
              <a:r>
                <a:rPr lang="en-US" sz="2000" b="0" dirty="0">
                  <a:solidFill>
                    <a:srgbClr val="FF3399"/>
                  </a:solidFill>
                  <a:latin typeface="Calibri"/>
                </a:rPr>
                <a:t>Analysis</a:t>
              </a:r>
            </a:p>
          </p:txBody>
        </p:sp>
      </p:grpSp>
      <p:sp>
        <p:nvSpPr>
          <p:cNvPr id="22" name="AutoShape 24"/>
          <p:cNvSpPr>
            <a:spLocks noChangeArrowheads="1"/>
          </p:cNvSpPr>
          <p:nvPr/>
        </p:nvSpPr>
        <p:spPr bwMode="auto">
          <a:xfrm rot="1500000">
            <a:off x="7634288" y="3641725"/>
            <a:ext cx="665163" cy="195263"/>
          </a:xfrm>
          <a:prstGeom prst="rightArrow">
            <a:avLst>
              <a:gd name="adj1" fmla="val 50000"/>
              <a:gd name="adj2" fmla="val 85163"/>
            </a:avLst>
          </a:prstGeom>
          <a:solidFill>
            <a:srgbClr val="0000FF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8" name="Group 25"/>
          <p:cNvGrpSpPr>
            <a:grpSpLocks/>
          </p:cNvGrpSpPr>
          <p:nvPr/>
        </p:nvGrpSpPr>
        <p:grpSpPr bwMode="auto">
          <a:xfrm>
            <a:off x="7835900" y="1600200"/>
            <a:ext cx="1308100" cy="1430338"/>
            <a:chOff x="4936" y="1008"/>
            <a:chExt cx="824" cy="901"/>
          </a:xfrm>
        </p:grpSpPr>
        <p:pic>
          <p:nvPicPr>
            <p:cNvPr id="24" name="Picture 26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088" y="1008"/>
              <a:ext cx="672" cy="414"/>
            </a:xfrm>
            <a:prstGeom prst="rect">
              <a:avLst/>
            </a:prstGeom>
            <a:noFill/>
          </p:spPr>
        </p:pic>
        <p:sp>
          <p:nvSpPr>
            <p:cNvPr id="25" name="AutoShape 27"/>
            <p:cNvSpPr>
              <a:spLocks noChangeArrowheads="1"/>
            </p:cNvSpPr>
            <p:nvPr/>
          </p:nvSpPr>
          <p:spPr bwMode="auto">
            <a:xfrm rot="20100000">
              <a:off x="4936" y="1430"/>
              <a:ext cx="347" cy="96"/>
            </a:xfrm>
            <a:prstGeom prst="rightArrow">
              <a:avLst>
                <a:gd name="adj1" fmla="val 50000"/>
                <a:gd name="adj2" fmla="val 90365"/>
              </a:avLst>
            </a:prstGeom>
            <a:solidFill>
              <a:srgbClr val="0000FF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AutoShape 28"/>
            <p:cNvSpPr>
              <a:spLocks noChangeArrowheads="1"/>
            </p:cNvSpPr>
            <p:nvPr/>
          </p:nvSpPr>
          <p:spPr bwMode="auto">
            <a:xfrm rot="18765374">
              <a:off x="4940" y="1618"/>
              <a:ext cx="491" cy="92"/>
            </a:xfrm>
            <a:prstGeom prst="rightArrow">
              <a:avLst>
                <a:gd name="adj1" fmla="val 50000"/>
                <a:gd name="adj2" fmla="val 133424"/>
              </a:avLst>
            </a:prstGeom>
            <a:solidFill>
              <a:srgbClr val="0000FF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Text Box 29"/>
            <p:cNvSpPr txBox="1">
              <a:spLocks noChangeArrowheads="1"/>
            </p:cNvSpPr>
            <p:nvPr/>
          </p:nvSpPr>
          <p:spPr bwMode="auto">
            <a:xfrm>
              <a:off x="5137" y="1104"/>
              <a:ext cx="573" cy="213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dirty="0">
                  <a:solidFill>
                    <a:srgbClr val="F5F874"/>
                  </a:solidFill>
                  <a:latin typeface="Calibri"/>
                </a:rPr>
                <a:t>optimize</a:t>
              </a:r>
            </a:p>
          </p:txBody>
        </p:sp>
      </p:grpSp>
      <p:grpSp>
        <p:nvGrpSpPr>
          <p:cNvPr id="33" name="Group 7"/>
          <p:cNvGrpSpPr>
            <a:grpSpLocks/>
          </p:cNvGrpSpPr>
          <p:nvPr/>
        </p:nvGrpSpPr>
        <p:grpSpPr bwMode="auto">
          <a:xfrm>
            <a:off x="152400" y="2719391"/>
            <a:ext cx="3886200" cy="1277939"/>
            <a:chOff x="336" y="1713"/>
            <a:chExt cx="2688" cy="805"/>
          </a:xfrm>
        </p:grpSpPr>
        <p:sp>
          <p:nvSpPr>
            <p:cNvPr id="29" name="Text Box 8"/>
            <p:cNvSpPr txBox="1">
              <a:spLocks noChangeArrowheads="1"/>
            </p:cNvSpPr>
            <p:nvPr/>
          </p:nvSpPr>
          <p:spPr bwMode="auto">
            <a:xfrm>
              <a:off x="336" y="2227"/>
              <a:ext cx="110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sz="2400" b="1" dirty="0">
                  <a:latin typeface="Courier New" pitchFamily="49" charset="0"/>
                  <a:cs typeface="Courier New" pitchFamily="49" charset="0"/>
                </a:rPr>
                <a:t>*a = ~ </a:t>
              </a:r>
              <a:endParaRPr lang="en-CA" sz="2400" b="1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30" name="Text Box 9"/>
            <p:cNvSpPr txBox="1">
              <a:spLocks noChangeArrowheads="1"/>
            </p:cNvSpPr>
            <p:nvPr/>
          </p:nvSpPr>
          <p:spPr bwMode="auto">
            <a:xfrm>
              <a:off x="1920" y="2227"/>
              <a:ext cx="110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sz="2400" b="1" dirty="0">
                  <a:latin typeface="Courier New" pitchFamily="49" charset="0"/>
                  <a:cs typeface="Courier New" pitchFamily="49" charset="0"/>
                </a:rPr>
                <a:t>~ = *b</a:t>
              </a:r>
              <a:endParaRPr lang="en-CA" sz="2400" b="1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31" name="AutoShape 10"/>
            <p:cNvSpPr>
              <a:spLocks noChangeArrowheads="1"/>
            </p:cNvSpPr>
            <p:nvPr/>
          </p:nvSpPr>
          <p:spPr bwMode="auto">
            <a:xfrm rot="18900000">
              <a:off x="1960" y="1713"/>
              <a:ext cx="112" cy="593"/>
            </a:xfrm>
            <a:prstGeom prst="downArrow">
              <a:avLst>
                <a:gd name="adj1" fmla="val 50000"/>
                <a:gd name="adj2" fmla="val 143750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AutoShape 11"/>
            <p:cNvSpPr>
              <a:spLocks noChangeArrowheads="1"/>
            </p:cNvSpPr>
            <p:nvPr/>
          </p:nvSpPr>
          <p:spPr bwMode="auto">
            <a:xfrm rot="2700000">
              <a:off x="1241" y="1690"/>
              <a:ext cx="112" cy="657"/>
            </a:xfrm>
            <a:prstGeom prst="downArrow">
              <a:avLst>
                <a:gd name="adj1" fmla="val 50000"/>
                <a:gd name="adj2" fmla="val 143750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41" name="Picture 43" descr="MCj02543740000[1]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031163" y="3902075"/>
            <a:ext cx="1265237" cy="6826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4567559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PPA Research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>
                <a:solidFill>
                  <a:srgbClr val="0000FF"/>
                </a:solidFill>
              </a:rPr>
              <a:t>Accurate points-to probability information</a:t>
            </a:r>
          </a:p>
          <a:p>
            <a:pPr lvl="1"/>
            <a:r>
              <a:rPr lang="en-US" dirty="0"/>
              <a:t>at every static pointer dereference</a:t>
            </a:r>
          </a:p>
          <a:p>
            <a:r>
              <a:rPr lang="en-US" dirty="0">
                <a:solidFill>
                  <a:srgbClr val="0000FF"/>
                </a:solidFill>
              </a:rPr>
              <a:t>Scalable analysis </a:t>
            </a:r>
          </a:p>
          <a:p>
            <a:pPr lvl="1"/>
            <a:r>
              <a:rPr lang="en-US" dirty="0"/>
              <a:t>Goal: entire SPEC integer benchmark suite</a:t>
            </a:r>
          </a:p>
          <a:p>
            <a:r>
              <a:rPr lang="en-US" dirty="0">
                <a:solidFill>
                  <a:srgbClr val="0000FF"/>
                </a:solidFill>
              </a:rPr>
              <a:t>Understand</a:t>
            </a:r>
            <a:r>
              <a:rPr lang="en-US" dirty="0"/>
              <a:t> </a:t>
            </a:r>
            <a:r>
              <a:rPr lang="en-US" dirty="0">
                <a:solidFill>
                  <a:srgbClr val="FF3399"/>
                </a:solidFill>
              </a:rPr>
              <a:t>scalability/accuracy tradeoff</a:t>
            </a:r>
          </a:p>
          <a:p>
            <a:pPr lvl="1"/>
            <a:r>
              <a:rPr lang="en-US" dirty="0"/>
              <a:t>through flexible static memory model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algn="ctr">
              <a:buNone/>
            </a:pPr>
            <a:r>
              <a:rPr lang="en-US" i="1" dirty="0">
                <a:solidFill>
                  <a:srgbClr val="0000FF"/>
                </a:solidFill>
              </a:rPr>
              <a:t>Improve our understanding of programs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87930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Algorithm Design Choices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u="sng" dirty="0">
                <a:solidFill>
                  <a:srgbClr val="0000FF"/>
                </a:solidFill>
              </a:rPr>
              <a:t>Fixed</a:t>
            </a:r>
            <a:r>
              <a:rPr lang="en-US" dirty="0"/>
              <a:t>:</a:t>
            </a:r>
          </a:p>
          <a:p>
            <a:r>
              <a:rPr lang="en-US" dirty="0"/>
              <a:t> Bottom Up / Top Down Approach</a:t>
            </a:r>
          </a:p>
          <a:p>
            <a:r>
              <a:rPr lang="en-US" dirty="0"/>
              <a:t> Linear transfer functions (for scalability)</a:t>
            </a:r>
          </a:p>
          <a:p>
            <a:r>
              <a:rPr lang="en-US" dirty="0"/>
              <a:t> One-level context and flow sensitive</a:t>
            </a:r>
          </a:p>
          <a:p>
            <a:endParaRPr lang="en-US" dirty="0"/>
          </a:p>
          <a:p>
            <a:pPr>
              <a:buNone/>
            </a:pPr>
            <a:r>
              <a:rPr lang="en-US" u="sng" dirty="0">
                <a:solidFill>
                  <a:srgbClr val="0000FF"/>
                </a:solidFill>
              </a:rPr>
              <a:t>Flexible</a:t>
            </a:r>
            <a:r>
              <a:rPr lang="en-US" dirty="0"/>
              <a:t>:</a:t>
            </a:r>
          </a:p>
          <a:p>
            <a:r>
              <a:rPr lang="en-US" dirty="0"/>
              <a:t>Edge profiling (or static prediction)</a:t>
            </a:r>
          </a:p>
          <a:p>
            <a:r>
              <a:rPr lang="en-US" dirty="0"/>
              <a:t>Safe (or unsafe)</a:t>
            </a:r>
          </a:p>
          <a:p>
            <a:r>
              <a:rPr lang="en-US" dirty="0"/>
              <a:t>Field sensitive (or field insensitive)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35</a:t>
            </a:fld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52D64A0D-7DF3-4C21-BCB2-C649D4416D9B}"/>
                  </a:ext>
                </a:extLst>
              </p14:cNvPr>
              <p14:cNvContentPartPr/>
              <p14:nvPr/>
            </p14:nvContentPartPr>
            <p14:xfrm>
              <a:off x="840240" y="4736160"/>
              <a:ext cx="2216160" cy="3924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52D64A0D-7DF3-4C21-BCB2-C649D4416D9B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30880" y="4726800"/>
                <a:ext cx="2234880" cy="57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25538050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3071257-D2F8-4A34-BA4A-2D8AD98282DF}" type="slidenum">
              <a:rPr lang="en-US"/>
              <a:pPr/>
              <a:t>36</a:t>
            </a:fld>
            <a:endParaRPr lang="en-US"/>
          </a:p>
        </p:txBody>
      </p:sp>
      <p:sp>
        <p:nvSpPr>
          <p:cNvPr id="5795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698500"/>
          </a:xfrm>
        </p:spPr>
        <p:txBody>
          <a:bodyPr>
            <a:normAutofit fontScale="90000"/>
          </a:bodyPr>
          <a:lstStyle/>
          <a:p>
            <a:r>
              <a:rPr lang="en-US" dirty="0"/>
              <a:t>Traditional Points-To Graph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04800" y="1143000"/>
            <a:ext cx="3429000" cy="5045075"/>
            <a:chOff x="1824" y="912"/>
            <a:chExt cx="1968" cy="1584"/>
          </a:xfrm>
        </p:grpSpPr>
        <p:sp>
          <p:nvSpPr>
            <p:cNvPr id="579588" name="AutoShape 4"/>
            <p:cNvSpPr>
              <a:spLocks noChangeArrowheads="1"/>
            </p:cNvSpPr>
            <p:nvPr/>
          </p:nvSpPr>
          <p:spPr bwMode="auto">
            <a:xfrm>
              <a:off x="1824" y="912"/>
              <a:ext cx="1968" cy="1584"/>
            </a:xfrm>
            <a:prstGeom prst="foldedCorner">
              <a:avLst>
                <a:gd name="adj" fmla="val 12500"/>
              </a:avLst>
            </a:prstGeom>
            <a:solidFill>
              <a:srgbClr val="EFF9FF"/>
            </a:solidFill>
            <a:ln w="9525">
              <a:solidFill>
                <a:srgbClr val="1C1C1C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800" b="0"/>
            </a:p>
          </p:txBody>
        </p:sp>
        <p:sp>
          <p:nvSpPr>
            <p:cNvPr id="579589" name="Text Box 5"/>
            <p:cNvSpPr txBox="1">
              <a:spLocks noChangeArrowheads="1"/>
            </p:cNvSpPr>
            <p:nvPr/>
          </p:nvSpPr>
          <p:spPr bwMode="auto">
            <a:xfrm>
              <a:off x="1873" y="912"/>
              <a:ext cx="1919" cy="1575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200" b="0" dirty="0" err="1"/>
                <a:t>int</a:t>
              </a:r>
              <a:r>
                <a:rPr lang="en-US" sz="2200" b="0" dirty="0"/>
                <a:t> x, y, z, *b = &amp;x;</a:t>
              </a:r>
            </a:p>
            <a:p>
              <a:r>
                <a:rPr lang="en-US" sz="1600" b="0" dirty="0"/>
                <a:t>void</a:t>
              </a:r>
              <a:r>
                <a:rPr lang="en-US" sz="2400" b="0" dirty="0"/>
                <a:t> </a:t>
              </a:r>
              <a:r>
                <a:rPr lang="en-US" sz="2200" b="0" dirty="0" err="1"/>
                <a:t>foo</a:t>
              </a:r>
              <a:r>
                <a:rPr lang="en-US" sz="2200" b="0" dirty="0"/>
                <a:t>(</a:t>
              </a:r>
              <a:r>
                <a:rPr lang="en-US" sz="2200" b="0" dirty="0" err="1"/>
                <a:t>int</a:t>
              </a:r>
              <a:r>
                <a:rPr lang="en-US" sz="2200" b="0" dirty="0"/>
                <a:t> *a) </a:t>
              </a:r>
              <a:r>
                <a:rPr lang="en-US" sz="1400" b="0" dirty="0"/>
                <a:t>{</a:t>
              </a:r>
            </a:p>
            <a:p>
              <a:endParaRPr lang="en-US" sz="1400" b="0" dirty="0"/>
            </a:p>
            <a:p>
              <a:r>
                <a:rPr lang="en-US" sz="2200" b="0" dirty="0"/>
                <a:t>   if(…) </a:t>
              </a:r>
            </a:p>
            <a:p>
              <a:r>
                <a:rPr lang="en-US" sz="2200" b="0" dirty="0"/>
                <a:t>      b = &amp;y;</a:t>
              </a:r>
            </a:p>
            <a:p>
              <a:endParaRPr lang="en-US" sz="1400" b="0" dirty="0"/>
            </a:p>
            <a:p>
              <a:r>
                <a:rPr lang="en-US" sz="2200" b="0" dirty="0"/>
                <a:t>   if(…)</a:t>
              </a:r>
            </a:p>
            <a:p>
              <a:r>
                <a:rPr lang="en-US" sz="2200" b="0" dirty="0"/>
                <a:t>      a = &amp;z;</a:t>
              </a:r>
            </a:p>
            <a:p>
              <a:r>
                <a:rPr lang="en-US" sz="2200" b="0" dirty="0"/>
                <a:t>   else(…)  </a:t>
              </a:r>
            </a:p>
            <a:p>
              <a:r>
                <a:rPr lang="en-US" sz="2200" b="0" dirty="0"/>
                <a:t>      a = b; 	</a:t>
              </a:r>
            </a:p>
            <a:p>
              <a:r>
                <a:rPr lang="en-US" sz="2200" b="0" dirty="0"/>
                <a:t> </a:t>
              </a:r>
            </a:p>
            <a:p>
              <a:r>
                <a:rPr lang="en-US" sz="2200" b="0" dirty="0"/>
                <a:t>   while(…) {</a:t>
              </a:r>
            </a:p>
            <a:p>
              <a:r>
                <a:rPr lang="en-US" sz="2200" b="0" dirty="0"/>
                <a:t>      x = *a;</a:t>
              </a:r>
              <a:r>
                <a:rPr lang="en-US" sz="2200" b="0" dirty="0">
                  <a:solidFill>
                    <a:srgbClr val="FF3300"/>
                  </a:solidFill>
                </a:rPr>
                <a:t> </a:t>
              </a:r>
            </a:p>
            <a:p>
              <a:r>
                <a:rPr lang="en-US" sz="2200" b="0" dirty="0"/>
                <a:t>      …</a:t>
              </a:r>
            </a:p>
            <a:p>
              <a:r>
                <a:rPr lang="en-US" sz="1400" b="0" dirty="0"/>
                <a:t>     }</a:t>
              </a:r>
            </a:p>
            <a:p>
              <a:r>
                <a:rPr lang="en-US" sz="1400" b="0" dirty="0"/>
                <a:t>} </a:t>
              </a:r>
            </a:p>
          </p:txBody>
        </p:sp>
      </p:grpSp>
      <p:sp>
        <p:nvSpPr>
          <p:cNvPr id="579590" name="Rectangle 6"/>
          <p:cNvSpPr>
            <a:spLocks noChangeArrowheads="1"/>
          </p:cNvSpPr>
          <p:nvPr/>
        </p:nvSpPr>
        <p:spPr bwMode="auto">
          <a:xfrm>
            <a:off x="5738813" y="4419600"/>
            <a:ext cx="509587" cy="4572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0"/>
              <a:t>y</a:t>
            </a:r>
          </a:p>
        </p:txBody>
      </p:sp>
      <p:sp>
        <p:nvSpPr>
          <p:cNvPr id="579591" name="Rectangle 7"/>
          <p:cNvSpPr>
            <a:spLocks noChangeArrowheads="1"/>
          </p:cNvSpPr>
          <p:nvPr/>
        </p:nvSpPr>
        <p:spPr bwMode="auto">
          <a:xfrm>
            <a:off x="7948613" y="4419600"/>
            <a:ext cx="509587" cy="457200"/>
          </a:xfrm>
          <a:prstGeom prst="rect">
            <a:avLst/>
          </a:prstGeom>
          <a:solidFill>
            <a:srgbClr val="FF99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b="0"/>
              <a:t>UND</a:t>
            </a:r>
          </a:p>
        </p:txBody>
      </p:sp>
      <p:sp>
        <p:nvSpPr>
          <p:cNvPr id="579592" name="Oval 8"/>
          <p:cNvSpPr>
            <a:spLocks noChangeArrowheads="1"/>
          </p:cNvSpPr>
          <p:nvPr/>
        </p:nvSpPr>
        <p:spPr bwMode="auto">
          <a:xfrm>
            <a:off x="6705600" y="2895600"/>
            <a:ext cx="582613" cy="533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0"/>
              <a:t>a</a:t>
            </a:r>
          </a:p>
        </p:txBody>
      </p:sp>
      <p:sp>
        <p:nvSpPr>
          <p:cNvPr id="579593" name="Rectangle 9"/>
          <p:cNvSpPr>
            <a:spLocks noChangeArrowheads="1"/>
          </p:cNvSpPr>
          <p:nvPr/>
        </p:nvSpPr>
        <p:spPr bwMode="auto">
          <a:xfrm>
            <a:off x="6881813" y="4419600"/>
            <a:ext cx="509587" cy="4572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0"/>
              <a:t>z</a:t>
            </a:r>
          </a:p>
        </p:txBody>
      </p:sp>
      <p:sp>
        <p:nvSpPr>
          <p:cNvPr id="579594" name="Oval 10"/>
          <p:cNvSpPr>
            <a:spLocks noChangeArrowheads="1"/>
          </p:cNvSpPr>
          <p:nvPr/>
        </p:nvSpPr>
        <p:spPr bwMode="auto">
          <a:xfrm>
            <a:off x="5486400" y="2895600"/>
            <a:ext cx="582613" cy="533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0"/>
              <a:t>b</a:t>
            </a:r>
          </a:p>
        </p:txBody>
      </p:sp>
      <p:sp>
        <p:nvSpPr>
          <p:cNvPr id="579595" name="Line 11"/>
          <p:cNvSpPr>
            <a:spLocks noChangeShapeType="1"/>
          </p:cNvSpPr>
          <p:nvPr/>
        </p:nvSpPr>
        <p:spPr bwMode="auto">
          <a:xfrm flipH="1">
            <a:off x="4876800" y="3429000"/>
            <a:ext cx="838200" cy="990600"/>
          </a:xfrm>
          <a:prstGeom prst="line">
            <a:avLst/>
          </a:prstGeom>
          <a:noFill/>
          <a:ln w="19050" cap="sq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9596" name="Line 12"/>
          <p:cNvSpPr>
            <a:spLocks noChangeShapeType="1"/>
          </p:cNvSpPr>
          <p:nvPr/>
        </p:nvSpPr>
        <p:spPr bwMode="auto">
          <a:xfrm>
            <a:off x="7010400" y="3429000"/>
            <a:ext cx="1143000" cy="990600"/>
          </a:xfrm>
          <a:prstGeom prst="line">
            <a:avLst/>
          </a:prstGeom>
          <a:noFill/>
          <a:ln w="19050" cap="sq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9597" name="AutoShape 13"/>
          <p:cNvSpPr>
            <a:spLocks noChangeArrowheads="1"/>
          </p:cNvSpPr>
          <p:nvPr/>
        </p:nvSpPr>
        <p:spPr bwMode="auto">
          <a:xfrm>
            <a:off x="76200" y="1905000"/>
            <a:ext cx="762000" cy="152400"/>
          </a:xfrm>
          <a:prstGeom prst="rightArrow">
            <a:avLst>
              <a:gd name="adj1" fmla="val 50000"/>
              <a:gd name="adj2" fmla="val 125000"/>
            </a:avLst>
          </a:prstGeom>
          <a:solidFill>
            <a:srgbClr val="FF000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9598" name="AutoShape 14"/>
          <p:cNvSpPr>
            <a:spLocks noChangeArrowheads="1"/>
          </p:cNvSpPr>
          <p:nvPr/>
        </p:nvSpPr>
        <p:spPr bwMode="auto">
          <a:xfrm>
            <a:off x="76200" y="2743200"/>
            <a:ext cx="762000" cy="152400"/>
          </a:xfrm>
          <a:prstGeom prst="rightArrow">
            <a:avLst>
              <a:gd name="adj1" fmla="val 50000"/>
              <a:gd name="adj2" fmla="val 125000"/>
            </a:avLst>
          </a:prstGeom>
          <a:solidFill>
            <a:srgbClr val="FF000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9599" name="Line 15"/>
          <p:cNvSpPr>
            <a:spLocks noChangeShapeType="1"/>
          </p:cNvSpPr>
          <p:nvPr/>
        </p:nvSpPr>
        <p:spPr bwMode="auto">
          <a:xfrm flipH="1">
            <a:off x="4876800" y="3429000"/>
            <a:ext cx="838200" cy="990600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ysDot"/>
            <a:round/>
            <a:headEnd type="none" w="sm" len="sm"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9600" name="AutoShape 16"/>
          <p:cNvSpPr>
            <a:spLocks noChangeArrowheads="1"/>
          </p:cNvSpPr>
          <p:nvPr/>
        </p:nvSpPr>
        <p:spPr bwMode="auto">
          <a:xfrm>
            <a:off x="152400" y="4343400"/>
            <a:ext cx="762000" cy="152400"/>
          </a:xfrm>
          <a:prstGeom prst="rightArrow">
            <a:avLst>
              <a:gd name="adj1" fmla="val 50000"/>
              <a:gd name="adj2" fmla="val 125000"/>
            </a:avLst>
          </a:prstGeom>
          <a:solidFill>
            <a:srgbClr val="FF000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9601" name="Line 17"/>
          <p:cNvSpPr>
            <a:spLocks noChangeShapeType="1"/>
          </p:cNvSpPr>
          <p:nvPr/>
        </p:nvSpPr>
        <p:spPr bwMode="auto">
          <a:xfrm flipH="1">
            <a:off x="6096000" y="3429000"/>
            <a:ext cx="838200" cy="99060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 type="none" w="sm" len="sm"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9602" name="Line 18"/>
          <p:cNvSpPr>
            <a:spLocks noChangeShapeType="1"/>
          </p:cNvSpPr>
          <p:nvPr/>
        </p:nvSpPr>
        <p:spPr bwMode="auto">
          <a:xfrm flipH="1">
            <a:off x="4953000" y="3429000"/>
            <a:ext cx="1905000" cy="99060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 type="none" w="sm" len="sm"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9603" name="Rectangle 19"/>
          <p:cNvSpPr>
            <a:spLocks noChangeArrowheads="1"/>
          </p:cNvSpPr>
          <p:nvPr/>
        </p:nvSpPr>
        <p:spPr bwMode="auto">
          <a:xfrm>
            <a:off x="4595813" y="4419600"/>
            <a:ext cx="509587" cy="4572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0"/>
              <a:t>x</a:t>
            </a:r>
          </a:p>
        </p:txBody>
      </p:sp>
      <p:sp>
        <p:nvSpPr>
          <p:cNvPr id="579604" name="Line 20"/>
          <p:cNvSpPr>
            <a:spLocks noChangeShapeType="1"/>
          </p:cNvSpPr>
          <p:nvPr/>
        </p:nvSpPr>
        <p:spPr bwMode="auto">
          <a:xfrm>
            <a:off x="5791200" y="3429000"/>
            <a:ext cx="152400" cy="990600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ysDot"/>
            <a:round/>
            <a:headEnd type="none" w="sm" len="sm"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9605" name="Line 21"/>
          <p:cNvSpPr>
            <a:spLocks noChangeShapeType="1"/>
          </p:cNvSpPr>
          <p:nvPr/>
        </p:nvSpPr>
        <p:spPr bwMode="auto">
          <a:xfrm>
            <a:off x="6934200" y="3429000"/>
            <a:ext cx="152400" cy="99060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 type="none" w="sm" len="sm"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3" name="Group 22"/>
          <p:cNvGrpSpPr>
            <a:grpSpLocks/>
          </p:cNvGrpSpPr>
          <p:nvPr/>
        </p:nvGrpSpPr>
        <p:grpSpPr bwMode="auto">
          <a:xfrm>
            <a:off x="4038600" y="1295400"/>
            <a:ext cx="4648200" cy="1447800"/>
            <a:chOff x="2544" y="3072"/>
            <a:chExt cx="2928" cy="912"/>
          </a:xfrm>
        </p:grpSpPr>
        <p:sp>
          <p:nvSpPr>
            <p:cNvPr id="579607" name="Oval 23"/>
            <p:cNvSpPr>
              <a:spLocks noChangeArrowheads="1"/>
            </p:cNvSpPr>
            <p:nvPr/>
          </p:nvSpPr>
          <p:spPr bwMode="auto">
            <a:xfrm>
              <a:off x="2631" y="3168"/>
              <a:ext cx="367" cy="33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800" b="0"/>
            </a:p>
          </p:txBody>
        </p:sp>
        <p:sp>
          <p:nvSpPr>
            <p:cNvPr id="579608" name="Rectangle 24"/>
            <p:cNvSpPr>
              <a:spLocks noChangeArrowheads="1"/>
            </p:cNvSpPr>
            <p:nvPr/>
          </p:nvSpPr>
          <p:spPr bwMode="auto">
            <a:xfrm>
              <a:off x="2636" y="3600"/>
              <a:ext cx="321" cy="288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800" b="0"/>
            </a:p>
          </p:txBody>
        </p:sp>
        <p:sp>
          <p:nvSpPr>
            <p:cNvPr id="579609" name="Text Box 25"/>
            <p:cNvSpPr txBox="1">
              <a:spLocks noChangeArrowheads="1"/>
            </p:cNvSpPr>
            <p:nvPr/>
          </p:nvSpPr>
          <p:spPr bwMode="auto">
            <a:xfrm>
              <a:off x="2998" y="3170"/>
              <a:ext cx="86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b="0"/>
                <a:t>= pointer</a:t>
              </a:r>
            </a:p>
          </p:txBody>
        </p:sp>
        <p:sp>
          <p:nvSpPr>
            <p:cNvPr id="579610" name="Text Box 26"/>
            <p:cNvSpPr txBox="1">
              <a:spLocks noChangeArrowheads="1"/>
            </p:cNvSpPr>
            <p:nvPr/>
          </p:nvSpPr>
          <p:spPr bwMode="auto">
            <a:xfrm>
              <a:off x="2983" y="3602"/>
              <a:ext cx="112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b="0"/>
                <a:t>= pointed at</a:t>
              </a:r>
            </a:p>
          </p:txBody>
        </p:sp>
        <p:sp>
          <p:nvSpPr>
            <p:cNvPr id="579611" name="Rectangle 27"/>
            <p:cNvSpPr>
              <a:spLocks noChangeArrowheads="1"/>
            </p:cNvSpPr>
            <p:nvPr/>
          </p:nvSpPr>
          <p:spPr bwMode="auto">
            <a:xfrm>
              <a:off x="2544" y="3072"/>
              <a:ext cx="2928" cy="912"/>
            </a:xfrm>
            <a:prstGeom prst="rect">
              <a:avLst/>
            </a:prstGeom>
            <a:noFill/>
            <a:ln w="3175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9612" name="Line 28"/>
            <p:cNvSpPr>
              <a:spLocks noChangeShapeType="1"/>
            </p:cNvSpPr>
            <p:nvPr/>
          </p:nvSpPr>
          <p:spPr bwMode="auto">
            <a:xfrm>
              <a:off x="4224" y="3216"/>
              <a:ext cx="240" cy="192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triangl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79613" name="Line 29"/>
            <p:cNvSpPr>
              <a:spLocks noChangeShapeType="1"/>
            </p:cNvSpPr>
            <p:nvPr/>
          </p:nvSpPr>
          <p:spPr bwMode="auto">
            <a:xfrm>
              <a:off x="4224" y="3648"/>
              <a:ext cx="240" cy="192"/>
            </a:xfrm>
            <a:prstGeom prst="line">
              <a:avLst/>
            </a:prstGeom>
            <a:noFill/>
            <a:ln w="19050" cap="rnd">
              <a:solidFill>
                <a:schemeClr val="tx1"/>
              </a:solidFill>
              <a:prstDash val="sysDot"/>
              <a:round/>
              <a:headEnd type="none" w="sm" len="sm"/>
              <a:tailEnd type="triangl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79614" name="Text Box 30"/>
            <p:cNvSpPr txBox="1">
              <a:spLocks noChangeArrowheads="1"/>
            </p:cNvSpPr>
            <p:nvPr/>
          </p:nvSpPr>
          <p:spPr bwMode="auto">
            <a:xfrm>
              <a:off x="4656" y="3169"/>
              <a:ext cx="768" cy="220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/>
                <a:t>Definitely</a:t>
              </a:r>
              <a:endParaRPr lang="en-CA"/>
            </a:p>
          </p:txBody>
        </p:sp>
        <p:sp>
          <p:nvSpPr>
            <p:cNvPr id="579615" name="Text Box 31"/>
            <p:cNvSpPr txBox="1">
              <a:spLocks noChangeArrowheads="1"/>
            </p:cNvSpPr>
            <p:nvPr/>
          </p:nvSpPr>
          <p:spPr bwMode="auto">
            <a:xfrm>
              <a:off x="4656" y="3620"/>
              <a:ext cx="768" cy="220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/>
                <a:t>Maybe</a:t>
              </a:r>
              <a:endParaRPr lang="en-CA"/>
            </a:p>
          </p:txBody>
        </p:sp>
        <p:sp>
          <p:nvSpPr>
            <p:cNvPr id="579616" name="Text Box 32"/>
            <p:cNvSpPr txBox="1">
              <a:spLocks noChangeArrowheads="1"/>
            </p:cNvSpPr>
            <p:nvPr/>
          </p:nvSpPr>
          <p:spPr bwMode="auto">
            <a:xfrm>
              <a:off x="4416" y="3120"/>
              <a:ext cx="2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b="0"/>
                <a:t>=</a:t>
              </a:r>
            </a:p>
          </p:txBody>
        </p:sp>
        <p:sp>
          <p:nvSpPr>
            <p:cNvPr id="579617" name="Text Box 33"/>
            <p:cNvSpPr txBox="1">
              <a:spLocks noChangeArrowheads="1"/>
            </p:cNvSpPr>
            <p:nvPr/>
          </p:nvSpPr>
          <p:spPr bwMode="auto">
            <a:xfrm>
              <a:off x="4416" y="3600"/>
              <a:ext cx="2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b="0"/>
                <a:t>=</a:t>
              </a:r>
            </a:p>
          </p:txBody>
        </p:sp>
      </p:grpSp>
      <p:sp>
        <p:nvSpPr>
          <p:cNvPr id="579618" name="AutoShape 34"/>
          <p:cNvSpPr>
            <a:spLocks noChangeArrowheads="1"/>
          </p:cNvSpPr>
          <p:nvPr/>
        </p:nvSpPr>
        <p:spPr bwMode="auto">
          <a:xfrm>
            <a:off x="4191000" y="5576367"/>
            <a:ext cx="4572000" cy="455065"/>
          </a:xfrm>
          <a:prstGeom prst="roundRect">
            <a:avLst>
              <a:gd name="adj" fmla="val 222"/>
            </a:avLst>
          </a:prstGeom>
          <a:noFill/>
          <a:ln w="9525">
            <a:noFill/>
            <a:round/>
            <a:headEnd/>
            <a:tailEnd/>
          </a:ln>
        </p:spPr>
        <p:txBody>
          <a:bodyPr lIns="81639" tIns="42452" rIns="81639" bIns="42452" anchor="ctr">
            <a:spAutoFit/>
          </a:bodyPr>
          <a:lstStyle/>
          <a:p>
            <a:pPr algn="ctr" defTabSz="828675" eaLnBrk="1">
              <a:spcBef>
                <a:spcPts val="638"/>
              </a:spcBef>
              <a:buClr>
                <a:srgbClr val="000000"/>
              </a:buClr>
              <a:buSzPct val="100000"/>
              <a:buFont typeface="Wingdings" pitchFamily="2" charset="2"/>
              <a:buNone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</a:pPr>
            <a:r>
              <a:rPr lang="en-GB" sz="2000" dirty="0">
                <a:solidFill>
                  <a:srgbClr val="FF3399"/>
                </a:solidFill>
                <a:latin typeface="Calibri"/>
              </a:rPr>
              <a:t>Results are inconclusive</a:t>
            </a:r>
            <a:r>
              <a:rPr lang="en-GB" sz="2400" dirty="0">
                <a:solidFill>
                  <a:srgbClr val="FF0000"/>
                </a:solidFill>
              </a:rPr>
              <a:t> </a:t>
            </a:r>
            <a:endParaRPr lang="en-GB" sz="24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5093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579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2000"/>
                                        <p:tgtEl>
                                          <p:spTgt spid="5795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79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2000"/>
                                        <p:tgtEl>
                                          <p:spTgt spid="5795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79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579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579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579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2000"/>
                                        <p:tgtEl>
                                          <p:spTgt spid="5795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79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2000"/>
                                        <p:tgtEl>
                                          <p:spTgt spid="5795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79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579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579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579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9590" grpId="0" animBg="1"/>
      <p:bldP spid="579591" grpId="0" animBg="1"/>
      <p:bldP spid="579592" grpId="0" animBg="1"/>
      <p:bldP spid="579593" grpId="0" animBg="1"/>
      <p:bldP spid="579594" grpId="0" animBg="1"/>
      <p:bldP spid="579595" grpId="0" animBg="1"/>
      <p:bldP spid="579595" grpId="1" animBg="1"/>
      <p:bldP spid="579596" grpId="0" animBg="1"/>
      <p:bldP spid="579596" grpId="1" animBg="1"/>
      <p:bldP spid="579597" grpId="0" animBg="1"/>
      <p:bldP spid="579597" grpId="1" animBg="1"/>
      <p:bldP spid="579598" grpId="0" animBg="1"/>
      <p:bldP spid="579598" grpId="1" animBg="1"/>
      <p:bldP spid="579599" grpId="0" animBg="1"/>
      <p:bldP spid="579600" grpId="0" animBg="1"/>
      <p:bldP spid="579601" grpId="0" animBg="1"/>
      <p:bldP spid="579602" grpId="0" animBg="1"/>
      <p:bldP spid="579603" grpId="0" animBg="1"/>
      <p:bldP spid="579604" grpId="0" animBg="1"/>
      <p:bldP spid="579605" grpId="0" animBg="1"/>
      <p:bldP spid="579618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304BB3-68BE-4139-9BD5-DBF5EC159548}" type="slidenum">
              <a:rPr lang="en-US"/>
              <a:pPr/>
              <a:t>37</a:t>
            </a:fld>
            <a:endParaRPr lang="en-US"/>
          </a:p>
        </p:txBody>
      </p:sp>
      <p:sp>
        <p:nvSpPr>
          <p:cNvPr id="5816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622300"/>
          </a:xfrm>
        </p:spPr>
        <p:txBody>
          <a:bodyPr>
            <a:normAutofit fontScale="90000"/>
          </a:bodyPr>
          <a:lstStyle/>
          <a:p>
            <a:r>
              <a:rPr lang="en-US" sz="4000"/>
              <a:t>Probabilistic Points-To Graph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04800" y="1143000"/>
            <a:ext cx="3429000" cy="5045075"/>
            <a:chOff x="1824" y="912"/>
            <a:chExt cx="1968" cy="1584"/>
          </a:xfrm>
        </p:grpSpPr>
        <p:sp>
          <p:nvSpPr>
            <p:cNvPr id="581636" name="AutoShape 4"/>
            <p:cNvSpPr>
              <a:spLocks noChangeArrowheads="1"/>
            </p:cNvSpPr>
            <p:nvPr/>
          </p:nvSpPr>
          <p:spPr bwMode="auto">
            <a:xfrm>
              <a:off x="1824" y="912"/>
              <a:ext cx="1968" cy="1584"/>
            </a:xfrm>
            <a:prstGeom prst="foldedCorner">
              <a:avLst>
                <a:gd name="adj" fmla="val 12500"/>
              </a:avLst>
            </a:prstGeom>
            <a:solidFill>
              <a:srgbClr val="EFF9FF"/>
            </a:solidFill>
            <a:ln w="9525">
              <a:solidFill>
                <a:srgbClr val="1C1C1C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800" b="0"/>
            </a:p>
          </p:txBody>
        </p:sp>
        <p:sp>
          <p:nvSpPr>
            <p:cNvPr id="581637" name="Text Box 5"/>
            <p:cNvSpPr txBox="1">
              <a:spLocks noChangeArrowheads="1"/>
            </p:cNvSpPr>
            <p:nvPr/>
          </p:nvSpPr>
          <p:spPr bwMode="auto">
            <a:xfrm>
              <a:off x="1873" y="912"/>
              <a:ext cx="1919" cy="1575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200" b="0" dirty="0" err="1"/>
                <a:t>int</a:t>
              </a:r>
              <a:r>
                <a:rPr lang="en-US" sz="2200" b="0" dirty="0"/>
                <a:t> x, y, z, *b = &amp;x;</a:t>
              </a:r>
            </a:p>
            <a:p>
              <a:r>
                <a:rPr lang="en-US" sz="1600" b="0" dirty="0"/>
                <a:t>void</a:t>
              </a:r>
              <a:r>
                <a:rPr lang="en-US" sz="2400" b="0" dirty="0"/>
                <a:t> </a:t>
              </a:r>
              <a:r>
                <a:rPr lang="en-US" sz="2200" b="0" dirty="0" err="1"/>
                <a:t>foo</a:t>
              </a:r>
              <a:r>
                <a:rPr lang="en-US" sz="2200" b="0" dirty="0"/>
                <a:t>(</a:t>
              </a:r>
              <a:r>
                <a:rPr lang="en-US" sz="2200" b="0" dirty="0" err="1"/>
                <a:t>int</a:t>
              </a:r>
              <a:r>
                <a:rPr lang="en-US" sz="2200" b="0" dirty="0"/>
                <a:t> *a) </a:t>
              </a:r>
              <a:r>
                <a:rPr lang="en-US" sz="1400" b="0" dirty="0"/>
                <a:t>{</a:t>
              </a:r>
            </a:p>
            <a:p>
              <a:endParaRPr lang="en-US" sz="1400" b="0" dirty="0"/>
            </a:p>
            <a:p>
              <a:r>
                <a:rPr lang="en-US" sz="2200" b="0" dirty="0"/>
                <a:t>   if(…) </a:t>
              </a:r>
            </a:p>
            <a:p>
              <a:r>
                <a:rPr lang="en-US" sz="2200" b="0" dirty="0"/>
                <a:t>      b = &amp;y;</a:t>
              </a:r>
            </a:p>
            <a:p>
              <a:endParaRPr lang="en-US" sz="1400" b="0" dirty="0"/>
            </a:p>
            <a:p>
              <a:r>
                <a:rPr lang="en-US" sz="2200" b="0" dirty="0"/>
                <a:t>   if(…)</a:t>
              </a:r>
            </a:p>
            <a:p>
              <a:r>
                <a:rPr lang="en-US" sz="2200" b="0" dirty="0"/>
                <a:t>      a = &amp;z;</a:t>
              </a:r>
            </a:p>
            <a:p>
              <a:r>
                <a:rPr lang="en-US" sz="2200" b="0" dirty="0"/>
                <a:t>   else  </a:t>
              </a:r>
            </a:p>
            <a:p>
              <a:r>
                <a:rPr lang="en-US" sz="2200" b="0" dirty="0"/>
                <a:t>      a = b; 	</a:t>
              </a:r>
            </a:p>
            <a:p>
              <a:r>
                <a:rPr lang="en-US" sz="2200" b="0" dirty="0"/>
                <a:t> </a:t>
              </a:r>
            </a:p>
            <a:p>
              <a:r>
                <a:rPr lang="en-US" sz="2200" b="0" dirty="0"/>
                <a:t>   while(…) {</a:t>
              </a:r>
            </a:p>
            <a:p>
              <a:r>
                <a:rPr lang="en-US" sz="2200" b="0" dirty="0"/>
                <a:t>      x = *a;</a:t>
              </a:r>
              <a:r>
                <a:rPr lang="en-US" sz="2200" b="0" dirty="0">
                  <a:solidFill>
                    <a:srgbClr val="FF3300"/>
                  </a:solidFill>
                </a:rPr>
                <a:t> </a:t>
              </a:r>
            </a:p>
            <a:p>
              <a:r>
                <a:rPr lang="en-US" sz="2200" b="0" dirty="0"/>
                <a:t>      …</a:t>
              </a:r>
            </a:p>
            <a:p>
              <a:r>
                <a:rPr lang="en-US" sz="1400" b="0" dirty="0"/>
                <a:t>     }</a:t>
              </a:r>
            </a:p>
            <a:p>
              <a:r>
                <a:rPr lang="en-US" sz="1400" b="0" dirty="0"/>
                <a:t>} </a:t>
              </a:r>
            </a:p>
          </p:txBody>
        </p:sp>
      </p:grpSp>
      <p:sp>
        <p:nvSpPr>
          <p:cNvPr id="581638" name="Rectangle 6"/>
          <p:cNvSpPr>
            <a:spLocks noChangeArrowheads="1"/>
          </p:cNvSpPr>
          <p:nvPr/>
        </p:nvSpPr>
        <p:spPr bwMode="auto">
          <a:xfrm>
            <a:off x="5738813" y="4419600"/>
            <a:ext cx="509587" cy="4572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0"/>
              <a:t>y</a:t>
            </a:r>
          </a:p>
        </p:txBody>
      </p:sp>
      <p:sp>
        <p:nvSpPr>
          <p:cNvPr id="581639" name="Rectangle 7"/>
          <p:cNvSpPr>
            <a:spLocks noChangeArrowheads="1"/>
          </p:cNvSpPr>
          <p:nvPr/>
        </p:nvSpPr>
        <p:spPr bwMode="auto">
          <a:xfrm>
            <a:off x="7948613" y="4419600"/>
            <a:ext cx="509587" cy="457200"/>
          </a:xfrm>
          <a:prstGeom prst="rect">
            <a:avLst/>
          </a:prstGeom>
          <a:solidFill>
            <a:srgbClr val="FF99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b="0"/>
              <a:t>UND</a:t>
            </a:r>
          </a:p>
        </p:txBody>
      </p:sp>
      <p:sp>
        <p:nvSpPr>
          <p:cNvPr id="581640" name="Oval 8"/>
          <p:cNvSpPr>
            <a:spLocks noChangeArrowheads="1"/>
          </p:cNvSpPr>
          <p:nvPr/>
        </p:nvSpPr>
        <p:spPr bwMode="auto">
          <a:xfrm>
            <a:off x="6705600" y="2895600"/>
            <a:ext cx="582613" cy="533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0"/>
              <a:t>a</a:t>
            </a:r>
          </a:p>
        </p:txBody>
      </p:sp>
      <p:sp>
        <p:nvSpPr>
          <p:cNvPr id="581641" name="Rectangle 9"/>
          <p:cNvSpPr>
            <a:spLocks noChangeArrowheads="1"/>
          </p:cNvSpPr>
          <p:nvPr/>
        </p:nvSpPr>
        <p:spPr bwMode="auto">
          <a:xfrm>
            <a:off x="6881813" y="4419600"/>
            <a:ext cx="509587" cy="4572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0"/>
              <a:t>z</a:t>
            </a:r>
          </a:p>
        </p:txBody>
      </p:sp>
      <p:sp>
        <p:nvSpPr>
          <p:cNvPr id="581642" name="Oval 10"/>
          <p:cNvSpPr>
            <a:spLocks noChangeArrowheads="1"/>
          </p:cNvSpPr>
          <p:nvPr/>
        </p:nvSpPr>
        <p:spPr bwMode="auto">
          <a:xfrm>
            <a:off x="5486400" y="2895600"/>
            <a:ext cx="582613" cy="533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0"/>
              <a:t>b</a:t>
            </a:r>
          </a:p>
        </p:txBody>
      </p:sp>
      <p:sp>
        <p:nvSpPr>
          <p:cNvPr id="581643" name="Line 11"/>
          <p:cNvSpPr>
            <a:spLocks noChangeShapeType="1"/>
          </p:cNvSpPr>
          <p:nvPr/>
        </p:nvSpPr>
        <p:spPr bwMode="auto">
          <a:xfrm flipH="1">
            <a:off x="4876800" y="3429000"/>
            <a:ext cx="838200" cy="990600"/>
          </a:xfrm>
          <a:prstGeom prst="line">
            <a:avLst/>
          </a:prstGeom>
          <a:noFill/>
          <a:ln w="19050" cap="sq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81644" name="Line 12"/>
          <p:cNvSpPr>
            <a:spLocks noChangeShapeType="1"/>
          </p:cNvSpPr>
          <p:nvPr/>
        </p:nvSpPr>
        <p:spPr bwMode="auto">
          <a:xfrm>
            <a:off x="7010400" y="3429000"/>
            <a:ext cx="1143000" cy="990600"/>
          </a:xfrm>
          <a:prstGeom prst="line">
            <a:avLst/>
          </a:prstGeom>
          <a:noFill/>
          <a:ln w="19050" cap="sq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81645" name="AutoShape 13"/>
          <p:cNvSpPr>
            <a:spLocks noChangeArrowheads="1"/>
          </p:cNvSpPr>
          <p:nvPr/>
        </p:nvSpPr>
        <p:spPr bwMode="auto">
          <a:xfrm>
            <a:off x="76200" y="1905000"/>
            <a:ext cx="762000" cy="152400"/>
          </a:xfrm>
          <a:prstGeom prst="rightArrow">
            <a:avLst>
              <a:gd name="adj1" fmla="val 50000"/>
              <a:gd name="adj2" fmla="val 125000"/>
            </a:avLst>
          </a:prstGeom>
          <a:solidFill>
            <a:srgbClr val="FF000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1646" name="AutoShape 14"/>
          <p:cNvSpPr>
            <a:spLocks noChangeArrowheads="1"/>
          </p:cNvSpPr>
          <p:nvPr/>
        </p:nvSpPr>
        <p:spPr bwMode="auto">
          <a:xfrm>
            <a:off x="76200" y="2743200"/>
            <a:ext cx="762000" cy="152400"/>
          </a:xfrm>
          <a:prstGeom prst="rightArrow">
            <a:avLst>
              <a:gd name="adj1" fmla="val 50000"/>
              <a:gd name="adj2" fmla="val 125000"/>
            </a:avLst>
          </a:prstGeom>
          <a:solidFill>
            <a:srgbClr val="FF000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1647" name="Line 15"/>
          <p:cNvSpPr>
            <a:spLocks noChangeShapeType="1"/>
          </p:cNvSpPr>
          <p:nvPr/>
        </p:nvSpPr>
        <p:spPr bwMode="auto">
          <a:xfrm flipH="1">
            <a:off x="4876800" y="3429000"/>
            <a:ext cx="838200" cy="990600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ysDot"/>
            <a:round/>
            <a:headEnd type="none" w="sm" len="sm"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81648" name="AutoShape 16"/>
          <p:cNvSpPr>
            <a:spLocks noChangeArrowheads="1"/>
          </p:cNvSpPr>
          <p:nvPr/>
        </p:nvSpPr>
        <p:spPr bwMode="auto">
          <a:xfrm>
            <a:off x="152400" y="4343400"/>
            <a:ext cx="762000" cy="152400"/>
          </a:xfrm>
          <a:prstGeom prst="rightArrow">
            <a:avLst>
              <a:gd name="adj1" fmla="val 50000"/>
              <a:gd name="adj2" fmla="val 125000"/>
            </a:avLst>
          </a:prstGeom>
          <a:solidFill>
            <a:srgbClr val="FF000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1649" name="Line 17"/>
          <p:cNvSpPr>
            <a:spLocks noChangeShapeType="1"/>
          </p:cNvSpPr>
          <p:nvPr/>
        </p:nvSpPr>
        <p:spPr bwMode="auto">
          <a:xfrm flipH="1">
            <a:off x="6096000" y="3429000"/>
            <a:ext cx="838200" cy="99060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 type="none" w="sm" len="sm"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81650" name="Line 18"/>
          <p:cNvSpPr>
            <a:spLocks noChangeShapeType="1"/>
          </p:cNvSpPr>
          <p:nvPr/>
        </p:nvSpPr>
        <p:spPr bwMode="auto">
          <a:xfrm flipH="1">
            <a:off x="4953000" y="3429000"/>
            <a:ext cx="1905000" cy="99060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 type="none" w="sm" len="sm"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81651" name="Rectangle 19"/>
          <p:cNvSpPr>
            <a:spLocks noChangeArrowheads="1"/>
          </p:cNvSpPr>
          <p:nvPr/>
        </p:nvSpPr>
        <p:spPr bwMode="auto">
          <a:xfrm>
            <a:off x="4595813" y="4419600"/>
            <a:ext cx="509587" cy="4572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0"/>
              <a:t>x</a:t>
            </a:r>
          </a:p>
        </p:txBody>
      </p:sp>
      <p:sp>
        <p:nvSpPr>
          <p:cNvPr id="581652" name="Line 20"/>
          <p:cNvSpPr>
            <a:spLocks noChangeShapeType="1"/>
          </p:cNvSpPr>
          <p:nvPr/>
        </p:nvSpPr>
        <p:spPr bwMode="auto">
          <a:xfrm>
            <a:off x="5791200" y="3429000"/>
            <a:ext cx="152400" cy="990600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ysDot"/>
            <a:round/>
            <a:headEnd type="none" w="sm" len="sm"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81653" name="Line 21"/>
          <p:cNvSpPr>
            <a:spLocks noChangeShapeType="1"/>
          </p:cNvSpPr>
          <p:nvPr/>
        </p:nvSpPr>
        <p:spPr bwMode="auto">
          <a:xfrm>
            <a:off x="6934200" y="3429000"/>
            <a:ext cx="152400" cy="99060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 type="none" w="sm" len="sm"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81654" name="Text Box 22"/>
          <p:cNvSpPr txBox="1">
            <a:spLocks noChangeArrowheads="1"/>
          </p:cNvSpPr>
          <p:nvPr/>
        </p:nvSpPr>
        <p:spPr bwMode="auto">
          <a:xfrm>
            <a:off x="1219200" y="2033588"/>
            <a:ext cx="2595563" cy="396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rgbClr val="FF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sym typeface="Wingdings 3" pitchFamily="18" charset="2"/>
              </a:rPr>
              <a:t></a:t>
            </a:r>
            <a:r>
              <a:rPr lang="en-US" sz="2000" dirty="0">
                <a:solidFill>
                  <a:srgbClr val="FF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0.1</a:t>
            </a:r>
            <a:r>
              <a:rPr lang="en-US" sz="2000" b="0" dirty="0">
                <a:solidFill>
                  <a:srgbClr val="FF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taken</a:t>
            </a:r>
            <a:r>
              <a:rPr lang="en-US" sz="1400" b="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(</a:t>
            </a:r>
            <a:r>
              <a:rPr lang="en-US" sz="1400" b="0" dirty="0">
                <a:solidFill>
                  <a:srgbClr val="FF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edge profile</a:t>
            </a:r>
            <a:r>
              <a:rPr lang="en-US" sz="1400" b="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)</a:t>
            </a:r>
          </a:p>
        </p:txBody>
      </p:sp>
      <p:sp>
        <p:nvSpPr>
          <p:cNvPr id="581655" name="Text Box 23"/>
          <p:cNvSpPr txBox="1">
            <a:spLocks noChangeArrowheads="1"/>
          </p:cNvSpPr>
          <p:nvPr/>
        </p:nvSpPr>
        <p:spPr bwMode="auto">
          <a:xfrm>
            <a:off x="1211263" y="2947988"/>
            <a:ext cx="2595562" cy="396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rgbClr val="FF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sym typeface="Wingdings 3" pitchFamily="18" charset="2"/>
              </a:rPr>
              <a:t></a:t>
            </a:r>
            <a:r>
              <a:rPr lang="en-US" sz="2000" dirty="0">
                <a:solidFill>
                  <a:srgbClr val="FF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0.2</a:t>
            </a:r>
            <a:r>
              <a:rPr lang="en-US" sz="2000" b="0" dirty="0">
                <a:solidFill>
                  <a:srgbClr val="FF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taken</a:t>
            </a:r>
            <a:r>
              <a:rPr lang="en-US" sz="1400" b="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(</a:t>
            </a:r>
            <a:r>
              <a:rPr lang="en-US" sz="1400" b="0" dirty="0">
                <a:solidFill>
                  <a:srgbClr val="FF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edge profile</a:t>
            </a:r>
            <a:r>
              <a:rPr lang="en-US" sz="1400" b="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)</a:t>
            </a:r>
          </a:p>
        </p:txBody>
      </p:sp>
      <p:grpSp>
        <p:nvGrpSpPr>
          <p:cNvPr id="3" name="Group 24"/>
          <p:cNvGrpSpPr>
            <a:grpSpLocks/>
          </p:cNvGrpSpPr>
          <p:nvPr/>
        </p:nvGrpSpPr>
        <p:grpSpPr bwMode="auto">
          <a:xfrm>
            <a:off x="4038600" y="1295400"/>
            <a:ext cx="4648200" cy="1447800"/>
            <a:chOff x="2544" y="3072"/>
            <a:chExt cx="2928" cy="912"/>
          </a:xfrm>
        </p:grpSpPr>
        <p:sp>
          <p:nvSpPr>
            <p:cNvPr id="581657" name="Oval 25"/>
            <p:cNvSpPr>
              <a:spLocks noChangeArrowheads="1"/>
            </p:cNvSpPr>
            <p:nvPr/>
          </p:nvSpPr>
          <p:spPr bwMode="auto">
            <a:xfrm>
              <a:off x="2631" y="3168"/>
              <a:ext cx="367" cy="33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800" b="0"/>
            </a:p>
          </p:txBody>
        </p:sp>
        <p:sp>
          <p:nvSpPr>
            <p:cNvPr id="581658" name="Rectangle 26"/>
            <p:cNvSpPr>
              <a:spLocks noChangeArrowheads="1"/>
            </p:cNvSpPr>
            <p:nvPr/>
          </p:nvSpPr>
          <p:spPr bwMode="auto">
            <a:xfrm>
              <a:off x="2636" y="3600"/>
              <a:ext cx="321" cy="288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800" b="0"/>
            </a:p>
          </p:txBody>
        </p:sp>
        <p:sp>
          <p:nvSpPr>
            <p:cNvPr id="581659" name="Text Box 27"/>
            <p:cNvSpPr txBox="1">
              <a:spLocks noChangeArrowheads="1"/>
            </p:cNvSpPr>
            <p:nvPr/>
          </p:nvSpPr>
          <p:spPr bwMode="auto">
            <a:xfrm>
              <a:off x="2998" y="3170"/>
              <a:ext cx="86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b="0"/>
                <a:t>= pointer</a:t>
              </a:r>
            </a:p>
          </p:txBody>
        </p:sp>
        <p:sp>
          <p:nvSpPr>
            <p:cNvPr id="581660" name="Text Box 28"/>
            <p:cNvSpPr txBox="1">
              <a:spLocks noChangeArrowheads="1"/>
            </p:cNvSpPr>
            <p:nvPr/>
          </p:nvSpPr>
          <p:spPr bwMode="auto">
            <a:xfrm>
              <a:off x="2983" y="3602"/>
              <a:ext cx="112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b="0"/>
                <a:t>= pointed at</a:t>
              </a:r>
            </a:p>
          </p:txBody>
        </p:sp>
        <p:sp>
          <p:nvSpPr>
            <p:cNvPr id="581661" name="Rectangle 29"/>
            <p:cNvSpPr>
              <a:spLocks noChangeArrowheads="1"/>
            </p:cNvSpPr>
            <p:nvPr/>
          </p:nvSpPr>
          <p:spPr bwMode="auto">
            <a:xfrm>
              <a:off x="2544" y="3072"/>
              <a:ext cx="2928" cy="912"/>
            </a:xfrm>
            <a:prstGeom prst="rect">
              <a:avLst/>
            </a:prstGeom>
            <a:noFill/>
            <a:ln w="3175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1662" name="Line 30"/>
            <p:cNvSpPr>
              <a:spLocks noChangeShapeType="1"/>
            </p:cNvSpPr>
            <p:nvPr/>
          </p:nvSpPr>
          <p:spPr bwMode="auto">
            <a:xfrm>
              <a:off x="4224" y="3216"/>
              <a:ext cx="240" cy="192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triangl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81663" name="Line 31"/>
            <p:cNvSpPr>
              <a:spLocks noChangeShapeType="1"/>
            </p:cNvSpPr>
            <p:nvPr/>
          </p:nvSpPr>
          <p:spPr bwMode="auto">
            <a:xfrm>
              <a:off x="4224" y="3648"/>
              <a:ext cx="240" cy="192"/>
            </a:xfrm>
            <a:prstGeom prst="line">
              <a:avLst/>
            </a:prstGeom>
            <a:noFill/>
            <a:ln w="19050" cap="rnd">
              <a:solidFill>
                <a:schemeClr val="tx1"/>
              </a:solidFill>
              <a:prstDash val="sysDot"/>
              <a:round/>
              <a:headEnd type="none" w="sm" len="sm"/>
              <a:tailEnd type="triangl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81664" name="Text Box 32"/>
            <p:cNvSpPr txBox="1">
              <a:spLocks noChangeArrowheads="1"/>
            </p:cNvSpPr>
            <p:nvPr/>
          </p:nvSpPr>
          <p:spPr bwMode="auto">
            <a:xfrm>
              <a:off x="4656" y="3169"/>
              <a:ext cx="768" cy="220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/>
                <a:t>p = 1.0</a:t>
              </a:r>
              <a:endParaRPr lang="en-CA"/>
            </a:p>
          </p:txBody>
        </p:sp>
        <p:sp>
          <p:nvSpPr>
            <p:cNvPr id="581665" name="Text Box 33"/>
            <p:cNvSpPr txBox="1">
              <a:spLocks noChangeArrowheads="1"/>
            </p:cNvSpPr>
            <p:nvPr/>
          </p:nvSpPr>
          <p:spPr bwMode="auto">
            <a:xfrm>
              <a:off x="4656" y="3620"/>
              <a:ext cx="768" cy="220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/>
                <a:t>0.0&lt;p&lt; 1.0</a:t>
              </a:r>
              <a:endParaRPr lang="en-CA"/>
            </a:p>
          </p:txBody>
        </p:sp>
        <p:sp>
          <p:nvSpPr>
            <p:cNvPr id="581666" name="Text Box 34"/>
            <p:cNvSpPr txBox="1">
              <a:spLocks noChangeArrowheads="1"/>
            </p:cNvSpPr>
            <p:nvPr/>
          </p:nvSpPr>
          <p:spPr bwMode="auto">
            <a:xfrm>
              <a:off x="4416" y="3120"/>
              <a:ext cx="2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b="0"/>
                <a:t>=</a:t>
              </a:r>
            </a:p>
          </p:txBody>
        </p:sp>
        <p:sp>
          <p:nvSpPr>
            <p:cNvPr id="581667" name="Text Box 35"/>
            <p:cNvSpPr txBox="1">
              <a:spLocks noChangeArrowheads="1"/>
            </p:cNvSpPr>
            <p:nvPr/>
          </p:nvSpPr>
          <p:spPr bwMode="auto">
            <a:xfrm>
              <a:off x="4416" y="3600"/>
              <a:ext cx="2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b="0"/>
                <a:t>=</a:t>
              </a:r>
            </a:p>
          </p:txBody>
        </p:sp>
        <p:sp>
          <p:nvSpPr>
            <p:cNvPr id="581668" name="Text Box 36"/>
            <p:cNvSpPr txBox="1">
              <a:spLocks noChangeArrowheads="1"/>
            </p:cNvSpPr>
            <p:nvPr/>
          </p:nvSpPr>
          <p:spPr bwMode="auto">
            <a:xfrm>
              <a:off x="4260" y="3508"/>
              <a:ext cx="204" cy="250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b="0">
                  <a:latin typeface="Tahoma" pitchFamily="34" charset="0"/>
                </a:rPr>
                <a:t>p</a:t>
              </a:r>
            </a:p>
          </p:txBody>
        </p:sp>
      </p:grpSp>
      <p:sp>
        <p:nvSpPr>
          <p:cNvPr id="581669" name="Text Box 37"/>
          <p:cNvSpPr txBox="1">
            <a:spLocks noChangeArrowheads="1"/>
          </p:cNvSpPr>
          <p:nvPr/>
        </p:nvSpPr>
        <p:spPr bwMode="auto">
          <a:xfrm>
            <a:off x="5743575" y="3352800"/>
            <a:ext cx="504825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800" b="0">
                <a:latin typeface="Tahoma" pitchFamily="34" charset="0"/>
              </a:rPr>
              <a:t>0.1</a:t>
            </a:r>
          </a:p>
        </p:txBody>
      </p:sp>
      <p:sp>
        <p:nvSpPr>
          <p:cNvPr id="581670" name="Text Box 38"/>
          <p:cNvSpPr txBox="1">
            <a:spLocks noChangeArrowheads="1"/>
          </p:cNvSpPr>
          <p:nvPr/>
        </p:nvSpPr>
        <p:spPr bwMode="auto">
          <a:xfrm>
            <a:off x="5133975" y="3352800"/>
            <a:ext cx="504825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1800" b="0">
                <a:latin typeface="Tahoma" pitchFamily="34" charset="0"/>
              </a:rPr>
              <a:t>0.9</a:t>
            </a:r>
          </a:p>
        </p:txBody>
      </p:sp>
      <p:sp>
        <p:nvSpPr>
          <p:cNvPr id="581671" name="Text Box 39"/>
          <p:cNvSpPr txBox="1">
            <a:spLocks noChangeArrowheads="1"/>
          </p:cNvSpPr>
          <p:nvPr/>
        </p:nvSpPr>
        <p:spPr bwMode="auto">
          <a:xfrm>
            <a:off x="6200775" y="3200400"/>
            <a:ext cx="630238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800" b="0">
                <a:latin typeface="Tahoma" pitchFamily="34" charset="0"/>
              </a:rPr>
              <a:t>0.72</a:t>
            </a:r>
          </a:p>
        </p:txBody>
      </p:sp>
      <p:sp>
        <p:nvSpPr>
          <p:cNvPr id="581672" name="Text Box 40"/>
          <p:cNvSpPr txBox="1">
            <a:spLocks noChangeArrowheads="1"/>
          </p:cNvSpPr>
          <p:nvPr/>
        </p:nvSpPr>
        <p:spPr bwMode="auto">
          <a:xfrm>
            <a:off x="6248400" y="3976688"/>
            <a:ext cx="630238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800" b="0">
                <a:latin typeface="Tahoma" pitchFamily="34" charset="0"/>
              </a:rPr>
              <a:t>0.08</a:t>
            </a:r>
          </a:p>
        </p:txBody>
      </p:sp>
      <p:sp>
        <p:nvSpPr>
          <p:cNvPr id="581673" name="Text Box 41"/>
          <p:cNvSpPr txBox="1">
            <a:spLocks noChangeArrowheads="1"/>
          </p:cNvSpPr>
          <p:nvPr/>
        </p:nvSpPr>
        <p:spPr bwMode="auto">
          <a:xfrm>
            <a:off x="6934200" y="3443288"/>
            <a:ext cx="504825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800" b="0">
                <a:latin typeface="Tahoma" pitchFamily="34" charset="0"/>
              </a:rPr>
              <a:t>0.2</a:t>
            </a:r>
          </a:p>
        </p:txBody>
      </p:sp>
      <p:sp>
        <p:nvSpPr>
          <p:cNvPr id="581674" name="AutoShape 42"/>
          <p:cNvSpPr>
            <a:spLocks noChangeArrowheads="1"/>
          </p:cNvSpPr>
          <p:nvPr/>
        </p:nvSpPr>
        <p:spPr bwMode="auto">
          <a:xfrm>
            <a:off x="4267200" y="5622533"/>
            <a:ext cx="4419600" cy="362732"/>
          </a:xfrm>
          <a:prstGeom prst="roundRect">
            <a:avLst>
              <a:gd name="adj" fmla="val 222"/>
            </a:avLst>
          </a:prstGeom>
          <a:noFill/>
          <a:ln w="9525">
            <a:noFill/>
            <a:round/>
            <a:headEnd/>
            <a:tailEnd/>
          </a:ln>
        </p:spPr>
        <p:txBody>
          <a:bodyPr wrap="square" lIns="81639" tIns="42452" rIns="81639" bIns="42452" anchor="ctr">
            <a:spAutoFit/>
          </a:bodyPr>
          <a:lstStyle/>
          <a:p>
            <a:pPr algn="ctr" defTabSz="828675" eaLnBrk="1">
              <a:spcBef>
                <a:spcPts val="638"/>
              </a:spcBef>
              <a:buClr>
                <a:srgbClr val="000000"/>
              </a:buClr>
              <a:buSzPct val="100000"/>
              <a:buFont typeface="Wingdings" pitchFamily="2" charset="2"/>
              <a:buNone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</a:pPr>
            <a:r>
              <a:rPr lang="en-GB" dirty="0">
                <a:solidFill>
                  <a:srgbClr val="FF3399"/>
                </a:solidFill>
                <a:latin typeface="Calibri"/>
              </a:rPr>
              <a:t>Results provide more information</a:t>
            </a:r>
            <a:endParaRPr lang="en-GB" i="1" dirty="0">
              <a:solidFill>
                <a:srgbClr val="FF3399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59791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581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2000"/>
                                        <p:tgtEl>
                                          <p:spTgt spid="5816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1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2000"/>
                                        <p:tgtEl>
                                          <p:spTgt spid="5816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1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581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581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581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581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581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2000"/>
                                        <p:tgtEl>
                                          <p:spTgt spid="5816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1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2000"/>
                                        <p:tgtEl>
                                          <p:spTgt spid="5816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1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581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581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581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581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581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581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1638" grpId="0" animBg="1"/>
      <p:bldP spid="581639" grpId="0" animBg="1"/>
      <p:bldP spid="581640" grpId="0" animBg="1"/>
      <p:bldP spid="581641" grpId="0" animBg="1"/>
      <p:bldP spid="581642" grpId="0" animBg="1"/>
      <p:bldP spid="581643" grpId="0" animBg="1"/>
      <p:bldP spid="581643" grpId="1" animBg="1"/>
      <p:bldP spid="581644" grpId="0" animBg="1"/>
      <p:bldP spid="581644" grpId="1" animBg="1"/>
      <p:bldP spid="581645" grpId="0" animBg="1"/>
      <p:bldP spid="581645" grpId="1" animBg="1"/>
      <p:bldP spid="581646" grpId="0" animBg="1"/>
      <p:bldP spid="581646" grpId="1" animBg="1"/>
      <p:bldP spid="581647" grpId="0" animBg="1"/>
      <p:bldP spid="581648" grpId="0" animBg="1"/>
      <p:bldP spid="581649" grpId="0" animBg="1"/>
      <p:bldP spid="581650" grpId="0" animBg="1"/>
      <p:bldP spid="581651" grpId="0" animBg="1"/>
      <p:bldP spid="581652" grpId="0" animBg="1"/>
      <p:bldP spid="581653" grpId="0" animBg="1"/>
      <p:bldP spid="581654" grpId="0"/>
      <p:bldP spid="581655" grpId="0"/>
      <p:bldP spid="581669" grpId="0"/>
      <p:bldP spid="581670" grpId="0"/>
      <p:bldP spid="581671" grpId="0"/>
      <p:bldP spid="581672" grpId="0"/>
      <p:bldP spid="581673" grpId="0"/>
      <p:bldP spid="581674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Probabilistic Pointer Analysis Results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Matrix-based, transfer function approach</a:t>
            </a:r>
          </a:p>
          <a:p>
            <a:pPr lvl="1"/>
            <a:r>
              <a:rPr lang="en-US" dirty="0"/>
              <a:t>SUIF/</a:t>
            </a:r>
            <a:r>
              <a:rPr lang="en-US" dirty="0" err="1"/>
              <a:t>Matlab</a:t>
            </a:r>
            <a:r>
              <a:rPr lang="en-US" dirty="0"/>
              <a:t> implementation</a:t>
            </a:r>
          </a:p>
          <a:p>
            <a:r>
              <a:rPr lang="en-US" dirty="0">
                <a:solidFill>
                  <a:srgbClr val="0000FF"/>
                </a:solidFill>
              </a:rPr>
              <a:t>Scales to the </a:t>
            </a:r>
            <a:r>
              <a:rPr lang="en-US" dirty="0" err="1">
                <a:solidFill>
                  <a:srgbClr val="0000FF"/>
                </a:solidFill>
              </a:rPr>
              <a:t>SPECint</a:t>
            </a:r>
            <a:r>
              <a:rPr lang="en-US" dirty="0">
                <a:solidFill>
                  <a:srgbClr val="0000FF"/>
                </a:solidFill>
              </a:rPr>
              <a:t> 95/2000 benchmarks</a:t>
            </a:r>
          </a:p>
          <a:p>
            <a:pPr lvl="1"/>
            <a:r>
              <a:rPr lang="en-US" dirty="0"/>
              <a:t>One-level context and flow sensitive</a:t>
            </a:r>
          </a:p>
          <a:p>
            <a:r>
              <a:rPr lang="en-US" dirty="0">
                <a:solidFill>
                  <a:srgbClr val="0000FF"/>
                </a:solidFill>
              </a:rPr>
              <a:t>As accurate as the most precise algorithms</a:t>
            </a:r>
          </a:p>
          <a:p>
            <a:r>
              <a:rPr lang="en-US" dirty="0"/>
              <a:t>Interesting result: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~90% of pointers tend to point to only one thing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38</a:t>
            </a:fld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27C6DBEE-BF6A-4D0C-B000-4F7207D38993}"/>
                  </a:ext>
                </a:extLst>
              </p14:cNvPr>
              <p14:cNvContentPartPr/>
              <p14:nvPr/>
            </p14:nvContentPartPr>
            <p14:xfrm>
              <a:off x="1294560" y="5409360"/>
              <a:ext cx="2173320" cy="7740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27C6DBEE-BF6A-4D0C-B000-4F7207D38993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285200" y="5400000"/>
                <a:ext cx="2192040" cy="96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41687817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Pointer Analysis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>
                <a:solidFill>
                  <a:srgbClr val="0000FF"/>
                </a:solidFill>
              </a:rPr>
              <a:t>Pointers are hard to understand at compile time!</a:t>
            </a:r>
          </a:p>
          <a:p>
            <a:pPr lvl="1"/>
            <a:r>
              <a:rPr lang="en-US" dirty="0"/>
              <a:t>accurate analyses are large and complex</a:t>
            </a:r>
          </a:p>
          <a:p>
            <a:r>
              <a:rPr lang="en-US" dirty="0"/>
              <a:t>Many different </a:t>
            </a:r>
            <a:r>
              <a:rPr lang="en-US" dirty="0">
                <a:solidFill>
                  <a:srgbClr val="0000FF"/>
                </a:solidFill>
              </a:rPr>
              <a:t>options</a:t>
            </a:r>
            <a:r>
              <a:rPr lang="en-US" dirty="0"/>
              <a:t>:	</a:t>
            </a:r>
          </a:p>
          <a:p>
            <a:pPr lvl="1"/>
            <a:r>
              <a:rPr lang="en-US" dirty="0"/>
              <a:t>Representation, heap modeling, aggregate modeling, flow sensitivity, context sensitivity</a:t>
            </a:r>
          </a:p>
          <a:p>
            <a:r>
              <a:rPr lang="en-US" dirty="0"/>
              <a:t>Many </a:t>
            </a:r>
            <a:r>
              <a:rPr lang="en-US" dirty="0">
                <a:solidFill>
                  <a:srgbClr val="0000FF"/>
                </a:solidFill>
              </a:rPr>
              <a:t>algorithms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Address-taken, </a:t>
            </a:r>
            <a:r>
              <a:rPr lang="en-US" dirty="0" err="1"/>
              <a:t>Steensgarde</a:t>
            </a:r>
            <a:r>
              <a:rPr lang="en-US" dirty="0"/>
              <a:t>, Andersen, </a:t>
            </a:r>
            <a:r>
              <a:rPr lang="en-US" dirty="0" err="1"/>
              <a:t>Emami</a:t>
            </a:r>
            <a:endParaRPr lang="en-US" dirty="0"/>
          </a:p>
          <a:p>
            <a:pPr lvl="1"/>
            <a:r>
              <a:rPr lang="en-US" dirty="0"/>
              <a:t>BDD-based, probabilistic</a:t>
            </a:r>
          </a:p>
          <a:p>
            <a:r>
              <a:rPr lang="en-US" dirty="0"/>
              <a:t>Many </a:t>
            </a:r>
            <a:r>
              <a:rPr lang="en-US" dirty="0">
                <a:solidFill>
                  <a:srgbClr val="0000FF"/>
                </a:solidFill>
              </a:rPr>
              <a:t>trade-offs:</a:t>
            </a:r>
          </a:p>
          <a:p>
            <a:pPr lvl="1"/>
            <a:r>
              <a:rPr lang="en-US" dirty="0"/>
              <a:t>space, time, accuracy, safety</a:t>
            </a:r>
          </a:p>
          <a:p>
            <a:r>
              <a:rPr lang="en-US" dirty="0">
                <a:solidFill>
                  <a:srgbClr val="FF3399"/>
                </a:solidFill>
              </a:rPr>
              <a:t>Choose the right type of analysis given how the information will be used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39</a:t>
            </a:fld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7F8816E5-0B3E-47EB-B4D9-C42E1DF06135}"/>
                  </a:ext>
                </a:extLst>
              </p14:cNvPr>
              <p14:cNvContentPartPr/>
              <p14:nvPr/>
            </p14:nvContentPartPr>
            <p14:xfrm>
              <a:off x="6232320" y="3990600"/>
              <a:ext cx="784800" cy="3456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7F8816E5-0B3E-47EB-B4D9-C42E1DF06135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222960" y="3981240"/>
                <a:ext cx="803520" cy="53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00076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Pointer Analysis Basics: Aliases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Two variables are </a:t>
            </a:r>
            <a:r>
              <a:rPr lang="en-US" dirty="0">
                <a:solidFill>
                  <a:srgbClr val="FF3399"/>
                </a:solidFill>
              </a:rPr>
              <a:t>aliases</a:t>
            </a:r>
            <a:r>
              <a:rPr lang="en-US" dirty="0"/>
              <a:t> if:</a:t>
            </a:r>
          </a:p>
          <a:p>
            <a:pPr lvl="1"/>
            <a:r>
              <a:rPr lang="en-US" dirty="0"/>
              <a:t>they </a:t>
            </a:r>
            <a:r>
              <a:rPr lang="en-US" dirty="0">
                <a:solidFill>
                  <a:srgbClr val="0000FF"/>
                </a:solidFill>
              </a:rPr>
              <a:t>reference the same memory location</a:t>
            </a:r>
          </a:p>
          <a:p>
            <a:r>
              <a:rPr lang="en-US" dirty="0"/>
              <a:t>More useful: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prove variables reference different location</a:t>
            </a:r>
            <a:endParaRPr lang="en-US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066800" y="3962400"/>
            <a:ext cx="2185214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ts val="600"/>
              </a:spcBef>
            </a:pPr>
            <a:r>
              <a:rPr lang="en-US" sz="2000" b="1" dirty="0" err="1">
                <a:latin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</a:rPr>
              <a:t>x,y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>
              <a:spcBef>
                <a:spcPts val="600"/>
              </a:spcBef>
            </a:pPr>
            <a:r>
              <a:rPr lang="en-US" sz="2000" b="1" dirty="0" err="1">
                <a:latin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</a:rPr>
              <a:t> *p = &amp;x;</a:t>
            </a:r>
          </a:p>
          <a:p>
            <a:pPr>
              <a:spcBef>
                <a:spcPts val="600"/>
              </a:spcBef>
            </a:pPr>
            <a:r>
              <a:rPr lang="en-US" sz="2000" b="1" dirty="0" err="1">
                <a:latin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</a:rPr>
              <a:t> *q = &amp;y;</a:t>
            </a:r>
          </a:p>
          <a:p>
            <a:pPr>
              <a:spcBef>
                <a:spcPts val="600"/>
              </a:spcBef>
            </a:pPr>
            <a:r>
              <a:rPr lang="en-US" sz="2000" b="1" dirty="0" err="1">
                <a:latin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</a:rPr>
              <a:t> *r = p;</a:t>
            </a:r>
          </a:p>
          <a:p>
            <a:pPr>
              <a:spcBef>
                <a:spcPts val="600"/>
              </a:spcBef>
            </a:pPr>
            <a:r>
              <a:rPr lang="en-US" sz="2000" b="1" dirty="0" err="1">
                <a:latin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</a:rPr>
              <a:t> **s = &amp;q;</a:t>
            </a:r>
          </a:p>
        </p:txBody>
      </p:sp>
      <p:sp>
        <p:nvSpPr>
          <p:cNvPr id="10" name="Text Box 4">
            <a:extLst>
              <a:ext uri="{FF2B5EF4-FFF2-40B4-BE49-F238E27FC236}">
                <a16:creationId xmlns:a16="http://schemas.microsoft.com/office/drawing/2014/main" id="{E66CB167-786A-46D1-B188-2FA7A067D4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99381" y="3958127"/>
            <a:ext cx="2058619" cy="2092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Alias Sets ?</a:t>
            </a:r>
          </a:p>
          <a:p>
            <a:r>
              <a:rPr lang="en-US" altLang="en-US" sz="2000" dirty="0">
                <a:solidFill>
                  <a:srgbClr val="009900"/>
                </a:solidFill>
              </a:rPr>
              <a:t>{x, *p, *r}</a:t>
            </a:r>
          </a:p>
          <a:p>
            <a:r>
              <a:rPr lang="en-US" altLang="en-US" sz="2000" dirty="0">
                <a:solidFill>
                  <a:srgbClr val="009900"/>
                </a:solidFill>
              </a:rPr>
              <a:t>{y, *q, **s}</a:t>
            </a:r>
          </a:p>
          <a:p>
            <a:r>
              <a:rPr lang="en-US" altLang="en-US" sz="2000" dirty="0">
                <a:solidFill>
                  <a:srgbClr val="009900"/>
                </a:solidFill>
              </a:rPr>
              <a:t>{q, *s}</a:t>
            </a:r>
          </a:p>
          <a:p>
            <a:pPr>
              <a:spcBef>
                <a:spcPts val="600"/>
              </a:spcBef>
            </a:pPr>
            <a:endParaRPr lang="en-US" sz="2000" b="1" dirty="0">
              <a:latin typeface="Courier New" pitchFamily="49" charset="0"/>
            </a:endParaRPr>
          </a:p>
          <a:p>
            <a:pPr>
              <a:spcBef>
                <a:spcPts val="600"/>
              </a:spcBef>
            </a:pPr>
            <a:endParaRPr lang="en-US" sz="2000" b="1" dirty="0">
              <a:latin typeface="Courier New" pitchFamily="49" charset="0"/>
            </a:endParaRPr>
          </a:p>
        </p:txBody>
      </p:sp>
      <p:sp>
        <p:nvSpPr>
          <p:cNvPr id="11" name="Text Box 7">
            <a:extLst>
              <a:ext uri="{FF2B5EF4-FFF2-40B4-BE49-F238E27FC236}">
                <a16:creationId xmlns:a16="http://schemas.microsoft.com/office/drawing/2014/main" id="{AFA832F4-B85E-4096-A02D-298294DD81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5410200"/>
            <a:ext cx="37496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 dirty="0">
                <a:solidFill>
                  <a:srgbClr val="009900"/>
                </a:solidFill>
              </a:rPr>
              <a:t>p and q point to different </a:t>
            </a:r>
            <a:r>
              <a:rPr lang="en-US" altLang="en-US" sz="2000" dirty="0" err="1">
                <a:solidFill>
                  <a:srgbClr val="009900"/>
                </a:solidFill>
              </a:rPr>
              <a:t>locs</a:t>
            </a:r>
            <a:endParaRPr lang="en-US" altLang="en-US" sz="2000" dirty="0">
              <a:solidFill>
                <a:srgbClr val="00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3722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1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053" y="609600"/>
            <a:ext cx="9091863" cy="2819400"/>
          </a:xfrm>
          <a:solidFill>
            <a:schemeClr val="bg1">
              <a:lumMod val="95000"/>
            </a:schemeClr>
          </a:solidFill>
        </p:spPr>
        <p:txBody>
          <a:bodyPr anchor="ctr" anchorCtr="0">
            <a:noAutofit/>
          </a:bodyPr>
          <a:lstStyle/>
          <a:p>
            <a:pPr fontAlgn="base"/>
            <a:r>
              <a:rPr lang="en-US" b="1" dirty="0"/>
              <a:t>CSC D70: </a:t>
            </a:r>
            <a:br>
              <a:rPr lang="en-US" b="1" dirty="0"/>
            </a:br>
            <a:r>
              <a:rPr lang="en-US" b="1" dirty="0"/>
              <a:t>Compiler Optimization</a:t>
            </a:r>
            <a:br>
              <a:rPr lang="en-US" b="1" dirty="0"/>
            </a:br>
            <a:r>
              <a:rPr lang="en-US" b="1" dirty="0"/>
              <a:t>Memory Optimizations (Intro)</a:t>
            </a: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5905500" y="5414556"/>
            <a:ext cx="571500" cy="4270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2200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A38BC0D9-9426-462E-A586-ED53F18E48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" y="3875481"/>
            <a:ext cx="8153400" cy="17526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Prof. Gennady </a:t>
            </a:r>
            <a:r>
              <a:rPr lang="en-US" dirty="0" err="1">
                <a:solidFill>
                  <a:srgbClr val="0000FF"/>
                </a:solidFill>
              </a:rPr>
              <a:t>Pekhimenko</a:t>
            </a:r>
            <a:endParaRPr lang="en-US" dirty="0">
              <a:solidFill>
                <a:srgbClr val="0000FF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University of Toronto</a:t>
            </a:r>
          </a:p>
          <a:p>
            <a:r>
              <a:rPr lang="en-US" dirty="0">
                <a:solidFill>
                  <a:schemeClr val="tx1"/>
                </a:solidFill>
              </a:rPr>
              <a:t>Winter 2023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2584" y="6211669"/>
            <a:ext cx="8686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i="1" dirty="0">
                <a:solidFill>
                  <a:schemeClr val="tx2"/>
                </a:solidFill>
              </a:rPr>
              <a:t>The content of this lecture is adapted from the lectures of </a:t>
            </a:r>
          </a:p>
          <a:p>
            <a:pPr algn="ctr"/>
            <a:r>
              <a:rPr lang="en-US" b="1" i="1" dirty="0">
                <a:solidFill>
                  <a:schemeClr val="tx2"/>
                </a:solidFill>
              </a:rPr>
              <a:t>Todd Mowry and Phillip Gibbons</a:t>
            </a:r>
          </a:p>
        </p:txBody>
      </p:sp>
    </p:spTree>
    <p:extLst>
      <p:ext uri="{BB962C8B-B14F-4D97-AF65-F5344CB8AC3E}">
        <p14:creationId xmlns:p14="http://schemas.microsoft.com/office/powerpoint/2010/main" val="60809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72"/>
    </mc:Choice>
    <mc:Fallback xmlns="">
      <p:transition spd="slow" advTm="2972"/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Caches: A Quick Review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178800" cy="4533900"/>
          </a:xfrm>
        </p:spPr>
        <p:txBody>
          <a:bodyPr>
            <a:normAutofit/>
          </a:bodyPr>
          <a:lstStyle/>
          <a:p>
            <a:r>
              <a:rPr lang="en-US" sz="2800" dirty="0"/>
              <a:t>How do they work?</a:t>
            </a:r>
          </a:p>
          <a:p>
            <a:endParaRPr lang="en-US" sz="2800" dirty="0"/>
          </a:p>
          <a:p>
            <a:r>
              <a:rPr lang="en-US" sz="2800" dirty="0"/>
              <a:t>Why do we care about them?</a:t>
            </a:r>
          </a:p>
          <a:p>
            <a:endParaRPr lang="en-US" sz="2800" dirty="0"/>
          </a:p>
          <a:p>
            <a:r>
              <a:rPr lang="en-US" sz="2800" dirty="0"/>
              <a:t>What are typical configurations today?</a:t>
            </a:r>
          </a:p>
          <a:p>
            <a:endParaRPr lang="en-US" sz="2800" dirty="0"/>
          </a:p>
          <a:p>
            <a:r>
              <a:rPr lang="en-US" sz="2800" dirty="0"/>
              <a:t>What are some important cache parameters that will affect performance?</a:t>
            </a:r>
          </a:p>
        </p:txBody>
      </p:sp>
    </p:spTree>
    <p:extLst>
      <p:ext uri="{BB962C8B-B14F-4D97-AF65-F5344CB8AC3E}">
        <p14:creationId xmlns:p14="http://schemas.microsoft.com/office/powerpoint/2010/main" val="3120844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6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Optimizing Cache Performance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/>
              <a:t>Things to enhance:</a:t>
            </a:r>
          </a:p>
          <a:p>
            <a:pPr lvl="1"/>
            <a:r>
              <a:rPr lang="en-US" sz="2400" dirty="0">
                <a:solidFill>
                  <a:srgbClr val="CC0066"/>
                </a:solidFill>
              </a:rPr>
              <a:t>temporal locality</a:t>
            </a:r>
          </a:p>
          <a:p>
            <a:pPr lvl="1"/>
            <a:r>
              <a:rPr lang="en-US" sz="2400" dirty="0">
                <a:solidFill>
                  <a:srgbClr val="CC0066"/>
                </a:solidFill>
              </a:rPr>
              <a:t>spatial locality</a:t>
            </a:r>
          </a:p>
          <a:p>
            <a:pPr lvl="1"/>
            <a:endParaRPr lang="en-US" sz="2400" dirty="0"/>
          </a:p>
          <a:p>
            <a:r>
              <a:rPr lang="en-US" sz="2400" dirty="0"/>
              <a:t>Things to minimize:</a:t>
            </a:r>
          </a:p>
          <a:p>
            <a:pPr lvl="1"/>
            <a:r>
              <a:rPr lang="en-US" sz="2400" dirty="0">
                <a:solidFill>
                  <a:srgbClr val="CC0066"/>
                </a:solidFill>
              </a:rPr>
              <a:t>conflicts </a:t>
            </a:r>
            <a:r>
              <a:rPr lang="en-US" sz="2400" dirty="0">
                <a:solidFill>
                  <a:schemeClr val="tx2"/>
                </a:solidFill>
              </a:rPr>
              <a:t>(i.e. bad replacement decisions)</a:t>
            </a:r>
          </a:p>
          <a:p>
            <a:pPr lvl="1"/>
            <a:endParaRPr lang="en-US" sz="2400" dirty="0"/>
          </a:p>
          <a:p>
            <a:pPr algn="ctr">
              <a:buFont typeface="Wingdings" pitchFamily="2" charset="2"/>
              <a:buNone/>
            </a:pPr>
            <a:r>
              <a:rPr lang="en-US" sz="2400" dirty="0"/>
              <a:t>What can the </a:t>
            </a:r>
            <a:r>
              <a:rPr lang="en-US" sz="2400" i="1" dirty="0">
                <a:solidFill>
                  <a:srgbClr val="0000CC"/>
                </a:solidFill>
              </a:rPr>
              <a:t>compiler</a:t>
            </a:r>
            <a:r>
              <a:rPr lang="en-US" sz="2400" dirty="0"/>
              <a:t> do to help?</a:t>
            </a:r>
          </a:p>
        </p:txBody>
      </p:sp>
    </p:spTree>
    <p:extLst>
      <p:ext uri="{BB962C8B-B14F-4D97-AF65-F5344CB8AC3E}">
        <p14:creationId xmlns:p14="http://schemas.microsoft.com/office/powerpoint/2010/main" val="1731607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7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7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78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Two Things We Can Manipulate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>
                <a:solidFill>
                  <a:srgbClr val="0000CC"/>
                </a:solidFill>
              </a:rPr>
              <a:t>Time:</a:t>
            </a:r>
          </a:p>
          <a:p>
            <a:pPr lvl="1"/>
            <a:r>
              <a:rPr lang="en-US" sz="2400" dirty="0"/>
              <a:t>When is an object accessed?</a:t>
            </a:r>
          </a:p>
          <a:p>
            <a:pPr lvl="1"/>
            <a:endParaRPr lang="en-US" sz="2400" dirty="0"/>
          </a:p>
          <a:p>
            <a:r>
              <a:rPr lang="en-US" sz="2400" dirty="0">
                <a:solidFill>
                  <a:srgbClr val="0000CC"/>
                </a:solidFill>
              </a:rPr>
              <a:t>Space:</a:t>
            </a:r>
          </a:p>
          <a:p>
            <a:pPr lvl="1"/>
            <a:r>
              <a:rPr lang="en-US" sz="2400" dirty="0"/>
              <a:t>Where does an object exist in the address space?</a:t>
            </a:r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 algn="ctr">
              <a:buFontTx/>
              <a:buNone/>
            </a:pPr>
            <a:r>
              <a:rPr lang="en-US" sz="2400" i="1" dirty="0">
                <a:solidFill>
                  <a:srgbClr val="CC0066"/>
                </a:solidFill>
              </a:rPr>
              <a:t>How do we exploit these two levers?</a:t>
            </a:r>
          </a:p>
        </p:txBody>
      </p:sp>
    </p:spTree>
    <p:extLst>
      <p:ext uri="{BB962C8B-B14F-4D97-AF65-F5344CB8AC3E}">
        <p14:creationId xmlns:p14="http://schemas.microsoft.com/office/powerpoint/2010/main" val="225497462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CC"/>
                </a:solidFill>
              </a:rPr>
              <a:t>Time:</a:t>
            </a:r>
            <a:r>
              <a:rPr lang="en-US"/>
              <a:t> Reordering Computation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178800" cy="4381500"/>
          </a:xfrm>
        </p:spPr>
        <p:txBody>
          <a:bodyPr>
            <a:normAutofit/>
          </a:bodyPr>
          <a:lstStyle/>
          <a:p>
            <a:r>
              <a:rPr lang="en-US" sz="2400" dirty="0"/>
              <a:t>What makes it difficult to know </a:t>
            </a:r>
            <a:r>
              <a:rPr lang="en-US" sz="2400" i="1" dirty="0">
                <a:solidFill>
                  <a:srgbClr val="0000CC"/>
                </a:solidFill>
              </a:rPr>
              <a:t>when</a:t>
            </a:r>
            <a:r>
              <a:rPr lang="en-US" sz="2400" dirty="0"/>
              <a:t> an object is accessed?</a:t>
            </a:r>
          </a:p>
          <a:p>
            <a:endParaRPr lang="en-US" sz="2400" dirty="0"/>
          </a:p>
          <a:p>
            <a:r>
              <a:rPr lang="en-US" sz="2400" dirty="0"/>
              <a:t>How can we predict a </a:t>
            </a:r>
            <a:r>
              <a:rPr lang="en-US" sz="2400" dirty="0">
                <a:solidFill>
                  <a:srgbClr val="0000CC"/>
                </a:solidFill>
              </a:rPr>
              <a:t>better time</a:t>
            </a:r>
            <a:r>
              <a:rPr lang="en-US" sz="2400" dirty="0"/>
              <a:t> to access it?</a:t>
            </a:r>
          </a:p>
          <a:p>
            <a:pPr lvl="1"/>
            <a:r>
              <a:rPr lang="en-US" sz="2400" dirty="0"/>
              <a:t>What information is needed?</a:t>
            </a:r>
          </a:p>
          <a:p>
            <a:endParaRPr lang="en-US" sz="2400" dirty="0"/>
          </a:p>
          <a:p>
            <a:r>
              <a:rPr lang="en-US" sz="2400" dirty="0"/>
              <a:t>How do we know that this would be </a:t>
            </a:r>
            <a:r>
              <a:rPr lang="en-US" sz="2400" dirty="0">
                <a:solidFill>
                  <a:srgbClr val="0000CC"/>
                </a:solidFill>
              </a:rPr>
              <a:t>safe</a:t>
            </a:r>
            <a:r>
              <a:rPr lang="en-US" sz="24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639863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3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CC"/>
                </a:solidFill>
              </a:rPr>
              <a:t>Space:</a:t>
            </a:r>
            <a:r>
              <a:rPr lang="en-US"/>
              <a:t> Changing Data Layout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What do we know about an object’s </a:t>
            </a:r>
            <a:r>
              <a:rPr lang="en-US" sz="2400" dirty="0">
                <a:solidFill>
                  <a:srgbClr val="0000CC"/>
                </a:solidFill>
              </a:rPr>
              <a:t>location</a:t>
            </a:r>
            <a:r>
              <a:rPr lang="en-US" sz="2400" dirty="0"/>
              <a:t>?</a:t>
            </a:r>
          </a:p>
          <a:p>
            <a:pPr lvl="1"/>
            <a:r>
              <a:rPr lang="en-US" sz="2400" dirty="0"/>
              <a:t>scalars, structures, pointer-based data structures, arrays, code, etc.</a:t>
            </a:r>
          </a:p>
          <a:p>
            <a:endParaRPr lang="en-US" sz="2400" dirty="0"/>
          </a:p>
          <a:p>
            <a:r>
              <a:rPr lang="en-US" sz="2400" dirty="0"/>
              <a:t>How can we tell what a </a:t>
            </a:r>
            <a:r>
              <a:rPr lang="en-US" sz="2400" dirty="0">
                <a:solidFill>
                  <a:srgbClr val="0000CC"/>
                </a:solidFill>
              </a:rPr>
              <a:t>better layout</a:t>
            </a:r>
            <a:r>
              <a:rPr lang="en-US" sz="2400" dirty="0"/>
              <a:t> would be?</a:t>
            </a:r>
          </a:p>
          <a:p>
            <a:pPr lvl="1"/>
            <a:r>
              <a:rPr lang="en-US" sz="2400" dirty="0"/>
              <a:t>how many can we create?</a:t>
            </a:r>
          </a:p>
          <a:p>
            <a:endParaRPr lang="en-US" sz="2400" dirty="0"/>
          </a:p>
          <a:p>
            <a:r>
              <a:rPr lang="en-US" sz="2400" dirty="0"/>
              <a:t>To what extent can we </a:t>
            </a:r>
            <a:r>
              <a:rPr lang="en-US" sz="2400" dirty="0">
                <a:solidFill>
                  <a:srgbClr val="0000CC"/>
                </a:solidFill>
              </a:rPr>
              <a:t>safely</a:t>
            </a:r>
            <a:r>
              <a:rPr lang="en-US" sz="2400" dirty="0"/>
              <a:t> alter the layout?</a:t>
            </a:r>
          </a:p>
        </p:txBody>
      </p:sp>
    </p:spTree>
    <p:extLst>
      <p:ext uri="{BB962C8B-B14F-4D97-AF65-F5344CB8AC3E}">
        <p14:creationId xmlns:p14="http://schemas.microsoft.com/office/powerpoint/2010/main" val="2580052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4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49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Types of Objects to Consider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Scalars</a:t>
            </a:r>
          </a:p>
          <a:p>
            <a:endParaRPr lang="en-US" sz="2800" dirty="0"/>
          </a:p>
          <a:p>
            <a:r>
              <a:rPr lang="en-US" sz="2800" dirty="0"/>
              <a:t>Structures &amp; Pointers</a:t>
            </a:r>
          </a:p>
          <a:p>
            <a:endParaRPr lang="en-US" sz="2800" dirty="0"/>
          </a:p>
          <a:p>
            <a:r>
              <a:rPr lang="en-US" sz="2800" dirty="0"/>
              <a:t>Arrays</a:t>
            </a:r>
          </a:p>
          <a:p>
            <a:pPr>
              <a:buFont typeface="Wingdings" pitchFamily="2" charset="2"/>
              <a:buNone/>
            </a:pPr>
            <a:endParaRPr lang="en-US" sz="2000" dirty="0"/>
          </a:p>
          <a:p>
            <a:pPr>
              <a:buFont typeface="Wingdings" pitchFamily="2" charset="2"/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78073160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Scalars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5105400" cy="4152900"/>
          </a:xfrm>
        </p:spPr>
        <p:txBody>
          <a:bodyPr/>
          <a:lstStyle/>
          <a:p>
            <a:r>
              <a:rPr lang="en-US" sz="2000" dirty="0">
                <a:solidFill>
                  <a:srgbClr val="009900"/>
                </a:solidFill>
              </a:rPr>
              <a:t>Locals</a:t>
            </a:r>
          </a:p>
          <a:p>
            <a:endParaRPr lang="en-US" sz="2000" dirty="0"/>
          </a:p>
          <a:p>
            <a:r>
              <a:rPr lang="en-US" sz="2000" dirty="0" err="1">
                <a:solidFill>
                  <a:srgbClr val="CC0066"/>
                </a:solidFill>
              </a:rPr>
              <a:t>Globals</a:t>
            </a:r>
            <a:endParaRPr lang="en-US" sz="2000" dirty="0">
              <a:solidFill>
                <a:srgbClr val="CC0066"/>
              </a:solidFill>
            </a:endParaRPr>
          </a:p>
          <a:p>
            <a:endParaRPr lang="en-US" sz="2000" dirty="0"/>
          </a:p>
          <a:p>
            <a:r>
              <a:rPr lang="en-US" sz="2000" dirty="0">
                <a:solidFill>
                  <a:srgbClr val="0000CC"/>
                </a:solidFill>
              </a:rPr>
              <a:t>Procedure arguments</a:t>
            </a:r>
          </a:p>
          <a:p>
            <a:endParaRPr lang="en-US" sz="2000" dirty="0"/>
          </a:p>
          <a:p>
            <a:r>
              <a:rPr lang="en-US" sz="2000" dirty="0"/>
              <a:t>Is cache performance a concern here?</a:t>
            </a:r>
          </a:p>
          <a:p>
            <a:r>
              <a:rPr lang="en-US" sz="2000" dirty="0"/>
              <a:t>If so, what can be done?</a:t>
            </a:r>
          </a:p>
        </p:txBody>
      </p:sp>
      <p:sp>
        <p:nvSpPr>
          <p:cNvPr id="80900" name="Text Box 4"/>
          <p:cNvSpPr txBox="1">
            <a:spLocks noChangeArrowheads="1"/>
          </p:cNvSpPr>
          <p:nvPr/>
        </p:nvSpPr>
        <p:spPr bwMode="auto">
          <a:xfrm>
            <a:off x="5943600" y="1905000"/>
            <a:ext cx="2438400" cy="259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1800" b="1" dirty="0" err="1">
                <a:latin typeface="Courier New" pitchFamily="49" charset="0"/>
              </a:rPr>
              <a:t>int</a:t>
            </a:r>
            <a:r>
              <a:rPr lang="en-US" sz="1800" b="1" dirty="0">
                <a:latin typeface="Courier New" pitchFamily="49" charset="0"/>
              </a:rPr>
              <a:t> </a:t>
            </a:r>
            <a:r>
              <a:rPr lang="en-US" sz="1800" b="1" dirty="0">
                <a:solidFill>
                  <a:srgbClr val="CC0066"/>
                </a:solidFill>
                <a:latin typeface="Courier New" pitchFamily="49" charset="0"/>
              </a:rPr>
              <a:t>x</a:t>
            </a:r>
            <a:r>
              <a:rPr lang="en-US" sz="1800" b="1" dirty="0">
                <a:latin typeface="Courier New" pitchFamily="49" charset="0"/>
              </a:rPr>
              <a:t>;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1800" b="1" dirty="0">
                <a:latin typeface="Courier New" pitchFamily="49" charset="0"/>
              </a:rPr>
              <a:t>double </a:t>
            </a:r>
            <a:r>
              <a:rPr lang="en-US" sz="1800" b="1" dirty="0">
                <a:solidFill>
                  <a:srgbClr val="CC0066"/>
                </a:solidFill>
                <a:latin typeface="Courier New" pitchFamily="49" charset="0"/>
              </a:rPr>
              <a:t>y</a:t>
            </a:r>
            <a:r>
              <a:rPr lang="en-US" sz="1800" b="1" dirty="0">
                <a:latin typeface="Courier New" pitchFamily="49" charset="0"/>
              </a:rPr>
              <a:t>;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1800" b="1" dirty="0" err="1">
                <a:latin typeface="Courier New" pitchFamily="49" charset="0"/>
              </a:rPr>
              <a:t>foo</a:t>
            </a:r>
            <a:r>
              <a:rPr lang="en-US" sz="1800" b="1" dirty="0">
                <a:latin typeface="Courier New" pitchFamily="49" charset="0"/>
              </a:rPr>
              <a:t>(</a:t>
            </a:r>
            <a:r>
              <a:rPr lang="en-US" sz="1800" b="1" dirty="0" err="1">
                <a:latin typeface="Courier New" pitchFamily="49" charset="0"/>
              </a:rPr>
              <a:t>int</a:t>
            </a:r>
            <a:r>
              <a:rPr lang="en-US" sz="1800" b="1" dirty="0">
                <a:latin typeface="Courier New" pitchFamily="49" charset="0"/>
              </a:rPr>
              <a:t> </a:t>
            </a:r>
            <a:r>
              <a:rPr lang="en-US" sz="1800" b="1" dirty="0">
                <a:solidFill>
                  <a:srgbClr val="0000CC"/>
                </a:solidFill>
                <a:latin typeface="Courier New" pitchFamily="49" charset="0"/>
              </a:rPr>
              <a:t>a</a:t>
            </a:r>
            <a:r>
              <a:rPr lang="en-US" sz="1800" b="1" dirty="0">
                <a:latin typeface="Courier New" pitchFamily="49" charset="0"/>
              </a:rPr>
              <a:t>){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1800" b="1" dirty="0">
                <a:latin typeface="Courier New" pitchFamily="49" charset="0"/>
              </a:rPr>
              <a:t>  </a:t>
            </a:r>
            <a:r>
              <a:rPr lang="en-US" sz="1800" b="1" dirty="0" err="1">
                <a:latin typeface="Courier New" pitchFamily="49" charset="0"/>
              </a:rPr>
              <a:t>int</a:t>
            </a:r>
            <a:r>
              <a:rPr lang="en-US" sz="1800" b="1" dirty="0">
                <a:latin typeface="Courier New" pitchFamily="49" charset="0"/>
              </a:rPr>
              <a:t> </a:t>
            </a:r>
            <a:r>
              <a:rPr lang="en-US" sz="1800" b="1" dirty="0" err="1">
                <a:solidFill>
                  <a:srgbClr val="009900"/>
                </a:solidFill>
                <a:latin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</a:rPr>
              <a:t>;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1800" b="1" dirty="0">
                <a:latin typeface="Courier New" pitchFamily="49" charset="0"/>
              </a:rPr>
              <a:t>  …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1800" b="1" dirty="0">
                <a:latin typeface="Courier New" pitchFamily="49" charset="0"/>
              </a:rPr>
              <a:t>  </a:t>
            </a:r>
            <a:r>
              <a:rPr lang="en-US" sz="1800" b="1" dirty="0">
                <a:solidFill>
                  <a:srgbClr val="CC0066"/>
                </a:solidFill>
                <a:latin typeface="Courier New" pitchFamily="49" charset="0"/>
              </a:rPr>
              <a:t>x</a:t>
            </a:r>
            <a:r>
              <a:rPr lang="en-US" sz="1800" b="1" dirty="0">
                <a:latin typeface="Courier New" pitchFamily="49" charset="0"/>
              </a:rPr>
              <a:t> = </a:t>
            </a:r>
            <a:r>
              <a:rPr lang="en-US" sz="1800" b="1" dirty="0">
                <a:solidFill>
                  <a:srgbClr val="0000CC"/>
                </a:solidFill>
                <a:latin typeface="Courier New" pitchFamily="49" charset="0"/>
              </a:rPr>
              <a:t>a</a:t>
            </a:r>
            <a:r>
              <a:rPr lang="en-US" sz="1800" b="1" dirty="0">
                <a:latin typeface="Courier New" pitchFamily="49" charset="0"/>
              </a:rPr>
              <a:t>*</a:t>
            </a:r>
            <a:r>
              <a:rPr lang="en-US" sz="1800" b="1" dirty="0" err="1">
                <a:solidFill>
                  <a:srgbClr val="009900"/>
                </a:solidFill>
                <a:latin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</a:rPr>
              <a:t>;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1800" b="1" dirty="0">
                <a:latin typeface="Courier New" pitchFamily="49" charset="0"/>
              </a:rPr>
              <a:t>  …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1800" b="1" dirty="0">
                <a:latin typeface="Courier New" pitchFamily="49" charset="0"/>
              </a:rPr>
              <a:t>}</a:t>
            </a:r>
            <a:r>
              <a:rPr lang="en-US" sz="1800" dirty="0">
                <a:latin typeface="Courier New" pitchFamily="49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467433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0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08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Structures and Pointers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7467600" cy="4076700"/>
          </a:xfrm>
        </p:spPr>
        <p:txBody>
          <a:bodyPr/>
          <a:lstStyle/>
          <a:p>
            <a:r>
              <a:rPr lang="en-US" sz="2000" dirty="0"/>
              <a:t>What can we do here?</a:t>
            </a:r>
          </a:p>
          <a:p>
            <a:pPr lvl="1"/>
            <a:r>
              <a:rPr lang="en-US" sz="2000" dirty="0">
                <a:solidFill>
                  <a:srgbClr val="0000CC"/>
                </a:solidFill>
              </a:rPr>
              <a:t>within</a:t>
            </a:r>
            <a:r>
              <a:rPr lang="en-US" sz="2000" dirty="0"/>
              <a:t> a node</a:t>
            </a:r>
          </a:p>
          <a:p>
            <a:pPr lvl="1"/>
            <a:r>
              <a:rPr lang="en-US" sz="2000" dirty="0">
                <a:solidFill>
                  <a:srgbClr val="0000CC"/>
                </a:solidFill>
              </a:rPr>
              <a:t>across</a:t>
            </a:r>
            <a:r>
              <a:rPr lang="en-US" sz="2000" dirty="0"/>
              <a:t> nodes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What limits the compiler’s ability to optimize here? </a:t>
            </a:r>
          </a:p>
        </p:txBody>
      </p:sp>
      <p:sp>
        <p:nvSpPr>
          <p:cNvPr id="81924" name="Text Box 4"/>
          <p:cNvSpPr txBox="1">
            <a:spLocks noChangeArrowheads="1"/>
          </p:cNvSpPr>
          <p:nvPr/>
        </p:nvSpPr>
        <p:spPr bwMode="auto">
          <a:xfrm>
            <a:off x="4572000" y="1676400"/>
            <a:ext cx="4343400" cy="193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  <a:tabLst>
                <a:tab pos="400050" algn="l"/>
              </a:tabLst>
            </a:pPr>
            <a:r>
              <a:rPr lang="en-US" sz="1800" b="1" dirty="0" err="1">
                <a:latin typeface="Courier New" pitchFamily="49" charset="0"/>
              </a:rPr>
              <a:t>struct</a:t>
            </a:r>
            <a:r>
              <a:rPr lang="en-US" sz="1800" b="1" dirty="0">
                <a:latin typeface="Courier New" pitchFamily="49" charset="0"/>
              </a:rPr>
              <a:t> {</a:t>
            </a:r>
          </a:p>
          <a:p>
            <a:pPr>
              <a:lnSpc>
                <a:spcPct val="70000"/>
              </a:lnSpc>
              <a:spcBef>
                <a:spcPct val="50000"/>
              </a:spcBef>
              <a:tabLst>
                <a:tab pos="400050" algn="l"/>
              </a:tabLst>
            </a:pPr>
            <a:r>
              <a:rPr lang="en-US" sz="1800" b="1" dirty="0">
                <a:latin typeface="Courier New" pitchFamily="49" charset="0"/>
              </a:rPr>
              <a:t>	</a:t>
            </a:r>
            <a:r>
              <a:rPr lang="en-US" sz="1800" b="1" dirty="0" err="1">
                <a:latin typeface="Courier New" pitchFamily="49" charset="0"/>
              </a:rPr>
              <a:t>int</a:t>
            </a:r>
            <a:r>
              <a:rPr lang="en-US" sz="1800" b="1" dirty="0">
                <a:latin typeface="Courier New" pitchFamily="49" charset="0"/>
              </a:rPr>
              <a:t> count;</a:t>
            </a:r>
          </a:p>
          <a:p>
            <a:pPr>
              <a:lnSpc>
                <a:spcPct val="70000"/>
              </a:lnSpc>
              <a:spcBef>
                <a:spcPct val="50000"/>
              </a:spcBef>
              <a:tabLst>
                <a:tab pos="400050" algn="l"/>
              </a:tabLst>
            </a:pPr>
            <a:r>
              <a:rPr lang="en-US" sz="1800" b="1" dirty="0">
                <a:latin typeface="Courier New" pitchFamily="49" charset="0"/>
              </a:rPr>
              <a:t>	double velocity;</a:t>
            </a:r>
          </a:p>
          <a:p>
            <a:pPr>
              <a:lnSpc>
                <a:spcPct val="70000"/>
              </a:lnSpc>
              <a:spcBef>
                <a:spcPct val="50000"/>
              </a:spcBef>
              <a:tabLst>
                <a:tab pos="400050" algn="l"/>
              </a:tabLst>
            </a:pPr>
            <a:r>
              <a:rPr lang="en-US" sz="1800" b="1" dirty="0">
                <a:latin typeface="Courier New" pitchFamily="49" charset="0"/>
              </a:rPr>
              <a:t>	double inertia;</a:t>
            </a:r>
          </a:p>
          <a:p>
            <a:pPr>
              <a:lnSpc>
                <a:spcPct val="70000"/>
              </a:lnSpc>
              <a:spcBef>
                <a:spcPct val="50000"/>
              </a:spcBef>
              <a:tabLst>
                <a:tab pos="400050" algn="l"/>
              </a:tabLst>
            </a:pPr>
            <a:r>
              <a:rPr lang="en-US" sz="1800" b="1" dirty="0">
                <a:latin typeface="Courier New" pitchFamily="49" charset="0"/>
              </a:rPr>
              <a:t>	</a:t>
            </a:r>
            <a:r>
              <a:rPr lang="en-US" sz="1800" b="1" dirty="0" err="1">
                <a:latin typeface="Courier New" pitchFamily="49" charset="0"/>
              </a:rPr>
              <a:t>struct</a:t>
            </a:r>
            <a:r>
              <a:rPr lang="en-US" sz="1800" b="1" dirty="0">
                <a:latin typeface="Courier New" pitchFamily="49" charset="0"/>
              </a:rPr>
              <a:t> node *neighbors[N];</a:t>
            </a:r>
          </a:p>
          <a:p>
            <a:pPr>
              <a:lnSpc>
                <a:spcPct val="70000"/>
              </a:lnSpc>
              <a:spcBef>
                <a:spcPct val="50000"/>
              </a:spcBef>
              <a:tabLst>
                <a:tab pos="400050" algn="l"/>
              </a:tabLst>
            </a:pPr>
            <a:r>
              <a:rPr lang="en-US" sz="1800" b="1" dirty="0">
                <a:latin typeface="Courier New" pitchFamily="49" charset="0"/>
              </a:rPr>
              <a:t>} node;</a:t>
            </a:r>
            <a:endParaRPr lang="en-US" sz="180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9412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19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Arrays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581400"/>
            <a:ext cx="8178800" cy="2476500"/>
          </a:xfrm>
        </p:spPr>
        <p:txBody>
          <a:bodyPr/>
          <a:lstStyle/>
          <a:p>
            <a:r>
              <a:rPr lang="en-US" sz="2000" dirty="0"/>
              <a:t>usually accessed within </a:t>
            </a:r>
            <a:r>
              <a:rPr lang="en-US" sz="2000" dirty="0">
                <a:solidFill>
                  <a:srgbClr val="0000CC"/>
                </a:solidFill>
              </a:rPr>
              <a:t>loops nests</a:t>
            </a:r>
          </a:p>
          <a:p>
            <a:pPr lvl="1"/>
            <a:r>
              <a:rPr lang="en-US" sz="2000" dirty="0"/>
              <a:t>makes it easy to understand “time”</a:t>
            </a:r>
          </a:p>
          <a:p>
            <a:r>
              <a:rPr lang="en-US" sz="2000" dirty="0"/>
              <a:t>what we know about </a:t>
            </a:r>
            <a:r>
              <a:rPr lang="en-US" sz="2000" dirty="0">
                <a:solidFill>
                  <a:srgbClr val="0000CC"/>
                </a:solidFill>
              </a:rPr>
              <a:t>array element addresses</a:t>
            </a:r>
            <a:r>
              <a:rPr lang="en-US" sz="2000" dirty="0"/>
              <a:t>:</a:t>
            </a:r>
          </a:p>
          <a:p>
            <a:pPr lvl="1"/>
            <a:r>
              <a:rPr lang="en-US" sz="2000" dirty="0"/>
              <a:t>start of array?</a:t>
            </a:r>
          </a:p>
          <a:p>
            <a:pPr lvl="1"/>
            <a:r>
              <a:rPr lang="en-US" sz="2000" dirty="0"/>
              <a:t>relative position within array</a:t>
            </a:r>
          </a:p>
          <a:p>
            <a:endParaRPr lang="en-US" sz="2000" dirty="0"/>
          </a:p>
        </p:txBody>
      </p:sp>
      <p:sp>
        <p:nvSpPr>
          <p:cNvPr id="86020" name="Text Box 4"/>
          <p:cNvSpPr txBox="1">
            <a:spLocks noChangeArrowheads="1"/>
          </p:cNvSpPr>
          <p:nvPr/>
        </p:nvSpPr>
        <p:spPr bwMode="auto">
          <a:xfrm>
            <a:off x="1524000" y="1524000"/>
            <a:ext cx="4343400" cy="160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  <a:tabLst>
                <a:tab pos="339725" algn="l"/>
                <a:tab pos="688975" algn="l"/>
              </a:tabLst>
            </a:pPr>
            <a:r>
              <a:rPr lang="en-US" sz="1800" b="1" dirty="0">
                <a:latin typeface="Courier New" pitchFamily="49" charset="0"/>
              </a:rPr>
              <a:t>double A[N][N], B[N][N];</a:t>
            </a:r>
          </a:p>
          <a:p>
            <a:pPr>
              <a:lnSpc>
                <a:spcPct val="70000"/>
              </a:lnSpc>
              <a:spcBef>
                <a:spcPct val="50000"/>
              </a:spcBef>
              <a:tabLst>
                <a:tab pos="339725" algn="l"/>
                <a:tab pos="688975" algn="l"/>
              </a:tabLst>
            </a:pPr>
            <a:r>
              <a:rPr lang="en-US" sz="1800" b="1" dirty="0">
                <a:latin typeface="Courier New" pitchFamily="49" charset="0"/>
              </a:rPr>
              <a:t>…</a:t>
            </a:r>
          </a:p>
          <a:p>
            <a:pPr>
              <a:lnSpc>
                <a:spcPct val="70000"/>
              </a:lnSpc>
              <a:spcBef>
                <a:spcPct val="50000"/>
              </a:spcBef>
              <a:tabLst>
                <a:tab pos="339725" algn="l"/>
                <a:tab pos="688975" algn="l"/>
              </a:tabLst>
            </a:pPr>
            <a:r>
              <a:rPr lang="en-US" sz="1800" b="1" dirty="0">
                <a:latin typeface="Courier New" pitchFamily="49" charset="0"/>
              </a:rPr>
              <a:t>for </a:t>
            </a:r>
            <a:r>
              <a:rPr lang="en-US" sz="1800" b="1" dirty="0" err="1">
                <a:latin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</a:rPr>
              <a:t> = 0 to N-1</a:t>
            </a:r>
          </a:p>
          <a:p>
            <a:pPr>
              <a:lnSpc>
                <a:spcPct val="70000"/>
              </a:lnSpc>
              <a:spcBef>
                <a:spcPct val="50000"/>
              </a:spcBef>
              <a:tabLst>
                <a:tab pos="339725" algn="l"/>
                <a:tab pos="688975" algn="l"/>
              </a:tabLst>
            </a:pPr>
            <a:r>
              <a:rPr lang="en-US" sz="1800" b="1" dirty="0">
                <a:latin typeface="Courier New" pitchFamily="49" charset="0"/>
              </a:rPr>
              <a:t>	for j = 0 to N-1</a:t>
            </a:r>
          </a:p>
          <a:p>
            <a:pPr>
              <a:lnSpc>
                <a:spcPct val="70000"/>
              </a:lnSpc>
              <a:spcBef>
                <a:spcPct val="50000"/>
              </a:spcBef>
              <a:tabLst>
                <a:tab pos="339725" algn="l"/>
                <a:tab pos="688975" algn="l"/>
              </a:tabLst>
            </a:pPr>
            <a:r>
              <a:rPr lang="en-US" sz="1800" b="1" dirty="0">
                <a:latin typeface="Courier New" pitchFamily="49" charset="0"/>
              </a:rPr>
              <a:t>		A[</a:t>
            </a:r>
            <a:r>
              <a:rPr lang="en-US" sz="1800" b="1" dirty="0" err="1">
                <a:latin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</a:rPr>
              <a:t>][j] = B[j][</a:t>
            </a:r>
            <a:r>
              <a:rPr lang="en-US" sz="1800" b="1" dirty="0" err="1">
                <a:latin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</a:rPr>
              <a:t>];</a:t>
            </a:r>
            <a:endParaRPr lang="en-US" sz="180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15404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Pointer Alias Analysis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Decide for </a:t>
            </a:r>
            <a:r>
              <a:rPr lang="en-US" dirty="0">
                <a:solidFill>
                  <a:srgbClr val="0000FF"/>
                </a:solidFill>
              </a:rPr>
              <a:t>every pair of pointers </a:t>
            </a:r>
            <a:r>
              <a:rPr lang="en-US" dirty="0"/>
              <a:t>at </a:t>
            </a:r>
            <a:r>
              <a:rPr lang="en-US" dirty="0">
                <a:solidFill>
                  <a:srgbClr val="0000FF"/>
                </a:solidFill>
              </a:rPr>
              <a:t>every program point</a:t>
            </a:r>
            <a:r>
              <a:rPr lang="en-US" dirty="0"/>
              <a:t>:</a:t>
            </a:r>
          </a:p>
          <a:p>
            <a:pPr lvl="1"/>
            <a:r>
              <a:rPr lang="en-US" dirty="0">
                <a:solidFill>
                  <a:srgbClr val="FF3399"/>
                </a:solidFill>
              </a:rPr>
              <a:t>do they point to the same memory location?</a:t>
            </a:r>
          </a:p>
          <a:p>
            <a:r>
              <a:rPr lang="en-US" dirty="0"/>
              <a:t>A difficult problem</a:t>
            </a:r>
          </a:p>
          <a:p>
            <a:pPr lvl="1"/>
            <a:r>
              <a:rPr lang="en-US" dirty="0"/>
              <a:t>shown to be </a:t>
            </a:r>
            <a:r>
              <a:rPr lang="en-US" dirty="0" err="1">
                <a:solidFill>
                  <a:srgbClr val="0000FF"/>
                </a:solidFill>
              </a:rPr>
              <a:t>undecidable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/>
              <a:t>by </a:t>
            </a:r>
            <a:r>
              <a:rPr lang="en-US" dirty="0" err="1"/>
              <a:t>Landi</a:t>
            </a:r>
            <a:r>
              <a:rPr lang="en-US" dirty="0"/>
              <a:t>, 1992</a:t>
            </a:r>
          </a:p>
          <a:p>
            <a:r>
              <a:rPr lang="en-US" dirty="0">
                <a:solidFill>
                  <a:srgbClr val="0000FF"/>
                </a:solidFill>
              </a:rPr>
              <a:t>Correctness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report all pairs of pointers which do/may alias</a:t>
            </a:r>
          </a:p>
          <a:p>
            <a:r>
              <a:rPr lang="en-US" dirty="0">
                <a:solidFill>
                  <a:srgbClr val="0000FF"/>
                </a:solidFill>
              </a:rPr>
              <a:t>Ambiguous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two pointers which </a:t>
            </a:r>
            <a:r>
              <a:rPr lang="en-US" dirty="0">
                <a:solidFill>
                  <a:srgbClr val="FF3399"/>
                </a:solidFill>
              </a:rPr>
              <a:t>may or may not </a:t>
            </a:r>
            <a:r>
              <a:rPr lang="en-US" dirty="0"/>
              <a:t>alias</a:t>
            </a:r>
          </a:p>
          <a:p>
            <a:r>
              <a:rPr lang="en-US" dirty="0">
                <a:solidFill>
                  <a:srgbClr val="0000FF"/>
                </a:solidFill>
              </a:rPr>
              <a:t>Accuracy/Precision</a:t>
            </a:r>
            <a:r>
              <a:rPr lang="en-US" dirty="0"/>
              <a:t>:</a:t>
            </a:r>
          </a:p>
          <a:p>
            <a:pPr lvl="1"/>
            <a:r>
              <a:rPr lang="en-US" dirty="0">
                <a:solidFill>
                  <a:srgbClr val="FF3399"/>
                </a:solidFill>
              </a:rPr>
              <a:t>how few pairs of pointers</a:t>
            </a:r>
            <a:r>
              <a:rPr lang="en-US" dirty="0"/>
              <a:t> are reported while </a:t>
            </a:r>
            <a:r>
              <a:rPr lang="en-US" dirty="0">
                <a:solidFill>
                  <a:srgbClr val="FF3399"/>
                </a:solidFill>
              </a:rPr>
              <a:t>remaining correct</a:t>
            </a:r>
          </a:p>
          <a:p>
            <a:pPr lvl="1"/>
            <a:r>
              <a:rPr lang="en-US" dirty="0"/>
              <a:t>i.e., reduce ambiguity to improve accuracy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681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Visitation Order in Iteration Space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715000"/>
            <a:ext cx="8178800" cy="3429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000" dirty="0"/>
              <a:t>Note: </a:t>
            </a:r>
            <a:r>
              <a:rPr lang="en-US" sz="2000" dirty="0">
                <a:solidFill>
                  <a:srgbClr val="0000CC"/>
                </a:solidFill>
              </a:rPr>
              <a:t>iteration space </a:t>
            </a:r>
            <a:r>
              <a:rPr lang="en-US" sz="2000" b="1" dirty="0">
                <a:solidFill>
                  <a:srgbClr val="0000CC"/>
                </a:solidFill>
                <a:sym typeface="Symbol"/>
              </a:rPr>
              <a:t></a:t>
            </a:r>
            <a:r>
              <a:rPr lang="en-US" sz="2000" dirty="0">
                <a:solidFill>
                  <a:srgbClr val="0000CC"/>
                </a:solidFill>
                <a:sym typeface="Math1" pitchFamily="2" charset="2"/>
              </a:rPr>
              <a:t> data space</a:t>
            </a:r>
            <a:endParaRPr lang="en-US" sz="2000" dirty="0">
              <a:solidFill>
                <a:srgbClr val="0000CC"/>
              </a:solidFill>
            </a:endParaRPr>
          </a:p>
        </p:txBody>
      </p:sp>
      <p:sp>
        <p:nvSpPr>
          <p:cNvPr id="90116" name="Text Box 4"/>
          <p:cNvSpPr txBox="1">
            <a:spLocks noChangeArrowheads="1"/>
          </p:cNvSpPr>
          <p:nvPr/>
        </p:nvSpPr>
        <p:spPr bwMode="auto">
          <a:xfrm>
            <a:off x="533400" y="2895600"/>
            <a:ext cx="3352800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  <a:tabLst>
                <a:tab pos="339725" algn="l"/>
                <a:tab pos="688975" algn="l"/>
              </a:tabLst>
            </a:pPr>
            <a:r>
              <a:rPr lang="en-US" sz="1800" b="1" dirty="0">
                <a:latin typeface="Courier New" pitchFamily="49" charset="0"/>
              </a:rPr>
              <a:t>for </a:t>
            </a:r>
            <a:r>
              <a:rPr lang="en-US" sz="1800" b="1" dirty="0" err="1">
                <a:solidFill>
                  <a:srgbClr val="0000CC"/>
                </a:solidFill>
                <a:latin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</a:rPr>
              <a:t> = 0 to N-1</a:t>
            </a:r>
          </a:p>
          <a:p>
            <a:pPr>
              <a:lnSpc>
                <a:spcPct val="70000"/>
              </a:lnSpc>
              <a:spcBef>
                <a:spcPct val="50000"/>
              </a:spcBef>
              <a:tabLst>
                <a:tab pos="339725" algn="l"/>
                <a:tab pos="688975" algn="l"/>
              </a:tabLst>
            </a:pPr>
            <a:r>
              <a:rPr lang="en-US" sz="1800" b="1" dirty="0">
                <a:latin typeface="Courier New" pitchFamily="49" charset="0"/>
              </a:rPr>
              <a:t>	for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</a:rPr>
              <a:t>j</a:t>
            </a:r>
            <a:r>
              <a:rPr lang="en-US" sz="1800" b="1" dirty="0">
                <a:latin typeface="Courier New" pitchFamily="49" charset="0"/>
              </a:rPr>
              <a:t> = 0 to N-1</a:t>
            </a:r>
          </a:p>
          <a:p>
            <a:pPr>
              <a:lnSpc>
                <a:spcPct val="70000"/>
              </a:lnSpc>
              <a:spcBef>
                <a:spcPct val="50000"/>
              </a:spcBef>
              <a:tabLst>
                <a:tab pos="339725" algn="l"/>
                <a:tab pos="688975" algn="l"/>
              </a:tabLst>
            </a:pPr>
            <a:r>
              <a:rPr lang="en-US" sz="1800" b="1" dirty="0">
                <a:latin typeface="Courier New" pitchFamily="49" charset="0"/>
              </a:rPr>
              <a:t>		A[</a:t>
            </a:r>
            <a:r>
              <a:rPr lang="en-US" sz="1800" b="1" dirty="0" err="1">
                <a:latin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</a:rPr>
              <a:t>][j] = B[j][</a:t>
            </a:r>
            <a:r>
              <a:rPr lang="en-US" sz="1800" b="1" dirty="0" err="1">
                <a:latin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</a:rPr>
              <a:t>];</a:t>
            </a:r>
            <a:endParaRPr lang="en-US" sz="1800" dirty="0">
              <a:latin typeface="Courier New" pitchFamily="49" charset="0"/>
            </a:endParaRPr>
          </a:p>
        </p:txBody>
      </p:sp>
      <p:grpSp>
        <p:nvGrpSpPr>
          <p:cNvPr id="90117" name="Group 5"/>
          <p:cNvGrpSpPr>
            <a:grpSpLocks/>
          </p:cNvGrpSpPr>
          <p:nvPr/>
        </p:nvGrpSpPr>
        <p:grpSpPr bwMode="auto">
          <a:xfrm>
            <a:off x="4038600" y="1905000"/>
            <a:ext cx="4267200" cy="3560763"/>
            <a:chOff x="2544" y="1200"/>
            <a:chExt cx="2688" cy="2243"/>
          </a:xfrm>
        </p:grpSpPr>
        <p:grpSp>
          <p:nvGrpSpPr>
            <p:cNvPr id="90118" name="Group 6"/>
            <p:cNvGrpSpPr>
              <a:grpSpLocks/>
            </p:cNvGrpSpPr>
            <p:nvPr/>
          </p:nvGrpSpPr>
          <p:grpSpPr bwMode="auto">
            <a:xfrm>
              <a:off x="2784" y="1200"/>
              <a:ext cx="2448" cy="2016"/>
              <a:chOff x="3072" y="1200"/>
              <a:chExt cx="1488" cy="1296"/>
            </a:xfrm>
          </p:grpSpPr>
          <p:sp>
            <p:nvSpPr>
              <p:cNvPr id="90119" name="Line 7"/>
              <p:cNvSpPr>
                <a:spLocks noChangeShapeType="1"/>
              </p:cNvSpPr>
              <p:nvPr/>
            </p:nvSpPr>
            <p:spPr bwMode="auto">
              <a:xfrm flipV="1">
                <a:off x="3072" y="1200"/>
                <a:ext cx="0" cy="1296"/>
              </a:xfrm>
              <a:prstGeom prst="line">
                <a:avLst/>
              </a:prstGeom>
              <a:noFill/>
              <a:ln w="19050">
                <a:solidFill>
                  <a:srgbClr val="B2B2B2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120" name="Line 8"/>
              <p:cNvSpPr>
                <a:spLocks noChangeShapeType="1"/>
              </p:cNvSpPr>
              <p:nvPr/>
            </p:nvSpPr>
            <p:spPr bwMode="auto">
              <a:xfrm flipV="1">
                <a:off x="3072" y="2496"/>
                <a:ext cx="1488" cy="0"/>
              </a:xfrm>
              <a:prstGeom prst="line">
                <a:avLst/>
              </a:prstGeom>
              <a:noFill/>
              <a:ln w="19050">
                <a:solidFill>
                  <a:srgbClr val="B2B2B2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0121" name="Text Box 9"/>
            <p:cNvSpPr txBox="1">
              <a:spLocks noChangeArrowheads="1"/>
            </p:cNvSpPr>
            <p:nvPr/>
          </p:nvSpPr>
          <p:spPr bwMode="auto">
            <a:xfrm>
              <a:off x="2544" y="1248"/>
              <a:ext cx="192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70000"/>
                </a:lnSpc>
                <a:spcBef>
                  <a:spcPct val="50000"/>
                </a:spcBef>
                <a:tabLst>
                  <a:tab pos="339725" algn="l"/>
                  <a:tab pos="688975" algn="l"/>
                </a:tabLst>
              </a:pPr>
              <a:r>
                <a:rPr lang="en-US" sz="1800" b="1">
                  <a:solidFill>
                    <a:srgbClr val="0000CC"/>
                  </a:solidFill>
                  <a:latin typeface="Courier New" pitchFamily="49" charset="0"/>
                </a:rPr>
                <a:t>i</a:t>
              </a:r>
              <a:endParaRPr lang="en-US" sz="1800">
                <a:solidFill>
                  <a:srgbClr val="0000CC"/>
                </a:solidFill>
                <a:latin typeface="Courier New" pitchFamily="49" charset="0"/>
              </a:endParaRPr>
            </a:p>
          </p:txBody>
        </p:sp>
        <p:sp>
          <p:nvSpPr>
            <p:cNvPr id="90122" name="Text Box 10"/>
            <p:cNvSpPr txBox="1">
              <a:spLocks noChangeArrowheads="1"/>
            </p:cNvSpPr>
            <p:nvPr/>
          </p:nvSpPr>
          <p:spPr bwMode="auto">
            <a:xfrm>
              <a:off x="4992" y="3264"/>
              <a:ext cx="192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70000"/>
                </a:lnSpc>
                <a:spcBef>
                  <a:spcPct val="50000"/>
                </a:spcBef>
                <a:tabLst>
                  <a:tab pos="339725" algn="l"/>
                  <a:tab pos="688975" algn="l"/>
                </a:tabLst>
              </a:pPr>
              <a:r>
                <a:rPr lang="en-US" sz="1800" b="1">
                  <a:solidFill>
                    <a:srgbClr val="CC0066"/>
                  </a:solidFill>
                  <a:latin typeface="Courier New" pitchFamily="49" charset="0"/>
                </a:rPr>
                <a:t>j</a:t>
              </a:r>
              <a:endParaRPr lang="en-US" sz="1800">
                <a:solidFill>
                  <a:srgbClr val="CC0066"/>
                </a:solidFill>
                <a:latin typeface="Courier New" pitchFamily="49" charset="0"/>
              </a:endParaRPr>
            </a:p>
          </p:txBody>
        </p:sp>
        <p:grpSp>
          <p:nvGrpSpPr>
            <p:cNvPr id="90123" name="Group 11"/>
            <p:cNvGrpSpPr>
              <a:grpSpLocks/>
            </p:cNvGrpSpPr>
            <p:nvPr/>
          </p:nvGrpSpPr>
          <p:grpSpPr bwMode="auto">
            <a:xfrm>
              <a:off x="2736" y="1440"/>
              <a:ext cx="2208" cy="1824"/>
              <a:chOff x="2736" y="1440"/>
              <a:chExt cx="2208" cy="1824"/>
            </a:xfrm>
          </p:grpSpPr>
          <p:grpSp>
            <p:nvGrpSpPr>
              <p:cNvPr id="90124" name="Group 12"/>
              <p:cNvGrpSpPr>
                <a:grpSpLocks/>
              </p:cNvGrpSpPr>
              <p:nvPr/>
            </p:nvGrpSpPr>
            <p:grpSpPr bwMode="auto">
              <a:xfrm>
                <a:off x="2736" y="2592"/>
                <a:ext cx="2208" cy="672"/>
                <a:chOff x="2736" y="2592"/>
                <a:chExt cx="2208" cy="672"/>
              </a:xfrm>
            </p:grpSpPr>
            <p:grpSp>
              <p:nvGrpSpPr>
                <p:cNvPr id="90125" name="Group 13"/>
                <p:cNvGrpSpPr>
                  <a:grpSpLocks/>
                </p:cNvGrpSpPr>
                <p:nvPr/>
              </p:nvGrpSpPr>
              <p:grpSpPr bwMode="auto">
                <a:xfrm>
                  <a:off x="2736" y="3168"/>
                  <a:ext cx="2208" cy="96"/>
                  <a:chOff x="2736" y="3168"/>
                  <a:chExt cx="2208" cy="96"/>
                </a:xfrm>
              </p:grpSpPr>
              <p:sp>
                <p:nvSpPr>
                  <p:cNvPr id="90126" name="Oval 14"/>
                  <p:cNvSpPr>
                    <a:spLocks noChangeArrowheads="1"/>
                  </p:cNvSpPr>
                  <p:nvPr/>
                </p:nvSpPr>
                <p:spPr bwMode="auto">
                  <a:xfrm>
                    <a:off x="273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27" name="Oval 15"/>
                  <p:cNvSpPr>
                    <a:spLocks noChangeArrowheads="1"/>
                  </p:cNvSpPr>
                  <p:nvPr/>
                </p:nvSpPr>
                <p:spPr bwMode="auto">
                  <a:xfrm>
                    <a:off x="292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28" name="Oval 16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29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331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30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350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31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32" name="Oval 20"/>
                  <p:cNvSpPr>
                    <a:spLocks noChangeArrowheads="1"/>
                  </p:cNvSpPr>
                  <p:nvPr/>
                </p:nvSpPr>
                <p:spPr bwMode="auto">
                  <a:xfrm>
                    <a:off x="388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33" name="Oval 21"/>
                  <p:cNvSpPr>
                    <a:spLocks noChangeArrowheads="1"/>
                  </p:cNvSpPr>
                  <p:nvPr/>
                </p:nvSpPr>
                <p:spPr bwMode="auto">
                  <a:xfrm>
                    <a:off x="408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34" name="Oval 22"/>
                  <p:cNvSpPr>
                    <a:spLocks noChangeArrowheads="1"/>
                  </p:cNvSpPr>
                  <p:nvPr/>
                </p:nvSpPr>
                <p:spPr bwMode="auto">
                  <a:xfrm>
                    <a:off x="427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35" name="Oval 23"/>
                  <p:cNvSpPr>
                    <a:spLocks noChangeArrowheads="1"/>
                  </p:cNvSpPr>
                  <p:nvPr/>
                </p:nvSpPr>
                <p:spPr bwMode="auto">
                  <a:xfrm>
                    <a:off x="446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36" name="Oval 24"/>
                  <p:cNvSpPr>
                    <a:spLocks noChangeArrowheads="1"/>
                  </p:cNvSpPr>
                  <p:nvPr/>
                </p:nvSpPr>
                <p:spPr bwMode="auto">
                  <a:xfrm>
                    <a:off x="465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37" name="Oval 25"/>
                  <p:cNvSpPr>
                    <a:spLocks noChangeArrowheads="1"/>
                  </p:cNvSpPr>
                  <p:nvPr/>
                </p:nvSpPr>
                <p:spPr bwMode="auto">
                  <a:xfrm>
                    <a:off x="484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138" name="Group 26"/>
                <p:cNvGrpSpPr>
                  <a:grpSpLocks/>
                </p:cNvGrpSpPr>
                <p:nvPr/>
              </p:nvGrpSpPr>
              <p:grpSpPr bwMode="auto">
                <a:xfrm>
                  <a:off x="2736" y="2976"/>
                  <a:ext cx="2208" cy="96"/>
                  <a:chOff x="2736" y="3168"/>
                  <a:chExt cx="2208" cy="96"/>
                </a:xfrm>
              </p:grpSpPr>
              <p:sp>
                <p:nvSpPr>
                  <p:cNvPr id="90139" name="Oval 27"/>
                  <p:cNvSpPr>
                    <a:spLocks noChangeArrowheads="1"/>
                  </p:cNvSpPr>
                  <p:nvPr/>
                </p:nvSpPr>
                <p:spPr bwMode="auto">
                  <a:xfrm>
                    <a:off x="273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40" name="Oval 28"/>
                  <p:cNvSpPr>
                    <a:spLocks noChangeArrowheads="1"/>
                  </p:cNvSpPr>
                  <p:nvPr/>
                </p:nvSpPr>
                <p:spPr bwMode="auto">
                  <a:xfrm>
                    <a:off x="292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41" name="Oval 29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42" name="Oval 30"/>
                  <p:cNvSpPr>
                    <a:spLocks noChangeArrowheads="1"/>
                  </p:cNvSpPr>
                  <p:nvPr/>
                </p:nvSpPr>
                <p:spPr bwMode="auto">
                  <a:xfrm>
                    <a:off x="331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43" name="Oval 31"/>
                  <p:cNvSpPr>
                    <a:spLocks noChangeArrowheads="1"/>
                  </p:cNvSpPr>
                  <p:nvPr/>
                </p:nvSpPr>
                <p:spPr bwMode="auto">
                  <a:xfrm>
                    <a:off x="350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44" name="Oval 32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45" name="Oval 33"/>
                  <p:cNvSpPr>
                    <a:spLocks noChangeArrowheads="1"/>
                  </p:cNvSpPr>
                  <p:nvPr/>
                </p:nvSpPr>
                <p:spPr bwMode="auto">
                  <a:xfrm>
                    <a:off x="388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46" name="Oval 34"/>
                  <p:cNvSpPr>
                    <a:spLocks noChangeArrowheads="1"/>
                  </p:cNvSpPr>
                  <p:nvPr/>
                </p:nvSpPr>
                <p:spPr bwMode="auto">
                  <a:xfrm>
                    <a:off x="408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47" name="Oval 35"/>
                  <p:cNvSpPr>
                    <a:spLocks noChangeArrowheads="1"/>
                  </p:cNvSpPr>
                  <p:nvPr/>
                </p:nvSpPr>
                <p:spPr bwMode="auto">
                  <a:xfrm>
                    <a:off x="427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48" name="Oval 36"/>
                  <p:cNvSpPr>
                    <a:spLocks noChangeArrowheads="1"/>
                  </p:cNvSpPr>
                  <p:nvPr/>
                </p:nvSpPr>
                <p:spPr bwMode="auto">
                  <a:xfrm>
                    <a:off x="446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49" name="Oval 37"/>
                  <p:cNvSpPr>
                    <a:spLocks noChangeArrowheads="1"/>
                  </p:cNvSpPr>
                  <p:nvPr/>
                </p:nvSpPr>
                <p:spPr bwMode="auto">
                  <a:xfrm>
                    <a:off x="465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50" name="Oval 38"/>
                  <p:cNvSpPr>
                    <a:spLocks noChangeArrowheads="1"/>
                  </p:cNvSpPr>
                  <p:nvPr/>
                </p:nvSpPr>
                <p:spPr bwMode="auto">
                  <a:xfrm>
                    <a:off x="484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151" name="Group 39"/>
                <p:cNvGrpSpPr>
                  <a:grpSpLocks/>
                </p:cNvGrpSpPr>
                <p:nvPr/>
              </p:nvGrpSpPr>
              <p:grpSpPr bwMode="auto">
                <a:xfrm>
                  <a:off x="2736" y="2784"/>
                  <a:ext cx="2208" cy="96"/>
                  <a:chOff x="2736" y="3168"/>
                  <a:chExt cx="2208" cy="96"/>
                </a:xfrm>
              </p:grpSpPr>
              <p:sp>
                <p:nvSpPr>
                  <p:cNvPr id="90152" name="Oval 40"/>
                  <p:cNvSpPr>
                    <a:spLocks noChangeArrowheads="1"/>
                  </p:cNvSpPr>
                  <p:nvPr/>
                </p:nvSpPr>
                <p:spPr bwMode="auto">
                  <a:xfrm>
                    <a:off x="273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53" name="Oval 41"/>
                  <p:cNvSpPr>
                    <a:spLocks noChangeArrowheads="1"/>
                  </p:cNvSpPr>
                  <p:nvPr/>
                </p:nvSpPr>
                <p:spPr bwMode="auto">
                  <a:xfrm>
                    <a:off x="292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54" name="Oval 42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55" name="Oval 43"/>
                  <p:cNvSpPr>
                    <a:spLocks noChangeArrowheads="1"/>
                  </p:cNvSpPr>
                  <p:nvPr/>
                </p:nvSpPr>
                <p:spPr bwMode="auto">
                  <a:xfrm>
                    <a:off x="331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56" name="Oval 44"/>
                  <p:cNvSpPr>
                    <a:spLocks noChangeArrowheads="1"/>
                  </p:cNvSpPr>
                  <p:nvPr/>
                </p:nvSpPr>
                <p:spPr bwMode="auto">
                  <a:xfrm>
                    <a:off x="350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57" name="Oval 45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58" name="Oval 46"/>
                  <p:cNvSpPr>
                    <a:spLocks noChangeArrowheads="1"/>
                  </p:cNvSpPr>
                  <p:nvPr/>
                </p:nvSpPr>
                <p:spPr bwMode="auto">
                  <a:xfrm>
                    <a:off x="388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59" name="Oval 47"/>
                  <p:cNvSpPr>
                    <a:spLocks noChangeArrowheads="1"/>
                  </p:cNvSpPr>
                  <p:nvPr/>
                </p:nvSpPr>
                <p:spPr bwMode="auto">
                  <a:xfrm>
                    <a:off x="408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60" name="Oval 48"/>
                  <p:cNvSpPr>
                    <a:spLocks noChangeArrowheads="1"/>
                  </p:cNvSpPr>
                  <p:nvPr/>
                </p:nvSpPr>
                <p:spPr bwMode="auto">
                  <a:xfrm>
                    <a:off x="427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61" name="Oval 49"/>
                  <p:cNvSpPr>
                    <a:spLocks noChangeArrowheads="1"/>
                  </p:cNvSpPr>
                  <p:nvPr/>
                </p:nvSpPr>
                <p:spPr bwMode="auto">
                  <a:xfrm>
                    <a:off x="446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62" name="Oval 50"/>
                  <p:cNvSpPr>
                    <a:spLocks noChangeArrowheads="1"/>
                  </p:cNvSpPr>
                  <p:nvPr/>
                </p:nvSpPr>
                <p:spPr bwMode="auto">
                  <a:xfrm>
                    <a:off x="465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63" name="Oval 51"/>
                  <p:cNvSpPr>
                    <a:spLocks noChangeArrowheads="1"/>
                  </p:cNvSpPr>
                  <p:nvPr/>
                </p:nvSpPr>
                <p:spPr bwMode="auto">
                  <a:xfrm>
                    <a:off x="484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164" name="Group 52"/>
                <p:cNvGrpSpPr>
                  <a:grpSpLocks/>
                </p:cNvGrpSpPr>
                <p:nvPr/>
              </p:nvGrpSpPr>
              <p:grpSpPr bwMode="auto">
                <a:xfrm>
                  <a:off x="2736" y="2592"/>
                  <a:ext cx="2208" cy="96"/>
                  <a:chOff x="2736" y="3168"/>
                  <a:chExt cx="2208" cy="96"/>
                </a:xfrm>
              </p:grpSpPr>
              <p:sp>
                <p:nvSpPr>
                  <p:cNvPr id="90165" name="Oval 53"/>
                  <p:cNvSpPr>
                    <a:spLocks noChangeArrowheads="1"/>
                  </p:cNvSpPr>
                  <p:nvPr/>
                </p:nvSpPr>
                <p:spPr bwMode="auto">
                  <a:xfrm>
                    <a:off x="273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66" name="Oval 54"/>
                  <p:cNvSpPr>
                    <a:spLocks noChangeArrowheads="1"/>
                  </p:cNvSpPr>
                  <p:nvPr/>
                </p:nvSpPr>
                <p:spPr bwMode="auto">
                  <a:xfrm>
                    <a:off x="292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67" name="Oval 55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68" name="Oval 56"/>
                  <p:cNvSpPr>
                    <a:spLocks noChangeArrowheads="1"/>
                  </p:cNvSpPr>
                  <p:nvPr/>
                </p:nvSpPr>
                <p:spPr bwMode="auto">
                  <a:xfrm>
                    <a:off x="331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69" name="Oval 57"/>
                  <p:cNvSpPr>
                    <a:spLocks noChangeArrowheads="1"/>
                  </p:cNvSpPr>
                  <p:nvPr/>
                </p:nvSpPr>
                <p:spPr bwMode="auto">
                  <a:xfrm>
                    <a:off x="350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70" name="Oval 58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71" name="Oval 59"/>
                  <p:cNvSpPr>
                    <a:spLocks noChangeArrowheads="1"/>
                  </p:cNvSpPr>
                  <p:nvPr/>
                </p:nvSpPr>
                <p:spPr bwMode="auto">
                  <a:xfrm>
                    <a:off x="388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72" name="Oval 60"/>
                  <p:cNvSpPr>
                    <a:spLocks noChangeArrowheads="1"/>
                  </p:cNvSpPr>
                  <p:nvPr/>
                </p:nvSpPr>
                <p:spPr bwMode="auto">
                  <a:xfrm>
                    <a:off x="408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73" name="Oval 61"/>
                  <p:cNvSpPr>
                    <a:spLocks noChangeArrowheads="1"/>
                  </p:cNvSpPr>
                  <p:nvPr/>
                </p:nvSpPr>
                <p:spPr bwMode="auto">
                  <a:xfrm>
                    <a:off x="427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74" name="Oval 62"/>
                  <p:cNvSpPr>
                    <a:spLocks noChangeArrowheads="1"/>
                  </p:cNvSpPr>
                  <p:nvPr/>
                </p:nvSpPr>
                <p:spPr bwMode="auto">
                  <a:xfrm>
                    <a:off x="446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75" name="Oval 63"/>
                  <p:cNvSpPr>
                    <a:spLocks noChangeArrowheads="1"/>
                  </p:cNvSpPr>
                  <p:nvPr/>
                </p:nvSpPr>
                <p:spPr bwMode="auto">
                  <a:xfrm>
                    <a:off x="465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76" name="Oval 64"/>
                  <p:cNvSpPr>
                    <a:spLocks noChangeArrowheads="1"/>
                  </p:cNvSpPr>
                  <p:nvPr/>
                </p:nvSpPr>
                <p:spPr bwMode="auto">
                  <a:xfrm>
                    <a:off x="484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90177" name="Group 65"/>
              <p:cNvGrpSpPr>
                <a:grpSpLocks/>
              </p:cNvGrpSpPr>
              <p:nvPr/>
            </p:nvGrpSpPr>
            <p:grpSpPr bwMode="auto">
              <a:xfrm>
                <a:off x="2736" y="1824"/>
                <a:ext cx="2208" cy="672"/>
                <a:chOff x="2736" y="2592"/>
                <a:chExt cx="2208" cy="672"/>
              </a:xfrm>
            </p:grpSpPr>
            <p:grpSp>
              <p:nvGrpSpPr>
                <p:cNvPr id="90178" name="Group 66"/>
                <p:cNvGrpSpPr>
                  <a:grpSpLocks/>
                </p:cNvGrpSpPr>
                <p:nvPr/>
              </p:nvGrpSpPr>
              <p:grpSpPr bwMode="auto">
                <a:xfrm>
                  <a:off x="2736" y="3168"/>
                  <a:ext cx="2208" cy="96"/>
                  <a:chOff x="2736" y="3168"/>
                  <a:chExt cx="2208" cy="96"/>
                </a:xfrm>
              </p:grpSpPr>
              <p:sp>
                <p:nvSpPr>
                  <p:cNvPr id="90179" name="Oval 67"/>
                  <p:cNvSpPr>
                    <a:spLocks noChangeArrowheads="1"/>
                  </p:cNvSpPr>
                  <p:nvPr/>
                </p:nvSpPr>
                <p:spPr bwMode="auto">
                  <a:xfrm>
                    <a:off x="273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80" name="Oval 68"/>
                  <p:cNvSpPr>
                    <a:spLocks noChangeArrowheads="1"/>
                  </p:cNvSpPr>
                  <p:nvPr/>
                </p:nvSpPr>
                <p:spPr bwMode="auto">
                  <a:xfrm>
                    <a:off x="292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81" name="Oval 69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82" name="Oval 70"/>
                  <p:cNvSpPr>
                    <a:spLocks noChangeArrowheads="1"/>
                  </p:cNvSpPr>
                  <p:nvPr/>
                </p:nvSpPr>
                <p:spPr bwMode="auto">
                  <a:xfrm>
                    <a:off x="331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83" name="Oval 71"/>
                  <p:cNvSpPr>
                    <a:spLocks noChangeArrowheads="1"/>
                  </p:cNvSpPr>
                  <p:nvPr/>
                </p:nvSpPr>
                <p:spPr bwMode="auto">
                  <a:xfrm>
                    <a:off x="350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84" name="Oval 72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85" name="Oval 73"/>
                  <p:cNvSpPr>
                    <a:spLocks noChangeArrowheads="1"/>
                  </p:cNvSpPr>
                  <p:nvPr/>
                </p:nvSpPr>
                <p:spPr bwMode="auto">
                  <a:xfrm>
                    <a:off x="388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86" name="Oval 74"/>
                  <p:cNvSpPr>
                    <a:spLocks noChangeArrowheads="1"/>
                  </p:cNvSpPr>
                  <p:nvPr/>
                </p:nvSpPr>
                <p:spPr bwMode="auto">
                  <a:xfrm>
                    <a:off x="408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87" name="Oval 75"/>
                  <p:cNvSpPr>
                    <a:spLocks noChangeArrowheads="1"/>
                  </p:cNvSpPr>
                  <p:nvPr/>
                </p:nvSpPr>
                <p:spPr bwMode="auto">
                  <a:xfrm>
                    <a:off x="427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88" name="Oval 76"/>
                  <p:cNvSpPr>
                    <a:spLocks noChangeArrowheads="1"/>
                  </p:cNvSpPr>
                  <p:nvPr/>
                </p:nvSpPr>
                <p:spPr bwMode="auto">
                  <a:xfrm>
                    <a:off x="446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89" name="Oval 77"/>
                  <p:cNvSpPr>
                    <a:spLocks noChangeArrowheads="1"/>
                  </p:cNvSpPr>
                  <p:nvPr/>
                </p:nvSpPr>
                <p:spPr bwMode="auto">
                  <a:xfrm>
                    <a:off x="465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90" name="Oval 78"/>
                  <p:cNvSpPr>
                    <a:spLocks noChangeArrowheads="1"/>
                  </p:cNvSpPr>
                  <p:nvPr/>
                </p:nvSpPr>
                <p:spPr bwMode="auto">
                  <a:xfrm>
                    <a:off x="484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191" name="Group 79"/>
                <p:cNvGrpSpPr>
                  <a:grpSpLocks/>
                </p:cNvGrpSpPr>
                <p:nvPr/>
              </p:nvGrpSpPr>
              <p:grpSpPr bwMode="auto">
                <a:xfrm>
                  <a:off x="2736" y="2976"/>
                  <a:ext cx="2208" cy="96"/>
                  <a:chOff x="2736" y="3168"/>
                  <a:chExt cx="2208" cy="96"/>
                </a:xfrm>
              </p:grpSpPr>
              <p:sp>
                <p:nvSpPr>
                  <p:cNvPr id="90192" name="Oval 80"/>
                  <p:cNvSpPr>
                    <a:spLocks noChangeArrowheads="1"/>
                  </p:cNvSpPr>
                  <p:nvPr/>
                </p:nvSpPr>
                <p:spPr bwMode="auto">
                  <a:xfrm>
                    <a:off x="273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93" name="Oval 81"/>
                  <p:cNvSpPr>
                    <a:spLocks noChangeArrowheads="1"/>
                  </p:cNvSpPr>
                  <p:nvPr/>
                </p:nvSpPr>
                <p:spPr bwMode="auto">
                  <a:xfrm>
                    <a:off x="292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94" name="Oval 82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95" name="Oval 83"/>
                  <p:cNvSpPr>
                    <a:spLocks noChangeArrowheads="1"/>
                  </p:cNvSpPr>
                  <p:nvPr/>
                </p:nvSpPr>
                <p:spPr bwMode="auto">
                  <a:xfrm>
                    <a:off x="331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96" name="Oval 84"/>
                  <p:cNvSpPr>
                    <a:spLocks noChangeArrowheads="1"/>
                  </p:cNvSpPr>
                  <p:nvPr/>
                </p:nvSpPr>
                <p:spPr bwMode="auto">
                  <a:xfrm>
                    <a:off x="350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97" name="Oval 85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98" name="Oval 86"/>
                  <p:cNvSpPr>
                    <a:spLocks noChangeArrowheads="1"/>
                  </p:cNvSpPr>
                  <p:nvPr/>
                </p:nvSpPr>
                <p:spPr bwMode="auto">
                  <a:xfrm>
                    <a:off x="388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99" name="Oval 87"/>
                  <p:cNvSpPr>
                    <a:spLocks noChangeArrowheads="1"/>
                  </p:cNvSpPr>
                  <p:nvPr/>
                </p:nvSpPr>
                <p:spPr bwMode="auto">
                  <a:xfrm>
                    <a:off x="408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200" name="Oval 88"/>
                  <p:cNvSpPr>
                    <a:spLocks noChangeArrowheads="1"/>
                  </p:cNvSpPr>
                  <p:nvPr/>
                </p:nvSpPr>
                <p:spPr bwMode="auto">
                  <a:xfrm>
                    <a:off x="427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201" name="Oval 89"/>
                  <p:cNvSpPr>
                    <a:spLocks noChangeArrowheads="1"/>
                  </p:cNvSpPr>
                  <p:nvPr/>
                </p:nvSpPr>
                <p:spPr bwMode="auto">
                  <a:xfrm>
                    <a:off x="446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202" name="Oval 90"/>
                  <p:cNvSpPr>
                    <a:spLocks noChangeArrowheads="1"/>
                  </p:cNvSpPr>
                  <p:nvPr/>
                </p:nvSpPr>
                <p:spPr bwMode="auto">
                  <a:xfrm>
                    <a:off x="465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203" name="Oval 91"/>
                  <p:cNvSpPr>
                    <a:spLocks noChangeArrowheads="1"/>
                  </p:cNvSpPr>
                  <p:nvPr/>
                </p:nvSpPr>
                <p:spPr bwMode="auto">
                  <a:xfrm>
                    <a:off x="484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204" name="Group 92"/>
                <p:cNvGrpSpPr>
                  <a:grpSpLocks/>
                </p:cNvGrpSpPr>
                <p:nvPr/>
              </p:nvGrpSpPr>
              <p:grpSpPr bwMode="auto">
                <a:xfrm>
                  <a:off x="2736" y="2784"/>
                  <a:ext cx="2208" cy="96"/>
                  <a:chOff x="2736" y="3168"/>
                  <a:chExt cx="2208" cy="96"/>
                </a:xfrm>
              </p:grpSpPr>
              <p:sp>
                <p:nvSpPr>
                  <p:cNvPr id="90205" name="Oval 93"/>
                  <p:cNvSpPr>
                    <a:spLocks noChangeArrowheads="1"/>
                  </p:cNvSpPr>
                  <p:nvPr/>
                </p:nvSpPr>
                <p:spPr bwMode="auto">
                  <a:xfrm>
                    <a:off x="273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206" name="Oval 94"/>
                  <p:cNvSpPr>
                    <a:spLocks noChangeArrowheads="1"/>
                  </p:cNvSpPr>
                  <p:nvPr/>
                </p:nvSpPr>
                <p:spPr bwMode="auto">
                  <a:xfrm>
                    <a:off x="292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207" name="Oval 95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208" name="Oval 96"/>
                  <p:cNvSpPr>
                    <a:spLocks noChangeArrowheads="1"/>
                  </p:cNvSpPr>
                  <p:nvPr/>
                </p:nvSpPr>
                <p:spPr bwMode="auto">
                  <a:xfrm>
                    <a:off x="331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209" name="Oval 97"/>
                  <p:cNvSpPr>
                    <a:spLocks noChangeArrowheads="1"/>
                  </p:cNvSpPr>
                  <p:nvPr/>
                </p:nvSpPr>
                <p:spPr bwMode="auto">
                  <a:xfrm>
                    <a:off x="350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210" name="Oval 98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211" name="Oval 99"/>
                  <p:cNvSpPr>
                    <a:spLocks noChangeArrowheads="1"/>
                  </p:cNvSpPr>
                  <p:nvPr/>
                </p:nvSpPr>
                <p:spPr bwMode="auto">
                  <a:xfrm>
                    <a:off x="388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212" name="Oval 100"/>
                  <p:cNvSpPr>
                    <a:spLocks noChangeArrowheads="1"/>
                  </p:cNvSpPr>
                  <p:nvPr/>
                </p:nvSpPr>
                <p:spPr bwMode="auto">
                  <a:xfrm>
                    <a:off x="408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213" name="Oval 101"/>
                  <p:cNvSpPr>
                    <a:spLocks noChangeArrowheads="1"/>
                  </p:cNvSpPr>
                  <p:nvPr/>
                </p:nvSpPr>
                <p:spPr bwMode="auto">
                  <a:xfrm>
                    <a:off x="427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214" name="Oval 102"/>
                  <p:cNvSpPr>
                    <a:spLocks noChangeArrowheads="1"/>
                  </p:cNvSpPr>
                  <p:nvPr/>
                </p:nvSpPr>
                <p:spPr bwMode="auto">
                  <a:xfrm>
                    <a:off x="446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215" name="Oval 103"/>
                  <p:cNvSpPr>
                    <a:spLocks noChangeArrowheads="1"/>
                  </p:cNvSpPr>
                  <p:nvPr/>
                </p:nvSpPr>
                <p:spPr bwMode="auto">
                  <a:xfrm>
                    <a:off x="465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216" name="Oval 104"/>
                  <p:cNvSpPr>
                    <a:spLocks noChangeArrowheads="1"/>
                  </p:cNvSpPr>
                  <p:nvPr/>
                </p:nvSpPr>
                <p:spPr bwMode="auto">
                  <a:xfrm>
                    <a:off x="484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217" name="Group 105"/>
                <p:cNvGrpSpPr>
                  <a:grpSpLocks/>
                </p:cNvGrpSpPr>
                <p:nvPr/>
              </p:nvGrpSpPr>
              <p:grpSpPr bwMode="auto">
                <a:xfrm>
                  <a:off x="2736" y="2592"/>
                  <a:ext cx="2208" cy="96"/>
                  <a:chOff x="2736" y="3168"/>
                  <a:chExt cx="2208" cy="96"/>
                </a:xfrm>
              </p:grpSpPr>
              <p:sp>
                <p:nvSpPr>
                  <p:cNvPr id="90218" name="Oval 106"/>
                  <p:cNvSpPr>
                    <a:spLocks noChangeArrowheads="1"/>
                  </p:cNvSpPr>
                  <p:nvPr/>
                </p:nvSpPr>
                <p:spPr bwMode="auto">
                  <a:xfrm>
                    <a:off x="273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219" name="Oval 107"/>
                  <p:cNvSpPr>
                    <a:spLocks noChangeArrowheads="1"/>
                  </p:cNvSpPr>
                  <p:nvPr/>
                </p:nvSpPr>
                <p:spPr bwMode="auto">
                  <a:xfrm>
                    <a:off x="292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220" name="Oval 108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221" name="Oval 109"/>
                  <p:cNvSpPr>
                    <a:spLocks noChangeArrowheads="1"/>
                  </p:cNvSpPr>
                  <p:nvPr/>
                </p:nvSpPr>
                <p:spPr bwMode="auto">
                  <a:xfrm>
                    <a:off x="331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222" name="Oval 110"/>
                  <p:cNvSpPr>
                    <a:spLocks noChangeArrowheads="1"/>
                  </p:cNvSpPr>
                  <p:nvPr/>
                </p:nvSpPr>
                <p:spPr bwMode="auto">
                  <a:xfrm>
                    <a:off x="350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223" name="Oval 111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224" name="Oval 112"/>
                  <p:cNvSpPr>
                    <a:spLocks noChangeArrowheads="1"/>
                  </p:cNvSpPr>
                  <p:nvPr/>
                </p:nvSpPr>
                <p:spPr bwMode="auto">
                  <a:xfrm>
                    <a:off x="388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225" name="Oval 113"/>
                  <p:cNvSpPr>
                    <a:spLocks noChangeArrowheads="1"/>
                  </p:cNvSpPr>
                  <p:nvPr/>
                </p:nvSpPr>
                <p:spPr bwMode="auto">
                  <a:xfrm>
                    <a:off x="408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226" name="Oval 114"/>
                  <p:cNvSpPr>
                    <a:spLocks noChangeArrowheads="1"/>
                  </p:cNvSpPr>
                  <p:nvPr/>
                </p:nvSpPr>
                <p:spPr bwMode="auto">
                  <a:xfrm>
                    <a:off x="427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227" name="Oval 115"/>
                  <p:cNvSpPr>
                    <a:spLocks noChangeArrowheads="1"/>
                  </p:cNvSpPr>
                  <p:nvPr/>
                </p:nvSpPr>
                <p:spPr bwMode="auto">
                  <a:xfrm>
                    <a:off x="446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228" name="Oval 116"/>
                  <p:cNvSpPr>
                    <a:spLocks noChangeArrowheads="1"/>
                  </p:cNvSpPr>
                  <p:nvPr/>
                </p:nvSpPr>
                <p:spPr bwMode="auto">
                  <a:xfrm>
                    <a:off x="465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229" name="Oval 117"/>
                  <p:cNvSpPr>
                    <a:spLocks noChangeArrowheads="1"/>
                  </p:cNvSpPr>
                  <p:nvPr/>
                </p:nvSpPr>
                <p:spPr bwMode="auto">
                  <a:xfrm>
                    <a:off x="484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90230" name="Group 118"/>
              <p:cNvGrpSpPr>
                <a:grpSpLocks/>
              </p:cNvGrpSpPr>
              <p:nvPr/>
            </p:nvGrpSpPr>
            <p:grpSpPr bwMode="auto">
              <a:xfrm>
                <a:off x="2736" y="1632"/>
                <a:ext cx="2208" cy="96"/>
                <a:chOff x="2736" y="3168"/>
                <a:chExt cx="2208" cy="96"/>
              </a:xfrm>
            </p:grpSpPr>
            <p:sp>
              <p:nvSpPr>
                <p:cNvPr id="90231" name="Oval 119"/>
                <p:cNvSpPr>
                  <a:spLocks noChangeArrowheads="1"/>
                </p:cNvSpPr>
                <p:nvPr/>
              </p:nvSpPr>
              <p:spPr bwMode="auto">
                <a:xfrm>
                  <a:off x="2736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0232" name="Oval 120"/>
                <p:cNvSpPr>
                  <a:spLocks noChangeArrowheads="1"/>
                </p:cNvSpPr>
                <p:nvPr/>
              </p:nvSpPr>
              <p:spPr bwMode="auto">
                <a:xfrm>
                  <a:off x="2928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0233" name="Oval 121"/>
                <p:cNvSpPr>
                  <a:spLocks noChangeArrowheads="1"/>
                </p:cNvSpPr>
                <p:nvPr/>
              </p:nvSpPr>
              <p:spPr bwMode="auto">
                <a:xfrm>
                  <a:off x="3120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0234" name="Oval 122"/>
                <p:cNvSpPr>
                  <a:spLocks noChangeArrowheads="1"/>
                </p:cNvSpPr>
                <p:nvPr/>
              </p:nvSpPr>
              <p:spPr bwMode="auto">
                <a:xfrm>
                  <a:off x="3312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0235" name="Oval 123"/>
                <p:cNvSpPr>
                  <a:spLocks noChangeArrowheads="1"/>
                </p:cNvSpPr>
                <p:nvPr/>
              </p:nvSpPr>
              <p:spPr bwMode="auto">
                <a:xfrm>
                  <a:off x="3504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0236" name="Oval 124"/>
                <p:cNvSpPr>
                  <a:spLocks noChangeArrowheads="1"/>
                </p:cNvSpPr>
                <p:nvPr/>
              </p:nvSpPr>
              <p:spPr bwMode="auto">
                <a:xfrm>
                  <a:off x="3696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0237" name="Oval 125"/>
                <p:cNvSpPr>
                  <a:spLocks noChangeArrowheads="1"/>
                </p:cNvSpPr>
                <p:nvPr/>
              </p:nvSpPr>
              <p:spPr bwMode="auto">
                <a:xfrm>
                  <a:off x="3888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0238" name="Oval 126"/>
                <p:cNvSpPr>
                  <a:spLocks noChangeArrowheads="1"/>
                </p:cNvSpPr>
                <p:nvPr/>
              </p:nvSpPr>
              <p:spPr bwMode="auto">
                <a:xfrm>
                  <a:off x="4080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0239" name="Oval 127"/>
                <p:cNvSpPr>
                  <a:spLocks noChangeArrowheads="1"/>
                </p:cNvSpPr>
                <p:nvPr/>
              </p:nvSpPr>
              <p:spPr bwMode="auto">
                <a:xfrm>
                  <a:off x="4272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0240" name="Oval 128"/>
                <p:cNvSpPr>
                  <a:spLocks noChangeArrowheads="1"/>
                </p:cNvSpPr>
                <p:nvPr/>
              </p:nvSpPr>
              <p:spPr bwMode="auto">
                <a:xfrm>
                  <a:off x="4464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0241" name="Oval 129"/>
                <p:cNvSpPr>
                  <a:spLocks noChangeArrowheads="1"/>
                </p:cNvSpPr>
                <p:nvPr/>
              </p:nvSpPr>
              <p:spPr bwMode="auto">
                <a:xfrm>
                  <a:off x="4656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0242" name="Oval 130"/>
                <p:cNvSpPr>
                  <a:spLocks noChangeArrowheads="1"/>
                </p:cNvSpPr>
                <p:nvPr/>
              </p:nvSpPr>
              <p:spPr bwMode="auto">
                <a:xfrm>
                  <a:off x="4848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90243" name="Group 131"/>
              <p:cNvGrpSpPr>
                <a:grpSpLocks/>
              </p:cNvGrpSpPr>
              <p:nvPr/>
            </p:nvGrpSpPr>
            <p:grpSpPr bwMode="auto">
              <a:xfrm>
                <a:off x="2736" y="1440"/>
                <a:ext cx="2208" cy="96"/>
                <a:chOff x="2736" y="3168"/>
                <a:chExt cx="2208" cy="96"/>
              </a:xfrm>
            </p:grpSpPr>
            <p:sp>
              <p:nvSpPr>
                <p:cNvPr id="90244" name="Oval 132"/>
                <p:cNvSpPr>
                  <a:spLocks noChangeArrowheads="1"/>
                </p:cNvSpPr>
                <p:nvPr/>
              </p:nvSpPr>
              <p:spPr bwMode="auto">
                <a:xfrm>
                  <a:off x="2736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0245" name="Oval 133"/>
                <p:cNvSpPr>
                  <a:spLocks noChangeArrowheads="1"/>
                </p:cNvSpPr>
                <p:nvPr/>
              </p:nvSpPr>
              <p:spPr bwMode="auto">
                <a:xfrm>
                  <a:off x="2928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0246" name="Oval 134"/>
                <p:cNvSpPr>
                  <a:spLocks noChangeArrowheads="1"/>
                </p:cNvSpPr>
                <p:nvPr/>
              </p:nvSpPr>
              <p:spPr bwMode="auto">
                <a:xfrm>
                  <a:off x="3120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0247" name="Oval 135"/>
                <p:cNvSpPr>
                  <a:spLocks noChangeArrowheads="1"/>
                </p:cNvSpPr>
                <p:nvPr/>
              </p:nvSpPr>
              <p:spPr bwMode="auto">
                <a:xfrm>
                  <a:off x="3312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0248" name="Oval 136"/>
                <p:cNvSpPr>
                  <a:spLocks noChangeArrowheads="1"/>
                </p:cNvSpPr>
                <p:nvPr/>
              </p:nvSpPr>
              <p:spPr bwMode="auto">
                <a:xfrm>
                  <a:off x="3504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0249" name="Oval 137"/>
                <p:cNvSpPr>
                  <a:spLocks noChangeArrowheads="1"/>
                </p:cNvSpPr>
                <p:nvPr/>
              </p:nvSpPr>
              <p:spPr bwMode="auto">
                <a:xfrm>
                  <a:off x="3696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0250" name="Oval 138"/>
                <p:cNvSpPr>
                  <a:spLocks noChangeArrowheads="1"/>
                </p:cNvSpPr>
                <p:nvPr/>
              </p:nvSpPr>
              <p:spPr bwMode="auto">
                <a:xfrm>
                  <a:off x="3888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0251" name="Oval 139"/>
                <p:cNvSpPr>
                  <a:spLocks noChangeArrowheads="1"/>
                </p:cNvSpPr>
                <p:nvPr/>
              </p:nvSpPr>
              <p:spPr bwMode="auto">
                <a:xfrm>
                  <a:off x="4080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0252" name="Oval 140"/>
                <p:cNvSpPr>
                  <a:spLocks noChangeArrowheads="1"/>
                </p:cNvSpPr>
                <p:nvPr/>
              </p:nvSpPr>
              <p:spPr bwMode="auto">
                <a:xfrm>
                  <a:off x="4272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0253" name="Oval 141"/>
                <p:cNvSpPr>
                  <a:spLocks noChangeArrowheads="1"/>
                </p:cNvSpPr>
                <p:nvPr/>
              </p:nvSpPr>
              <p:spPr bwMode="auto">
                <a:xfrm>
                  <a:off x="4464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0254" name="Oval 142"/>
                <p:cNvSpPr>
                  <a:spLocks noChangeArrowheads="1"/>
                </p:cNvSpPr>
                <p:nvPr/>
              </p:nvSpPr>
              <p:spPr bwMode="auto">
                <a:xfrm>
                  <a:off x="4656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0255" name="Oval 143"/>
                <p:cNvSpPr>
                  <a:spLocks noChangeArrowheads="1"/>
                </p:cNvSpPr>
                <p:nvPr/>
              </p:nvSpPr>
              <p:spPr bwMode="auto">
                <a:xfrm>
                  <a:off x="4848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90256" name="Group 144"/>
            <p:cNvGrpSpPr>
              <a:grpSpLocks/>
            </p:cNvGrpSpPr>
            <p:nvPr/>
          </p:nvGrpSpPr>
          <p:grpSpPr bwMode="auto">
            <a:xfrm>
              <a:off x="2784" y="1488"/>
              <a:ext cx="2112" cy="1728"/>
              <a:chOff x="2784" y="1488"/>
              <a:chExt cx="2112" cy="1728"/>
            </a:xfrm>
          </p:grpSpPr>
          <p:grpSp>
            <p:nvGrpSpPr>
              <p:cNvPr id="90257" name="Group 145"/>
              <p:cNvGrpSpPr>
                <a:grpSpLocks/>
              </p:cNvGrpSpPr>
              <p:nvPr/>
            </p:nvGrpSpPr>
            <p:grpSpPr bwMode="auto">
              <a:xfrm>
                <a:off x="2784" y="3216"/>
                <a:ext cx="2112" cy="0"/>
                <a:chOff x="2784" y="3216"/>
                <a:chExt cx="2112" cy="0"/>
              </a:xfrm>
            </p:grpSpPr>
            <p:grpSp>
              <p:nvGrpSpPr>
                <p:cNvPr id="90258" name="Group 146"/>
                <p:cNvGrpSpPr>
                  <a:grpSpLocks/>
                </p:cNvGrpSpPr>
                <p:nvPr/>
              </p:nvGrpSpPr>
              <p:grpSpPr bwMode="auto">
                <a:xfrm>
                  <a:off x="2784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0259" name="Line 147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260" name="Line 148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261" name="Line 149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262" name="Group 150"/>
                <p:cNvGrpSpPr>
                  <a:grpSpLocks/>
                </p:cNvGrpSpPr>
                <p:nvPr/>
              </p:nvGrpSpPr>
              <p:grpSpPr bwMode="auto">
                <a:xfrm>
                  <a:off x="3360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0263" name="Line 151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264" name="Line 152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265" name="Line 153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266" name="Group 154"/>
                <p:cNvGrpSpPr>
                  <a:grpSpLocks/>
                </p:cNvGrpSpPr>
                <p:nvPr/>
              </p:nvGrpSpPr>
              <p:grpSpPr bwMode="auto">
                <a:xfrm>
                  <a:off x="3936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0267" name="Line 155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268" name="Line 156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269" name="Line 157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270" name="Group 158"/>
                <p:cNvGrpSpPr>
                  <a:grpSpLocks/>
                </p:cNvGrpSpPr>
                <p:nvPr/>
              </p:nvGrpSpPr>
              <p:grpSpPr bwMode="auto">
                <a:xfrm>
                  <a:off x="4512" y="3216"/>
                  <a:ext cx="384" cy="0"/>
                  <a:chOff x="4560" y="3216"/>
                  <a:chExt cx="384" cy="0"/>
                </a:xfrm>
              </p:grpSpPr>
              <p:sp>
                <p:nvSpPr>
                  <p:cNvPr id="90271" name="Line 159"/>
                  <p:cNvSpPr>
                    <a:spLocks noChangeShapeType="1"/>
                  </p:cNvSpPr>
                  <p:nvPr/>
                </p:nvSpPr>
                <p:spPr bwMode="auto">
                  <a:xfrm>
                    <a:off x="4560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272" name="Line 160"/>
                  <p:cNvSpPr>
                    <a:spLocks noChangeShapeType="1"/>
                  </p:cNvSpPr>
                  <p:nvPr/>
                </p:nvSpPr>
                <p:spPr bwMode="auto">
                  <a:xfrm>
                    <a:off x="4752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90273" name="Group 161"/>
              <p:cNvGrpSpPr>
                <a:grpSpLocks/>
              </p:cNvGrpSpPr>
              <p:nvPr/>
            </p:nvGrpSpPr>
            <p:grpSpPr bwMode="auto">
              <a:xfrm>
                <a:off x="2784" y="3024"/>
                <a:ext cx="2112" cy="0"/>
                <a:chOff x="2784" y="3216"/>
                <a:chExt cx="2112" cy="0"/>
              </a:xfrm>
            </p:grpSpPr>
            <p:grpSp>
              <p:nvGrpSpPr>
                <p:cNvPr id="90274" name="Group 162"/>
                <p:cNvGrpSpPr>
                  <a:grpSpLocks/>
                </p:cNvGrpSpPr>
                <p:nvPr/>
              </p:nvGrpSpPr>
              <p:grpSpPr bwMode="auto">
                <a:xfrm>
                  <a:off x="2784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0275" name="Line 163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276" name="Line 164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277" name="Line 165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278" name="Group 166"/>
                <p:cNvGrpSpPr>
                  <a:grpSpLocks/>
                </p:cNvGrpSpPr>
                <p:nvPr/>
              </p:nvGrpSpPr>
              <p:grpSpPr bwMode="auto">
                <a:xfrm>
                  <a:off x="3360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0279" name="Line 167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280" name="Line 168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281" name="Line 169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282" name="Group 170"/>
                <p:cNvGrpSpPr>
                  <a:grpSpLocks/>
                </p:cNvGrpSpPr>
                <p:nvPr/>
              </p:nvGrpSpPr>
              <p:grpSpPr bwMode="auto">
                <a:xfrm>
                  <a:off x="3936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0283" name="Line 171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284" name="Line 172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285" name="Line 173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286" name="Group 174"/>
                <p:cNvGrpSpPr>
                  <a:grpSpLocks/>
                </p:cNvGrpSpPr>
                <p:nvPr/>
              </p:nvGrpSpPr>
              <p:grpSpPr bwMode="auto">
                <a:xfrm>
                  <a:off x="4512" y="3216"/>
                  <a:ext cx="384" cy="0"/>
                  <a:chOff x="4560" y="3216"/>
                  <a:chExt cx="384" cy="0"/>
                </a:xfrm>
              </p:grpSpPr>
              <p:sp>
                <p:nvSpPr>
                  <p:cNvPr id="90287" name="Line 175"/>
                  <p:cNvSpPr>
                    <a:spLocks noChangeShapeType="1"/>
                  </p:cNvSpPr>
                  <p:nvPr/>
                </p:nvSpPr>
                <p:spPr bwMode="auto">
                  <a:xfrm>
                    <a:off x="4560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288" name="Line 176"/>
                  <p:cNvSpPr>
                    <a:spLocks noChangeShapeType="1"/>
                  </p:cNvSpPr>
                  <p:nvPr/>
                </p:nvSpPr>
                <p:spPr bwMode="auto">
                  <a:xfrm>
                    <a:off x="4752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90289" name="Group 177"/>
              <p:cNvGrpSpPr>
                <a:grpSpLocks/>
              </p:cNvGrpSpPr>
              <p:nvPr/>
            </p:nvGrpSpPr>
            <p:grpSpPr bwMode="auto">
              <a:xfrm>
                <a:off x="2784" y="2832"/>
                <a:ext cx="2112" cy="0"/>
                <a:chOff x="2784" y="3216"/>
                <a:chExt cx="2112" cy="0"/>
              </a:xfrm>
            </p:grpSpPr>
            <p:grpSp>
              <p:nvGrpSpPr>
                <p:cNvPr id="90290" name="Group 178"/>
                <p:cNvGrpSpPr>
                  <a:grpSpLocks/>
                </p:cNvGrpSpPr>
                <p:nvPr/>
              </p:nvGrpSpPr>
              <p:grpSpPr bwMode="auto">
                <a:xfrm>
                  <a:off x="2784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0291" name="Line 179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292" name="Line 180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293" name="Line 181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294" name="Group 182"/>
                <p:cNvGrpSpPr>
                  <a:grpSpLocks/>
                </p:cNvGrpSpPr>
                <p:nvPr/>
              </p:nvGrpSpPr>
              <p:grpSpPr bwMode="auto">
                <a:xfrm>
                  <a:off x="3360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0295" name="Line 183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296" name="Line 184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297" name="Line 185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298" name="Group 186"/>
                <p:cNvGrpSpPr>
                  <a:grpSpLocks/>
                </p:cNvGrpSpPr>
                <p:nvPr/>
              </p:nvGrpSpPr>
              <p:grpSpPr bwMode="auto">
                <a:xfrm>
                  <a:off x="3936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0299" name="Line 187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00" name="Line 188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01" name="Line 189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302" name="Group 190"/>
                <p:cNvGrpSpPr>
                  <a:grpSpLocks/>
                </p:cNvGrpSpPr>
                <p:nvPr/>
              </p:nvGrpSpPr>
              <p:grpSpPr bwMode="auto">
                <a:xfrm>
                  <a:off x="4512" y="3216"/>
                  <a:ext cx="384" cy="0"/>
                  <a:chOff x="4560" y="3216"/>
                  <a:chExt cx="384" cy="0"/>
                </a:xfrm>
              </p:grpSpPr>
              <p:sp>
                <p:nvSpPr>
                  <p:cNvPr id="90303" name="Line 191"/>
                  <p:cNvSpPr>
                    <a:spLocks noChangeShapeType="1"/>
                  </p:cNvSpPr>
                  <p:nvPr/>
                </p:nvSpPr>
                <p:spPr bwMode="auto">
                  <a:xfrm>
                    <a:off x="4560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04" name="Line 192"/>
                  <p:cNvSpPr>
                    <a:spLocks noChangeShapeType="1"/>
                  </p:cNvSpPr>
                  <p:nvPr/>
                </p:nvSpPr>
                <p:spPr bwMode="auto">
                  <a:xfrm>
                    <a:off x="4752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90305" name="Group 193"/>
              <p:cNvGrpSpPr>
                <a:grpSpLocks/>
              </p:cNvGrpSpPr>
              <p:nvPr/>
            </p:nvGrpSpPr>
            <p:grpSpPr bwMode="auto">
              <a:xfrm>
                <a:off x="2784" y="2640"/>
                <a:ext cx="2112" cy="0"/>
                <a:chOff x="2784" y="3216"/>
                <a:chExt cx="2112" cy="0"/>
              </a:xfrm>
            </p:grpSpPr>
            <p:grpSp>
              <p:nvGrpSpPr>
                <p:cNvPr id="90306" name="Group 194"/>
                <p:cNvGrpSpPr>
                  <a:grpSpLocks/>
                </p:cNvGrpSpPr>
                <p:nvPr/>
              </p:nvGrpSpPr>
              <p:grpSpPr bwMode="auto">
                <a:xfrm>
                  <a:off x="2784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0307" name="Line 195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08" name="Line 196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09" name="Line 197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310" name="Group 198"/>
                <p:cNvGrpSpPr>
                  <a:grpSpLocks/>
                </p:cNvGrpSpPr>
                <p:nvPr/>
              </p:nvGrpSpPr>
              <p:grpSpPr bwMode="auto">
                <a:xfrm>
                  <a:off x="3360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0311" name="Line 199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12" name="Line 200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13" name="Line 201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314" name="Group 202"/>
                <p:cNvGrpSpPr>
                  <a:grpSpLocks/>
                </p:cNvGrpSpPr>
                <p:nvPr/>
              </p:nvGrpSpPr>
              <p:grpSpPr bwMode="auto">
                <a:xfrm>
                  <a:off x="3936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0315" name="Line 203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16" name="Line 204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17" name="Line 205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318" name="Group 206"/>
                <p:cNvGrpSpPr>
                  <a:grpSpLocks/>
                </p:cNvGrpSpPr>
                <p:nvPr/>
              </p:nvGrpSpPr>
              <p:grpSpPr bwMode="auto">
                <a:xfrm>
                  <a:off x="4512" y="3216"/>
                  <a:ext cx="384" cy="0"/>
                  <a:chOff x="4560" y="3216"/>
                  <a:chExt cx="384" cy="0"/>
                </a:xfrm>
              </p:grpSpPr>
              <p:sp>
                <p:nvSpPr>
                  <p:cNvPr id="90319" name="Line 207"/>
                  <p:cNvSpPr>
                    <a:spLocks noChangeShapeType="1"/>
                  </p:cNvSpPr>
                  <p:nvPr/>
                </p:nvSpPr>
                <p:spPr bwMode="auto">
                  <a:xfrm>
                    <a:off x="4560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20" name="Line 208"/>
                  <p:cNvSpPr>
                    <a:spLocks noChangeShapeType="1"/>
                  </p:cNvSpPr>
                  <p:nvPr/>
                </p:nvSpPr>
                <p:spPr bwMode="auto">
                  <a:xfrm>
                    <a:off x="4752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90321" name="Group 209"/>
              <p:cNvGrpSpPr>
                <a:grpSpLocks/>
              </p:cNvGrpSpPr>
              <p:nvPr/>
            </p:nvGrpSpPr>
            <p:grpSpPr bwMode="auto">
              <a:xfrm>
                <a:off x="2784" y="2448"/>
                <a:ext cx="2112" cy="0"/>
                <a:chOff x="2784" y="3216"/>
                <a:chExt cx="2112" cy="0"/>
              </a:xfrm>
            </p:grpSpPr>
            <p:grpSp>
              <p:nvGrpSpPr>
                <p:cNvPr id="90322" name="Group 210"/>
                <p:cNvGrpSpPr>
                  <a:grpSpLocks/>
                </p:cNvGrpSpPr>
                <p:nvPr/>
              </p:nvGrpSpPr>
              <p:grpSpPr bwMode="auto">
                <a:xfrm>
                  <a:off x="2784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0323" name="Line 211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24" name="Line 212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25" name="Line 213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326" name="Group 214"/>
                <p:cNvGrpSpPr>
                  <a:grpSpLocks/>
                </p:cNvGrpSpPr>
                <p:nvPr/>
              </p:nvGrpSpPr>
              <p:grpSpPr bwMode="auto">
                <a:xfrm>
                  <a:off x="3360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0327" name="Line 215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28" name="Line 216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29" name="Line 217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330" name="Group 218"/>
                <p:cNvGrpSpPr>
                  <a:grpSpLocks/>
                </p:cNvGrpSpPr>
                <p:nvPr/>
              </p:nvGrpSpPr>
              <p:grpSpPr bwMode="auto">
                <a:xfrm>
                  <a:off x="3936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0331" name="Line 219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32" name="Line 220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33" name="Line 221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334" name="Group 222"/>
                <p:cNvGrpSpPr>
                  <a:grpSpLocks/>
                </p:cNvGrpSpPr>
                <p:nvPr/>
              </p:nvGrpSpPr>
              <p:grpSpPr bwMode="auto">
                <a:xfrm>
                  <a:off x="4512" y="3216"/>
                  <a:ext cx="384" cy="0"/>
                  <a:chOff x="4560" y="3216"/>
                  <a:chExt cx="384" cy="0"/>
                </a:xfrm>
              </p:grpSpPr>
              <p:sp>
                <p:nvSpPr>
                  <p:cNvPr id="90335" name="Line 223"/>
                  <p:cNvSpPr>
                    <a:spLocks noChangeShapeType="1"/>
                  </p:cNvSpPr>
                  <p:nvPr/>
                </p:nvSpPr>
                <p:spPr bwMode="auto">
                  <a:xfrm>
                    <a:off x="4560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36" name="Line 224"/>
                  <p:cNvSpPr>
                    <a:spLocks noChangeShapeType="1"/>
                  </p:cNvSpPr>
                  <p:nvPr/>
                </p:nvSpPr>
                <p:spPr bwMode="auto">
                  <a:xfrm>
                    <a:off x="4752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90337" name="Group 225"/>
              <p:cNvGrpSpPr>
                <a:grpSpLocks/>
              </p:cNvGrpSpPr>
              <p:nvPr/>
            </p:nvGrpSpPr>
            <p:grpSpPr bwMode="auto">
              <a:xfrm>
                <a:off x="2784" y="2256"/>
                <a:ext cx="2112" cy="0"/>
                <a:chOff x="2784" y="3216"/>
                <a:chExt cx="2112" cy="0"/>
              </a:xfrm>
            </p:grpSpPr>
            <p:grpSp>
              <p:nvGrpSpPr>
                <p:cNvPr id="90338" name="Group 226"/>
                <p:cNvGrpSpPr>
                  <a:grpSpLocks/>
                </p:cNvGrpSpPr>
                <p:nvPr/>
              </p:nvGrpSpPr>
              <p:grpSpPr bwMode="auto">
                <a:xfrm>
                  <a:off x="2784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0339" name="Line 227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40" name="Line 228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41" name="Line 229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342" name="Group 230"/>
                <p:cNvGrpSpPr>
                  <a:grpSpLocks/>
                </p:cNvGrpSpPr>
                <p:nvPr/>
              </p:nvGrpSpPr>
              <p:grpSpPr bwMode="auto">
                <a:xfrm>
                  <a:off x="3360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0343" name="Line 231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44" name="Line 232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45" name="Line 233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346" name="Group 234"/>
                <p:cNvGrpSpPr>
                  <a:grpSpLocks/>
                </p:cNvGrpSpPr>
                <p:nvPr/>
              </p:nvGrpSpPr>
              <p:grpSpPr bwMode="auto">
                <a:xfrm>
                  <a:off x="3936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0347" name="Line 235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48" name="Line 236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49" name="Line 237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350" name="Group 238"/>
                <p:cNvGrpSpPr>
                  <a:grpSpLocks/>
                </p:cNvGrpSpPr>
                <p:nvPr/>
              </p:nvGrpSpPr>
              <p:grpSpPr bwMode="auto">
                <a:xfrm>
                  <a:off x="4512" y="3216"/>
                  <a:ext cx="384" cy="0"/>
                  <a:chOff x="4560" y="3216"/>
                  <a:chExt cx="384" cy="0"/>
                </a:xfrm>
              </p:grpSpPr>
              <p:sp>
                <p:nvSpPr>
                  <p:cNvPr id="90351" name="Line 239"/>
                  <p:cNvSpPr>
                    <a:spLocks noChangeShapeType="1"/>
                  </p:cNvSpPr>
                  <p:nvPr/>
                </p:nvSpPr>
                <p:spPr bwMode="auto">
                  <a:xfrm>
                    <a:off x="4560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52" name="Line 240"/>
                  <p:cNvSpPr>
                    <a:spLocks noChangeShapeType="1"/>
                  </p:cNvSpPr>
                  <p:nvPr/>
                </p:nvSpPr>
                <p:spPr bwMode="auto">
                  <a:xfrm>
                    <a:off x="4752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90353" name="Group 241"/>
              <p:cNvGrpSpPr>
                <a:grpSpLocks/>
              </p:cNvGrpSpPr>
              <p:nvPr/>
            </p:nvGrpSpPr>
            <p:grpSpPr bwMode="auto">
              <a:xfrm>
                <a:off x="2784" y="2064"/>
                <a:ext cx="2112" cy="0"/>
                <a:chOff x="2784" y="3216"/>
                <a:chExt cx="2112" cy="0"/>
              </a:xfrm>
            </p:grpSpPr>
            <p:grpSp>
              <p:nvGrpSpPr>
                <p:cNvPr id="90354" name="Group 242"/>
                <p:cNvGrpSpPr>
                  <a:grpSpLocks/>
                </p:cNvGrpSpPr>
                <p:nvPr/>
              </p:nvGrpSpPr>
              <p:grpSpPr bwMode="auto">
                <a:xfrm>
                  <a:off x="2784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0355" name="Line 243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56" name="Line 244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57" name="Line 245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358" name="Group 246"/>
                <p:cNvGrpSpPr>
                  <a:grpSpLocks/>
                </p:cNvGrpSpPr>
                <p:nvPr/>
              </p:nvGrpSpPr>
              <p:grpSpPr bwMode="auto">
                <a:xfrm>
                  <a:off x="3360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0359" name="Line 247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60" name="Line 248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61" name="Line 249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362" name="Group 250"/>
                <p:cNvGrpSpPr>
                  <a:grpSpLocks/>
                </p:cNvGrpSpPr>
                <p:nvPr/>
              </p:nvGrpSpPr>
              <p:grpSpPr bwMode="auto">
                <a:xfrm>
                  <a:off x="3936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0363" name="Line 251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64" name="Line 252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65" name="Line 253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366" name="Group 254"/>
                <p:cNvGrpSpPr>
                  <a:grpSpLocks/>
                </p:cNvGrpSpPr>
                <p:nvPr/>
              </p:nvGrpSpPr>
              <p:grpSpPr bwMode="auto">
                <a:xfrm>
                  <a:off x="4512" y="3216"/>
                  <a:ext cx="384" cy="0"/>
                  <a:chOff x="4560" y="3216"/>
                  <a:chExt cx="384" cy="0"/>
                </a:xfrm>
              </p:grpSpPr>
              <p:sp>
                <p:nvSpPr>
                  <p:cNvPr id="90367" name="Line 255"/>
                  <p:cNvSpPr>
                    <a:spLocks noChangeShapeType="1"/>
                  </p:cNvSpPr>
                  <p:nvPr/>
                </p:nvSpPr>
                <p:spPr bwMode="auto">
                  <a:xfrm>
                    <a:off x="4560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68" name="Line 256"/>
                  <p:cNvSpPr>
                    <a:spLocks noChangeShapeType="1"/>
                  </p:cNvSpPr>
                  <p:nvPr/>
                </p:nvSpPr>
                <p:spPr bwMode="auto">
                  <a:xfrm>
                    <a:off x="4752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90369" name="Group 257"/>
              <p:cNvGrpSpPr>
                <a:grpSpLocks/>
              </p:cNvGrpSpPr>
              <p:nvPr/>
            </p:nvGrpSpPr>
            <p:grpSpPr bwMode="auto">
              <a:xfrm>
                <a:off x="2784" y="1872"/>
                <a:ext cx="2112" cy="0"/>
                <a:chOff x="2784" y="3216"/>
                <a:chExt cx="2112" cy="0"/>
              </a:xfrm>
            </p:grpSpPr>
            <p:grpSp>
              <p:nvGrpSpPr>
                <p:cNvPr id="90370" name="Group 258"/>
                <p:cNvGrpSpPr>
                  <a:grpSpLocks/>
                </p:cNvGrpSpPr>
                <p:nvPr/>
              </p:nvGrpSpPr>
              <p:grpSpPr bwMode="auto">
                <a:xfrm>
                  <a:off x="2784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0371" name="Line 259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72" name="Line 260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73" name="Line 261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374" name="Group 262"/>
                <p:cNvGrpSpPr>
                  <a:grpSpLocks/>
                </p:cNvGrpSpPr>
                <p:nvPr/>
              </p:nvGrpSpPr>
              <p:grpSpPr bwMode="auto">
                <a:xfrm>
                  <a:off x="3360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0375" name="Line 263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76" name="Line 264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77" name="Line 265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378" name="Group 266"/>
                <p:cNvGrpSpPr>
                  <a:grpSpLocks/>
                </p:cNvGrpSpPr>
                <p:nvPr/>
              </p:nvGrpSpPr>
              <p:grpSpPr bwMode="auto">
                <a:xfrm>
                  <a:off x="3936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0379" name="Line 267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80" name="Line 268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81" name="Line 269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382" name="Group 270"/>
                <p:cNvGrpSpPr>
                  <a:grpSpLocks/>
                </p:cNvGrpSpPr>
                <p:nvPr/>
              </p:nvGrpSpPr>
              <p:grpSpPr bwMode="auto">
                <a:xfrm>
                  <a:off x="4512" y="3216"/>
                  <a:ext cx="384" cy="0"/>
                  <a:chOff x="4560" y="3216"/>
                  <a:chExt cx="384" cy="0"/>
                </a:xfrm>
              </p:grpSpPr>
              <p:sp>
                <p:nvSpPr>
                  <p:cNvPr id="90383" name="Line 271"/>
                  <p:cNvSpPr>
                    <a:spLocks noChangeShapeType="1"/>
                  </p:cNvSpPr>
                  <p:nvPr/>
                </p:nvSpPr>
                <p:spPr bwMode="auto">
                  <a:xfrm>
                    <a:off x="4560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84" name="Line 272"/>
                  <p:cNvSpPr>
                    <a:spLocks noChangeShapeType="1"/>
                  </p:cNvSpPr>
                  <p:nvPr/>
                </p:nvSpPr>
                <p:spPr bwMode="auto">
                  <a:xfrm>
                    <a:off x="4752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90385" name="Group 273"/>
              <p:cNvGrpSpPr>
                <a:grpSpLocks/>
              </p:cNvGrpSpPr>
              <p:nvPr/>
            </p:nvGrpSpPr>
            <p:grpSpPr bwMode="auto">
              <a:xfrm>
                <a:off x="2784" y="1680"/>
                <a:ext cx="2112" cy="0"/>
                <a:chOff x="2784" y="3216"/>
                <a:chExt cx="2112" cy="0"/>
              </a:xfrm>
            </p:grpSpPr>
            <p:grpSp>
              <p:nvGrpSpPr>
                <p:cNvPr id="90386" name="Group 274"/>
                <p:cNvGrpSpPr>
                  <a:grpSpLocks/>
                </p:cNvGrpSpPr>
                <p:nvPr/>
              </p:nvGrpSpPr>
              <p:grpSpPr bwMode="auto">
                <a:xfrm>
                  <a:off x="2784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0387" name="Line 275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88" name="Line 276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89" name="Line 277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390" name="Group 278"/>
                <p:cNvGrpSpPr>
                  <a:grpSpLocks/>
                </p:cNvGrpSpPr>
                <p:nvPr/>
              </p:nvGrpSpPr>
              <p:grpSpPr bwMode="auto">
                <a:xfrm>
                  <a:off x="3360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0391" name="Line 279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92" name="Line 280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93" name="Line 281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394" name="Group 282"/>
                <p:cNvGrpSpPr>
                  <a:grpSpLocks/>
                </p:cNvGrpSpPr>
                <p:nvPr/>
              </p:nvGrpSpPr>
              <p:grpSpPr bwMode="auto">
                <a:xfrm>
                  <a:off x="3936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0395" name="Line 283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96" name="Line 284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97" name="Line 285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398" name="Group 286"/>
                <p:cNvGrpSpPr>
                  <a:grpSpLocks/>
                </p:cNvGrpSpPr>
                <p:nvPr/>
              </p:nvGrpSpPr>
              <p:grpSpPr bwMode="auto">
                <a:xfrm>
                  <a:off x="4512" y="3216"/>
                  <a:ext cx="384" cy="0"/>
                  <a:chOff x="4560" y="3216"/>
                  <a:chExt cx="384" cy="0"/>
                </a:xfrm>
              </p:grpSpPr>
              <p:sp>
                <p:nvSpPr>
                  <p:cNvPr id="90399" name="Line 287"/>
                  <p:cNvSpPr>
                    <a:spLocks noChangeShapeType="1"/>
                  </p:cNvSpPr>
                  <p:nvPr/>
                </p:nvSpPr>
                <p:spPr bwMode="auto">
                  <a:xfrm>
                    <a:off x="4560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400" name="Line 288"/>
                  <p:cNvSpPr>
                    <a:spLocks noChangeShapeType="1"/>
                  </p:cNvSpPr>
                  <p:nvPr/>
                </p:nvSpPr>
                <p:spPr bwMode="auto">
                  <a:xfrm>
                    <a:off x="4752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90401" name="Group 289"/>
              <p:cNvGrpSpPr>
                <a:grpSpLocks/>
              </p:cNvGrpSpPr>
              <p:nvPr/>
            </p:nvGrpSpPr>
            <p:grpSpPr bwMode="auto">
              <a:xfrm>
                <a:off x="2784" y="1488"/>
                <a:ext cx="2112" cy="0"/>
                <a:chOff x="2784" y="3216"/>
                <a:chExt cx="2112" cy="0"/>
              </a:xfrm>
            </p:grpSpPr>
            <p:grpSp>
              <p:nvGrpSpPr>
                <p:cNvPr id="90402" name="Group 290"/>
                <p:cNvGrpSpPr>
                  <a:grpSpLocks/>
                </p:cNvGrpSpPr>
                <p:nvPr/>
              </p:nvGrpSpPr>
              <p:grpSpPr bwMode="auto">
                <a:xfrm>
                  <a:off x="2784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0403" name="Line 291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404" name="Line 292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405" name="Line 293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406" name="Group 294"/>
                <p:cNvGrpSpPr>
                  <a:grpSpLocks/>
                </p:cNvGrpSpPr>
                <p:nvPr/>
              </p:nvGrpSpPr>
              <p:grpSpPr bwMode="auto">
                <a:xfrm>
                  <a:off x="3360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0407" name="Line 295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408" name="Line 296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409" name="Line 297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410" name="Group 298"/>
                <p:cNvGrpSpPr>
                  <a:grpSpLocks/>
                </p:cNvGrpSpPr>
                <p:nvPr/>
              </p:nvGrpSpPr>
              <p:grpSpPr bwMode="auto">
                <a:xfrm>
                  <a:off x="3936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0411" name="Line 299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412" name="Line 300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413" name="Line 301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414" name="Group 302"/>
                <p:cNvGrpSpPr>
                  <a:grpSpLocks/>
                </p:cNvGrpSpPr>
                <p:nvPr/>
              </p:nvGrpSpPr>
              <p:grpSpPr bwMode="auto">
                <a:xfrm>
                  <a:off x="4512" y="3216"/>
                  <a:ext cx="384" cy="0"/>
                  <a:chOff x="4560" y="3216"/>
                  <a:chExt cx="384" cy="0"/>
                </a:xfrm>
              </p:grpSpPr>
              <p:sp>
                <p:nvSpPr>
                  <p:cNvPr id="90415" name="Line 303"/>
                  <p:cNvSpPr>
                    <a:spLocks noChangeShapeType="1"/>
                  </p:cNvSpPr>
                  <p:nvPr/>
                </p:nvSpPr>
                <p:spPr bwMode="auto">
                  <a:xfrm>
                    <a:off x="4560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416" name="Line 304"/>
                  <p:cNvSpPr>
                    <a:spLocks noChangeShapeType="1"/>
                  </p:cNvSpPr>
                  <p:nvPr/>
                </p:nvSpPr>
                <p:spPr bwMode="auto">
                  <a:xfrm>
                    <a:off x="4752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90417" name="Group 305"/>
              <p:cNvGrpSpPr>
                <a:grpSpLocks/>
              </p:cNvGrpSpPr>
              <p:nvPr/>
            </p:nvGrpSpPr>
            <p:grpSpPr bwMode="auto">
              <a:xfrm>
                <a:off x="2784" y="1488"/>
                <a:ext cx="2112" cy="1728"/>
                <a:chOff x="2784" y="1488"/>
                <a:chExt cx="2112" cy="1728"/>
              </a:xfrm>
            </p:grpSpPr>
            <p:sp>
              <p:nvSpPr>
                <p:cNvPr id="90418" name="Line 306"/>
                <p:cNvSpPr>
                  <a:spLocks noChangeShapeType="1"/>
                </p:cNvSpPr>
                <p:nvPr/>
              </p:nvSpPr>
              <p:spPr bwMode="auto">
                <a:xfrm flipH="1" flipV="1">
                  <a:off x="2784" y="3024"/>
                  <a:ext cx="2112" cy="192"/>
                </a:xfrm>
                <a:prstGeom prst="line">
                  <a:avLst/>
                </a:prstGeom>
                <a:noFill/>
                <a:ln w="28575">
                  <a:solidFill>
                    <a:srgbClr val="0000CC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0419" name="Line 307"/>
                <p:cNvSpPr>
                  <a:spLocks noChangeShapeType="1"/>
                </p:cNvSpPr>
                <p:nvPr/>
              </p:nvSpPr>
              <p:spPr bwMode="auto">
                <a:xfrm flipH="1" flipV="1">
                  <a:off x="2784" y="2832"/>
                  <a:ext cx="2112" cy="192"/>
                </a:xfrm>
                <a:prstGeom prst="line">
                  <a:avLst/>
                </a:prstGeom>
                <a:noFill/>
                <a:ln w="28575">
                  <a:solidFill>
                    <a:srgbClr val="0000CC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0420" name="Line 308"/>
                <p:cNvSpPr>
                  <a:spLocks noChangeShapeType="1"/>
                </p:cNvSpPr>
                <p:nvPr/>
              </p:nvSpPr>
              <p:spPr bwMode="auto">
                <a:xfrm flipH="1" flipV="1">
                  <a:off x="2784" y="2640"/>
                  <a:ext cx="2112" cy="192"/>
                </a:xfrm>
                <a:prstGeom prst="line">
                  <a:avLst/>
                </a:prstGeom>
                <a:noFill/>
                <a:ln w="28575">
                  <a:solidFill>
                    <a:srgbClr val="0000CC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0421" name="Line 309"/>
                <p:cNvSpPr>
                  <a:spLocks noChangeShapeType="1"/>
                </p:cNvSpPr>
                <p:nvPr/>
              </p:nvSpPr>
              <p:spPr bwMode="auto">
                <a:xfrm flipH="1" flipV="1">
                  <a:off x="2784" y="2448"/>
                  <a:ext cx="2112" cy="192"/>
                </a:xfrm>
                <a:prstGeom prst="line">
                  <a:avLst/>
                </a:prstGeom>
                <a:noFill/>
                <a:ln w="28575">
                  <a:solidFill>
                    <a:srgbClr val="0000CC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0422" name="Line 310"/>
                <p:cNvSpPr>
                  <a:spLocks noChangeShapeType="1"/>
                </p:cNvSpPr>
                <p:nvPr/>
              </p:nvSpPr>
              <p:spPr bwMode="auto">
                <a:xfrm flipH="1" flipV="1">
                  <a:off x="2784" y="2256"/>
                  <a:ext cx="2112" cy="192"/>
                </a:xfrm>
                <a:prstGeom prst="line">
                  <a:avLst/>
                </a:prstGeom>
                <a:noFill/>
                <a:ln w="28575">
                  <a:solidFill>
                    <a:srgbClr val="0000CC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0423" name="Line 311"/>
                <p:cNvSpPr>
                  <a:spLocks noChangeShapeType="1"/>
                </p:cNvSpPr>
                <p:nvPr/>
              </p:nvSpPr>
              <p:spPr bwMode="auto">
                <a:xfrm flipH="1" flipV="1">
                  <a:off x="2784" y="2064"/>
                  <a:ext cx="2112" cy="192"/>
                </a:xfrm>
                <a:prstGeom prst="line">
                  <a:avLst/>
                </a:prstGeom>
                <a:noFill/>
                <a:ln w="28575">
                  <a:solidFill>
                    <a:srgbClr val="0000CC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0424" name="Line 312"/>
                <p:cNvSpPr>
                  <a:spLocks noChangeShapeType="1"/>
                </p:cNvSpPr>
                <p:nvPr/>
              </p:nvSpPr>
              <p:spPr bwMode="auto">
                <a:xfrm flipH="1" flipV="1">
                  <a:off x="2784" y="1872"/>
                  <a:ext cx="2112" cy="192"/>
                </a:xfrm>
                <a:prstGeom prst="line">
                  <a:avLst/>
                </a:prstGeom>
                <a:noFill/>
                <a:ln w="28575">
                  <a:solidFill>
                    <a:srgbClr val="0000CC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0425" name="Line 313"/>
                <p:cNvSpPr>
                  <a:spLocks noChangeShapeType="1"/>
                </p:cNvSpPr>
                <p:nvPr/>
              </p:nvSpPr>
              <p:spPr bwMode="auto">
                <a:xfrm flipH="1" flipV="1">
                  <a:off x="2784" y="1680"/>
                  <a:ext cx="2112" cy="192"/>
                </a:xfrm>
                <a:prstGeom prst="line">
                  <a:avLst/>
                </a:prstGeom>
                <a:noFill/>
                <a:ln w="28575">
                  <a:solidFill>
                    <a:srgbClr val="0000CC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0426" name="Line 314"/>
                <p:cNvSpPr>
                  <a:spLocks noChangeShapeType="1"/>
                </p:cNvSpPr>
                <p:nvPr/>
              </p:nvSpPr>
              <p:spPr bwMode="auto">
                <a:xfrm flipH="1" flipV="1">
                  <a:off x="2784" y="1488"/>
                  <a:ext cx="2112" cy="192"/>
                </a:xfrm>
                <a:prstGeom prst="line">
                  <a:avLst/>
                </a:prstGeom>
                <a:noFill/>
                <a:ln w="28575">
                  <a:solidFill>
                    <a:srgbClr val="0000CC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3692125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When Do Cache Misses Occur?</a:t>
            </a:r>
          </a:p>
        </p:txBody>
      </p:sp>
      <p:sp>
        <p:nvSpPr>
          <p:cNvPr id="91140" name="Text Box 4"/>
          <p:cNvSpPr txBox="1">
            <a:spLocks noChangeArrowheads="1"/>
          </p:cNvSpPr>
          <p:nvPr/>
        </p:nvSpPr>
        <p:spPr bwMode="auto">
          <a:xfrm>
            <a:off x="2743200" y="1600200"/>
            <a:ext cx="3352800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  <a:tabLst>
                <a:tab pos="339725" algn="l"/>
                <a:tab pos="688975" algn="l"/>
              </a:tabLst>
            </a:pPr>
            <a:r>
              <a:rPr lang="en-US" sz="1800" b="1" dirty="0">
                <a:latin typeface="Courier New" pitchFamily="49" charset="0"/>
              </a:rPr>
              <a:t>for </a:t>
            </a:r>
            <a:r>
              <a:rPr lang="en-US" sz="1800" b="1" dirty="0" err="1">
                <a:solidFill>
                  <a:srgbClr val="0000CC"/>
                </a:solidFill>
                <a:latin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</a:rPr>
              <a:t> = 0 to N-1</a:t>
            </a:r>
          </a:p>
          <a:p>
            <a:pPr>
              <a:lnSpc>
                <a:spcPct val="70000"/>
              </a:lnSpc>
              <a:spcBef>
                <a:spcPct val="50000"/>
              </a:spcBef>
              <a:tabLst>
                <a:tab pos="339725" algn="l"/>
                <a:tab pos="688975" algn="l"/>
              </a:tabLst>
            </a:pPr>
            <a:r>
              <a:rPr lang="en-US" sz="1800" b="1" dirty="0">
                <a:latin typeface="Courier New" pitchFamily="49" charset="0"/>
              </a:rPr>
              <a:t>	for </a:t>
            </a:r>
            <a:r>
              <a:rPr lang="en-US" sz="1800" b="1" dirty="0">
                <a:solidFill>
                  <a:srgbClr val="CC0066"/>
                </a:solidFill>
                <a:latin typeface="Courier New" pitchFamily="49" charset="0"/>
              </a:rPr>
              <a:t>j</a:t>
            </a:r>
            <a:r>
              <a:rPr lang="en-US" sz="1800" b="1" dirty="0">
                <a:latin typeface="Courier New" pitchFamily="49" charset="0"/>
              </a:rPr>
              <a:t> = 0 to N-1</a:t>
            </a:r>
          </a:p>
          <a:p>
            <a:pPr>
              <a:lnSpc>
                <a:spcPct val="70000"/>
              </a:lnSpc>
              <a:spcBef>
                <a:spcPct val="50000"/>
              </a:spcBef>
              <a:tabLst>
                <a:tab pos="339725" algn="l"/>
                <a:tab pos="688975" algn="l"/>
              </a:tabLst>
            </a:pPr>
            <a:r>
              <a:rPr lang="en-US" sz="1800" b="1" dirty="0">
                <a:latin typeface="Courier New" pitchFamily="49" charset="0"/>
              </a:rPr>
              <a:t>		A[</a:t>
            </a:r>
            <a:r>
              <a:rPr lang="en-US" sz="1800" b="1" dirty="0" err="1">
                <a:latin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</a:rPr>
              <a:t>][j] = B[j][</a:t>
            </a:r>
            <a:r>
              <a:rPr lang="en-US" sz="1800" b="1" dirty="0" err="1">
                <a:latin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</a:rPr>
              <a:t>];</a:t>
            </a:r>
            <a:endParaRPr lang="en-US" sz="1800" dirty="0">
              <a:latin typeface="Courier New" pitchFamily="49" charset="0"/>
            </a:endParaRPr>
          </a:p>
        </p:txBody>
      </p:sp>
      <p:grpSp>
        <p:nvGrpSpPr>
          <p:cNvPr id="91421" name="Group 285"/>
          <p:cNvGrpSpPr>
            <a:grpSpLocks/>
          </p:cNvGrpSpPr>
          <p:nvPr/>
        </p:nvGrpSpPr>
        <p:grpSpPr bwMode="auto">
          <a:xfrm>
            <a:off x="1143000" y="3048000"/>
            <a:ext cx="2895600" cy="2798763"/>
            <a:chOff x="432" y="1920"/>
            <a:chExt cx="1824" cy="1763"/>
          </a:xfrm>
        </p:grpSpPr>
        <p:sp>
          <p:nvSpPr>
            <p:cNvPr id="91282" name="Line 146"/>
            <p:cNvSpPr>
              <a:spLocks noChangeShapeType="1"/>
            </p:cNvSpPr>
            <p:nvPr/>
          </p:nvSpPr>
          <p:spPr bwMode="auto">
            <a:xfrm flipH="1" flipV="1">
              <a:off x="720" y="1920"/>
              <a:ext cx="0" cy="1488"/>
            </a:xfrm>
            <a:prstGeom prst="line">
              <a:avLst/>
            </a:prstGeom>
            <a:noFill/>
            <a:ln w="19050">
              <a:solidFill>
                <a:srgbClr val="B2B2B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1283" name="Line 147"/>
            <p:cNvSpPr>
              <a:spLocks noChangeShapeType="1"/>
            </p:cNvSpPr>
            <p:nvPr/>
          </p:nvSpPr>
          <p:spPr bwMode="auto">
            <a:xfrm flipV="1">
              <a:off x="720" y="3408"/>
              <a:ext cx="1536" cy="0"/>
            </a:xfrm>
            <a:prstGeom prst="line">
              <a:avLst/>
            </a:prstGeom>
            <a:noFill/>
            <a:ln w="19050">
              <a:solidFill>
                <a:srgbClr val="B2B2B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1284" name="Text Box 148"/>
            <p:cNvSpPr txBox="1">
              <a:spLocks noChangeArrowheads="1"/>
            </p:cNvSpPr>
            <p:nvPr/>
          </p:nvSpPr>
          <p:spPr bwMode="auto">
            <a:xfrm>
              <a:off x="432" y="1968"/>
              <a:ext cx="183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70000"/>
                </a:lnSpc>
                <a:spcBef>
                  <a:spcPct val="50000"/>
                </a:spcBef>
                <a:tabLst>
                  <a:tab pos="339725" algn="l"/>
                  <a:tab pos="688975" algn="l"/>
                </a:tabLst>
              </a:pPr>
              <a:r>
                <a:rPr lang="en-US" sz="1800" b="1">
                  <a:solidFill>
                    <a:srgbClr val="0000CC"/>
                  </a:solidFill>
                  <a:latin typeface="Courier New" pitchFamily="49" charset="0"/>
                </a:rPr>
                <a:t>i</a:t>
              </a:r>
              <a:endParaRPr lang="en-US" sz="1800">
                <a:solidFill>
                  <a:srgbClr val="0000CC"/>
                </a:solidFill>
                <a:latin typeface="Courier New" pitchFamily="49" charset="0"/>
              </a:endParaRPr>
            </a:p>
          </p:txBody>
        </p:sp>
        <p:sp>
          <p:nvSpPr>
            <p:cNvPr id="91285" name="Text Box 149"/>
            <p:cNvSpPr txBox="1">
              <a:spLocks noChangeArrowheads="1"/>
            </p:cNvSpPr>
            <p:nvPr/>
          </p:nvSpPr>
          <p:spPr bwMode="auto">
            <a:xfrm>
              <a:off x="2016" y="3504"/>
              <a:ext cx="184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70000"/>
                </a:lnSpc>
                <a:spcBef>
                  <a:spcPct val="50000"/>
                </a:spcBef>
                <a:tabLst>
                  <a:tab pos="339725" algn="l"/>
                  <a:tab pos="688975" algn="l"/>
                </a:tabLst>
              </a:pPr>
              <a:r>
                <a:rPr lang="en-US" sz="1800" b="1">
                  <a:solidFill>
                    <a:srgbClr val="CC0066"/>
                  </a:solidFill>
                  <a:latin typeface="Courier New" pitchFamily="49" charset="0"/>
                </a:rPr>
                <a:t>j</a:t>
              </a:r>
              <a:endParaRPr lang="en-US" sz="1800">
                <a:solidFill>
                  <a:srgbClr val="CC0066"/>
                </a:solidFill>
                <a:latin typeface="Courier New" pitchFamily="49" charset="0"/>
              </a:endParaRPr>
            </a:p>
          </p:txBody>
        </p:sp>
        <p:grpSp>
          <p:nvGrpSpPr>
            <p:cNvPr id="91420" name="Group 284"/>
            <p:cNvGrpSpPr>
              <a:grpSpLocks/>
            </p:cNvGrpSpPr>
            <p:nvPr/>
          </p:nvGrpSpPr>
          <p:grpSpPr bwMode="auto">
            <a:xfrm>
              <a:off x="672" y="2064"/>
              <a:ext cx="1388" cy="1388"/>
              <a:chOff x="665" y="2089"/>
              <a:chExt cx="1388" cy="1388"/>
            </a:xfrm>
          </p:grpSpPr>
          <p:sp>
            <p:nvSpPr>
              <p:cNvPr id="91289" name="Oval 153"/>
              <p:cNvSpPr>
                <a:spLocks noChangeArrowheads="1"/>
              </p:cNvSpPr>
              <p:nvPr/>
            </p:nvSpPr>
            <p:spPr bwMode="auto">
              <a:xfrm>
                <a:off x="665" y="338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290" name="Oval 154"/>
              <p:cNvSpPr>
                <a:spLocks noChangeArrowheads="1"/>
              </p:cNvSpPr>
              <p:nvPr/>
            </p:nvSpPr>
            <p:spPr bwMode="auto">
              <a:xfrm>
                <a:off x="850" y="338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291" name="Oval 155"/>
              <p:cNvSpPr>
                <a:spLocks noChangeArrowheads="1"/>
              </p:cNvSpPr>
              <p:nvPr/>
            </p:nvSpPr>
            <p:spPr bwMode="auto">
              <a:xfrm>
                <a:off x="1035" y="338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292" name="Oval 156"/>
              <p:cNvSpPr>
                <a:spLocks noChangeArrowheads="1"/>
              </p:cNvSpPr>
              <p:nvPr/>
            </p:nvSpPr>
            <p:spPr bwMode="auto">
              <a:xfrm>
                <a:off x="1220" y="338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293" name="Oval 157"/>
              <p:cNvSpPr>
                <a:spLocks noChangeArrowheads="1"/>
              </p:cNvSpPr>
              <p:nvPr/>
            </p:nvSpPr>
            <p:spPr bwMode="auto">
              <a:xfrm>
                <a:off x="1406" y="338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294" name="Oval 158"/>
              <p:cNvSpPr>
                <a:spLocks noChangeArrowheads="1"/>
              </p:cNvSpPr>
              <p:nvPr/>
            </p:nvSpPr>
            <p:spPr bwMode="auto">
              <a:xfrm>
                <a:off x="1591" y="338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295" name="Oval 159"/>
              <p:cNvSpPr>
                <a:spLocks noChangeArrowheads="1"/>
              </p:cNvSpPr>
              <p:nvPr/>
            </p:nvSpPr>
            <p:spPr bwMode="auto">
              <a:xfrm>
                <a:off x="1776" y="338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296" name="Oval 160"/>
              <p:cNvSpPr>
                <a:spLocks noChangeArrowheads="1"/>
              </p:cNvSpPr>
              <p:nvPr/>
            </p:nvSpPr>
            <p:spPr bwMode="auto">
              <a:xfrm>
                <a:off x="1961" y="338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02" name="Oval 166"/>
              <p:cNvSpPr>
                <a:spLocks noChangeArrowheads="1"/>
              </p:cNvSpPr>
              <p:nvPr/>
            </p:nvSpPr>
            <p:spPr bwMode="auto">
              <a:xfrm>
                <a:off x="665" y="319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03" name="Oval 167"/>
              <p:cNvSpPr>
                <a:spLocks noChangeArrowheads="1"/>
              </p:cNvSpPr>
              <p:nvPr/>
            </p:nvSpPr>
            <p:spPr bwMode="auto">
              <a:xfrm>
                <a:off x="850" y="319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04" name="Oval 168"/>
              <p:cNvSpPr>
                <a:spLocks noChangeArrowheads="1"/>
              </p:cNvSpPr>
              <p:nvPr/>
            </p:nvSpPr>
            <p:spPr bwMode="auto">
              <a:xfrm>
                <a:off x="1035" y="319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05" name="Oval 169"/>
              <p:cNvSpPr>
                <a:spLocks noChangeArrowheads="1"/>
              </p:cNvSpPr>
              <p:nvPr/>
            </p:nvSpPr>
            <p:spPr bwMode="auto">
              <a:xfrm>
                <a:off x="1220" y="319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06" name="Oval 170"/>
              <p:cNvSpPr>
                <a:spLocks noChangeArrowheads="1"/>
              </p:cNvSpPr>
              <p:nvPr/>
            </p:nvSpPr>
            <p:spPr bwMode="auto">
              <a:xfrm>
                <a:off x="1406" y="319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07" name="Oval 171"/>
              <p:cNvSpPr>
                <a:spLocks noChangeArrowheads="1"/>
              </p:cNvSpPr>
              <p:nvPr/>
            </p:nvSpPr>
            <p:spPr bwMode="auto">
              <a:xfrm>
                <a:off x="1591" y="319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08" name="Oval 172"/>
              <p:cNvSpPr>
                <a:spLocks noChangeArrowheads="1"/>
              </p:cNvSpPr>
              <p:nvPr/>
            </p:nvSpPr>
            <p:spPr bwMode="auto">
              <a:xfrm>
                <a:off x="1776" y="319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09" name="Oval 173"/>
              <p:cNvSpPr>
                <a:spLocks noChangeArrowheads="1"/>
              </p:cNvSpPr>
              <p:nvPr/>
            </p:nvSpPr>
            <p:spPr bwMode="auto">
              <a:xfrm>
                <a:off x="1961" y="319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15" name="Oval 179"/>
              <p:cNvSpPr>
                <a:spLocks noChangeArrowheads="1"/>
              </p:cNvSpPr>
              <p:nvPr/>
            </p:nvSpPr>
            <p:spPr bwMode="auto">
              <a:xfrm>
                <a:off x="665" y="301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16" name="Oval 180"/>
              <p:cNvSpPr>
                <a:spLocks noChangeArrowheads="1"/>
              </p:cNvSpPr>
              <p:nvPr/>
            </p:nvSpPr>
            <p:spPr bwMode="auto">
              <a:xfrm>
                <a:off x="850" y="301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17" name="Oval 181"/>
              <p:cNvSpPr>
                <a:spLocks noChangeArrowheads="1"/>
              </p:cNvSpPr>
              <p:nvPr/>
            </p:nvSpPr>
            <p:spPr bwMode="auto">
              <a:xfrm>
                <a:off x="1035" y="301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18" name="Oval 182"/>
              <p:cNvSpPr>
                <a:spLocks noChangeArrowheads="1"/>
              </p:cNvSpPr>
              <p:nvPr/>
            </p:nvSpPr>
            <p:spPr bwMode="auto">
              <a:xfrm>
                <a:off x="1220" y="301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19" name="Oval 183"/>
              <p:cNvSpPr>
                <a:spLocks noChangeArrowheads="1"/>
              </p:cNvSpPr>
              <p:nvPr/>
            </p:nvSpPr>
            <p:spPr bwMode="auto">
              <a:xfrm>
                <a:off x="1406" y="301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20" name="Oval 184"/>
              <p:cNvSpPr>
                <a:spLocks noChangeArrowheads="1"/>
              </p:cNvSpPr>
              <p:nvPr/>
            </p:nvSpPr>
            <p:spPr bwMode="auto">
              <a:xfrm>
                <a:off x="1591" y="301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21" name="Oval 185"/>
              <p:cNvSpPr>
                <a:spLocks noChangeArrowheads="1"/>
              </p:cNvSpPr>
              <p:nvPr/>
            </p:nvSpPr>
            <p:spPr bwMode="auto">
              <a:xfrm>
                <a:off x="1776" y="301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22" name="Oval 186"/>
              <p:cNvSpPr>
                <a:spLocks noChangeArrowheads="1"/>
              </p:cNvSpPr>
              <p:nvPr/>
            </p:nvSpPr>
            <p:spPr bwMode="auto">
              <a:xfrm>
                <a:off x="1961" y="301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28" name="Oval 192"/>
              <p:cNvSpPr>
                <a:spLocks noChangeArrowheads="1"/>
              </p:cNvSpPr>
              <p:nvPr/>
            </p:nvSpPr>
            <p:spPr bwMode="auto">
              <a:xfrm>
                <a:off x="665" y="282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29" name="Oval 193"/>
              <p:cNvSpPr>
                <a:spLocks noChangeArrowheads="1"/>
              </p:cNvSpPr>
              <p:nvPr/>
            </p:nvSpPr>
            <p:spPr bwMode="auto">
              <a:xfrm>
                <a:off x="850" y="282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30" name="Oval 194"/>
              <p:cNvSpPr>
                <a:spLocks noChangeArrowheads="1"/>
              </p:cNvSpPr>
              <p:nvPr/>
            </p:nvSpPr>
            <p:spPr bwMode="auto">
              <a:xfrm>
                <a:off x="1035" y="282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31" name="Oval 195"/>
              <p:cNvSpPr>
                <a:spLocks noChangeArrowheads="1"/>
              </p:cNvSpPr>
              <p:nvPr/>
            </p:nvSpPr>
            <p:spPr bwMode="auto">
              <a:xfrm>
                <a:off x="1220" y="282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32" name="Oval 196"/>
              <p:cNvSpPr>
                <a:spLocks noChangeArrowheads="1"/>
              </p:cNvSpPr>
              <p:nvPr/>
            </p:nvSpPr>
            <p:spPr bwMode="auto">
              <a:xfrm>
                <a:off x="1406" y="282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33" name="Oval 197"/>
              <p:cNvSpPr>
                <a:spLocks noChangeArrowheads="1"/>
              </p:cNvSpPr>
              <p:nvPr/>
            </p:nvSpPr>
            <p:spPr bwMode="auto">
              <a:xfrm>
                <a:off x="1591" y="282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34" name="Oval 198"/>
              <p:cNvSpPr>
                <a:spLocks noChangeArrowheads="1"/>
              </p:cNvSpPr>
              <p:nvPr/>
            </p:nvSpPr>
            <p:spPr bwMode="auto">
              <a:xfrm>
                <a:off x="1776" y="282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35" name="Oval 199"/>
              <p:cNvSpPr>
                <a:spLocks noChangeArrowheads="1"/>
              </p:cNvSpPr>
              <p:nvPr/>
            </p:nvSpPr>
            <p:spPr bwMode="auto">
              <a:xfrm>
                <a:off x="1961" y="282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42" name="Oval 206"/>
              <p:cNvSpPr>
                <a:spLocks noChangeArrowheads="1"/>
              </p:cNvSpPr>
              <p:nvPr/>
            </p:nvSpPr>
            <p:spPr bwMode="auto">
              <a:xfrm>
                <a:off x="665" y="264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43" name="Oval 207"/>
              <p:cNvSpPr>
                <a:spLocks noChangeArrowheads="1"/>
              </p:cNvSpPr>
              <p:nvPr/>
            </p:nvSpPr>
            <p:spPr bwMode="auto">
              <a:xfrm>
                <a:off x="850" y="264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44" name="Oval 208"/>
              <p:cNvSpPr>
                <a:spLocks noChangeArrowheads="1"/>
              </p:cNvSpPr>
              <p:nvPr/>
            </p:nvSpPr>
            <p:spPr bwMode="auto">
              <a:xfrm>
                <a:off x="1035" y="264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45" name="Oval 209"/>
              <p:cNvSpPr>
                <a:spLocks noChangeArrowheads="1"/>
              </p:cNvSpPr>
              <p:nvPr/>
            </p:nvSpPr>
            <p:spPr bwMode="auto">
              <a:xfrm>
                <a:off x="1220" y="264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46" name="Oval 210"/>
              <p:cNvSpPr>
                <a:spLocks noChangeArrowheads="1"/>
              </p:cNvSpPr>
              <p:nvPr/>
            </p:nvSpPr>
            <p:spPr bwMode="auto">
              <a:xfrm>
                <a:off x="1406" y="264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47" name="Oval 211"/>
              <p:cNvSpPr>
                <a:spLocks noChangeArrowheads="1"/>
              </p:cNvSpPr>
              <p:nvPr/>
            </p:nvSpPr>
            <p:spPr bwMode="auto">
              <a:xfrm>
                <a:off x="1591" y="264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48" name="Oval 212"/>
              <p:cNvSpPr>
                <a:spLocks noChangeArrowheads="1"/>
              </p:cNvSpPr>
              <p:nvPr/>
            </p:nvSpPr>
            <p:spPr bwMode="auto">
              <a:xfrm>
                <a:off x="1776" y="264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49" name="Oval 213"/>
              <p:cNvSpPr>
                <a:spLocks noChangeArrowheads="1"/>
              </p:cNvSpPr>
              <p:nvPr/>
            </p:nvSpPr>
            <p:spPr bwMode="auto">
              <a:xfrm>
                <a:off x="1961" y="264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55" name="Oval 219"/>
              <p:cNvSpPr>
                <a:spLocks noChangeArrowheads="1"/>
              </p:cNvSpPr>
              <p:nvPr/>
            </p:nvSpPr>
            <p:spPr bwMode="auto">
              <a:xfrm>
                <a:off x="665" y="245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56" name="Oval 220"/>
              <p:cNvSpPr>
                <a:spLocks noChangeArrowheads="1"/>
              </p:cNvSpPr>
              <p:nvPr/>
            </p:nvSpPr>
            <p:spPr bwMode="auto">
              <a:xfrm>
                <a:off x="850" y="245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57" name="Oval 221"/>
              <p:cNvSpPr>
                <a:spLocks noChangeArrowheads="1"/>
              </p:cNvSpPr>
              <p:nvPr/>
            </p:nvSpPr>
            <p:spPr bwMode="auto">
              <a:xfrm>
                <a:off x="1035" y="245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58" name="Oval 222"/>
              <p:cNvSpPr>
                <a:spLocks noChangeArrowheads="1"/>
              </p:cNvSpPr>
              <p:nvPr/>
            </p:nvSpPr>
            <p:spPr bwMode="auto">
              <a:xfrm>
                <a:off x="1220" y="245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59" name="Oval 223"/>
              <p:cNvSpPr>
                <a:spLocks noChangeArrowheads="1"/>
              </p:cNvSpPr>
              <p:nvPr/>
            </p:nvSpPr>
            <p:spPr bwMode="auto">
              <a:xfrm>
                <a:off x="1406" y="245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60" name="Oval 224"/>
              <p:cNvSpPr>
                <a:spLocks noChangeArrowheads="1"/>
              </p:cNvSpPr>
              <p:nvPr/>
            </p:nvSpPr>
            <p:spPr bwMode="auto">
              <a:xfrm>
                <a:off x="1591" y="245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61" name="Oval 225"/>
              <p:cNvSpPr>
                <a:spLocks noChangeArrowheads="1"/>
              </p:cNvSpPr>
              <p:nvPr/>
            </p:nvSpPr>
            <p:spPr bwMode="auto">
              <a:xfrm>
                <a:off x="1776" y="245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62" name="Oval 226"/>
              <p:cNvSpPr>
                <a:spLocks noChangeArrowheads="1"/>
              </p:cNvSpPr>
              <p:nvPr/>
            </p:nvSpPr>
            <p:spPr bwMode="auto">
              <a:xfrm>
                <a:off x="1961" y="245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68" name="Oval 232"/>
              <p:cNvSpPr>
                <a:spLocks noChangeArrowheads="1"/>
              </p:cNvSpPr>
              <p:nvPr/>
            </p:nvSpPr>
            <p:spPr bwMode="auto">
              <a:xfrm>
                <a:off x="665" y="227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69" name="Oval 233"/>
              <p:cNvSpPr>
                <a:spLocks noChangeArrowheads="1"/>
              </p:cNvSpPr>
              <p:nvPr/>
            </p:nvSpPr>
            <p:spPr bwMode="auto">
              <a:xfrm>
                <a:off x="850" y="227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70" name="Oval 234"/>
              <p:cNvSpPr>
                <a:spLocks noChangeArrowheads="1"/>
              </p:cNvSpPr>
              <p:nvPr/>
            </p:nvSpPr>
            <p:spPr bwMode="auto">
              <a:xfrm>
                <a:off x="1035" y="227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71" name="Oval 235"/>
              <p:cNvSpPr>
                <a:spLocks noChangeArrowheads="1"/>
              </p:cNvSpPr>
              <p:nvPr/>
            </p:nvSpPr>
            <p:spPr bwMode="auto">
              <a:xfrm>
                <a:off x="1220" y="227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72" name="Oval 236"/>
              <p:cNvSpPr>
                <a:spLocks noChangeArrowheads="1"/>
              </p:cNvSpPr>
              <p:nvPr/>
            </p:nvSpPr>
            <p:spPr bwMode="auto">
              <a:xfrm>
                <a:off x="1406" y="227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73" name="Oval 237"/>
              <p:cNvSpPr>
                <a:spLocks noChangeArrowheads="1"/>
              </p:cNvSpPr>
              <p:nvPr/>
            </p:nvSpPr>
            <p:spPr bwMode="auto">
              <a:xfrm>
                <a:off x="1591" y="227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74" name="Oval 238"/>
              <p:cNvSpPr>
                <a:spLocks noChangeArrowheads="1"/>
              </p:cNvSpPr>
              <p:nvPr/>
            </p:nvSpPr>
            <p:spPr bwMode="auto">
              <a:xfrm>
                <a:off x="1776" y="227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75" name="Oval 239"/>
              <p:cNvSpPr>
                <a:spLocks noChangeArrowheads="1"/>
              </p:cNvSpPr>
              <p:nvPr/>
            </p:nvSpPr>
            <p:spPr bwMode="auto">
              <a:xfrm>
                <a:off x="1961" y="227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81" name="Oval 245"/>
              <p:cNvSpPr>
                <a:spLocks noChangeArrowheads="1"/>
              </p:cNvSpPr>
              <p:nvPr/>
            </p:nvSpPr>
            <p:spPr bwMode="auto">
              <a:xfrm>
                <a:off x="665" y="208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82" name="Oval 246"/>
              <p:cNvSpPr>
                <a:spLocks noChangeArrowheads="1"/>
              </p:cNvSpPr>
              <p:nvPr/>
            </p:nvSpPr>
            <p:spPr bwMode="auto">
              <a:xfrm>
                <a:off x="850" y="208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83" name="Oval 247"/>
              <p:cNvSpPr>
                <a:spLocks noChangeArrowheads="1"/>
              </p:cNvSpPr>
              <p:nvPr/>
            </p:nvSpPr>
            <p:spPr bwMode="auto">
              <a:xfrm>
                <a:off x="1035" y="208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84" name="Oval 248"/>
              <p:cNvSpPr>
                <a:spLocks noChangeArrowheads="1"/>
              </p:cNvSpPr>
              <p:nvPr/>
            </p:nvSpPr>
            <p:spPr bwMode="auto">
              <a:xfrm>
                <a:off x="1220" y="208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85" name="Oval 249"/>
              <p:cNvSpPr>
                <a:spLocks noChangeArrowheads="1"/>
              </p:cNvSpPr>
              <p:nvPr/>
            </p:nvSpPr>
            <p:spPr bwMode="auto">
              <a:xfrm>
                <a:off x="1406" y="208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86" name="Oval 250"/>
              <p:cNvSpPr>
                <a:spLocks noChangeArrowheads="1"/>
              </p:cNvSpPr>
              <p:nvPr/>
            </p:nvSpPr>
            <p:spPr bwMode="auto">
              <a:xfrm>
                <a:off x="1591" y="208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87" name="Oval 251"/>
              <p:cNvSpPr>
                <a:spLocks noChangeArrowheads="1"/>
              </p:cNvSpPr>
              <p:nvPr/>
            </p:nvSpPr>
            <p:spPr bwMode="auto">
              <a:xfrm>
                <a:off x="1776" y="208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88" name="Oval 252"/>
              <p:cNvSpPr>
                <a:spLocks noChangeArrowheads="1"/>
              </p:cNvSpPr>
              <p:nvPr/>
            </p:nvSpPr>
            <p:spPr bwMode="auto">
              <a:xfrm>
                <a:off x="1961" y="208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91422" name="Group 286"/>
          <p:cNvGrpSpPr>
            <a:grpSpLocks/>
          </p:cNvGrpSpPr>
          <p:nvPr/>
        </p:nvGrpSpPr>
        <p:grpSpPr bwMode="auto">
          <a:xfrm>
            <a:off x="5029200" y="3048000"/>
            <a:ext cx="2895600" cy="2798763"/>
            <a:chOff x="432" y="1920"/>
            <a:chExt cx="1824" cy="1763"/>
          </a:xfrm>
        </p:grpSpPr>
        <p:sp>
          <p:nvSpPr>
            <p:cNvPr id="91423" name="Line 287"/>
            <p:cNvSpPr>
              <a:spLocks noChangeShapeType="1"/>
            </p:cNvSpPr>
            <p:nvPr/>
          </p:nvSpPr>
          <p:spPr bwMode="auto">
            <a:xfrm flipH="1" flipV="1">
              <a:off x="720" y="1920"/>
              <a:ext cx="0" cy="1488"/>
            </a:xfrm>
            <a:prstGeom prst="line">
              <a:avLst/>
            </a:prstGeom>
            <a:noFill/>
            <a:ln w="19050">
              <a:solidFill>
                <a:srgbClr val="B2B2B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1424" name="Line 288"/>
            <p:cNvSpPr>
              <a:spLocks noChangeShapeType="1"/>
            </p:cNvSpPr>
            <p:nvPr/>
          </p:nvSpPr>
          <p:spPr bwMode="auto">
            <a:xfrm flipV="1">
              <a:off x="720" y="3408"/>
              <a:ext cx="1536" cy="0"/>
            </a:xfrm>
            <a:prstGeom prst="line">
              <a:avLst/>
            </a:prstGeom>
            <a:noFill/>
            <a:ln w="19050">
              <a:solidFill>
                <a:srgbClr val="B2B2B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1425" name="Text Box 289"/>
            <p:cNvSpPr txBox="1">
              <a:spLocks noChangeArrowheads="1"/>
            </p:cNvSpPr>
            <p:nvPr/>
          </p:nvSpPr>
          <p:spPr bwMode="auto">
            <a:xfrm>
              <a:off x="432" y="1968"/>
              <a:ext cx="183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70000"/>
                </a:lnSpc>
                <a:spcBef>
                  <a:spcPct val="50000"/>
                </a:spcBef>
                <a:tabLst>
                  <a:tab pos="339725" algn="l"/>
                  <a:tab pos="688975" algn="l"/>
                </a:tabLst>
              </a:pPr>
              <a:r>
                <a:rPr lang="en-US" sz="1800" b="1">
                  <a:solidFill>
                    <a:srgbClr val="0000CC"/>
                  </a:solidFill>
                  <a:latin typeface="Courier New" pitchFamily="49" charset="0"/>
                </a:rPr>
                <a:t>i</a:t>
              </a:r>
              <a:endParaRPr lang="en-US" sz="1800">
                <a:solidFill>
                  <a:srgbClr val="0000CC"/>
                </a:solidFill>
                <a:latin typeface="Courier New" pitchFamily="49" charset="0"/>
              </a:endParaRPr>
            </a:p>
          </p:txBody>
        </p:sp>
        <p:sp>
          <p:nvSpPr>
            <p:cNvPr id="91426" name="Text Box 290"/>
            <p:cNvSpPr txBox="1">
              <a:spLocks noChangeArrowheads="1"/>
            </p:cNvSpPr>
            <p:nvPr/>
          </p:nvSpPr>
          <p:spPr bwMode="auto">
            <a:xfrm>
              <a:off x="2016" y="3504"/>
              <a:ext cx="184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70000"/>
                </a:lnSpc>
                <a:spcBef>
                  <a:spcPct val="50000"/>
                </a:spcBef>
                <a:tabLst>
                  <a:tab pos="339725" algn="l"/>
                  <a:tab pos="688975" algn="l"/>
                </a:tabLst>
              </a:pPr>
              <a:r>
                <a:rPr lang="en-US" sz="1800" b="1">
                  <a:solidFill>
                    <a:srgbClr val="CC0066"/>
                  </a:solidFill>
                  <a:latin typeface="Courier New" pitchFamily="49" charset="0"/>
                </a:rPr>
                <a:t>j</a:t>
              </a:r>
              <a:endParaRPr lang="en-US" sz="1800">
                <a:solidFill>
                  <a:srgbClr val="CC0066"/>
                </a:solidFill>
                <a:latin typeface="Courier New" pitchFamily="49" charset="0"/>
              </a:endParaRPr>
            </a:p>
          </p:txBody>
        </p:sp>
        <p:grpSp>
          <p:nvGrpSpPr>
            <p:cNvPr id="91427" name="Group 291"/>
            <p:cNvGrpSpPr>
              <a:grpSpLocks/>
            </p:cNvGrpSpPr>
            <p:nvPr/>
          </p:nvGrpSpPr>
          <p:grpSpPr bwMode="auto">
            <a:xfrm>
              <a:off x="672" y="2064"/>
              <a:ext cx="1388" cy="1388"/>
              <a:chOff x="665" y="2089"/>
              <a:chExt cx="1388" cy="1388"/>
            </a:xfrm>
          </p:grpSpPr>
          <p:sp>
            <p:nvSpPr>
              <p:cNvPr id="91428" name="Oval 292"/>
              <p:cNvSpPr>
                <a:spLocks noChangeArrowheads="1"/>
              </p:cNvSpPr>
              <p:nvPr/>
            </p:nvSpPr>
            <p:spPr bwMode="auto">
              <a:xfrm>
                <a:off x="665" y="338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29" name="Oval 293"/>
              <p:cNvSpPr>
                <a:spLocks noChangeArrowheads="1"/>
              </p:cNvSpPr>
              <p:nvPr/>
            </p:nvSpPr>
            <p:spPr bwMode="auto">
              <a:xfrm>
                <a:off x="850" y="338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30" name="Oval 294"/>
              <p:cNvSpPr>
                <a:spLocks noChangeArrowheads="1"/>
              </p:cNvSpPr>
              <p:nvPr/>
            </p:nvSpPr>
            <p:spPr bwMode="auto">
              <a:xfrm>
                <a:off x="1035" y="338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31" name="Oval 295"/>
              <p:cNvSpPr>
                <a:spLocks noChangeArrowheads="1"/>
              </p:cNvSpPr>
              <p:nvPr/>
            </p:nvSpPr>
            <p:spPr bwMode="auto">
              <a:xfrm>
                <a:off x="1220" y="338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32" name="Oval 296"/>
              <p:cNvSpPr>
                <a:spLocks noChangeArrowheads="1"/>
              </p:cNvSpPr>
              <p:nvPr/>
            </p:nvSpPr>
            <p:spPr bwMode="auto">
              <a:xfrm>
                <a:off x="1406" y="338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33" name="Oval 297"/>
              <p:cNvSpPr>
                <a:spLocks noChangeArrowheads="1"/>
              </p:cNvSpPr>
              <p:nvPr/>
            </p:nvSpPr>
            <p:spPr bwMode="auto">
              <a:xfrm>
                <a:off x="1591" y="338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34" name="Oval 298"/>
              <p:cNvSpPr>
                <a:spLocks noChangeArrowheads="1"/>
              </p:cNvSpPr>
              <p:nvPr/>
            </p:nvSpPr>
            <p:spPr bwMode="auto">
              <a:xfrm>
                <a:off x="1776" y="338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35" name="Oval 299"/>
              <p:cNvSpPr>
                <a:spLocks noChangeArrowheads="1"/>
              </p:cNvSpPr>
              <p:nvPr/>
            </p:nvSpPr>
            <p:spPr bwMode="auto">
              <a:xfrm>
                <a:off x="1961" y="338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36" name="Oval 300"/>
              <p:cNvSpPr>
                <a:spLocks noChangeArrowheads="1"/>
              </p:cNvSpPr>
              <p:nvPr/>
            </p:nvSpPr>
            <p:spPr bwMode="auto">
              <a:xfrm>
                <a:off x="665" y="319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37" name="Oval 301"/>
              <p:cNvSpPr>
                <a:spLocks noChangeArrowheads="1"/>
              </p:cNvSpPr>
              <p:nvPr/>
            </p:nvSpPr>
            <p:spPr bwMode="auto">
              <a:xfrm>
                <a:off x="850" y="319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38" name="Oval 302"/>
              <p:cNvSpPr>
                <a:spLocks noChangeArrowheads="1"/>
              </p:cNvSpPr>
              <p:nvPr/>
            </p:nvSpPr>
            <p:spPr bwMode="auto">
              <a:xfrm>
                <a:off x="1035" y="319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39" name="Oval 303"/>
              <p:cNvSpPr>
                <a:spLocks noChangeArrowheads="1"/>
              </p:cNvSpPr>
              <p:nvPr/>
            </p:nvSpPr>
            <p:spPr bwMode="auto">
              <a:xfrm>
                <a:off x="1220" y="319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40" name="Oval 304"/>
              <p:cNvSpPr>
                <a:spLocks noChangeArrowheads="1"/>
              </p:cNvSpPr>
              <p:nvPr/>
            </p:nvSpPr>
            <p:spPr bwMode="auto">
              <a:xfrm>
                <a:off x="1406" y="319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41" name="Oval 305"/>
              <p:cNvSpPr>
                <a:spLocks noChangeArrowheads="1"/>
              </p:cNvSpPr>
              <p:nvPr/>
            </p:nvSpPr>
            <p:spPr bwMode="auto">
              <a:xfrm>
                <a:off x="1591" y="319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42" name="Oval 306"/>
              <p:cNvSpPr>
                <a:spLocks noChangeArrowheads="1"/>
              </p:cNvSpPr>
              <p:nvPr/>
            </p:nvSpPr>
            <p:spPr bwMode="auto">
              <a:xfrm>
                <a:off x="1776" y="319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43" name="Oval 307"/>
              <p:cNvSpPr>
                <a:spLocks noChangeArrowheads="1"/>
              </p:cNvSpPr>
              <p:nvPr/>
            </p:nvSpPr>
            <p:spPr bwMode="auto">
              <a:xfrm>
                <a:off x="1961" y="319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44" name="Oval 308"/>
              <p:cNvSpPr>
                <a:spLocks noChangeArrowheads="1"/>
              </p:cNvSpPr>
              <p:nvPr/>
            </p:nvSpPr>
            <p:spPr bwMode="auto">
              <a:xfrm>
                <a:off x="665" y="301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45" name="Oval 309"/>
              <p:cNvSpPr>
                <a:spLocks noChangeArrowheads="1"/>
              </p:cNvSpPr>
              <p:nvPr/>
            </p:nvSpPr>
            <p:spPr bwMode="auto">
              <a:xfrm>
                <a:off x="850" y="301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46" name="Oval 310"/>
              <p:cNvSpPr>
                <a:spLocks noChangeArrowheads="1"/>
              </p:cNvSpPr>
              <p:nvPr/>
            </p:nvSpPr>
            <p:spPr bwMode="auto">
              <a:xfrm>
                <a:off x="1035" y="301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47" name="Oval 311"/>
              <p:cNvSpPr>
                <a:spLocks noChangeArrowheads="1"/>
              </p:cNvSpPr>
              <p:nvPr/>
            </p:nvSpPr>
            <p:spPr bwMode="auto">
              <a:xfrm>
                <a:off x="1220" y="301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48" name="Oval 312"/>
              <p:cNvSpPr>
                <a:spLocks noChangeArrowheads="1"/>
              </p:cNvSpPr>
              <p:nvPr/>
            </p:nvSpPr>
            <p:spPr bwMode="auto">
              <a:xfrm>
                <a:off x="1406" y="301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49" name="Oval 313"/>
              <p:cNvSpPr>
                <a:spLocks noChangeArrowheads="1"/>
              </p:cNvSpPr>
              <p:nvPr/>
            </p:nvSpPr>
            <p:spPr bwMode="auto">
              <a:xfrm>
                <a:off x="1591" y="301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50" name="Oval 314"/>
              <p:cNvSpPr>
                <a:spLocks noChangeArrowheads="1"/>
              </p:cNvSpPr>
              <p:nvPr/>
            </p:nvSpPr>
            <p:spPr bwMode="auto">
              <a:xfrm>
                <a:off x="1776" y="301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51" name="Oval 315"/>
              <p:cNvSpPr>
                <a:spLocks noChangeArrowheads="1"/>
              </p:cNvSpPr>
              <p:nvPr/>
            </p:nvSpPr>
            <p:spPr bwMode="auto">
              <a:xfrm>
                <a:off x="1961" y="301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52" name="Oval 316"/>
              <p:cNvSpPr>
                <a:spLocks noChangeArrowheads="1"/>
              </p:cNvSpPr>
              <p:nvPr/>
            </p:nvSpPr>
            <p:spPr bwMode="auto">
              <a:xfrm>
                <a:off x="665" y="282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53" name="Oval 317"/>
              <p:cNvSpPr>
                <a:spLocks noChangeArrowheads="1"/>
              </p:cNvSpPr>
              <p:nvPr/>
            </p:nvSpPr>
            <p:spPr bwMode="auto">
              <a:xfrm>
                <a:off x="850" y="282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54" name="Oval 318"/>
              <p:cNvSpPr>
                <a:spLocks noChangeArrowheads="1"/>
              </p:cNvSpPr>
              <p:nvPr/>
            </p:nvSpPr>
            <p:spPr bwMode="auto">
              <a:xfrm>
                <a:off x="1035" y="282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55" name="Oval 319"/>
              <p:cNvSpPr>
                <a:spLocks noChangeArrowheads="1"/>
              </p:cNvSpPr>
              <p:nvPr/>
            </p:nvSpPr>
            <p:spPr bwMode="auto">
              <a:xfrm>
                <a:off x="1220" y="282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56" name="Oval 320"/>
              <p:cNvSpPr>
                <a:spLocks noChangeArrowheads="1"/>
              </p:cNvSpPr>
              <p:nvPr/>
            </p:nvSpPr>
            <p:spPr bwMode="auto">
              <a:xfrm>
                <a:off x="1406" y="282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57" name="Oval 321"/>
              <p:cNvSpPr>
                <a:spLocks noChangeArrowheads="1"/>
              </p:cNvSpPr>
              <p:nvPr/>
            </p:nvSpPr>
            <p:spPr bwMode="auto">
              <a:xfrm>
                <a:off x="1591" y="282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58" name="Oval 322"/>
              <p:cNvSpPr>
                <a:spLocks noChangeArrowheads="1"/>
              </p:cNvSpPr>
              <p:nvPr/>
            </p:nvSpPr>
            <p:spPr bwMode="auto">
              <a:xfrm>
                <a:off x="1776" y="282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59" name="Oval 323"/>
              <p:cNvSpPr>
                <a:spLocks noChangeArrowheads="1"/>
              </p:cNvSpPr>
              <p:nvPr/>
            </p:nvSpPr>
            <p:spPr bwMode="auto">
              <a:xfrm>
                <a:off x="1961" y="282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60" name="Oval 324"/>
              <p:cNvSpPr>
                <a:spLocks noChangeArrowheads="1"/>
              </p:cNvSpPr>
              <p:nvPr/>
            </p:nvSpPr>
            <p:spPr bwMode="auto">
              <a:xfrm>
                <a:off x="665" y="264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61" name="Oval 325"/>
              <p:cNvSpPr>
                <a:spLocks noChangeArrowheads="1"/>
              </p:cNvSpPr>
              <p:nvPr/>
            </p:nvSpPr>
            <p:spPr bwMode="auto">
              <a:xfrm>
                <a:off x="850" y="264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62" name="Oval 326"/>
              <p:cNvSpPr>
                <a:spLocks noChangeArrowheads="1"/>
              </p:cNvSpPr>
              <p:nvPr/>
            </p:nvSpPr>
            <p:spPr bwMode="auto">
              <a:xfrm>
                <a:off x="1035" y="264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63" name="Oval 327"/>
              <p:cNvSpPr>
                <a:spLocks noChangeArrowheads="1"/>
              </p:cNvSpPr>
              <p:nvPr/>
            </p:nvSpPr>
            <p:spPr bwMode="auto">
              <a:xfrm>
                <a:off x="1220" y="264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64" name="Oval 328"/>
              <p:cNvSpPr>
                <a:spLocks noChangeArrowheads="1"/>
              </p:cNvSpPr>
              <p:nvPr/>
            </p:nvSpPr>
            <p:spPr bwMode="auto">
              <a:xfrm>
                <a:off x="1406" y="264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65" name="Oval 329"/>
              <p:cNvSpPr>
                <a:spLocks noChangeArrowheads="1"/>
              </p:cNvSpPr>
              <p:nvPr/>
            </p:nvSpPr>
            <p:spPr bwMode="auto">
              <a:xfrm>
                <a:off x="1591" y="264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66" name="Oval 330"/>
              <p:cNvSpPr>
                <a:spLocks noChangeArrowheads="1"/>
              </p:cNvSpPr>
              <p:nvPr/>
            </p:nvSpPr>
            <p:spPr bwMode="auto">
              <a:xfrm>
                <a:off x="1776" y="264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67" name="Oval 331"/>
              <p:cNvSpPr>
                <a:spLocks noChangeArrowheads="1"/>
              </p:cNvSpPr>
              <p:nvPr/>
            </p:nvSpPr>
            <p:spPr bwMode="auto">
              <a:xfrm>
                <a:off x="1961" y="264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68" name="Oval 332"/>
              <p:cNvSpPr>
                <a:spLocks noChangeArrowheads="1"/>
              </p:cNvSpPr>
              <p:nvPr/>
            </p:nvSpPr>
            <p:spPr bwMode="auto">
              <a:xfrm>
                <a:off x="665" y="245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69" name="Oval 333"/>
              <p:cNvSpPr>
                <a:spLocks noChangeArrowheads="1"/>
              </p:cNvSpPr>
              <p:nvPr/>
            </p:nvSpPr>
            <p:spPr bwMode="auto">
              <a:xfrm>
                <a:off x="850" y="245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70" name="Oval 334"/>
              <p:cNvSpPr>
                <a:spLocks noChangeArrowheads="1"/>
              </p:cNvSpPr>
              <p:nvPr/>
            </p:nvSpPr>
            <p:spPr bwMode="auto">
              <a:xfrm>
                <a:off x="1035" y="245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71" name="Oval 335"/>
              <p:cNvSpPr>
                <a:spLocks noChangeArrowheads="1"/>
              </p:cNvSpPr>
              <p:nvPr/>
            </p:nvSpPr>
            <p:spPr bwMode="auto">
              <a:xfrm>
                <a:off x="1220" y="245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72" name="Oval 336"/>
              <p:cNvSpPr>
                <a:spLocks noChangeArrowheads="1"/>
              </p:cNvSpPr>
              <p:nvPr/>
            </p:nvSpPr>
            <p:spPr bwMode="auto">
              <a:xfrm>
                <a:off x="1406" y="245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73" name="Oval 337"/>
              <p:cNvSpPr>
                <a:spLocks noChangeArrowheads="1"/>
              </p:cNvSpPr>
              <p:nvPr/>
            </p:nvSpPr>
            <p:spPr bwMode="auto">
              <a:xfrm>
                <a:off x="1591" y="245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74" name="Oval 338"/>
              <p:cNvSpPr>
                <a:spLocks noChangeArrowheads="1"/>
              </p:cNvSpPr>
              <p:nvPr/>
            </p:nvSpPr>
            <p:spPr bwMode="auto">
              <a:xfrm>
                <a:off x="1776" y="245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75" name="Oval 339"/>
              <p:cNvSpPr>
                <a:spLocks noChangeArrowheads="1"/>
              </p:cNvSpPr>
              <p:nvPr/>
            </p:nvSpPr>
            <p:spPr bwMode="auto">
              <a:xfrm>
                <a:off x="1961" y="245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76" name="Oval 340"/>
              <p:cNvSpPr>
                <a:spLocks noChangeArrowheads="1"/>
              </p:cNvSpPr>
              <p:nvPr/>
            </p:nvSpPr>
            <p:spPr bwMode="auto">
              <a:xfrm>
                <a:off x="665" y="227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77" name="Oval 341"/>
              <p:cNvSpPr>
                <a:spLocks noChangeArrowheads="1"/>
              </p:cNvSpPr>
              <p:nvPr/>
            </p:nvSpPr>
            <p:spPr bwMode="auto">
              <a:xfrm>
                <a:off x="850" y="227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78" name="Oval 342"/>
              <p:cNvSpPr>
                <a:spLocks noChangeArrowheads="1"/>
              </p:cNvSpPr>
              <p:nvPr/>
            </p:nvSpPr>
            <p:spPr bwMode="auto">
              <a:xfrm>
                <a:off x="1035" y="227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79" name="Oval 343"/>
              <p:cNvSpPr>
                <a:spLocks noChangeArrowheads="1"/>
              </p:cNvSpPr>
              <p:nvPr/>
            </p:nvSpPr>
            <p:spPr bwMode="auto">
              <a:xfrm>
                <a:off x="1220" y="227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80" name="Oval 344"/>
              <p:cNvSpPr>
                <a:spLocks noChangeArrowheads="1"/>
              </p:cNvSpPr>
              <p:nvPr/>
            </p:nvSpPr>
            <p:spPr bwMode="auto">
              <a:xfrm>
                <a:off x="1406" y="227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81" name="Oval 345"/>
              <p:cNvSpPr>
                <a:spLocks noChangeArrowheads="1"/>
              </p:cNvSpPr>
              <p:nvPr/>
            </p:nvSpPr>
            <p:spPr bwMode="auto">
              <a:xfrm>
                <a:off x="1591" y="227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82" name="Oval 346"/>
              <p:cNvSpPr>
                <a:spLocks noChangeArrowheads="1"/>
              </p:cNvSpPr>
              <p:nvPr/>
            </p:nvSpPr>
            <p:spPr bwMode="auto">
              <a:xfrm>
                <a:off x="1776" y="227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83" name="Oval 347"/>
              <p:cNvSpPr>
                <a:spLocks noChangeArrowheads="1"/>
              </p:cNvSpPr>
              <p:nvPr/>
            </p:nvSpPr>
            <p:spPr bwMode="auto">
              <a:xfrm>
                <a:off x="1961" y="227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84" name="Oval 348"/>
              <p:cNvSpPr>
                <a:spLocks noChangeArrowheads="1"/>
              </p:cNvSpPr>
              <p:nvPr/>
            </p:nvSpPr>
            <p:spPr bwMode="auto">
              <a:xfrm>
                <a:off x="665" y="208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85" name="Oval 349"/>
              <p:cNvSpPr>
                <a:spLocks noChangeArrowheads="1"/>
              </p:cNvSpPr>
              <p:nvPr/>
            </p:nvSpPr>
            <p:spPr bwMode="auto">
              <a:xfrm>
                <a:off x="850" y="208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86" name="Oval 350"/>
              <p:cNvSpPr>
                <a:spLocks noChangeArrowheads="1"/>
              </p:cNvSpPr>
              <p:nvPr/>
            </p:nvSpPr>
            <p:spPr bwMode="auto">
              <a:xfrm>
                <a:off x="1035" y="208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87" name="Oval 351"/>
              <p:cNvSpPr>
                <a:spLocks noChangeArrowheads="1"/>
              </p:cNvSpPr>
              <p:nvPr/>
            </p:nvSpPr>
            <p:spPr bwMode="auto">
              <a:xfrm>
                <a:off x="1220" y="208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88" name="Oval 352"/>
              <p:cNvSpPr>
                <a:spLocks noChangeArrowheads="1"/>
              </p:cNvSpPr>
              <p:nvPr/>
            </p:nvSpPr>
            <p:spPr bwMode="auto">
              <a:xfrm>
                <a:off x="1406" y="208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89" name="Oval 353"/>
              <p:cNvSpPr>
                <a:spLocks noChangeArrowheads="1"/>
              </p:cNvSpPr>
              <p:nvPr/>
            </p:nvSpPr>
            <p:spPr bwMode="auto">
              <a:xfrm>
                <a:off x="1591" y="208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90" name="Oval 354"/>
              <p:cNvSpPr>
                <a:spLocks noChangeArrowheads="1"/>
              </p:cNvSpPr>
              <p:nvPr/>
            </p:nvSpPr>
            <p:spPr bwMode="auto">
              <a:xfrm>
                <a:off x="1776" y="208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91" name="Oval 355"/>
              <p:cNvSpPr>
                <a:spLocks noChangeArrowheads="1"/>
              </p:cNvSpPr>
              <p:nvPr/>
            </p:nvSpPr>
            <p:spPr bwMode="auto">
              <a:xfrm>
                <a:off x="1961" y="208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91492" name="Text Box 356"/>
          <p:cNvSpPr txBox="1">
            <a:spLocks noChangeArrowheads="1"/>
          </p:cNvSpPr>
          <p:nvPr/>
        </p:nvSpPr>
        <p:spPr bwMode="auto">
          <a:xfrm>
            <a:off x="2438400" y="2667000"/>
            <a:ext cx="3667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u="sng">
                <a:latin typeface="Courier New" pitchFamily="49" charset="0"/>
              </a:rPr>
              <a:t>A</a:t>
            </a:r>
          </a:p>
        </p:txBody>
      </p:sp>
      <p:sp>
        <p:nvSpPr>
          <p:cNvPr id="91494" name="Text Box 358"/>
          <p:cNvSpPr txBox="1">
            <a:spLocks noChangeArrowheads="1"/>
          </p:cNvSpPr>
          <p:nvPr/>
        </p:nvSpPr>
        <p:spPr bwMode="auto">
          <a:xfrm>
            <a:off x="6400800" y="2667000"/>
            <a:ext cx="3667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u="sng">
                <a:latin typeface="Courier New" pitchFamily="49" charset="0"/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21509969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When Do Cache Misses Occur?</a:t>
            </a:r>
          </a:p>
        </p:txBody>
      </p:sp>
      <p:sp>
        <p:nvSpPr>
          <p:cNvPr id="92163" name="Text Box 3"/>
          <p:cNvSpPr txBox="1">
            <a:spLocks noChangeArrowheads="1"/>
          </p:cNvSpPr>
          <p:nvPr/>
        </p:nvSpPr>
        <p:spPr bwMode="auto">
          <a:xfrm>
            <a:off x="914400" y="2514600"/>
            <a:ext cx="3352800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  <a:tabLst>
                <a:tab pos="339725" algn="l"/>
                <a:tab pos="688975" algn="l"/>
              </a:tabLst>
            </a:pPr>
            <a:r>
              <a:rPr lang="en-US" sz="1800" b="1">
                <a:latin typeface="Courier New" pitchFamily="49" charset="0"/>
              </a:rPr>
              <a:t>for </a:t>
            </a:r>
            <a:r>
              <a:rPr lang="en-US" sz="1800" b="1">
                <a:solidFill>
                  <a:srgbClr val="0000CC"/>
                </a:solidFill>
                <a:latin typeface="Courier New" pitchFamily="49" charset="0"/>
              </a:rPr>
              <a:t>i</a:t>
            </a:r>
            <a:r>
              <a:rPr lang="en-US" sz="1800" b="1">
                <a:latin typeface="Courier New" pitchFamily="49" charset="0"/>
              </a:rPr>
              <a:t> = 0 to N-1</a:t>
            </a:r>
          </a:p>
          <a:p>
            <a:pPr>
              <a:lnSpc>
                <a:spcPct val="70000"/>
              </a:lnSpc>
              <a:spcBef>
                <a:spcPct val="50000"/>
              </a:spcBef>
              <a:tabLst>
                <a:tab pos="339725" algn="l"/>
                <a:tab pos="688975" algn="l"/>
              </a:tabLst>
            </a:pPr>
            <a:r>
              <a:rPr lang="en-US" sz="1800" b="1">
                <a:latin typeface="Courier New" pitchFamily="49" charset="0"/>
              </a:rPr>
              <a:t>	for </a:t>
            </a:r>
            <a:r>
              <a:rPr lang="en-US" sz="1800" b="1">
                <a:solidFill>
                  <a:srgbClr val="CC0066"/>
                </a:solidFill>
                <a:latin typeface="Courier New" pitchFamily="49" charset="0"/>
              </a:rPr>
              <a:t>j</a:t>
            </a:r>
            <a:r>
              <a:rPr lang="en-US" sz="1800" b="1">
                <a:latin typeface="Courier New" pitchFamily="49" charset="0"/>
              </a:rPr>
              <a:t> = 0 to N-1</a:t>
            </a:r>
          </a:p>
          <a:p>
            <a:pPr>
              <a:lnSpc>
                <a:spcPct val="70000"/>
              </a:lnSpc>
              <a:spcBef>
                <a:spcPct val="50000"/>
              </a:spcBef>
              <a:tabLst>
                <a:tab pos="339725" algn="l"/>
                <a:tab pos="688975" algn="l"/>
              </a:tabLst>
            </a:pPr>
            <a:r>
              <a:rPr lang="en-US" sz="1800" b="1">
                <a:latin typeface="Courier New" pitchFamily="49" charset="0"/>
              </a:rPr>
              <a:t>		A[i+j][0] = i*j;</a:t>
            </a:r>
            <a:endParaRPr lang="en-US" sz="1800">
              <a:latin typeface="Courier New" pitchFamily="49" charset="0"/>
            </a:endParaRPr>
          </a:p>
        </p:txBody>
      </p:sp>
      <p:grpSp>
        <p:nvGrpSpPr>
          <p:cNvPr id="92164" name="Group 4"/>
          <p:cNvGrpSpPr>
            <a:grpSpLocks/>
          </p:cNvGrpSpPr>
          <p:nvPr/>
        </p:nvGrpSpPr>
        <p:grpSpPr bwMode="auto">
          <a:xfrm>
            <a:off x="4648200" y="2286000"/>
            <a:ext cx="2895600" cy="2798763"/>
            <a:chOff x="432" y="1920"/>
            <a:chExt cx="1824" cy="1763"/>
          </a:xfrm>
        </p:grpSpPr>
        <p:sp>
          <p:nvSpPr>
            <p:cNvPr id="92165" name="Line 5"/>
            <p:cNvSpPr>
              <a:spLocks noChangeShapeType="1"/>
            </p:cNvSpPr>
            <p:nvPr/>
          </p:nvSpPr>
          <p:spPr bwMode="auto">
            <a:xfrm flipH="1" flipV="1">
              <a:off x="720" y="1920"/>
              <a:ext cx="0" cy="1488"/>
            </a:xfrm>
            <a:prstGeom prst="line">
              <a:avLst/>
            </a:prstGeom>
            <a:noFill/>
            <a:ln w="19050">
              <a:solidFill>
                <a:srgbClr val="B2B2B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166" name="Line 6"/>
            <p:cNvSpPr>
              <a:spLocks noChangeShapeType="1"/>
            </p:cNvSpPr>
            <p:nvPr/>
          </p:nvSpPr>
          <p:spPr bwMode="auto">
            <a:xfrm flipV="1">
              <a:off x="720" y="3408"/>
              <a:ext cx="1536" cy="0"/>
            </a:xfrm>
            <a:prstGeom prst="line">
              <a:avLst/>
            </a:prstGeom>
            <a:noFill/>
            <a:ln w="19050">
              <a:solidFill>
                <a:srgbClr val="B2B2B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167" name="Text Box 7"/>
            <p:cNvSpPr txBox="1">
              <a:spLocks noChangeArrowheads="1"/>
            </p:cNvSpPr>
            <p:nvPr/>
          </p:nvSpPr>
          <p:spPr bwMode="auto">
            <a:xfrm>
              <a:off x="432" y="1968"/>
              <a:ext cx="183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70000"/>
                </a:lnSpc>
                <a:spcBef>
                  <a:spcPct val="50000"/>
                </a:spcBef>
                <a:tabLst>
                  <a:tab pos="339725" algn="l"/>
                  <a:tab pos="688975" algn="l"/>
                </a:tabLst>
              </a:pPr>
              <a:r>
                <a:rPr lang="en-US" sz="1800" b="1">
                  <a:solidFill>
                    <a:srgbClr val="0000CC"/>
                  </a:solidFill>
                  <a:latin typeface="Courier New" pitchFamily="49" charset="0"/>
                </a:rPr>
                <a:t>i</a:t>
              </a:r>
              <a:endParaRPr lang="en-US" sz="1800">
                <a:solidFill>
                  <a:srgbClr val="0000CC"/>
                </a:solidFill>
                <a:latin typeface="Courier New" pitchFamily="49" charset="0"/>
              </a:endParaRPr>
            </a:p>
          </p:txBody>
        </p:sp>
        <p:sp>
          <p:nvSpPr>
            <p:cNvPr id="92168" name="Text Box 8"/>
            <p:cNvSpPr txBox="1">
              <a:spLocks noChangeArrowheads="1"/>
            </p:cNvSpPr>
            <p:nvPr/>
          </p:nvSpPr>
          <p:spPr bwMode="auto">
            <a:xfrm>
              <a:off x="2016" y="3504"/>
              <a:ext cx="184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70000"/>
                </a:lnSpc>
                <a:spcBef>
                  <a:spcPct val="50000"/>
                </a:spcBef>
                <a:tabLst>
                  <a:tab pos="339725" algn="l"/>
                  <a:tab pos="688975" algn="l"/>
                </a:tabLst>
              </a:pPr>
              <a:r>
                <a:rPr lang="en-US" sz="1800" b="1">
                  <a:solidFill>
                    <a:srgbClr val="CC0066"/>
                  </a:solidFill>
                  <a:latin typeface="Courier New" pitchFamily="49" charset="0"/>
                </a:rPr>
                <a:t>j</a:t>
              </a:r>
              <a:endParaRPr lang="en-US" sz="1800">
                <a:solidFill>
                  <a:srgbClr val="CC0066"/>
                </a:solidFill>
                <a:latin typeface="Courier New" pitchFamily="49" charset="0"/>
              </a:endParaRPr>
            </a:p>
          </p:txBody>
        </p:sp>
        <p:grpSp>
          <p:nvGrpSpPr>
            <p:cNvPr id="92169" name="Group 9"/>
            <p:cNvGrpSpPr>
              <a:grpSpLocks/>
            </p:cNvGrpSpPr>
            <p:nvPr/>
          </p:nvGrpSpPr>
          <p:grpSpPr bwMode="auto">
            <a:xfrm>
              <a:off x="672" y="2064"/>
              <a:ext cx="1388" cy="1388"/>
              <a:chOff x="665" y="2089"/>
              <a:chExt cx="1388" cy="1388"/>
            </a:xfrm>
          </p:grpSpPr>
          <p:sp>
            <p:nvSpPr>
              <p:cNvPr id="92170" name="Oval 10"/>
              <p:cNvSpPr>
                <a:spLocks noChangeArrowheads="1"/>
              </p:cNvSpPr>
              <p:nvPr/>
            </p:nvSpPr>
            <p:spPr bwMode="auto">
              <a:xfrm>
                <a:off x="665" y="338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171" name="Oval 11"/>
              <p:cNvSpPr>
                <a:spLocks noChangeArrowheads="1"/>
              </p:cNvSpPr>
              <p:nvPr/>
            </p:nvSpPr>
            <p:spPr bwMode="auto">
              <a:xfrm>
                <a:off x="850" y="338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172" name="Oval 12"/>
              <p:cNvSpPr>
                <a:spLocks noChangeArrowheads="1"/>
              </p:cNvSpPr>
              <p:nvPr/>
            </p:nvSpPr>
            <p:spPr bwMode="auto">
              <a:xfrm>
                <a:off x="1035" y="338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173" name="Oval 13"/>
              <p:cNvSpPr>
                <a:spLocks noChangeArrowheads="1"/>
              </p:cNvSpPr>
              <p:nvPr/>
            </p:nvSpPr>
            <p:spPr bwMode="auto">
              <a:xfrm>
                <a:off x="1220" y="338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174" name="Oval 14"/>
              <p:cNvSpPr>
                <a:spLocks noChangeArrowheads="1"/>
              </p:cNvSpPr>
              <p:nvPr/>
            </p:nvSpPr>
            <p:spPr bwMode="auto">
              <a:xfrm>
                <a:off x="1406" y="338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175" name="Oval 15"/>
              <p:cNvSpPr>
                <a:spLocks noChangeArrowheads="1"/>
              </p:cNvSpPr>
              <p:nvPr/>
            </p:nvSpPr>
            <p:spPr bwMode="auto">
              <a:xfrm>
                <a:off x="1591" y="338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176" name="Oval 16"/>
              <p:cNvSpPr>
                <a:spLocks noChangeArrowheads="1"/>
              </p:cNvSpPr>
              <p:nvPr/>
            </p:nvSpPr>
            <p:spPr bwMode="auto">
              <a:xfrm>
                <a:off x="1776" y="338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177" name="Oval 17"/>
              <p:cNvSpPr>
                <a:spLocks noChangeArrowheads="1"/>
              </p:cNvSpPr>
              <p:nvPr/>
            </p:nvSpPr>
            <p:spPr bwMode="auto">
              <a:xfrm>
                <a:off x="1961" y="338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178" name="Oval 18"/>
              <p:cNvSpPr>
                <a:spLocks noChangeArrowheads="1"/>
              </p:cNvSpPr>
              <p:nvPr/>
            </p:nvSpPr>
            <p:spPr bwMode="auto">
              <a:xfrm>
                <a:off x="665" y="319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179" name="Oval 19"/>
              <p:cNvSpPr>
                <a:spLocks noChangeArrowheads="1"/>
              </p:cNvSpPr>
              <p:nvPr/>
            </p:nvSpPr>
            <p:spPr bwMode="auto">
              <a:xfrm>
                <a:off x="850" y="319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180" name="Oval 20"/>
              <p:cNvSpPr>
                <a:spLocks noChangeArrowheads="1"/>
              </p:cNvSpPr>
              <p:nvPr/>
            </p:nvSpPr>
            <p:spPr bwMode="auto">
              <a:xfrm>
                <a:off x="1035" y="319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181" name="Oval 21"/>
              <p:cNvSpPr>
                <a:spLocks noChangeArrowheads="1"/>
              </p:cNvSpPr>
              <p:nvPr/>
            </p:nvSpPr>
            <p:spPr bwMode="auto">
              <a:xfrm>
                <a:off x="1220" y="319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182" name="Oval 22"/>
              <p:cNvSpPr>
                <a:spLocks noChangeArrowheads="1"/>
              </p:cNvSpPr>
              <p:nvPr/>
            </p:nvSpPr>
            <p:spPr bwMode="auto">
              <a:xfrm>
                <a:off x="1406" y="319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183" name="Oval 23"/>
              <p:cNvSpPr>
                <a:spLocks noChangeArrowheads="1"/>
              </p:cNvSpPr>
              <p:nvPr/>
            </p:nvSpPr>
            <p:spPr bwMode="auto">
              <a:xfrm>
                <a:off x="1591" y="319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184" name="Oval 24"/>
              <p:cNvSpPr>
                <a:spLocks noChangeArrowheads="1"/>
              </p:cNvSpPr>
              <p:nvPr/>
            </p:nvSpPr>
            <p:spPr bwMode="auto">
              <a:xfrm>
                <a:off x="1776" y="319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185" name="Oval 25"/>
              <p:cNvSpPr>
                <a:spLocks noChangeArrowheads="1"/>
              </p:cNvSpPr>
              <p:nvPr/>
            </p:nvSpPr>
            <p:spPr bwMode="auto">
              <a:xfrm>
                <a:off x="1961" y="319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186" name="Oval 26"/>
              <p:cNvSpPr>
                <a:spLocks noChangeArrowheads="1"/>
              </p:cNvSpPr>
              <p:nvPr/>
            </p:nvSpPr>
            <p:spPr bwMode="auto">
              <a:xfrm>
                <a:off x="665" y="301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187" name="Oval 27"/>
              <p:cNvSpPr>
                <a:spLocks noChangeArrowheads="1"/>
              </p:cNvSpPr>
              <p:nvPr/>
            </p:nvSpPr>
            <p:spPr bwMode="auto">
              <a:xfrm>
                <a:off x="850" y="301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188" name="Oval 28"/>
              <p:cNvSpPr>
                <a:spLocks noChangeArrowheads="1"/>
              </p:cNvSpPr>
              <p:nvPr/>
            </p:nvSpPr>
            <p:spPr bwMode="auto">
              <a:xfrm>
                <a:off x="1035" y="301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189" name="Oval 29"/>
              <p:cNvSpPr>
                <a:spLocks noChangeArrowheads="1"/>
              </p:cNvSpPr>
              <p:nvPr/>
            </p:nvSpPr>
            <p:spPr bwMode="auto">
              <a:xfrm>
                <a:off x="1220" y="301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190" name="Oval 30"/>
              <p:cNvSpPr>
                <a:spLocks noChangeArrowheads="1"/>
              </p:cNvSpPr>
              <p:nvPr/>
            </p:nvSpPr>
            <p:spPr bwMode="auto">
              <a:xfrm>
                <a:off x="1406" y="301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191" name="Oval 31"/>
              <p:cNvSpPr>
                <a:spLocks noChangeArrowheads="1"/>
              </p:cNvSpPr>
              <p:nvPr/>
            </p:nvSpPr>
            <p:spPr bwMode="auto">
              <a:xfrm>
                <a:off x="1591" y="301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192" name="Oval 32"/>
              <p:cNvSpPr>
                <a:spLocks noChangeArrowheads="1"/>
              </p:cNvSpPr>
              <p:nvPr/>
            </p:nvSpPr>
            <p:spPr bwMode="auto">
              <a:xfrm>
                <a:off x="1776" y="301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193" name="Oval 33"/>
              <p:cNvSpPr>
                <a:spLocks noChangeArrowheads="1"/>
              </p:cNvSpPr>
              <p:nvPr/>
            </p:nvSpPr>
            <p:spPr bwMode="auto">
              <a:xfrm>
                <a:off x="1961" y="301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194" name="Oval 34"/>
              <p:cNvSpPr>
                <a:spLocks noChangeArrowheads="1"/>
              </p:cNvSpPr>
              <p:nvPr/>
            </p:nvSpPr>
            <p:spPr bwMode="auto">
              <a:xfrm>
                <a:off x="665" y="282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195" name="Oval 35"/>
              <p:cNvSpPr>
                <a:spLocks noChangeArrowheads="1"/>
              </p:cNvSpPr>
              <p:nvPr/>
            </p:nvSpPr>
            <p:spPr bwMode="auto">
              <a:xfrm>
                <a:off x="850" y="282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196" name="Oval 36"/>
              <p:cNvSpPr>
                <a:spLocks noChangeArrowheads="1"/>
              </p:cNvSpPr>
              <p:nvPr/>
            </p:nvSpPr>
            <p:spPr bwMode="auto">
              <a:xfrm>
                <a:off x="1035" y="282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197" name="Oval 37"/>
              <p:cNvSpPr>
                <a:spLocks noChangeArrowheads="1"/>
              </p:cNvSpPr>
              <p:nvPr/>
            </p:nvSpPr>
            <p:spPr bwMode="auto">
              <a:xfrm>
                <a:off x="1220" y="282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198" name="Oval 38"/>
              <p:cNvSpPr>
                <a:spLocks noChangeArrowheads="1"/>
              </p:cNvSpPr>
              <p:nvPr/>
            </p:nvSpPr>
            <p:spPr bwMode="auto">
              <a:xfrm>
                <a:off x="1406" y="282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199" name="Oval 39"/>
              <p:cNvSpPr>
                <a:spLocks noChangeArrowheads="1"/>
              </p:cNvSpPr>
              <p:nvPr/>
            </p:nvSpPr>
            <p:spPr bwMode="auto">
              <a:xfrm>
                <a:off x="1591" y="282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00" name="Oval 40"/>
              <p:cNvSpPr>
                <a:spLocks noChangeArrowheads="1"/>
              </p:cNvSpPr>
              <p:nvPr/>
            </p:nvSpPr>
            <p:spPr bwMode="auto">
              <a:xfrm>
                <a:off x="1776" y="282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01" name="Oval 41"/>
              <p:cNvSpPr>
                <a:spLocks noChangeArrowheads="1"/>
              </p:cNvSpPr>
              <p:nvPr/>
            </p:nvSpPr>
            <p:spPr bwMode="auto">
              <a:xfrm>
                <a:off x="1961" y="282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02" name="Oval 42"/>
              <p:cNvSpPr>
                <a:spLocks noChangeArrowheads="1"/>
              </p:cNvSpPr>
              <p:nvPr/>
            </p:nvSpPr>
            <p:spPr bwMode="auto">
              <a:xfrm>
                <a:off x="665" y="264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03" name="Oval 43"/>
              <p:cNvSpPr>
                <a:spLocks noChangeArrowheads="1"/>
              </p:cNvSpPr>
              <p:nvPr/>
            </p:nvSpPr>
            <p:spPr bwMode="auto">
              <a:xfrm>
                <a:off x="850" y="264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04" name="Oval 44"/>
              <p:cNvSpPr>
                <a:spLocks noChangeArrowheads="1"/>
              </p:cNvSpPr>
              <p:nvPr/>
            </p:nvSpPr>
            <p:spPr bwMode="auto">
              <a:xfrm>
                <a:off x="1035" y="264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05" name="Oval 45"/>
              <p:cNvSpPr>
                <a:spLocks noChangeArrowheads="1"/>
              </p:cNvSpPr>
              <p:nvPr/>
            </p:nvSpPr>
            <p:spPr bwMode="auto">
              <a:xfrm>
                <a:off x="1220" y="264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06" name="Oval 46"/>
              <p:cNvSpPr>
                <a:spLocks noChangeArrowheads="1"/>
              </p:cNvSpPr>
              <p:nvPr/>
            </p:nvSpPr>
            <p:spPr bwMode="auto">
              <a:xfrm>
                <a:off x="1406" y="264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07" name="Oval 47"/>
              <p:cNvSpPr>
                <a:spLocks noChangeArrowheads="1"/>
              </p:cNvSpPr>
              <p:nvPr/>
            </p:nvSpPr>
            <p:spPr bwMode="auto">
              <a:xfrm>
                <a:off x="1591" y="264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08" name="Oval 48"/>
              <p:cNvSpPr>
                <a:spLocks noChangeArrowheads="1"/>
              </p:cNvSpPr>
              <p:nvPr/>
            </p:nvSpPr>
            <p:spPr bwMode="auto">
              <a:xfrm>
                <a:off x="1776" y="264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09" name="Oval 49"/>
              <p:cNvSpPr>
                <a:spLocks noChangeArrowheads="1"/>
              </p:cNvSpPr>
              <p:nvPr/>
            </p:nvSpPr>
            <p:spPr bwMode="auto">
              <a:xfrm>
                <a:off x="1961" y="264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10" name="Oval 50"/>
              <p:cNvSpPr>
                <a:spLocks noChangeArrowheads="1"/>
              </p:cNvSpPr>
              <p:nvPr/>
            </p:nvSpPr>
            <p:spPr bwMode="auto">
              <a:xfrm>
                <a:off x="665" y="245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11" name="Oval 51"/>
              <p:cNvSpPr>
                <a:spLocks noChangeArrowheads="1"/>
              </p:cNvSpPr>
              <p:nvPr/>
            </p:nvSpPr>
            <p:spPr bwMode="auto">
              <a:xfrm>
                <a:off x="850" y="245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12" name="Oval 52"/>
              <p:cNvSpPr>
                <a:spLocks noChangeArrowheads="1"/>
              </p:cNvSpPr>
              <p:nvPr/>
            </p:nvSpPr>
            <p:spPr bwMode="auto">
              <a:xfrm>
                <a:off x="1035" y="245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13" name="Oval 53"/>
              <p:cNvSpPr>
                <a:spLocks noChangeArrowheads="1"/>
              </p:cNvSpPr>
              <p:nvPr/>
            </p:nvSpPr>
            <p:spPr bwMode="auto">
              <a:xfrm>
                <a:off x="1220" y="245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14" name="Oval 54"/>
              <p:cNvSpPr>
                <a:spLocks noChangeArrowheads="1"/>
              </p:cNvSpPr>
              <p:nvPr/>
            </p:nvSpPr>
            <p:spPr bwMode="auto">
              <a:xfrm>
                <a:off x="1406" y="245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15" name="Oval 55"/>
              <p:cNvSpPr>
                <a:spLocks noChangeArrowheads="1"/>
              </p:cNvSpPr>
              <p:nvPr/>
            </p:nvSpPr>
            <p:spPr bwMode="auto">
              <a:xfrm>
                <a:off x="1591" y="245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16" name="Oval 56"/>
              <p:cNvSpPr>
                <a:spLocks noChangeArrowheads="1"/>
              </p:cNvSpPr>
              <p:nvPr/>
            </p:nvSpPr>
            <p:spPr bwMode="auto">
              <a:xfrm>
                <a:off x="1776" y="245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17" name="Oval 57"/>
              <p:cNvSpPr>
                <a:spLocks noChangeArrowheads="1"/>
              </p:cNvSpPr>
              <p:nvPr/>
            </p:nvSpPr>
            <p:spPr bwMode="auto">
              <a:xfrm>
                <a:off x="1961" y="245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18" name="Oval 58"/>
              <p:cNvSpPr>
                <a:spLocks noChangeArrowheads="1"/>
              </p:cNvSpPr>
              <p:nvPr/>
            </p:nvSpPr>
            <p:spPr bwMode="auto">
              <a:xfrm>
                <a:off x="665" y="227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19" name="Oval 59"/>
              <p:cNvSpPr>
                <a:spLocks noChangeArrowheads="1"/>
              </p:cNvSpPr>
              <p:nvPr/>
            </p:nvSpPr>
            <p:spPr bwMode="auto">
              <a:xfrm>
                <a:off x="850" y="227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20" name="Oval 60"/>
              <p:cNvSpPr>
                <a:spLocks noChangeArrowheads="1"/>
              </p:cNvSpPr>
              <p:nvPr/>
            </p:nvSpPr>
            <p:spPr bwMode="auto">
              <a:xfrm>
                <a:off x="1035" y="227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21" name="Oval 61"/>
              <p:cNvSpPr>
                <a:spLocks noChangeArrowheads="1"/>
              </p:cNvSpPr>
              <p:nvPr/>
            </p:nvSpPr>
            <p:spPr bwMode="auto">
              <a:xfrm>
                <a:off x="1220" y="227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22" name="Oval 62"/>
              <p:cNvSpPr>
                <a:spLocks noChangeArrowheads="1"/>
              </p:cNvSpPr>
              <p:nvPr/>
            </p:nvSpPr>
            <p:spPr bwMode="auto">
              <a:xfrm>
                <a:off x="1406" y="227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23" name="Oval 63"/>
              <p:cNvSpPr>
                <a:spLocks noChangeArrowheads="1"/>
              </p:cNvSpPr>
              <p:nvPr/>
            </p:nvSpPr>
            <p:spPr bwMode="auto">
              <a:xfrm>
                <a:off x="1591" y="227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24" name="Oval 64"/>
              <p:cNvSpPr>
                <a:spLocks noChangeArrowheads="1"/>
              </p:cNvSpPr>
              <p:nvPr/>
            </p:nvSpPr>
            <p:spPr bwMode="auto">
              <a:xfrm>
                <a:off x="1776" y="227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25" name="Oval 65"/>
              <p:cNvSpPr>
                <a:spLocks noChangeArrowheads="1"/>
              </p:cNvSpPr>
              <p:nvPr/>
            </p:nvSpPr>
            <p:spPr bwMode="auto">
              <a:xfrm>
                <a:off x="1961" y="227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26" name="Oval 66"/>
              <p:cNvSpPr>
                <a:spLocks noChangeArrowheads="1"/>
              </p:cNvSpPr>
              <p:nvPr/>
            </p:nvSpPr>
            <p:spPr bwMode="auto">
              <a:xfrm>
                <a:off x="665" y="208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27" name="Oval 67"/>
              <p:cNvSpPr>
                <a:spLocks noChangeArrowheads="1"/>
              </p:cNvSpPr>
              <p:nvPr/>
            </p:nvSpPr>
            <p:spPr bwMode="auto">
              <a:xfrm>
                <a:off x="850" y="208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28" name="Oval 68"/>
              <p:cNvSpPr>
                <a:spLocks noChangeArrowheads="1"/>
              </p:cNvSpPr>
              <p:nvPr/>
            </p:nvSpPr>
            <p:spPr bwMode="auto">
              <a:xfrm>
                <a:off x="1035" y="208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29" name="Oval 69"/>
              <p:cNvSpPr>
                <a:spLocks noChangeArrowheads="1"/>
              </p:cNvSpPr>
              <p:nvPr/>
            </p:nvSpPr>
            <p:spPr bwMode="auto">
              <a:xfrm>
                <a:off x="1220" y="208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30" name="Oval 70"/>
              <p:cNvSpPr>
                <a:spLocks noChangeArrowheads="1"/>
              </p:cNvSpPr>
              <p:nvPr/>
            </p:nvSpPr>
            <p:spPr bwMode="auto">
              <a:xfrm>
                <a:off x="1406" y="208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31" name="Oval 71"/>
              <p:cNvSpPr>
                <a:spLocks noChangeArrowheads="1"/>
              </p:cNvSpPr>
              <p:nvPr/>
            </p:nvSpPr>
            <p:spPr bwMode="auto">
              <a:xfrm>
                <a:off x="1591" y="208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32" name="Oval 72"/>
              <p:cNvSpPr>
                <a:spLocks noChangeArrowheads="1"/>
              </p:cNvSpPr>
              <p:nvPr/>
            </p:nvSpPr>
            <p:spPr bwMode="auto">
              <a:xfrm>
                <a:off x="1776" y="208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33" name="Oval 73"/>
              <p:cNvSpPr>
                <a:spLocks noChangeArrowheads="1"/>
              </p:cNvSpPr>
              <p:nvPr/>
            </p:nvSpPr>
            <p:spPr bwMode="auto">
              <a:xfrm>
                <a:off x="1961" y="208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71894572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Optimizing the Cache Behavior of Array Accesses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178800" cy="4381500"/>
          </a:xfrm>
        </p:spPr>
        <p:txBody>
          <a:bodyPr/>
          <a:lstStyle/>
          <a:p>
            <a:r>
              <a:rPr lang="en-US" sz="2000" dirty="0"/>
              <a:t>We need to answer the following questions:</a:t>
            </a:r>
          </a:p>
          <a:p>
            <a:pPr lvl="1"/>
            <a:r>
              <a:rPr lang="en-US" sz="2000" dirty="0">
                <a:solidFill>
                  <a:srgbClr val="0000CC"/>
                </a:solidFill>
              </a:rPr>
              <a:t>when do cache misses occur?</a:t>
            </a:r>
          </a:p>
          <a:p>
            <a:pPr lvl="2"/>
            <a:r>
              <a:rPr lang="en-US" dirty="0"/>
              <a:t>use “</a:t>
            </a:r>
            <a:r>
              <a:rPr lang="en-US" dirty="0">
                <a:solidFill>
                  <a:srgbClr val="CC0066"/>
                </a:solidFill>
              </a:rPr>
              <a:t>locality analysis</a:t>
            </a:r>
            <a:r>
              <a:rPr lang="en-US" dirty="0"/>
              <a:t>”</a:t>
            </a:r>
          </a:p>
          <a:p>
            <a:pPr lvl="1"/>
            <a:r>
              <a:rPr lang="en-US" sz="2000" dirty="0">
                <a:solidFill>
                  <a:srgbClr val="0000CC"/>
                </a:solidFill>
              </a:rPr>
              <a:t>can we change the order of the iterations (or possibly data layout) to produce better behavior?</a:t>
            </a:r>
          </a:p>
          <a:p>
            <a:pPr lvl="2"/>
            <a:r>
              <a:rPr lang="en-US" dirty="0"/>
              <a:t>evaluate the cost of various alternatives</a:t>
            </a:r>
          </a:p>
          <a:p>
            <a:pPr lvl="1"/>
            <a:r>
              <a:rPr lang="en-US" sz="2000" dirty="0">
                <a:solidFill>
                  <a:srgbClr val="0000CC"/>
                </a:solidFill>
              </a:rPr>
              <a:t>does the new ordering/layout still produce correct results?</a:t>
            </a:r>
          </a:p>
          <a:p>
            <a:pPr lvl="2"/>
            <a:r>
              <a:rPr lang="en-US" dirty="0"/>
              <a:t>use “</a:t>
            </a:r>
            <a:r>
              <a:rPr lang="en-US" dirty="0">
                <a:solidFill>
                  <a:srgbClr val="CC0066"/>
                </a:solidFill>
              </a:rPr>
              <a:t>dependence analysis</a:t>
            </a:r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93450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3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3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31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Examples of Loop Transformations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178800" cy="4457700"/>
          </a:xfrm>
        </p:spPr>
        <p:txBody>
          <a:bodyPr/>
          <a:lstStyle/>
          <a:p>
            <a:r>
              <a:rPr lang="en-US" sz="2000" dirty="0"/>
              <a:t>Loop Interchange</a:t>
            </a:r>
          </a:p>
          <a:p>
            <a:r>
              <a:rPr lang="en-US" sz="2000" dirty="0"/>
              <a:t>Cache Blocking</a:t>
            </a:r>
          </a:p>
          <a:p>
            <a:r>
              <a:rPr lang="en-US" sz="2000" dirty="0"/>
              <a:t>Skewing</a:t>
            </a:r>
          </a:p>
          <a:p>
            <a:r>
              <a:rPr lang="en-US" sz="2000" dirty="0"/>
              <a:t>Loop Reversal</a:t>
            </a:r>
          </a:p>
          <a:p>
            <a:r>
              <a:rPr lang="en-US" sz="2000" dirty="0"/>
              <a:t>…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82939213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053" y="609600"/>
            <a:ext cx="9091863" cy="2819400"/>
          </a:xfrm>
          <a:solidFill>
            <a:schemeClr val="bg1">
              <a:lumMod val="95000"/>
            </a:schemeClr>
          </a:solidFill>
        </p:spPr>
        <p:txBody>
          <a:bodyPr anchor="ctr" anchorCtr="0">
            <a:noAutofit/>
          </a:bodyPr>
          <a:lstStyle/>
          <a:p>
            <a:pPr fontAlgn="base"/>
            <a:r>
              <a:rPr lang="en-US" b="1" dirty="0"/>
              <a:t>CSC D70: </a:t>
            </a:r>
            <a:br>
              <a:rPr lang="en-US" b="1" dirty="0"/>
            </a:br>
            <a:r>
              <a:rPr lang="en-US" b="1" dirty="0"/>
              <a:t>Compiler Optimization</a:t>
            </a:r>
            <a:br>
              <a:rPr lang="en-US" b="1" dirty="0"/>
            </a:br>
            <a:r>
              <a:rPr lang="en-US" b="1" dirty="0"/>
              <a:t>Pointer Analysis &amp; </a:t>
            </a:r>
            <a:br>
              <a:rPr lang="en-US" b="1" dirty="0"/>
            </a:br>
            <a:r>
              <a:rPr lang="en-US" b="1" dirty="0"/>
              <a:t>Memory Optimizations (Intro)</a:t>
            </a: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5905500" y="5414556"/>
            <a:ext cx="571500" cy="4270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2200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A38BC0D9-9426-462E-A586-ED53F18E48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" y="3875481"/>
            <a:ext cx="8153400" cy="17526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Prof. Gennady </a:t>
            </a:r>
            <a:r>
              <a:rPr lang="en-US" dirty="0" err="1">
                <a:solidFill>
                  <a:srgbClr val="0000FF"/>
                </a:solidFill>
              </a:rPr>
              <a:t>Pekhimenko</a:t>
            </a:r>
            <a:endParaRPr lang="en-US" dirty="0">
              <a:solidFill>
                <a:srgbClr val="0000FF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University of Toronto</a:t>
            </a:r>
          </a:p>
          <a:p>
            <a:r>
              <a:rPr lang="en-US" dirty="0">
                <a:solidFill>
                  <a:schemeClr val="tx1"/>
                </a:solidFill>
              </a:rPr>
              <a:t>Winter 2023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2584" y="6211669"/>
            <a:ext cx="8686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i="1" dirty="0">
                <a:solidFill>
                  <a:schemeClr val="tx2"/>
                </a:solidFill>
              </a:rPr>
              <a:t>The content of this lecture is adapted from the lectures of </a:t>
            </a:r>
          </a:p>
          <a:p>
            <a:pPr algn="ctr"/>
            <a:r>
              <a:rPr lang="en-US" b="1" i="1" dirty="0">
                <a:solidFill>
                  <a:schemeClr val="tx2"/>
                </a:solidFill>
              </a:rPr>
              <a:t>Todd Mowry and Phillip Gibbons</a:t>
            </a:r>
          </a:p>
        </p:txBody>
      </p:sp>
    </p:spTree>
    <p:extLst>
      <p:ext uri="{BB962C8B-B14F-4D97-AF65-F5344CB8AC3E}">
        <p14:creationId xmlns:p14="http://schemas.microsoft.com/office/powerpoint/2010/main" val="2645172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72"/>
    </mc:Choice>
    <mc:Fallback xmlns="">
      <p:transition spd="slow" advTm="2972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Many Uses of Pointer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rgbClr val="0000FF"/>
                </a:solidFill>
              </a:rPr>
              <a:t>Basic compiler optimizations</a:t>
            </a:r>
          </a:p>
          <a:p>
            <a:pPr lvl="1"/>
            <a:r>
              <a:rPr lang="en-US" dirty="0"/>
              <a:t>register allocation, CSE, dead code elimination, live variables, instruction scheduling, loop invariant code motion, redundant load/store elimination</a:t>
            </a:r>
          </a:p>
          <a:p>
            <a:r>
              <a:rPr lang="en-US" dirty="0">
                <a:solidFill>
                  <a:srgbClr val="0000FF"/>
                </a:solidFill>
              </a:rPr>
              <a:t>Parallelization</a:t>
            </a:r>
          </a:p>
          <a:p>
            <a:pPr lvl="1"/>
            <a:r>
              <a:rPr lang="en-US" dirty="0"/>
              <a:t>instruction-level parallelism</a:t>
            </a:r>
          </a:p>
          <a:p>
            <a:pPr lvl="1"/>
            <a:r>
              <a:rPr lang="en-US" dirty="0"/>
              <a:t>thread-level parallelism</a:t>
            </a:r>
          </a:p>
          <a:p>
            <a:r>
              <a:rPr lang="en-US" dirty="0">
                <a:solidFill>
                  <a:srgbClr val="0000FF"/>
                </a:solidFill>
              </a:rPr>
              <a:t>Behavioral synthesis</a:t>
            </a:r>
          </a:p>
          <a:p>
            <a:pPr lvl="1"/>
            <a:r>
              <a:rPr lang="en-US" dirty="0"/>
              <a:t>automatically converting C-code into gates</a:t>
            </a:r>
          </a:p>
          <a:p>
            <a:r>
              <a:rPr lang="en-US" dirty="0">
                <a:solidFill>
                  <a:srgbClr val="0000FF"/>
                </a:solidFill>
              </a:rPr>
              <a:t>Error detection and program understanding</a:t>
            </a:r>
          </a:p>
          <a:p>
            <a:pPr lvl="1"/>
            <a:r>
              <a:rPr lang="en-US" dirty="0"/>
              <a:t>memory leaks, wild pointers, security holes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20809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Challenges for Pointer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>
                <a:solidFill>
                  <a:srgbClr val="0000FF"/>
                </a:solidFill>
              </a:rPr>
              <a:t>Complexity</a:t>
            </a:r>
            <a:r>
              <a:rPr lang="en-US" dirty="0"/>
              <a:t>: huge in </a:t>
            </a:r>
            <a:r>
              <a:rPr lang="en-US" dirty="0">
                <a:solidFill>
                  <a:srgbClr val="FF3399"/>
                </a:solidFill>
              </a:rPr>
              <a:t>space</a:t>
            </a:r>
            <a:r>
              <a:rPr lang="en-US" dirty="0"/>
              <a:t> and </a:t>
            </a:r>
            <a:r>
              <a:rPr lang="en-US" dirty="0">
                <a:solidFill>
                  <a:srgbClr val="FF3399"/>
                </a:solidFill>
              </a:rPr>
              <a:t>time</a:t>
            </a:r>
          </a:p>
          <a:p>
            <a:pPr lvl="1"/>
            <a:r>
              <a:rPr lang="en-US" dirty="0"/>
              <a:t>compare every pointer with every other pointer</a:t>
            </a:r>
          </a:p>
          <a:p>
            <a:pPr lvl="1"/>
            <a:r>
              <a:rPr lang="en-US" dirty="0"/>
              <a:t>at every program point</a:t>
            </a:r>
          </a:p>
          <a:p>
            <a:pPr lvl="1"/>
            <a:r>
              <a:rPr lang="en-US" dirty="0"/>
              <a:t>potentially considering all program paths to that point</a:t>
            </a:r>
          </a:p>
          <a:p>
            <a:r>
              <a:rPr lang="en-US" dirty="0">
                <a:solidFill>
                  <a:srgbClr val="0000FF"/>
                </a:solidFill>
              </a:rPr>
              <a:t>Scalability vs. accuracy trade-off</a:t>
            </a:r>
          </a:p>
          <a:p>
            <a:pPr lvl="1"/>
            <a:r>
              <a:rPr lang="en-US" dirty="0"/>
              <a:t>different analyses motivated for different purposes</a:t>
            </a:r>
          </a:p>
          <a:p>
            <a:pPr lvl="1"/>
            <a:r>
              <a:rPr lang="en-US" dirty="0"/>
              <a:t>many useful algorithms (adds to confusion)</a:t>
            </a:r>
          </a:p>
          <a:p>
            <a:r>
              <a:rPr lang="en-US" dirty="0">
                <a:solidFill>
                  <a:srgbClr val="0000FF"/>
                </a:solidFill>
              </a:rPr>
              <a:t>Coding corner cases</a:t>
            </a:r>
          </a:p>
          <a:p>
            <a:pPr lvl="1"/>
            <a:r>
              <a:rPr lang="en-US" dirty="0"/>
              <a:t>pointer arithmetic (*p++), casting, function pointers, long-jumps</a:t>
            </a:r>
          </a:p>
          <a:p>
            <a:r>
              <a:rPr lang="en-US" dirty="0">
                <a:solidFill>
                  <a:srgbClr val="0000FF"/>
                </a:solidFill>
              </a:rPr>
              <a:t>Whole program?</a:t>
            </a:r>
          </a:p>
          <a:p>
            <a:pPr lvl="1"/>
            <a:r>
              <a:rPr lang="en-US" dirty="0"/>
              <a:t>most algorithms require the entire program</a:t>
            </a:r>
          </a:p>
          <a:p>
            <a:pPr lvl="1"/>
            <a:r>
              <a:rPr lang="en-US" dirty="0"/>
              <a:t>library code?  optimizing at link-time only?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5668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Pointer Analysis: Design Options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Representation</a:t>
            </a:r>
          </a:p>
          <a:p>
            <a:r>
              <a:rPr lang="en-US" dirty="0"/>
              <a:t>Heap modeling</a:t>
            </a:r>
          </a:p>
          <a:p>
            <a:r>
              <a:rPr lang="en-US" dirty="0"/>
              <a:t>Aggregate modeling </a:t>
            </a:r>
          </a:p>
          <a:p>
            <a:r>
              <a:rPr lang="en-US" dirty="0"/>
              <a:t>Flow sensitivity</a:t>
            </a:r>
          </a:p>
          <a:p>
            <a:r>
              <a:rPr lang="en-US" dirty="0"/>
              <a:t>Context sensitivity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47532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Alias Representation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82957148-933F-4904-80E4-CE31A5EC873A}"/>
              </a:ext>
            </a:extLst>
          </p:cNvPr>
          <p:cNvSpPr txBox="1">
            <a:spLocks noChangeArrowheads="1"/>
          </p:cNvSpPr>
          <p:nvPr/>
        </p:nvSpPr>
        <p:spPr>
          <a:xfrm>
            <a:off x="342900" y="1409700"/>
            <a:ext cx="82296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2800" dirty="0"/>
              <a:t>Track </a:t>
            </a:r>
            <a:r>
              <a:rPr lang="en-US" altLang="en-US" sz="2800" b="1" dirty="0"/>
              <a:t>pointer</a:t>
            </a:r>
            <a:r>
              <a:rPr lang="en-US" altLang="en-US" sz="2800" dirty="0"/>
              <a:t> aliases</a:t>
            </a:r>
          </a:p>
          <a:p>
            <a:pPr lvl="1">
              <a:lnSpc>
                <a:spcPct val="90000"/>
              </a:lnSpc>
            </a:pPr>
            <a:r>
              <a:rPr lang="en-US" altLang="en-US" sz="2500" dirty="0"/>
              <a:t>&lt;*a, b&gt;, &lt;*a, e&gt;, &lt;b, e&gt; 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500" dirty="0"/>
              <a:t>	&lt;**a, c&gt;, &lt;**a, d&gt;, …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>
                <a:solidFill>
                  <a:srgbClr val="009900"/>
                </a:solidFill>
              </a:rPr>
              <a:t>More precise, less efficient</a:t>
            </a:r>
          </a:p>
          <a:p>
            <a:pPr lvl="1">
              <a:lnSpc>
                <a:spcPct val="90000"/>
              </a:lnSpc>
            </a:pPr>
            <a:endParaRPr lang="en-US" altLang="en-US" sz="1600" dirty="0"/>
          </a:p>
          <a:p>
            <a:pPr>
              <a:lnSpc>
                <a:spcPct val="90000"/>
              </a:lnSpc>
            </a:pPr>
            <a:r>
              <a:rPr lang="en-US" altLang="en-US" sz="2800" dirty="0"/>
              <a:t>Track </a:t>
            </a:r>
            <a:r>
              <a:rPr lang="en-US" altLang="en-US" sz="2800" b="1" dirty="0"/>
              <a:t>points-to</a:t>
            </a:r>
            <a:r>
              <a:rPr lang="en-US" altLang="en-US" sz="2800" dirty="0"/>
              <a:t> info</a:t>
            </a:r>
          </a:p>
          <a:p>
            <a:pPr lvl="1">
              <a:lnSpc>
                <a:spcPct val="90000"/>
              </a:lnSpc>
            </a:pPr>
            <a:r>
              <a:rPr lang="en-US" altLang="en-US" sz="2500" dirty="0"/>
              <a:t>&lt;a, b&gt;, &lt;b, c&gt;, &lt;b, d&gt;,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500" dirty="0"/>
              <a:t>	&lt;e, c&gt;, &lt;e, d&gt;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>
                <a:solidFill>
                  <a:srgbClr val="009900"/>
                </a:solidFill>
              </a:rPr>
              <a:t>Less precise, more efficient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>
                <a:solidFill>
                  <a:srgbClr val="009900"/>
                </a:solidFill>
              </a:rPr>
              <a:t>Why?</a:t>
            </a:r>
          </a:p>
        </p:txBody>
      </p:sp>
      <p:sp>
        <p:nvSpPr>
          <p:cNvPr id="12" name="Text Box 4">
            <a:extLst>
              <a:ext uri="{FF2B5EF4-FFF2-40B4-BE49-F238E27FC236}">
                <a16:creationId xmlns:a16="http://schemas.microsoft.com/office/drawing/2014/main" id="{9D1D1673-61DD-46D0-953E-226F14F903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8888" y="5272087"/>
            <a:ext cx="1636713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 dirty="0">
                <a:latin typeface="Courier New" panose="02070309020205020404" pitchFamily="49" charset="0"/>
              </a:rPr>
              <a:t>a = &amp;b;</a:t>
            </a:r>
          </a:p>
          <a:p>
            <a:r>
              <a:rPr lang="en-US" altLang="en-US" sz="2000" dirty="0">
                <a:latin typeface="Courier New" panose="02070309020205020404" pitchFamily="49" charset="0"/>
              </a:rPr>
              <a:t>b = &amp;c;</a:t>
            </a:r>
          </a:p>
          <a:p>
            <a:r>
              <a:rPr lang="en-US" altLang="en-US" sz="2000" dirty="0">
                <a:latin typeface="Courier New" panose="02070309020205020404" pitchFamily="49" charset="0"/>
              </a:rPr>
              <a:t>b  = &amp;d;</a:t>
            </a:r>
          </a:p>
          <a:p>
            <a:r>
              <a:rPr lang="en-US" altLang="en-US" sz="2000" dirty="0">
                <a:latin typeface="Courier New" panose="02070309020205020404" pitchFamily="49" charset="0"/>
              </a:rPr>
              <a:t>e = b;</a:t>
            </a:r>
          </a:p>
        </p:txBody>
      </p:sp>
      <p:grpSp>
        <p:nvGrpSpPr>
          <p:cNvPr id="13" name="Group 5">
            <a:extLst>
              <a:ext uri="{FF2B5EF4-FFF2-40B4-BE49-F238E27FC236}">
                <a16:creationId xmlns:a16="http://schemas.microsoft.com/office/drawing/2014/main" id="{2B2CFC40-3131-4E6C-B693-5E8DCC40F93A}"/>
              </a:ext>
            </a:extLst>
          </p:cNvPr>
          <p:cNvGrpSpPr>
            <a:grpSpLocks/>
          </p:cNvGrpSpPr>
          <p:nvPr/>
        </p:nvGrpSpPr>
        <p:grpSpPr bwMode="auto">
          <a:xfrm>
            <a:off x="5121275" y="4103688"/>
            <a:ext cx="2743200" cy="1219200"/>
            <a:chOff x="2640" y="3168"/>
            <a:chExt cx="1728" cy="768"/>
          </a:xfrm>
        </p:grpSpPr>
        <p:sp>
          <p:nvSpPr>
            <p:cNvPr id="14" name="Oval 6">
              <a:extLst>
                <a:ext uri="{FF2B5EF4-FFF2-40B4-BE49-F238E27FC236}">
                  <a16:creationId xmlns:a16="http://schemas.microsoft.com/office/drawing/2014/main" id="{F9DD1BE4-B092-4DC9-9CA4-A57A97968D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40" y="3168"/>
              <a:ext cx="346" cy="336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800" b="0">
                  <a:solidFill>
                    <a:srgbClr val="FF0000"/>
                  </a:solidFill>
                </a:rPr>
                <a:t>a</a:t>
              </a:r>
            </a:p>
          </p:txBody>
        </p:sp>
        <p:sp>
          <p:nvSpPr>
            <p:cNvPr id="15" name="Oval 7">
              <a:extLst>
                <a:ext uri="{FF2B5EF4-FFF2-40B4-BE49-F238E27FC236}">
                  <a16:creationId xmlns:a16="http://schemas.microsoft.com/office/drawing/2014/main" id="{C8256867-0A5F-4A74-BB9E-B869BAE41C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31" y="3168"/>
              <a:ext cx="346" cy="336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800" b="0">
                  <a:solidFill>
                    <a:srgbClr val="FF0000"/>
                  </a:solidFill>
                </a:rPr>
                <a:t>b</a:t>
              </a:r>
            </a:p>
          </p:txBody>
        </p:sp>
        <p:sp>
          <p:nvSpPr>
            <p:cNvPr id="16" name="Oval 8">
              <a:extLst>
                <a:ext uri="{FF2B5EF4-FFF2-40B4-BE49-F238E27FC236}">
                  <a16:creationId xmlns:a16="http://schemas.microsoft.com/office/drawing/2014/main" id="{21A7C72F-60C8-403A-8EE5-B8935AC6D2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22" y="3168"/>
              <a:ext cx="346" cy="336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800" b="0">
                  <a:solidFill>
                    <a:srgbClr val="FF0000"/>
                  </a:solidFill>
                </a:rPr>
                <a:t>c</a:t>
              </a:r>
            </a:p>
          </p:txBody>
        </p:sp>
        <p:sp>
          <p:nvSpPr>
            <p:cNvPr id="17" name="Line 9">
              <a:extLst>
                <a:ext uri="{FF2B5EF4-FFF2-40B4-BE49-F238E27FC236}">
                  <a16:creationId xmlns:a16="http://schemas.microsoft.com/office/drawing/2014/main" id="{894EB7F9-0AE7-43E8-80D7-CA12C761111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86" y="3336"/>
              <a:ext cx="345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" name="Oval 10">
              <a:extLst>
                <a:ext uri="{FF2B5EF4-FFF2-40B4-BE49-F238E27FC236}">
                  <a16:creationId xmlns:a16="http://schemas.microsoft.com/office/drawing/2014/main" id="{98F28331-0BD6-4DC0-848F-463E0669D0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22" y="3600"/>
              <a:ext cx="346" cy="336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800" b="0">
                  <a:solidFill>
                    <a:srgbClr val="FF0000"/>
                  </a:solidFill>
                </a:rPr>
                <a:t>d</a:t>
              </a:r>
            </a:p>
          </p:txBody>
        </p:sp>
        <p:sp>
          <p:nvSpPr>
            <p:cNvPr id="19" name="Line 11">
              <a:extLst>
                <a:ext uri="{FF2B5EF4-FFF2-40B4-BE49-F238E27FC236}">
                  <a16:creationId xmlns:a16="http://schemas.microsoft.com/office/drawing/2014/main" id="{25D848BE-360F-4655-BD31-7361415867D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87" y="3360"/>
              <a:ext cx="393" cy="288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" name="Oval 12">
              <a:extLst>
                <a:ext uri="{FF2B5EF4-FFF2-40B4-BE49-F238E27FC236}">
                  <a16:creationId xmlns:a16="http://schemas.microsoft.com/office/drawing/2014/main" id="{B352AABA-E827-404D-9AB1-A91E233730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50" y="3600"/>
              <a:ext cx="346" cy="336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800" b="0">
                  <a:solidFill>
                    <a:srgbClr val="FF0000"/>
                  </a:solidFill>
                </a:rPr>
                <a:t>e</a:t>
              </a:r>
            </a:p>
          </p:txBody>
        </p:sp>
        <p:sp>
          <p:nvSpPr>
            <p:cNvPr id="21" name="Line 13">
              <a:extLst>
                <a:ext uri="{FF2B5EF4-FFF2-40B4-BE49-F238E27FC236}">
                  <a16:creationId xmlns:a16="http://schemas.microsoft.com/office/drawing/2014/main" id="{E6D8A7F2-86CB-487D-B815-B2BB370BE2B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96" y="3744"/>
              <a:ext cx="345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2" name="Line 14">
              <a:extLst>
                <a:ext uri="{FF2B5EF4-FFF2-40B4-BE49-F238E27FC236}">
                  <a16:creationId xmlns:a16="http://schemas.microsoft.com/office/drawing/2014/main" id="{CE293601-AF41-4B4E-AB4A-21B7B760ABD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696" y="3408"/>
              <a:ext cx="336" cy="33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3" name="Line 15">
              <a:extLst>
                <a:ext uri="{FF2B5EF4-FFF2-40B4-BE49-F238E27FC236}">
                  <a16:creationId xmlns:a16="http://schemas.microsoft.com/office/drawing/2014/main" id="{EB9E07D0-647F-4547-B0CE-4EA2E076306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87" y="3360"/>
              <a:ext cx="345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</p:grpSp>
      <p:sp>
        <p:nvSpPr>
          <p:cNvPr id="24" name="Oval 35">
            <a:extLst>
              <a:ext uri="{FF2B5EF4-FFF2-40B4-BE49-F238E27FC236}">
                <a16:creationId xmlns:a16="http://schemas.microsoft.com/office/drawing/2014/main" id="{763DC9CB-6FF3-425D-B7BB-E2E07FB5F7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00588" y="1458913"/>
            <a:ext cx="549275" cy="5334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1800" b="0">
                <a:solidFill>
                  <a:srgbClr val="FF0000"/>
                </a:solidFill>
              </a:rPr>
              <a:t>a</a:t>
            </a:r>
          </a:p>
        </p:txBody>
      </p:sp>
      <p:grpSp>
        <p:nvGrpSpPr>
          <p:cNvPr id="25" name="Group 54">
            <a:extLst>
              <a:ext uri="{FF2B5EF4-FFF2-40B4-BE49-F238E27FC236}">
                <a16:creationId xmlns:a16="http://schemas.microsoft.com/office/drawing/2014/main" id="{6E844155-6383-40BF-B88B-EEDCB7AF05B5}"/>
              </a:ext>
            </a:extLst>
          </p:cNvPr>
          <p:cNvGrpSpPr>
            <a:grpSpLocks/>
          </p:cNvGrpSpPr>
          <p:nvPr/>
        </p:nvGrpSpPr>
        <p:grpSpPr bwMode="auto">
          <a:xfrm>
            <a:off x="5349875" y="1433513"/>
            <a:ext cx="1539875" cy="1590675"/>
            <a:chOff x="4353" y="379"/>
            <a:chExt cx="970" cy="1002"/>
          </a:xfrm>
        </p:grpSpPr>
        <p:sp>
          <p:nvSpPr>
            <p:cNvPr id="26" name="Oval 18">
              <a:extLst>
                <a:ext uri="{FF2B5EF4-FFF2-40B4-BE49-F238E27FC236}">
                  <a16:creationId xmlns:a16="http://schemas.microsoft.com/office/drawing/2014/main" id="{3B4E6CC8-2DF4-47EE-A89D-A605AA40D2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53" y="1045"/>
              <a:ext cx="346" cy="336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800" b="0">
                  <a:solidFill>
                    <a:srgbClr val="FF0000"/>
                  </a:solidFill>
                </a:rPr>
                <a:t>b</a:t>
              </a:r>
            </a:p>
          </p:txBody>
        </p:sp>
        <p:sp>
          <p:nvSpPr>
            <p:cNvPr id="27" name="Oval 22">
              <a:extLst>
                <a:ext uri="{FF2B5EF4-FFF2-40B4-BE49-F238E27FC236}">
                  <a16:creationId xmlns:a16="http://schemas.microsoft.com/office/drawing/2014/main" id="{CE411132-6A9E-4AAF-8B40-F12C323F00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31" y="379"/>
              <a:ext cx="346" cy="336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800" b="0">
                  <a:solidFill>
                    <a:srgbClr val="FF0000"/>
                  </a:solidFill>
                </a:rPr>
                <a:t>*a</a:t>
              </a:r>
            </a:p>
          </p:txBody>
        </p:sp>
        <p:sp>
          <p:nvSpPr>
            <p:cNvPr id="28" name="Oval 23">
              <a:extLst>
                <a:ext uri="{FF2B5EF4-FFF2-40B4-BE49-F238E27FC236}">
                  <a16:creationId xmlns:a16="http://schemas.microsoft.com/office/drawing/2014/main" id="{8CA4196A-5F29-4A14-A56B-3AD5C70E30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77" y="1045"/>
              <a:ext cx="346" cy="336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800" b="0">
                  <a:solidFill>
                    <a:srgbClr val="FF0000"/>
                  </a:solidFill>
                </a:rPr>
                <a:t>e</a:t>
              </a:r>
            </a:p>
          </p:txBody>
        </p:sp>
        <p:sp>
          <p:nvSpPr>
            <p:cNvPr id="29" name="Line 32">
              <a:extLst>
                <a:ext uri="{FF2B5EF4-FFF2-40B4-BE49-F238E27FC236}">
                  <a16:creationId xmlns:a16="http://schemas.microsoft.com/office/drawing/2014/main" id="{BD462AAF-9658-4FBA-9785-B6EB0CE951D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99" y="1189"/>
              <a:ext cx="288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0" name="Line 38">
              <a:extLst>
                <a:ext uri="{FF2B5EF4-FFF2-40B4-BE49-F238E27FC236}">
                  <a16:creationId xmlns:a16="http://schemas.microsoft.com/office/drawing/2014/main" id="{9F23FAED-60D6-41AC-BB80-0ED64F348C3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555" y="691"/>
              <a:ext cx="158" cy="36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" name="Line 39">
              <a:extLst>
                <a:ext uri="{FF2B5EF4-FFF2-40B4-BE49-F238E27FC236}">
                  <a16:creationId xmlns:a16="http://schemas.microsoft.com/office/drawing/2014/main" id="{880BD064-52C4-48BF-BCE0-9621CB3E66B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87" y="680"/>
              <a:ext cx="211" cy="377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</p:grpSp>
      <p:grpSp>
        <p:nvGrpSpPr>
          <p:cNvPr id="32" name="Group 53">
            <a:extLst>
              <a:ext uri="{FF2B5EF4-FFF2-40B4-BE49-F238E27FC236}">
                <a16:creationId xmlns:a16="http://schemas.microsoft.com/office/drawing/2014/main" id="{8885856F-AA05-4965-9F6A-870E5F958DCE}"/>
              </a:ext>
            </a:extLst>
          </p:cNvPr>
          <p:cNvGrpSpPr>
            <a:grpSpLocks/>
          </p:cNvGrpSpPr>
          <p:nvPr/>
        </p:nvGrpSpPr>
        <p:grpSpPr bwMode="auto">
          <a:xfrm>
            <a:off x="6969125" y="1257300"/>
            <a:ext cx="1733550" cy="1854200"/>
            <a:chOff x="4184" y="1580"/>
            <a:chExt cx="1092" cy="1168"/>
          </a:xfrm>
        </p:grpSpPr>
        <p:sp>
          <p:nvSpPr>
            <p:cNvPr id="33" name="Oval 20">
              <a:extLst>
                <a:ext uri="{FF2B5EF4-FFF2-40B4-BE49-F238E27FC236}">
                  <a16:creationId xmlns:a16="http://schemas.microsoft.com/office/drawing/2014/main" id="{D1894C30-4961-417B-9846-57D79B685D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44" y="2412"/>
              <a:ext cx="346" cy="336"/>
            </a:xfrm>
            <a:prstGeom prst="ellipse">
              <a:avLst/>
            </a:prstGeom>
            <a:noFill/>
            <a:ln w="9525">
              <a:solidFill>
                <a:srgbClr val="00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800" b="0">
                  <a:solidFill>
                    <a:srgbClr val="006600"/>
                  </a:solidFill>
                </a:rPr>
                <a:t>d</a:t>
              </a:r>
            </a:p>
          </p:txBody>
        </p:sp>
        <p:sp>
          <p:nvSpPr>
            <p:cNvPr id="34" name="Oval 21">
              <a:extLst>
                <a:ext uri="{FF2B5EF4-FFF2-40B4-BE49-F238E27FC236}">
                  <a16:creationId xmlns:a16="http://schemas.microsoft.com/office/drawing/2014/main" id="{8AB1D750-3466-46AE-80F8-4C8BD0E7D0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94" y="2404"/>
              <a:ext cx="346" cy="336"/>
            </a:xfrm>
            <a:prstGeom prst="ellipse">
              <a:avLst/>
            </a:prstGeom>
            <a:noFill/>
            <a:ln w="9525">
              <a:solidFill>
                <a:srgbClr val="00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800" b="0">
                  <a:solidFill>
                    <a:srgbClr val="006600"/>
                  </a:solidFill>
                </a:rPr>
                <a:t>c</a:t>
              </a:r>
            </a:p>
          </p:txBody>
        </p:sp>
        <p:sp>
          <p:nvSpPr>
            <p:cNvPr id="35" name="Oval 41">
              <a:extLst>
                <a:ext uri="{FF2B5EF4-FFF2-40B4-BE49-F238E27FC236}">
                  <a16:creationId xmlns:a16="http://schemas.microsoft.com/office/drawing/2014/main" id="{CB3243F8-F967-4332-8BA7-4EC8E15791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4" y="1971"/>
              <a:ext cx="346" cy="341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800" b="0">
                  <a:solidFill>
                    <a:srgbClr val="FF0000"/>
                  </a:solidFill>
                </a:rPr>
                <a:t>*b</a:t>
              </a:r>
            </a:p>
          </p:txBody>
        </p:sp>
        <p:sp>
          <p:nvSpPr>
            <p:cNvPr id="36" name="Oval 42">
              <a:extLst>
                <a:ext uri="{FF2B5EF4-FFF2-40B4-BE49-F238E27FC236}">
                  <a16:creationId xmlns:a16="http://schemas.microsoft.com/office/drawing/2014/main" id="{B9D13443-145B-4C61-9203-8A0DB1C8E2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26" y="1580"/>
              <a:ext cx="346" cy="336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800" b="0">
                  <a:solidFill>
                    <a:srgbClr val="FF0000"/>
                  </a:solidFill>
                </a:rPr>
                <a:t>**a</a:t>
              </a:r>
            </a:p>
          </p:txBody>
        </p:sp>
        <p:sp>
          <p:nvSpPr>
            <p:cNvPr id="37" name="Oval 43">
              <a:extLst>
                <a:ext uri="{FF2B5EF4-FFF2-40B4-BE49-F238E27FC236}">
                  <a16:creationId xmlns:a16="http://schemas.microsoft.com/office/drawing/2014/main" id="{064DA4A0-79B9-410F-AB73-BD74E7D8F1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30" y="1971"/>
              <a:ext cx="346" cy="341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800" b="0">
                  <a:solidFill>
                    <a:srgbClr val="FF0000"/>
                  </a:solidFill>
                </a:rPr>
                <a:t>*e</a:t>
              </a:r>
            </a:p>
          </p:txBody>
        </p:sp>
        <p:sp>
          <p:nvSpPr>
            <p:cNvPr id="38" name="Line 44">
              <a:extLst>
                <a:ext uri="{FF2B5EF4-FFF2-40B4-BE49-F238E27FC236}">
                  <a16:creationId xmlns:a16="http://schemas.microsoft.com/office/drawing/2014/main" id="{01CE2EAD-807E-41F1-A02C-8A367AB66D4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20" y="2173"/>
              <a:ext cx="404" cy="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9" name="Line 45">
              <a:extLst>
                <a:ext uri="{FF2B5EF4-FFF2-40B4-BE49-F238E27FC236}">
                  <a16:creationId xmlns:a16="http://schemas.microsoft.com/office/drawing/2014/main" id="{1041459F-B2F4-4A41-8D58-8E4A45C1F0C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28" y="1892"/>
              <a:ext cx="180" cy="9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0" name="Line 46">
              <a:extLst>
                <a:ext uri="{FF2B5EF4-FFF2-40B4-BE49-F238E27FC236}">
                  <a16:creationId xmlns:a16="http://schemas.microsoft.com/office/drawing/2014/main" id="{2C70A765-0AD2-4F63-9742-9425A780997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82" y="1881"/>
              <a:ext cx="237" cy="113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" name="Line 47">
              <a:extLst>
                <a:ext uri="{FF2B5EF4-FFF2-40B4-BE49-F238E27FC236}">
                  <a16:creationId xmlns:a16="http://schemas.microsoft.com/office/drawing/2014/main" id="{CA251A79-95FC-4243-9D59-3D923973713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97" y="2310"/>
              <a:ext cx="126" cy="100"/>
            </a:xfrm>
            <a:prstGeom prst="line">
              <a:avLst/>
            </a:prstGeom>
            <a:noFill/>
            <a:ln w="9525">
              <a:solidFill>
                <a:srgbClr val="00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2" name="Line 48">
              <a:extLst>
                <a:ext uri="{FF2B5EF4-FFF2-40B4-BE49-F238E27FC236}">
                  <a16:creationId xmlns:a16="http://schemas.microsoft.com/office/drawing/2014/main" id="{7E0B473C-C6F3-4713-9896-90DD6142486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042" y="2300"/>
              <a:ext cx="49" cy="116"/>
            </a:xfrm>
            <a:prstGeom prst="line">
              <a:avLst/>
            </a:prstGeom>
            <a:noFill/>
            <a:ln w="9525">
              <a:solidFill>
                <a:srgbClr val="00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3" name="Line 49">
              <a:extLst>
                <a:ext uri="{FF2B5EF4-FFF2-40B4-BE49-F238E27FC236}">
                  <a16:creationId xmlns:a16="http://schemas.microsoft.com/office/drawing/2014/main" id="{0A393F1F-635C-4DCE-89C5-049CC78D8EC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614" y="1921"/>
              <a:ext cx="49" cy="496"/>
            </a:xfrm>
            <a:prstGeom prst="line">
              <a:avLst/>
            </a:prstGeom>
            <a:noFill/>
            <a:ln w="9525">
              <a:solidFill>
                <a:srgbClr val="00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4" name="Line 50">
              <a:extLst>
                <a:ext uri="{FF2B5EF4-FFF2-40B4-BE49-F238E27FC236}">
                  <a16:creationId xmlns:a16="http://schemas.microsoft.com/office/drawing/2014/main" id="{11D452E1-5B8B-4770-9B0B-B7DA865C550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677" y="2240"/>
              <a:ext cx="277" cy="210"/>
            </a:xfrm>
            <a:prstGeom prst="line">
              <a:avLst/>
            </a:prstGeom>
            <a:noFill/>
            <a:ln w="9525">
              <a:solidFill>
                <a:srgbClr val="00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5" name="Line 51">
              <a:extLst>
                <a:ext uri="{FF2B5EF4-FFF2-40B4-BE49-F238E27FC236}">
                  <a16:creationId xmlns:a16="http://schemas.microsoft.com/office/drawing/2014/main" id="{110B95DB-FEB0-4340-8663-057E37F8D4C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475" y="2251"/>
              <a:ext cx="431" cy="208"/>
            </a:xfrm>
            <a:prstGeom prst="line">
              <a:avLst/>
            </a:prstGeom>
            <a:noFill/>
            <a:ln w="9525">
              <a:solidFill>
                <a:srgbClr val="00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6" name="Line 52">
              <a:extLst>
                <a:ext uri="{FF2B5EF4-FFF2-40B4-BE49-F238E27FC236}">
                  <a16:creationId xmlns:a16="http://schemas.microsoft.com/office/drawing/2014/main" id="{01DA4578-4BE3-4351-81B7-321423BA410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733" y="1892"/>
              <a:ext cx="220" cy="520"/>
            </a:xfrm>
            <a:prstGeom prst="line">
              <a:avLst/>
            </a:prstGeom>
            <a:noFill/>
            <a:ln w="9525">
              <a:solidFill>
                <a:srgbClr val="00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</p:grpSp>
    </p:spTree>
    <p:extLst>
      <p:ext uri="{BB962C8B-B14F-4D97-AF65-F5344CB8AC3E}">
        <p14:creationId xmlns:p14="http://schemas.microsoft.com/office/powerpoint/2010/main" val="1116428471"/>
      </p:ext>
    </p:extLst>
  </p:cSld>
  <p:clrMapOvr>
    <a:masterClrMapping/>
  </p:clrMapOvr>
</p:sld>
</file>

<file path=ppt/theme/theme1.xml><?xml version="1.0" encoding="utf-8"?>
<a:theme xmlns:a="http://schemas.openxmlformats.org/drawingml/2006/main" name="SAFARI_Templat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SAFARI_Template</Template>
  <TotalTime>0</TotalTime>
  <Words>3919</Words>
  <Application>Microsoft Office PowerPoint</Application>
  <PresentationFormat>On-screen Show (4:3)</PresentationFormat>
  <Paragraphs>874</Paragraphs>
  <Slides>55</Slides>
  <Notes>55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55</vt:i4>
      </vt:variant>
    </vt:vector>
  </HeadingPairs>
  <TitlesOfParts>
    <vt:vector size="65" baseType="lpstr">
      <vt:lpstr>Arial</vt:lpstr>
      <vt:lpstr>Calibri</vt:lpstr>
      <vt:lpstr>Courier New</vt:lpstr>
      <vt:lpstr>Garamond</vt:lpstr>
      <vt:lpstr>Stencil</vt:lpstr>
      <vt:lpstr>Tahoma</vt:lpstr>
      <vt:lpstr>Wingdings</vt:lpstr>
      <vt:lpstr>SAFARI_Template</vt:lpstr>
      <vt:lpstr>1_Edge</vt:lpstr>
      <vt:lpstr>Office Theme</vt:lpstr>
      <vt:lpstr>CSC D70:  Compiler Optimization Pointer Analysis</vt:lpstr>
      <vt:lpstr>PowerPoint Presentation</vt:lpstr>
      <vt:lpstr>Pros and Cons of Pointers</vt:lpstr>
      <vt:lpstr>Pointer Analysis Basics: Aliases</vt:lpstr>
      <vt:lpstr>The Pointer Alias Analysis Problem</vt:lpstr>
      <vt:lpstr>Many Uses of Pointer Analysis</vt:lpstr>
      <vt:lpstr>Challenges for Pointer Analysis</vt:lpstr>
      <vt:lpstr>Pointer Analysis: Design Options</vt:lpstr>
      <vt:lpstr>Alias Representation</vt:lpstr>
      <vt:lpstr>Heap Modeling Options</vt:lpstr>
      <vt:lpstr>Aggregate Modeling Options</vt:lpstr>
      <vt:lpstr>Flow Sensitivity Options</vt:lpstr>
      <vt:lpstr>Flow Sensitivity Example</vt:lpstr>
      <vt:lpstr>Context Sensitivity Options</vt:lpstr>
      <vt:lpstr>Pointer Alias Analysis Algorithms</vt:lpstr>
      <vt:lpstr>Address Taken</vt:lpstr>
      <vt:lpstr>Address Taken Example</vt:lpstr>
      <vt:lpstr>Andersen’s Algorithm</vt:lpstr>
      <vt:lpstr>Andersen Example</vt:lpstr>
      <vt:lpstr>Andersen Example</vt:lpstr>
      <vt:lpstr>Steensgaard’s Algorithm</vt:lpstr>
      <vt:lpstr>Steensgaard Example</vt:lpstr>
      <vt:lpstr>Example with Flow Sensitivity</vt:lpstr>
      <vt:lpstr>Pointer Analysis Using BDDs:  Binary Decision Diagrams</vt:lpstr>
      <vt:lpstr>Binary Decision Diagram (BDD)</vt:lpstr>
      <vt:lpstr>BDD-Based Pointer Analysis</vt:lpstr>
      <vt:lpstr>Probabilistic Pointer Analysis</vt:lpstr>
      <vt:lpstr>Pointer Analysis: Yes, No, &amp; Maybe</vt:lpstr>
      <vt:lpstr>Let’s Speculate</vt:lpstr>
      <vt:lpstr>Data Speculative Optimizations</vt:lpstr>
      <vt:lpstr>Can We Quantify “Maybe”?</vt:lpstr>
      <vt:lpstr>Conventional Pointer Analysis</vt:lpstr>
      <vt:lpstr>Probabilistic Pointer Analysis</vt:lpstr>
      <vt:lpstr>PPA Research Objectives</vt:lpstr>
      <vt:lpstr>Algorithm Design Choices</vt:lpstr>
      <vt:lpstr>Traditional Points-To Graph</vt:lpstr>
      <vt:lpstr>Probabilistic Points-To Graph</vt:lpstr>
      <vt:lpstr>Probabilistic Pointer Analysis Results Summary</vt:lpstr>
      <vt:lpstr>Pointer Analysis Summary</vt:lpstr>
      <vt:lpstr>CSC D70:  Compiler Optimization Memory Optimizations (Intro)</vt:lpstr>
      <vt:lpstr>Caches: A Quick Review</vt:lpstr>
      <vt:lpstr>Optimizing Cache Performance</vt:lpstr>
      <vt:lpstr>Two Things We Can Manipulate</vt:lpstr>
      <vt:lpstr>Time: Reordering Computation</vt:lpstr>
      <vt:lpstr>Space: Changing Data Layout</vt:lpstr>
      <vt:lpstr>Types of Objects to Consider</vt:lpstr>
      <vt:lpstr>Scalars</vt:lpstr>
      <vt:lpstr>Structures and Pointers</vt:lpstr>
      <vt:lpstr>Arrays</vt:lpstr>
      <vt:lpstr>Visitation Order in Iteration Space</vt:lpstr>
      <vt:lpstr>When Do Cache Misses Occur?</vt:lpstr>
      <vt:lpstr>When Do Cache Misses Occur?</vt:lpstr>
      <vt:lpstr>Optimizing the Cache Behavior of Array Accesses</vt:lpstr>
      <vt:lpstr>Examples of Loop Transformations</vt:lpstr>
      <vt:lpstr>CSC D70:  Compiler Optimization Pointer Analysis &amp;  Memory Optimizations (Intro)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2011-01-11T20:10:42Z</dcterms:created>
  <dcterms:modified xsi:type="dcterms:W3CDTF">2023-02-27T02:40:54Z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42aa342-8706-4288-bd11-ebb85995028c_Enabled">
    <vt:lpwstr>True</vt:lpwstr>
  </property>
  <property fmtid="{D5CDD505-2E9C-101B-9397-08002B2CF9AE}" pid="3" name="MSIP_Label_f42aa342-8706-4288-bd11-ebb85995028c_SiteId">
    <vt:lpwstr>72f988bf-86f1-41af-91ab-2d7cd011db47</vt:lpwstr>
  </property>
  <property fmtid="{D5CDD505-2E9C-101B-9397-08002B2CF9AE}" pid="4" name="MSIP_Label_f42aa342-8706-4288-bd11-ebb85995028c_Owner">
    <vt:lpwstr>a-genpek@microsoft.com</vt:lpwstr>
  </property>
  <property fmtid="{D5CDD505-2E9C-101B-9397-08002B2CF9AE}" pid="5" name="MSIP_Label_f42aa342-8706-4288-bd11-ebb85995028c_SetDate">
    <vt:lpwstr>2018-01-24T19:40:44.7513089Z</vt:lpwstr>
  </property>
  <property fmtid="{D5CDD505-2E9C-101B-9397-08002B2CF9AE}" pid="6" name="MSIP_Label_f42aa342-8706-4288-bd11-ebb85995028c_Name">
    <vt:lpwstr>General</vt:lpwstr>
  </property>
  <property fmtid="{D5CDD505-2E9C-101B-9397-08002B2CF9AE}" pid="7" name="MSIP_Label_f42aa342-8706-4288-bd11-ebb85995028c_Application">
    <vt:lpwstr>Microsoft Azure Information Protection</vt:lpwstr>
  </property>
  <property fmtid="{D5CDD505-2E9C-101B-9397-08002B2CF9AE}" pid="8" name="MSIP_Label_f42aa342-8706-4288-bd11-ebb85995028c_Extended_MSFT_Method">
    <vt:lpwstr>Automatic</vt:lpwstr>
  </property>
  <property fmtid="{D5CDD505-2E9C-101B-9397-08002B2CF9AE}" pid="9" name="Sensitivity">
    <vt:lpwstr>General</vt:lpwstr>
  </property>
</Properties>
</file>