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5"/>
  </p:notesMasterIdLst>
  <p:handoutMasterIdLst>
    <p:handoutMasterId r:id="rId16"/>
  </p:handoutMasterIdLst>
  <p:sldIdLst>
    <p:sldId id="496" r:id="rId3"/>
    <p:sldId id="256" r:id="rId4"/>
    <p:sldId id="504" r:id="rId5"/>
    <p:sldId id="295" r:id="rId6"/>
    <p:sldId id="308" r:id="rId7"/>
    <p:sldId id="296" r:id="rId8"/>
    <p:sldId id="297" r:id="rId9"/>
    <p:sldId id="319" r:id="rId10"/>
    <p:sldId id="307" r:id="rId11"/>
    <p:sldId id="309" r:id="rId12"/>
    <p:sldId id="505" r:id="rId13"/>
    <p:sldId id="503" r:id="rId14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3A90ED-3AE7-4E43-B0A3-A0027615F420}" v="2" dt="2020-11-13T06:25:11.3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23"/>
    <p:restoredTop sz="93103"/>
  </p:normalViewPr>
  <p:slideViewPr>
    <p:cSldViewPr>
      <p:cViewPr varScale="1">
        <p:scale>
          <a:sx n="120" d="100"/>
          <a:sy n="120" d="100"/>
        </p:scale>
        <p:origin x="210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7" d="100"/>
          <a:sy n="107" d="100"/>
        </p:scale>
        <p:origin x="-372" y="-9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nnady Pekhimenko" userId="97aeff6ed7ede7e0" providerId="LiveId" clId="{793A90ED-3AE7-4E43-B0A3-A0027615F420}"/>
    <pc:docChg chg="custSel delSld modSld sldOrd delMainMaster">
      <pc:chgData name="Gennady Pekhimenko" userId="97aeff6ed7ede7e0" providerId="LiveId" clId="{793A90ED-3AE7-4E43-B0A3-A0027615F420}" dt="2020-11-13T06:27:42.461" v="101" actId="20577"/>
      <pc:docMkLst>
        <pc:docMk/>
      </pc:docMkLst>
      <pc:sldChg chg="modSp mod">
        <pc:chgData name="Gennady Pekhimenko" userId="97aeff6ed7ede7e0" providerId="LiveId" clId="{793A90ED-3AE7-4E43-B0A3-A0027615F420}" dt="2020-11-13T06:22:12.902" v="2" actId="20577"/>
        <pc:sldMkLst>
          <pc:docMk/>
          <pc:sldMk cId="0" sldId="256"/>
        </pc:sldMkLst>
        <pc:spChg chg="mod">
          <ac:chgData name="Gennady Pekhimenko" userId="97aeff6ed7ede7e0" providerId="LiveId" clId="{793A90ED-3AE7-4E43-B0A3-A0027615F420}" dt="2020-11-13T06:22:12.902" v="2" actId="20577"/>
          <ac:spMkLst>
            <pc:docMk/>
            <pc:sldMk cId="0" sldId="256"/>
            <ac:spMk id="6" creationId="{00000000-0000-0000-0000-000000000000}"/>
          </ac:spMkLst>
        </pc:spChg>
      </pc:sldChg>
      <pc:sldChg chg="del">
        <pc:chgData name="Gennady Pekhimenko" userId="97aeff6ed7ede7e0" providerId="LiveId" clId="{793A90ED-3AE7-4E43-B0A3-A0027615F420}" dt="2020-11-13T06:22:49.933" v="58" actId="47"/>
        <pc:sldMkLst>
          <pc:docMk/>
          <pc:sldMk cId="0" sldId="292"/>
        </pc:sldMkLst>
      </pc:sldChg>
      <pc:sldChg chg="modSp del mod">
        <pc:chgData name="Gennady Pekhimenko" userId="97aeff6ed7ede7e0" providerId="LiveId" clId="{793A90ED-3AE7-4E43-B0A3-A0027615F420}" dt="2020-11-13T06:23:24.100" v="60" actId="20577"/>
        <pc:sldMkLst>
          <pc:docMk/>
          <pc:sldMk cId="0" sldId="295"/>
        </pc:sldMkLst>
        <pc:spChg chg="mod">
          <ac:chgData name="Gennady Pekhimenko" userId="97aeff6ed7ede7e0" providerId="LiveId" clId="{793A90ED-3AE7-4E43-B0A3-A0027615F420}" dt="2020-11-13T06:23:24.100" v="60" actId="20577"/>
          <ac:spMkLst>
            <pc:docMk/>
            <pc:sldMk cId="0" sldId="295"/>
            <ac:spMk id="2" creationId="{00000000-0000-0000-0000-000000000000}"/>
          </ac:spMkLst>
        </pc:spChg>
      </pc:sldChg>
      <pc:sldChg chg="modSp mod">
        <pc:chgData name="Gennady Pekhimenko" userId="97aeff6ed7ede7e0" providerId="LiveId" clId="{793A90ED-3AE7-4E43-B0A3-A0027615F420}" dt="2020-11-13T06:23:28.330" v="62" actId="20577"/>
        <pc:sldMkLst>
          <pc:docMk/>
          <pc:sldMk cId="0" sldId="296"/>
        </pc:sldMkLst>
        <pc:spChg chg="mod">
          <ac:chgData name="Gennady Pekhimenko" userId="97aeff6ed7ede7e0" providerId="LiveId" clId="{793A90ED-3AE7-4E43-B0A3-A0027615F420}" dt="2020-11-13T06:23:28.330" v="62" actId="20577"/>
          <ac:spMkLst>
            <pc:docMk/>
            <pc:sldMk cId="0" sldId="296"/>
            <ac:spMk id="2" creationId="{00000000-0000-0000-0000-000000000000}"/>
          </ac:spMkLst>
        </pc:spChg>
      </pc:sldChg>
      <pc:sldChg chg="modSp mod">
        <pc:chgData name="Gennady Pekhimenko" userId="97aeff6ed7ede7e0" providerId="LiveId" clId="{793A90ED-3AE7-4E43-B0A3-A0027615F420}" dt="2020-11-13T06:23:33.636" v="64" actId="20577"/>
        <pc:sldMkLst>
          <pc:docMk/>
          <pc:sldMk cId="0" sldId="297"/>
        </pc:sldMkLst>
        <pc:spChg chg="mod">
          <ac:chgData name="Gennady Pekhimenko" userId="97aeff6ed7ede7e0" providerId="LiveId" clId="{793A90ED-3AE7-4E43-B0A3-A0027615F420}" dt="2020-11-13T06:23:33.636" v="64" actId="20577"/>
          <ac:spMkLst>
            <pc:docMk/>
            <pc:sldMk cId="0" sldId="297"/>
            <ac:spMk id="2" creationId="{00000000-0000-0000-0000-000000000000}"/>
          </ac:spMkLst>
        </pc:spChg>
      </pc:sldChg>
      <pc:sldChg chg="del">
        <pc:chgData name="Gennady Pekhimenko" userId="97aeff6ed7ede7e0" providerId="LiveId" clId="{793A90ED-3AE7-4E43-B0A3-A0027615F420}" dt="2020-11-13T06:22:49.933" v="58" actId="47"/>
        <pc:sldMkLst>
          <pc:docMk/>
          <pc:sldMk cId="1377059176" sldId="297"/>
        </pc:sldMkLst>
      </pc:sldChg>
      <pc:sldChg chg="modSp mod">
        <pc:chgData name="Gennady Pekhimenko" userId="97aeff6ed7ede7e0" providerId="LiveId" clId="{793A90ED-3AE7-4E43-B0A3-A0027615F420}" dt="2020-11-13T06:26:04.249" v="68" actId="20577"/>
        <pc:sldMkLst>
          <pc:docMk/>
          <pc:sldMk cId="3070145704" sldId="307"/>
        </pc:sldMkLst>
        <pc:spChg chg="mod">
          <ac:chgData name="Gennady Pekhimenko" userId="97aeff6ed7ede7e0" providerId="LiveId" clId="{793A90ED-3AE7-4E43-B0A3-A0027615F420}" dt="2020-11-13T06:26:04.249" v="68" actId="20577"/>
          <ac:spMkLst>
            <pc:docMk/>
            <pc:sldMk cId="3070145704" sldId="307"/>
            <ac:spMk id="2" creationId="{00000000-0000-0000-0000-000000000000}"/>
          </ac:spMkLst>
        </pc:spChg>
      </pc:sldChg>
      <pc:sldChg chg="ord">
        <pc:chgData name="Gennady Pekhimenko" userId="97aeff6ed7ede7e0" providerId="LiveId" clId="{793A90ED-3AE7-4E43-B0A3-A0027615F420}" dt="2020-11-13T06:26:24.237" v="72"/>
        <pc:sldMkLst>
          <pc:docMk/>
          <pc:sldMk cId="1497493617" sldId="308"/>
        </pc:sldMkLst>
      </pc:sldChg>
      <pc:sldChg chg="modSp mod">
        <pc:chgData name="Gennady Pekhimenko" userId="97aeff6ed7ede7e0" providerId="LiveId" clId="{793A90ED-3AE7-4E43-B0A3-A0027615F420}" dt="2020-11-13T06:26:46.394" v="74" actId="20577"/>
        <pc:sldMkLst>
          <pc:docMk/>
          <pc:sldMk cId="3023892079" sldId="309"/>
        </pc:sldMkLst>
        <pc:spChg chg="mod">
          <ac:chgData name="Gennady Pekhimenko" userId="97aeff6ed7ede7e0" providerId="LiveId" clId="{793A90ED-3AE7-4E43-B0A3-A0027615F420}" dt="2020-11-13T06:26:46.394" v="74" actId="20577"/>
          <ac:spMkLst>
            <pc:docMk/>
            <pc:sldMk cId="3023892079" sldId="309"/>
            <ac:spMk id="2" creationId="{00000000-0000-0000-0000-000000000000}"/>
          </ac:spMkLst>
        </pc:spChg>
      </pc:sldChg>
      <pc:sldChg chg="modSp mod">
        <pc:chgData name="Gennady Pekhimenko" userId="97aeff6ed7ede7e0" providerId="LiveId" clId="{793A90ED-3AE7-4E43-B0A3-A0027615F420}" dt="2020-11-13T06:25:31.277" v="66" actId="20577"/>
        <pc:sldMkLst>
          <pc:docMk/>
          <pc:sldMk cId="424210641" sldId="319"/>
        </pc:sldMkLst>
        <pc:spChg chg="mod">
          <ac:chgData name="Gennady Pekhimenko" userId="97aeff6ed7ede7e0" providerId="LiveId" clId="{793A90ED-3AE7-4E43-B0A3-A0027615F420}" dt="2020-11-13T06:25:31.277" v="66" actId="20577"/>
          <ac:spMkLst>
            <pc:docMk/>
            <pc:sldMk cId="424210641" sldId="319"/>
            <ac:spMk id="2" creationId="{00000000-0000-0000-0000-000000000000}"/>
          </ac:spMkLst>
        </pc:spChg>
      </pc:sldChg>
      <pc:sldChg chg="modSp mod">
        <pc:chgData name="Gennady Pekhimenko" userId="97aeff6ed7ede7e0" providerId="LiveId" clId="{793A90ED-3AE7-4E43-B0A3-A0027615F420}" dt="2020-11-13T06:27:42.461" v="101" actId="20577"/>
        <pc:sldMkLst>
          <pc:docMk/>
          <pc:sldMk cId="2607429233" sldId="504"/>
        </pc:sldMkLst>
        <pc:spChg chg="mod">
          <ac:chgData name="Gennady Pekhimenko" userId="97aeff6ed7ede7e0" providerId="LiveId" clId="{793A90ED-3AE7-4E43-B0A3-A0027615F420}" dt="2020-11-13T06:22:44.164" v="57" actId="20577"/>
          <ac:spMkLst>
            <pc:docMk/>
            <pc:sldMk cId="2607429233" sldId="504"/>
            <ac:spMk id="2" creationId="{261894C2-A265-466A-927E-F55D21000E94}"/>
          </ac:spMkLst>
        </pc:spChg>
        <pc:spChg chg="mod">
          <ac:chgData name="Gennady Pekhimenko" userId="97aeff6ed7ede7e0" providerId="LiveId" clId="{793A90ED-3AE7-4E43-B0A3-A0027615F420}" dt="2020-11-13T06:27:42.461" v="101" actId="20577"/>
          <ac:spMkLst>
            <pc:docMk/>
            <pc:sldMk cId="2607429233" sldId="504"/>
            <ac:spMk id="3" creationId="{6BE5B211-ADC7-4698-B30E-CCAFFDC5D5D0}"/>
          </ac:spMkLst>
        </pc:spChg>
      </pc:sldChg>
      <pc:sldChg chg="modSp mod">
        <pc:chgData name="Gennady Pekhimenko" userId="97aeff6ed7ede7e0" providerId="LiveId" clId="{793A90ED-3AE7-4E43-B0A3-A0027615F420}" dt="2020-11-13T06:27:03.032" v="76" actId="20577"/>
        <pc:sldMkLst>
          <pc:docMk/>
          <pc:sldMk cId="0" sldId="505"/>
        </pc:sldMkLst>
        <pc:spChg chg="mod">
          <ac:chgData name="Gennady Pekhimenko" userId="97aeff6ed7ede7e0" providerId="LiveId" clId="{793A90ED-3AE7-4E43-B0A3-A0027615F420}" dt="2020-11-13T06:27:03.032" v="76" actId="20577"/>
          <ac:spMkLst>
            <pc:docMk/>
            <pc:sldMk cId="0" sldId="505"/>
            <ac:spMk id="2" creationId="{00000000-0000-0000-0000-000000000000}"/>
          </ac:spMkLst>
        </pc:spChg>
      </pc:sldChg>
      <pc:sldMasterChg chg="del delSldLayout">
        <pc:chgData name="Gennady Pekhimenko" userId="97aeff6ed7ede7e0" providerId="LiveId" clId="{793A90ED-3AE7-4E43-B0A3-A0027615F420}" dt="2020-11-13T06:22:49.933" v="58" actId="47"/>
        <pc:sldMasterMkLst>
          <pc:docMk/>
          <pc:sldMasterMk cId="3551816549" sldId="2147483684"/>
        </pc:sldMasterMkLst>
        <pc:sldLayoutChg chg="del">
          <pc:chgData name="Gennady Pekhimenko" userId="97aeff6ed7ede7e0" providerId="LiveId" clId="{793A90ED-3AE7-4E43-B0A3-A0027615F420}" dt="2020-11-13T06:22:49.933" v="58" actId="47"/>
          <pc:sldLayoutMkLst>
            <pc:docMk/>
            <pc:sldMasterMk cId="3551816549" sldId="2147483684"/>
            <pc:sldLayoutMk cId="1411055925" sldId="2147483685"/>
          </pc:sldLayoutMkLst>
        </pc:sldLayoutChg>
        <pc:sldLayoutChg chg="del">
          <pc:chgData name="Gennady Pekhimenko" userId="97aeff6ed7ede7e0" providerId="LiveId" clId="{793A90ED-3AE7-4E43-B0A3-A0027615F420}" dt="2020-11-13T06:22:49.933" v="58" actId="47"/>
          <pc:sldLayoutMkLst>
            <pc:docMk/>
            <pc:sldMasterMk cId="3551816549" sldId="2147483684"/>
            <pc:sldLayoutMk cId="692454758" sldId="2147483686"/>
          </pc:sldLayoutMkLst>
        </pc:sldLayoutChg>
        <pc:sldLayoutChg chg="del">
          <pc:chgData name="Gennady Pekhimenko" userId="97aeff6ed7ede7e0" providerId="LiveId" clId="{793A90ED-3AE7-4E43-B0A3-A0027615F420}" dt="2020-11-13T06:22:49.933" v="58" actId="47"/>
          <pc:sldLayoutMkLst>
            <pc:docMk/>
            <pc:sldMasterMk cId="3551816549" sldId="2147483684"/>
            <pc:sldLayoutMk cId="1816001935" sldId="2147483687"/>
          </pc:sldLayoutMkLst>
        </pc:sldLayoutChg>
        <pc:sldLayoutChg chg="del">
          <pc:chgData name="Gennady Pekhimenko" userId="97aeff6ed7ede7e0" providerId="LiveId" clId="{793A90ED-3AE7-4E43-B0A3-A0027615F420}" dt="2020-11-13T06:22:49.933" v="58" actId="47"/>
          <pc:sldLayoutMkLst>
            <pc:docMk/>
            <pc:sldMasterMk cId="3551816549" sldId="2147483684"/>
            <pc:sldLayoutMk cId="1815585894" sldId="2147483688"/>
          </pc:sldLayoutMkLst>
        </pc:sldLayoutChg>
        <pc:sldLayoutChg chg="del">
          <pc:chgData name="Gennady Pekhimenko" userId="97aeff6ed7ede7e0" providerId="LiveId" clId="{793A90ED-3AE7-4E43-B0A3-A0027615F420}" dt="2020-11-13T06:22:49.933" v="58" actId="47"/>
          <pc:sldLayoutMkLst>
            <pc:docMk/>
            <pc:sldMasterMk cId="3551816549" sldId="2147483684"/>
            <pc:sldLayoutMk cId="1687717406" sldId="2147483689"/>
          </pc:sldLayoutMkLst>
        </pc:sldLayoutChg>
        <pc:sldLayoutChg chg="del">
          <pc:chgData name="Gennady Pekhimenko" userId="97aeff6ed7ede7e0" providerId="LiveId" clId="{793A90ED-3AE7-4E43-B0A3-A0027615F420}" dt="2020-11-13T06:22:49.933" v="58" actId="47"/>
          <pc:sldLayoutMkLst>
            <pc:docMk/>
            <pc:sldMasterMk cId="3551816549" sldId="2147483684"/>
            <pc:sldLayoutMk cId="1667686063" sldId="2147483690"/>
          </pc:sldLayoutMkLst>
        </pc:sldLayoutChg>
        <pc:sldLayoutChg chg="del">
          <pc:chgData name="Gennady Pekhimenko" userId="97aeff6ed7ede7e0" providerId="LiveId" clId="{793A90ED-3AE7-4E43-B0A3-A0027615F420}" dt="2020-11-13T06:22:49.933" v="58" actId="47"/>
          <pc:sldLayoutMkLst>
            <pc:docMk/>
            <pc:sldMasterMk cId="3551816549" sldId="2147483684"/>
            <pc:sldLayoutMk cId="2143226094" sldId="2147483691"/>
          </pc:sldLayoutMkLst>
        </pc:sldLayoutChg>
        <pc:sldLayoutChg chg="del">
          <pc:chgData name="Gennady Pekhimenko" userId="97aeff6ed7ede7e0" providerId="LiveId" clId="{793A90ED-3AE7-4E43-B0A3-A0027615F420}" dt="2020-11-13T06:22:49.933" v="58" actId="47"/>
          <pc:sldLayoutMkLst>
            <pc:docMk/>
            <pc:sldMasterMk cId="3551816549" sldId="2147483684"/>
            <pc:sldLayoutMk cId="3805384566" sldId="2147483692"/>
          </pc:sldLayoutMkLst>
        </pc:sldLayoutChg>
        <pc:sldLayoutChg chg="del">
          <pc:chgData name="Gennady Pekhimenko" userId="97aeff6ed7ede7e0" providerId="LiveId" clId="{793A90ED-3AE7-4E43-B0A3-A0027615F420}" dt="2020-11-13T06:22:49.933" v="58" actId="47"/>
          <pc:sldLayoutMkLst>
            <pc:docMk/>
            <pc:sldMasterMk cId="3551816549" sldId="2147483684"/>
            <pc:sldLayoutMk cId="3756441777" sldId="2147483693"/>
          </pc:sldLayoutMkLst>
        </pc:sldLayoutChg>
        <pc:sldLayoutChg chg="del">
          <pc:chgData name="Gennady Pekhimenko" userId="97aeff6ed7ede7e0" providerId="LiveId" clId="{793A90ED-3AE7-4E43-B0A3-A0027615F420}" dt="2020-11-13T06:22:49.933" v="58" actId="47"/>
          <pc:sldLayoutMkLst>
            <pc:docMk/>
            <pc:sldMasterMk cId="3551816549" sldId="2147483684"/>
            <pc:sldLayoutMk cId="1606784185" sldId="2147483694"/>
          </pc:sldLayoutMkLst>
        </pc:sldLayoutChg>
        <pc:sldLayoutChg chg="del">
          <pc:chgData name="Gennady Pekhimenko" userId="97aeff6ed7ede7e0" providerId="LiveId" clId="{793A90ED-3AE7-4E43-B0A3-A0027615F420}" dt="2020-11-13T06:22:49.933" v="58" actId="47"/>
          <pc:sldLayoutMkLst>
            <pc:docMk/>
            <pc:sldMasterMk cId="3551816549" sldId="2147483684"/>
            <pc:sldLayoutMk cId="2347000746" sldId="2147483695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21850"/>
            <a:ext cx="3076575" cy="5111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9" y="9721850"/>
            <a:ext cx="3076575" cy="5111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A9309-7565-42BA-8AFE-A0DC43BBC6EE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29727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694" cy="5126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506" y="0"/>
            <a:ext cx="3076694" cy="5126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F7180-9AAA-433D-819B-D6675FB0789A}" type="datetimeFigureOut">
              <a:rPr lang="en-CA" smtClean="0"/>
              <a:pPr/>
              <a:t>2020-11-13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6763"/>
            <a:ext cx="68230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62" y="4860983"/>
            <a:ext cx="5678779" cy="4606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969"/>
            <a:ext cx="3076694" cy="5103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506" y="9721969"/>
            <a:ext cx="3076694" cy="5103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2B3EA-9B4F-403D-8748-72BF449D988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39624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35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23075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2B3EA-9B4F-403D-8748-72BF449D988D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0282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710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88258-866A-46E3-8511-14867A4F87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34E03C-6EFA-42FB-9B56-A48E970A33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609901-052B-45B7-9126-F3B36EDF3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E80B-A67B-3947-ADA2-F980BF011B1A}" type="datetime1">
              <a:rPr lang="en-CA" smtClean="0"/>
              <a:t>2020-11-13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D6ABC-0916-4FA1-860B-E9CCB6548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DC2D-E0EB-4F5E-B978-634D87312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6869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BAA3C-24A7-4050-AE1C-C1C357669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E5CBD0-A6FE-492B-AAE9-A6A3D6B39A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D7010-C8E9-4F07-975D-9E488E19B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BD75-AE4E-B24F-9277-0FE82729A4BE}" type="datetime1">
              <a:rPr lang="en-CA" smtClean="0"/>
              <a:t>2020-11-13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F6670-C240-48D4-B01E-95F32F111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9278B-F45C-4B28-9D6D-469522D1C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7430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3D0576-5A89-4A32-94E4-3F2A50D15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F6F186-8BD0-4C3D-8531-A7930F60C4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FF60-5084-4459-A7DA-2FE3829E5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8E32-931A-EE4C-B69C-C77925494BA3}" type="datetime1">
              <a:rPr lang="en-CA" smtClean="0"/>
              <a:t>2020-11-13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8AB93-EDB4-494F-B78A-3164684B3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3DA19-48B4-4816-A00C-36B558274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0625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2020-11-13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Rectangle 38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1" name="Rectangle 40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2" name="Rectangle 41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none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5" name="Rectangle 64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6" name="Rectangle 65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7" name="Rectangle 66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2831145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28800"/>
            <a:ext cx="10363200" cy="4726760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2020-11-13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1132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6438603" y="1073888"/>
            <a:ext cx="5762848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98621" y="0"/>
            <a:ext cx="7352715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6635304" y="1285480"/>
            <a:ext cx="4114800" cy="1584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924800" y="0"/>
            <a:ext cx="3657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7924800" y="4267200"/>
            <a:ext cx="42672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7924800" y="0"/>
            <a:ext cx="18288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7931152" y="4246564"/>
            <a:ext cx="2787649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7924800" y="4267200"/>
            <a:ext cx="2133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7924800" y="1371600"/>
            <a:ext cx="42672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7924800" y="1752600"/>
            <a:ext cx="42672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1320800" y="4267200"/>
            <a:ext cx="660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711200" y="4267200"/>
            <a:ext cx="7112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489099" y="2438400"/>
            <a:ext cx="75184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489099" y="2133600"/>
            <a:ext cx="75184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6096000" y="4267200"/>
            <a:ext cx="18288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2020-11-13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484213" y="402265"/>
            <a:ext cx="1133856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49538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 flipH="1">
            <a:off x="548145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 flipH="1">
            <a:off x="59793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 flipH="1">
            <a:off x="63560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667304" y="680477"/>
            <a:ext cx="4876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24652755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2020-11-13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6106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6"/>
            <a:ext cx="11822773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2020-11-13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117053" y="680477"/>
            <a:ext cx="6096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7" name="Rectangle 16"/>
          <p:cNvSpPr/>
          <p:nvPr/>
        </p:nvSpPr>
        <p:spPr>
          <a:xfrm>
            <a:off x="6307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Rectangle 17"/>
          <p:cNvSpPr/>
          <p:nvPr/>
        </p:nvSpPr>
        <p:spPr>
          <a:xfrm>
            <a:off x="37669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Rectangle 19"/>
          <p:cNvSpPr/>
          <p:nvPr/>
        </p:nvSpPr>
        <p:spPr>
          <a:xfrm flipH="1">
            <a:off x="19969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Rectangle 20"/>
          <p:cNvSpPr/>
          <p:nvPr/>
        </p:nvSpPr>
        <p:spPr>
          <a:xfrm flipH="1">
            <a:off x="252455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Rectangle 21"/>
          <p:cNvSpPr/>
          <p:nvPr/>
        </p:nvSpPr>
        <p:spPr>
          <a:xfrm flipH="1">
            <a:off x="302243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Rectangle 28"/>
          <p:cNvSpPr/>
          <p:nvPr/>
        </p:nvSpPr>
        <p:spPr>
          <a:xfrm flipH="1">
            <a:off x="339912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371613" y="680477"/>
            <a:ext cx="4876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23719512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2020-11-13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53529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2020-11-13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47637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2020-11-13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260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96146-2BA9-4552-8DDC-F5D5711AD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020E1-F4DB-4516-ABC6-1321AB07B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2ABDC-850B-4026-8A69-E7AA3EECF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57FB-1291-0943-BC9C-608C3D7E756D}" type="datetime1">
              <a:rPr lang="en-CA" smtClean="0"/>
              <a:t>2020-11-13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EC838-7834-4B1C-912E-7509B6B9A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65381-521D-468F-BFEB-884214D2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02058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11374903" y="1197789"/>
            <a:ext cx="132763" cy="171288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11578103" y="1350189"/>
            <a:ext cx="132763" cy="171288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11115579" y="1453352"/>
            <a:ext cx="132763" cy="171288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/>
          <a:lstStyle/>
          <a:p>
            <a:fld id="{E686F4E7-B3EE-4FA8-BD4C-F4C2995414C7}" type="datetimeFigureOut">
              <a:rPr lang="en-CA" smtClean="0"/>
              <a:pPr/>
              <a:t>2020-11-13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93920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2020-11-13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01027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6F4E7-B3EE-4FA8-BD4C-F4C2995414C7}" type="datetimeFigureOut">
              <a:rPr lang="en-CA" smtClean="0"/>
              <a:pPr/>
              <a:t>2020-11-13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0514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D5AAE-91BB-4311-BF39-2969F0C4B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4AD078-09C3-4F32-B872-8A0FF7C97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2906A8-6EEF-46AE-B326-E5772B879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3354-9B5A-7745-B456-16A43789C056}" type="datetime1">
              <a:rPr lang="en-CA" smtClean="0"/>
              <a:t>2020-11-13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1111E-3C75-4B2E-A44E-4D80241F6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2063C-DB96-4DD6-B19B-B759EB286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483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5BB07-FBEB-44E1-B062-5A9EA27E9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1A391-2D9A-4DB8-9804-707FA50FA3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E85BB8-5DE1-4923-A520-2F8EA2474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D5A431-3D06-441A-AFC7-2A1E929F8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51ED-2173-BC4C-B8A5-21E4198B083C}" type="datetime1">
              <a:rPr lang="en-CA" smtClean="0"/>
              <a:t>2020-11-13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D29A14-2B48-48EF-8ABA-2BAAA9386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88913B-9A74-440B-A95D-02BBDEDC6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16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5A0CE-F167-4452-A649-A2FE242A2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46986A-7188-48B2-AAA1-B84CB3940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EF94E7-B0D3-4C43-B635-4A7015589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05EB44-AE5E-4FEF-BF6E-B8C4AEEA4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9B8DBE-5A26-4A37-937D-5A55E040AF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60EF55-138C-4919-9CFC-B8B25381B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0E934-E37E-1446-965C-903777CC04FD}" type="datetime1">
              <a:rPr lang="en-CA" smtClean="0"/>
              <a:t>2020-11-13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46E215-C961-4466-91BA-16A92CEC2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0B00F2-2054-4B44-9BB6-194844C82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062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CDC78-543F-45B0-B5BB-607266186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3F9AA6-5338-496F-A48C-B64FBCE5E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CD0A-F3B3-124B-9568-2A47B559E9ED}" type="datetime1">
              <a:rPr lang="en-CA" smtClean="0"/>
              <a:t>2020-11-13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C36863-1CFA-40E3-A679-ED58C8E07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9C5368-0FF2-4C47-990B-91E9A7F44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9218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90A7A6-A123-4A1C-95FF-1F9D43332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E14E-FFAF-1A42-9D5D-E3578C33ABCD}" type="datetime1">
              <a:rPr lang="en-CA" smtClean="0"/>
              <a:t>2020-11-13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04CC71-C0D6-4047-BDAA-1B367A60E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E986EC-819D-40E2-9BF6-E95600EAA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892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B7AE1-4FA4-45EF-B56F-76F486EF0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EACBC-4CD5-4FEA-BA3D-E827469A9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61388D-587A-4AE0-8FBA-48A23CEF04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0318AD-5A9F-4460-8A73-1F1A9BBE3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C02C0-BDAA-B448-BD6B-E8108E3B814B}" type="datetime1">
              <a:rPr lang="en-CA" smtClean="0"/>
              <a:t>2020-11-13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A9C06C-3A5F-4C63-BEEE-576572693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22A97-29D1-4C65-9AFF-BB3F18354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529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83064-35DA-4A58-B9C7-770F49F10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54ACF1-85C5-43FD-BCFC-01A27F55A8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BC6D7B-D50F-4F3E-A91F-006D59565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AB061B-FC70-4CEC-8E47-29BA878BC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54C79-99C8-CE41-B033-39840F6E7222}" type="datetime1">
              <a:rPr lang="en-CA" smtClean="0"/>
              <a:t>2020-11-13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CBE8CC-5ED2-4003-8313-89F35157D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A4547-396E-4F87-989E-98B59E35D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582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EADA0D-090B-430B-895C-943430A9F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F7A931-C536-4B56-9082-AFB350D04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DDBC6-18F3-4CAB-9850-EEA1973D64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D8216-8D13-964B-9642-F0E16941A36E}" type="datetime1">
              <a:rPr lang="en-CA" smtClean="0"/>
              <a:t>2020-11-13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71085-8472-4259-B70E-013F4142ED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ACAEC-3FE4-4E41-B15E-5AC71C8202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8534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5" name="Rectangle 14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6" name="Rectangle 15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7" name="Rectangle 16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686F4E7-B3EE-4FA8-BD4C-F4C2995414C7}" type="datetimeFigureOut">
              <a:rPr lang="en-CA" smtClean="0"/>
              <a:pPr/>
              <a:t>2020-11-13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552E37E-424F-4DCE-BB6E-731ABDD533B7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51352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12192000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>
                <a:latin typeface="+mn-lt"/>
              </a:rPr>
              <a:t>CSCB58: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Computer Organization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429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3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Fall 2020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46584" y="621167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Larry Zheng and Steve Engels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235C7AC-AE60-496C-9820-AFE8A46F9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54" y="3825513"/>
            <a:ext cx="2983260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loud TPU | Google Cloud">
            <a:extLst>
              <a:ext uri="{FF2B5EF4-FFF2-40B4-BE49-F238E27FC236}">
                <a16:creationId xmlns:a16="http://schemas.microsoft.com/office/drawing/2014/main" id="{854AA425-A807-46E1-B551-13656F250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694" y="3979312"/>
            <a:ext cx="309038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04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#4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5560" y="1412776"/>
            <a:ext cx="8075240" cy="4726760"/>
          </a:xfrm>
        </p:spPr>
        <p:txBody>
          <a:bodyPr/>
          <a:lstStyle/>
          <a:p>
            <a:r>
              <a:rPr lang="en-US" dirty="0"/>
              <a:t>Step #1: </a:t>
            </a:r>
            <a:r>
              <a:rPr lang="en-US" dirty="0">
                <a:solidFill>
                  <a:srgbClr val="FFFF00"/>
                </a:solidFill>
              </a:rPr>
              <a:t>The </a:t>
            </a:r>
            <a:r>
              <a:rPr lang="en-US" dirty="0" err="1">
                <a:solidFill>
                  <a:srgbClr val="FFFF00"/>
                </a:solidFill>
              </a:rPr>
              <a:t>opcode</a:t>
            </a:r>
            <a:endParaRPr lang="en-US" dirty="0">
              <a:solidFill>
                <a:srgbClr val="FFFF00"/>
              </a:solidFill>
            </a:endParaRPr>
          </a:p>
          <a:p>
            <a:pPr lvl="1"/>
            <a:r>
              <a:rPr lang="en-US" dirty="0"/>
              <a:t>I-type instructions start with the opcode value: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Step #2: </a:t>
            </a:r>
            <a:r>
              <a:rPr lang="en-US" dirty="0">
                <a:solidFill>
                  <a:srgbClr val="FFFF00"/>
                </a:solidFill>
              </a:rPr>
              <a:t>The register values</a:t>
            </a:r>
          </a:p>
          <a:p>
            <a:pPr lvl="1"/>
            <a:r>
              <a:rPr lang="en-US" dirty="0"/>
              <a:t>Register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$t0</a:t>
            </a:r>
            <a:r>
              <a:rPr lang="en-US" dirty="0"/>
              <a:t> translates to register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dirty="0"/>
              <a:t>, and register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$t7</a:t>
            </a:r>
            <a:r>
              <a:rPr lang="en-US" dirty="0">
                <a:sym typeface="Wingdings" pitchFamily="2" charset="2"/>
              </a:rPr>
              <a:t> translates to register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15</a:t>
            </a:r>
          </a:p>
          <a:p>
            <a:pPr lvl="1"/>
            <a:r>
              <a:rPr lang="en-US" dirty="0">
                <a:cs typeface="Courier New" pitchFamily="49" charset="0"/>
                <a:sym typeface="Wingdings" pitchFamily="2" charset="2"/>
              </a:rPr>
              <a:t>16-bit immediate value is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-1.</a:t>
            </a:r>
          </a:p>
          <a:p>
            <a:pPr lvl="1"/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3575720" y="2642179"/>
            <a:ext cx="5194371" cy="461665"/>
          </a:xfrm>
          <a:prstGeom prst="rect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none" lIns="182880" tIns="91440" rIns="182880" bIns="91440" rtlCol="0">
            <a:spAutoFit/>
          </a:bodyPr>
          <a:lstStyle/>
          <a:p>
            <a:r>
              <a:rPr lang="en-CA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001110 </a:t>
            </a:r>
            <a:r>
              <a:rPr lang="en-CA" dirty="0" err="1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sssss</a:t>
            </a:r>
            <a:r>
              <a:rPr lang="en-CA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dirty="0" err="1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ttttt</a:t>
            </a:r>
            <a:r>
              <a:rPr lang="en-CA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dirty="0" err="1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iiiiiiiiiiiiiiii</a:t>
            </a:r>
            <a:endParaRPr lang="en-CA" dirty="0">
              <a:solidFill>
                <a:prstClr val="white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3713" y="5445225"/>
            <a:ext cx="5194371" cy="461665"/>
          </a:xfrm>
          <a:prstGeom prst="rect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none" lIns="182880" tIns="91440" rIns="182880" bIns="91440" rtlCol="0">
            <a:spAutoFit/>
          </a:bodyPr>
          <a:lstStyle/>
          <a:p>
            <a:r>
              <a:rPr lang="en-CA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001110 01000 01111 1111111111111111</a:t>
            </a:r>
          </a:p>
        </p:txBody>
      </p:sp>
      <p:sp>
        <p:nvSpPr>
          <p:cNvPr id="11" name="Rounded Rectangle 3"/>
          <p:cNvSpPr/>
          <p:nvPr/>
        </p:nvSpPr>
        <p:spPr>
          <a:xfrm>
            <a:off x="6719664" y="764704"/>
            <a:ext cx="3456384" cy="864096"/>
          </a:xfrm>
          <a:prstGeom prst="roundRect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xori</a:t>
            </a:r>
            <a:r>
              <a:rPr lang="en-US" sz="2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 $t7, $t0, -1</a:t>
            </a:r>
            <a:endParaRPr lang="en-CA" sz="2000" dirty="0">
              <a:solidFill>
                <a:prstClr val="white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89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#5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you write an assembly language program that can swap the values in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$t0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$t1</a:t>
            </a:r>
            <a:r>
              <a:rPr lang="en-US" dirty="0"/>
              <a:t>, using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$t2</a:t>
            </a:r>
            <a:r>
              <a:rPr lang="en-US" dirty="0"/>
              <a:t> as a temp value?</a:t>
            </a:r>
            <a:endParaRPr lang="en-CA" dirty="0"/>
          </a:p>
        </p:txBody>
      </p:sp>
      <p:sp>
        <p:nvSpPr>
          <p:cNvPr id="4" name="Rounded Rectangle 3"/>
          <p:cNvSpPr/>
          <p:nvPr/>
        </p:nvSpPr>
        <p:spPr>
          <a:xfrm>
            <a:off x="4295800" y="3429000"/>
            <a:ext cx="3528392" cy="1368152"/>
          </a:xfrm>
          <a:prstGeom prst="roundRect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add $t2, $zero, $t0</a:t>
            </a:r>
          </a:p>
          <a:p>
            <a:pPr algn="ctr"/>
            <a:r>
              <a:rPr lang="en-US" sz="2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add $t0, $zero, $t1</a:t>
            </a:r>
          </a:p>
          <a:p>
            <a:pPr algn="ctr"/>
            <a:r>
              <a:rPr lang="en-US" sz="2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add $t1, $zero, $t2</a:t>
            </a:r>
            <a:endParaRPr lang="en-CA" sz="2000" dirty="0">
              <a:solidFill>
                <a:prstClr val="white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0"/>
            <a:ext cx="12192000" cy="2819400"/>
          </a:xfrm>
          <a:solidFill>
            <a:schemeClr val="bg1">
              <a:lumMod val="95000"/>
            </a:schemeClr>
          </a:solidFill>
        </p:spPr>
        <p:txBody>
          <a:bodyPr anchor="ctr" anchorCtr="0">
            <a:noAutofit/>
          </a:bodyPr>
          <a:lstStyle/>
          <a:p>
            <a:pPr fontAlgn="base"/>
            <a:r>
              <a:rPr lang="en-US" b="1" dirty="0">
                <a:latin typeface="+mn-lt"/>
              </a:rPr>
              <a:t>CSCB58: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Computer Organization</a:t>
            </a:r>
            <a:endParaRPr lang="en-US" b="1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7429500" y="5414556"/>
            <a:ext cx="571500" cy="427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38BC0D9-9426-462E-A586-ED53F18E4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3600" y="3875481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Prof. Gennady </a:t>
            </a:r>
            <a:r>
              <a:rPr lang="en-US" dirty="0" err="1">
                <a:solidFill>
                  <a:srgbClr val="0000FF"/>
                </a:solidFill>
              </a:rPr>
              <a:t>Pekhimenko</a:t>
            </a:r>
            <a:endParaRPr lang="en-US" dirty="0">
              <a:solidFill>
                <a:srgbClr val="0000FF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University of Toronto</a:t>
            </a:r>
          </a:p>
          <a:p>
            <a:r>
              <a:rPr lang="en-US" dirty="0">
                <a:solidFill>
                  <a:schemeClr val="tx1"/>
                </a:solidFill>
              </a:rPr>
              <a:t>Fall 2020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46584" y="6211670"/>
            <a:ext cx="868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solidFill>
                  <a:schemeClr val="tx2"/>
                </a:solidFill>
              </a:rPr>
              <a:t>The content of this lecture is adapted from the lectures of </a:t>
            </a:r>
          </a:p>
          <a:p>
            <a:pPr algn="ctr"/>
            <a:r>
              <a:rPr lang="en-US" b="1" i="1" dirty="0">
                <a:solidFill>
                  <a:schemeClr val="tx2"/>
                </a:solidFill>
              </a:rPr>
              <a:t>Larry Zheng and Steve Engels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235C7AC-AE60-496C-9820-AFE8A46F99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54" y="3825513"/>
            <a:ext cx="2983260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loud TPU | Google Cloud">
            <a:extLst>
              <a:ext uri="{FF2B5EF4-FFF2-40B4-BE49-F238E27FC236}">
                <a16:creationId xmlns:a16="http://schemas.microsoft.com/office/drawing/2014/main" id="{854AA425-A807-46E1-B551-13656F250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694" y="3979312"/>
            <a:ext cx="3090383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15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72"/>
    </mc:Choice>
    <mc:Fallback xmlns="">
      <p:transition spd="slow" advTm="297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7568" y="2708920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/>
              <a:t>CSCB58 Week 10:</a:t>
            </a:r>
          </a:p>
          <a:p>
            <a:pPr algn="ctr"/>
            <a:r>
              <a:rPr lang="en-US" sz="6000" b="1" dirty="0"/>
              <a:t>Summary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894C2-A265-466A-927E-F55D21000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Week 10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5B211-ADC7-4698-B30E-CCAFFDC5D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It is all abou</a:t>
            </a:r>
            <a:r>
              <a:rPr lang="en-US" dirty="0"/>
              <a:t>t Assembly:</a:t>
            </a:r>
          </a:p>
          <a:p>
            <a:r>
              <a:rPr lang="en-US" dirty="0"/>
              <a:t>Basic instructions</a:t>
            </a:r>
          </a:p>
          <a:p>
            <a:pPr lvl="1"/>
            <a:r>
              <a:rPr lang="en-US" dirty="0"/>
              <a:t>Decoding</a:t>
            </a:r>
          </a:p>
          <a:p>
            <a:pPr lvl="1"/>
            <a:r>
              <a:rPr lang="en-US"/>
              <a:t>Interpretation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CA9AEE-42B1-4A7E-93CD-B90C12A8E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2E37E-424F-4DCE-BB6E-731ABDD533B7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7429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following assembly language instructions doing?</a:t>
            </a:r>
            <a:endParaRPr lang="en-CA" dirty="0"/>
          </a:p>
        </p:txBody>
      </p:sp>
      <p:sp>
        <p:nvSpPr>
          <p:cNvPr id="4" name="Rounded Rectangle 3"/>
          <p:cNvSpPr/>
          <p:nvPr/>
        </p:nvSpPr>
        <p:spPr>
          <a:xfrm>
            <a:off x="3287688" y="2924944"/>
            <a:ext cx="2952328" cy="864096"/>
          </a:xfrm>
          <a:prstGeom prst="roundRect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sub $t7, $t0, $t1</a:t>
            </a:r>
            <a:endParaRPr lang="en-CA" dirty="0">
              <a:solidFill>
                <a:prstClr val="white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287688" y="4005064"/>
            <a:ext cx="2952328" cy="864096"/>
          </a:xfrm>
          <a:prstGeom prst="roundRect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andi</a:t>
            </a:r>
            <a:r>
              <a:rPr lang="en-US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 $t7, $t0, 15</a:t>
            </a:r>
            <a:endParaRPr lang="en-CA" dirty="0">
              <a:solidFill>
                <a:prstClr val="white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287688" y="5085184"/>
            <a:ext cx="2952328" cy="864096"/>
          </a:xfrm>
          <a:prstGeom prst="roundRect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sra</a:t>
            </a:r>
            <a:r>
              <a:rPr lang="en-US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 $t2, $t1, 2</a:t>
            </a:r>
            <a:endParaRPr lang="en-CA" dirty="0">
              <a:solidFill>
                <a:prstClr val="white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528048" y="2996953"/>
            <a:ext cx="3890290" cy="646331"/>
            <a:chOff x="5004048" y="2996952"/>
            <a:chExt cx="3890290" cy="646331"/>
          </a:xfrm>
        </p:grpSpPr>
        <p:sp>
          <p:nvSpPr>
            <p:cNvPr id="7" name="TextBox 6"/>
            <p:cNvSpPr txBox="1"/>
            <p:nvPr/>
          </p:nvSpPr>
          <p:spPr>
            <a:xfrm>
              <a:off x="5630303" y="2996952"/>
              <a:ext cx="326403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prstClr val="white"/>
                  </a:solidFill>
                  <a:latin typeface="Corbel"/>
                </a:rPr>
                <a:t>Subtract register </a:t>
              </a:r>
              <a:r>
                <a:rPr lang="en-US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rPr>
                <a:t>$t1</a:t>
              </a:r>
              <a:r>
                <a:rPr lang="en-US" dirty="0">
                  <a:solidFill>
                    <a:prstClr val="white"/>
                  </a:solidFill>
                  <a:latin typeface="Corbel"/>
                </a:rPr>
                <a:t> from </a:t>
              </a:r>
              <a:r>
                <a:rPr lang="en-US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rPr>
                <a:t>$t0</a:t>
              </a:r>
              <a:r>
                <a:rPr lang="en-US" dirty="0">
                  <a:solidFill>
                    <a:prstClr val="white"/>
                  </a:solidFill>
                  <a:latin typeface="Corbel"/>
                </a:rPr>
                <a:t> </a:t>
              </a:r>
            </a:p>
            <a:p>
              <a:r>
                <a:rPr lang="en-US" dirty="0">
                  <a:solidFill>
                    <a:prstClr val="white"/>
                  </a:solidFill>
                  <a:latin typeface="Corbel"/>
                </a:rPr>
                <a:t>and placing the result into </a:t>
              </a:r>
              <a:r>
                <a:rPr lang="en-US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rPr>
                <a:t>$t7</a:t>
              </a:r>
              <a:endParaRPr lang="en-CA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Right Arrow 7"/>
            <p:cNvSpPr/>
            <p:nvPr/>
          </p:nvSpPr>
          <p:spPr>
            <a:xfrm>
              <a:off x="5004048" y="3140968"/>
              <a:ext cx="576064" cy="36004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prstClr val="white"/>
                </a:solidFill>
                <a:latin typeface="Corbel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528048" y="3933056"/>
            <a:ext cx="3688312" cy="923330"/>
            <a:chOff x="5004048" y="3933056"/>
            <a:chExt cx="3688312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5630303" y="3933056"/>
              <a:ext cx="306205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prstClr val="white"/>
                  </a:solidFill>
                  <a:latin typeface="Corbel"/>
                </a:rPr>
                <a:t>Bitwise AND between register</a:t>
              </a:r>
            </a:p>
            <a:p>
              <a:r>
                <a:rPr lang="en-US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rPr>
                <a:t>$t0</a:t>
              </a:r>
              <a:r>
                <a:rPr lang="en-US" dirty="0">
                  <a:solidFill>
                    <a:prstClr val="white"/>
                  </a:solidFill>
                  <a:latin typeface="Corbel"/>
                </a:rPr>
                <a:t> and 15 (</a:t>
              </a:r>
              <a:r>
                <a:rPr lang="en-US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rPr>
                <a:t>1111</a:t>
              </a:r>
              <a:r>
                <a:rPr lang="en-US" dirty="0">
                  <a:solidFill>
                    <a:prstClr val="white"/>
                  </a:solidFill>
                  <a:latin typeface="Corbel"/>
                </a:rPr>
                <a:t>), with the </a:t>
              </a:r>
            </a:p>
            <a:p>
              <a:r>
                <a:rPr lang="en-US" dirty="0">
                  <a:solidFill>
                    <a:prstClr val="white"/>
                  </a:solidFill>
                  <a:latin typeface="Corbel"/>
                </a:rPr>
                <a:t>result placed into register </a:t>
              </a:r>
              <a:r>
                <a:rPr lang="en-US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rPr>
                <a:t>$t7</a:t>
              </a:r>
              <a:endParaRPr lang="en-CA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5004048" y="4222829"/>
              <a:ext cx="576064" cy="36004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prstClr val="white"/>
                </a:solidFill>
                <a:latin typeface="Corbel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528048" y="5157192"/>
            <a:ext cx="3829376" cy="923330"/>
            <a:chOff x="5004048" y="5157192"/>
            <a:chExt cx="3829376" cy="923330"/>
          </a:xfrm>
        </p:grpSpPr>
        <p:sp>
          <p:nvSpPr>
            <p:cNvPr id="11" name="TextBox 10"/>
            <p:cNvSpPr txBox="1"/>
            <p:nvPr/>
          </p:nvSpPr>
          <p:spPr>
            <a:xfrm>
              <a:off x="5630303" y="5157192"/>
              <a:ext cx="320312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prstClr val="white"/>
                  </a:solidFill>
                  <a:latin typeface="Corbel"/>
                </a:rPr>
                <a:t>Arithmetic shift of register </a:t>
              </a:r>
              <a:r>
                <a:rPr lang="en-US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rPr>
                <a:t>$t1</a:t>
              </a:r>
              <a:r>
                <a:rPr lang="en-US" dirty="0">
                  <a:solidFill>
                    <a:prstClr val="white"/>
                  </a:solidFill>
                  <a:latin typeface="Corbel"/>
                </a:rPr>
                <a:t> </a:t>
              </a:r>
            </a:p>
            <a:p>
              <a:r>
                <a:rPr lang="en-US" dirty="0">
                  <a:solidFill>
                    <a:prstClr val="white"/>
                  </a:solidFill>
                  <a:latin typeface="Corbel"/>
                </a:rPr>
                <a:t>two bits to the right, with the </a:t>
              </a:r>
            </a:p>
            <a:p>
              <a:r>
                <a:rPr lang="en-US" dirty="0">
                  <a:solidFill>
                    <a:prstClr val="white"/>
                  </a:solidFill>
                  <a:latin typeface="Corbel"/>
                </a:rPr>
                <a:t>result stored in </a:t>
              </a:r>
              <a:r>
                <a:rPr lang="en-US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rPr>
                <a:t>$t2</a:t>
              </a:r>
              <a:r>
                <a:rPr lang="en-US" dirty="0">
                  <a:solidFill>
                    <a:prstClr val="white"/>
                  </a:solidFill>
                  <a:latin typeface="Corbel"/>
                </a:rPr>
                <a:t> </a:t>
              </a:r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5004048" y="5301208"/>
              <a:ext cx="576064" cy="36004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prstClr val="white"/>
                </a:solidFill>
                <a:latin typeface="Corbe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404664"/>
            <a:ext cx="7772400" cy="914400"/>
          </a:xfrm>
        </p:spPr>
        <p:txBody>
          <a:bodyPr/>
          <a:lstStyle/>
          <a:p>
            <a:r>
              <a:rPr lang="en-US" dirty="0"/>
              <a:t>As a reminder…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584" y="1366536"/>
            <a:ext cx="7772400" cy="5014792"/>
          </a:xfrm>
        </p:spPr>
        <p:txBody>
          <a:bodyPr>
            <a:normAutofit/>
          </a:bodyPr>
          <a:lstStyle/>
          <a:p>
            <a:r>
              <a:rPr lang="en-CA" dirty="0"/>
              <a:t>MIPS register values:</a:t>
            </a:r>
          </a:p>
          <a:p>
            <a:pPr lvl="1"/>
            <a:r>
              <a:rPr lang="en-CA" dirty="0"/>
              <a:t>Register </a:t>
            </a:r>
            <a:r>
              <a:rPr lang="en-CA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CA" dirty="0"/>
              <a:t> ($zero): value </a:t>
            </a:r>
            <a:r>
              <a:rPr lang="en-CA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CA" dirty="0"/>
              <a:t> -- always.</a:t>
            </a:r>
          </a:p>
          <a:p>
            <a:pPr lvl="1"/>
            <a:r>
              <a:rPr lang="en-CA" dirty="0"/>
              <a:t>Register </a:t>
            </a:r>
            <a:r>
              <a:rPr lang="en-CA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CA" dirty="0"/>
              <a:t> ($at): reserved for the assembler.</a:t>
            </a:r>
          </a:p>
          <a:p>
            <a:pPr lvl="1"/>
            <a:r>
              <a:rPr lang="en-CA" dirty="0"/>
              <a:t>Registers </a:t>
            </a:r>
            <a:r>
              <a:rPr lang="en-CA" dirty="0">
                <a:latin typeface="Courier New" pitchFamily="49" charset="0"/>
                <a:cs typeface="Courier New" pitchFamily="49" charset="0"/>
              </a:rPr>
              <a:t>2-3</a:t>
            </a:r>
            <a:r>
              <a:rPr lang="en-CA" dirty="0"/>
              <a:t> ($v0, $v1): return values</a:t>
            </a:r>
          </a:p>
          <a:p>
            <a:pPr lvl="1"/>
            <a:r>
              <a:rPr lang="en-CA" dirty="0"/>
              <a:t>Registers </a:t>
            </a:r>
            <a:r>
              <a:rPr lang="en-CA" dirty="0">
                <a:latin typeface="Courier New" pitchFamily="49" charset="0"/>
                <a:cs typeface="Courier New" pitchFamily="49" charset="0"/>
              </a:rPr>
              <a:t>4-7</a:t>
            </a:r>
            <a:r>
              <a:rPr lang="en-CA" dirty="0"/>
              <a:t> ($a0-$a3): function arguments</a:t>
            </a:r>
          </a:p>
          <a:p>
            <a:pPr lvl="1"/>
            <a:r>
              <a:rPr lang="en-CA" dirty="0"/>
              <a:t>Registers </a:t>
            </a:r>
            <a:r>
              <a:rPr lang="en-CA" dirty="0">
                <a:latin typeface="Courier New" pitchFamily="49" charset="0"/>
                <a:cs typeface="Courier New" pitchFamily="49" charset="0"/>
              </a:rPr>
              <a:t>8-15</a:t>
            </a:r>
            <a:r>
              <a:rPr lang="en-CA" dirty="0"/>
              <a:t>, </a:t>
            </a:r>
            <a:r>
              <a:rPr lang="en-CA" dirty="0">
                <a:latin typeface="Courier New" pitchFamily="49" charset="0"/>
                <a:cs typeface="Courier New" pitchFamily="49" charset="0"/>
              </a:rPr>
              <a:t>24-25</a:t>
            </a:r>
            <a:r>
              <a:rPr lang="en-CA" dirty="0"/>
              <a:t> ($t0-$t9): temporaries</a:t>
            </a:r>
          </a:p>
          <a:p>
            <a:pPr lvl="1"/>
            <a:r>
              <a:rPr lang="en-CA" dirty="0"/>
              <a:t>Registers </a:t>
            </a:r>
            <a:r>
              <a:rPr lang="en-CA" dirty="0">
                <a:latin typeface="Courier New" pitchFamily="49" charset="0"/>
                <a:cs typeface="Courier New" pitchFamily="49" charset="0"/>
              </a:rPr>
              <a:t>16-23</a:t>
            </a:r>
            <a:r>
              <a:rPr lang="en-CA" dirty="0"/>
              <a:t> ($s0-$s7): saved temporaries</a:t>
            </a:r>
          </a:p>
          <a:p>
            <a:pPr lvl="1"/>
            <a:r>
              <a:rPr lang="en-CA" dirty="0"/>
              <a:t>Registers </a:t>
            </a:r>
            <a:r>
              <a:rPr lang="en-CA" dirty="0">
                <a:latin typeface="Courier New" pitchFamily="49" charset="0"/>
                <a:cs typeface="Courier New" pitchFamily="49" charset="0"/>
              </a:rPr>
              <a:t>28-31</a:t>
            </a:r>
            <a:r>
              <a:rPr lang="en-CA" dirty="0"/>
              <a:t> ($</a:t>
            </a:r>
            <a:r>
              <a:rPr lang="en-CA" dirty="0" err="1"/>
              <a:t>gp</a:t>
            </a:r>
            <a:r>
              <a:rPr lang="en-CA" dirty="0"/>
              <a:t>, $sp, $</a:t>
            </a:r>
            <a:r>
              <a:rPr lang="en-CA" dirty="0" err="1"/>
              <a:t>fp</a:t>
            </a:r>
            <a:r>
              <a:rPr lang="en-CA" dirty="0"/>
              <a:t>, $</a:t>
            </a:r>
            <a:r>
              <a:rPr lang="en-CA" dirty="0" err="1"/>
              <a:t>ra</a:t>
            </a:r>
            <a:r>
              <a:rPr lang="en-CA" dirty="0"/>
              <a:t>): memory and function support</a:t>
            </a:r>
          </a:p>
          <a:p>
            <a:pPr lvl="1"/>
            <a:r>
              <a:rPr lang="en-CA" dirty="0"/>
              <a:t>Registers </a:t>
            </a:r>
            <a:r>
              <a:rPr lang="en-CA" dirty="0">
                <a:latin typeface="Courier New" pitchFamily="49" charset="0"/>
                <a:cs typeface="Courier New" pitchFamily="49" charset="0"/>
              </a:rPr>
              <a:t>27-28</a:t>
            </a:r>
            <a:r>
              <a:rPr lang="en-CA" dirty="0"/>
              <a:t>: reserved for OS kernel</a:t>
            </a:r>
          </a:p>
        </p:txBody>
      </p:sp>
    </p:spTree>
    <p:extLst>
      <p:ext uri="{BB962C8B-B14F-4D97-AF65-F5344CB8AC3E}">
        <p14:creationId xmlns:p14="http://schemas.microsoft.com/office/powerpoint/2010/main" val="1497493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you translate the following assembly language instruction into machine code?</a:t>
            </a:r>
            <a:endParaRPr lang="en-CA" dirty="0"/>
          </a:p>
        </p:txBody>
      </p:sp>
      <p:sp>
        <p:nvSpPr>
          <p:cNvPr id="4" name="Rounded Rectangle 3"/>
          <p:cNvSpPr/>
          <p:nvPr/>
        </p:nvSpPr>
        <p:spPr>
          <a:xfrm>
            <a:off x="4367808" y="2996952"/>
            <a:ext cx="3240360" cy="864096"/>
          </a:xfrm>
          <a:prstGeom prst="roundRect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add $t7, $t0, $t1</a:t>
            </a:r>
            <a:endParaRPr lang="en-CA" sz="2000" dirty="0">
              <a:solidFill>
                <a:prstClr val="white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2783632" y="4221088"/>
            <a:ext cx="6505810" cy="1449452"/>
            <a:chOff x="1259632" y="4221088"/>
            <a:chExt cx="6505810" cy="1449452"/>
          </a:xfrm>
        </p:grpSpPr>
        <p:grpSp>
          <p:nvGrpSpPr>
            <p:cNvPr id="29" name="Group 28"/>
            <p:cNvGrpSpPr/>
            <p:nvPr/>
          </p:nvGrpSpPr>
          <p:grpSpPr>
            <a:xfrm>
              <a:off x="1475656" y="4725144"/>
              <a:ext cx="6289786" cy="945396"/>
              <a:chOff x="1331640" y="2348880"/>
              <a:chExt cx="6289786" cy="945396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1359295" y="2348880"/>
                <a:ext cx="1196481" cy="461665"/>
              </a:xfrm>
              <a:prstGeom prst="rect">
                <a:avLst/>
              </a:prstGeom>
              <a:solidFill>
                <a:srgbClr val="002060"/>
              </a:solidFill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txBody>
              <a:bodyPr wrap="none" lIns="182880" tIns="91440" rIns="182880" bIns="91440" rtlCol="0">
                <a:spAutoFit/>
              </a:bodyPr>
              <a:lstStyle/>
              <a:p>
                <a:pPr algn="ctr"/>
                <a:r>
                  <a:rPr lang="en-CA" dirty="0" err="1">
                    <a:solidFill>
                      <a:prstClr val="white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CA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2555776" y="2348880"/>
                <a:ext cx="1008112" cy="461665"/>
              </a:xfrm>
              <a:prstGeom prst="rect">
                <a:avLst/>
              </a:prstGeom>
              <a:solidFill>
                <a:srgbClr val="002060"/>
              </a:solidFill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txBody>
              <a:bodyPr wrap="square" lIns="182880" tIns="91440" rIns="182880" bIns="91440" rtlCol="0">
                <a:spAutoFit/>
              </a:bodyPr>
              <a:lstStyle/>
              <a:p>
                <a:pPr algn="ctr"/>
                <a:r>
                  <a:rPr lang="en-CA" dirty="0" err="1">
                    <a:solidFill>
                      <a:prstClr val="white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CA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563888" y="2348880"/>
                <a:ext cx="936104" cy="461665"/>
              </a:xfrm>
              <a:prstGeom prst="rect">
                <a:avLst/>
              </a:prstGeom>
              <a:solidFill>
                <a:srgbClr val="002060"/>
              </a:solidFill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txBody>
              <a:bodyPr wrap="square" lIns="182880" tIns="91440" rIns="182880" bIns="91440" rtlCol="0">
                <a:spAutoFit/>
              </a:bodyPr>
              <a:lstStyle/>
              <a:p>
                <a:pPr algn="ctr"/>
                <a:r>
                  <a:rPr lang="en-CA" dirty="0" err="1">
                    <a:solidFill>
                      <a:prstClr val="white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CA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1331640" y="2924944"/>
                <a:ext cx="1224136" cy="369332"/>
                <a:chOff x="1331640" y="2924944"/>
                <a:chExt cx="1224136" cy="369332"/>
              </a:xfrm>
            </p:grpSpPr>
            <p:sp>
              <p:nvSpPr>
                <p:cNvPr id="9" name="TextBox 8"/>
                <p:cNvSpPr txBox="1"/>
                <p:nvPr/>
              </p:nvSpPr>
              <p:spPr>
                <a:xfrm>
                  <a:off x="1817234" y="2924944"/>
                  <a:ext cx="30649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solidFill>
                        <a:prstClr val="white"/>
                      </a:solidFill>
                      <a:latin typeface="Corbel"/>
                    </a:rPr>
                    <a:t>6</a:t>
                  </a:r>
                  <a:endParaRPr lang="en-CA" dirty="0">
                    <a:solidFill>
                      <a:prstClr val="white"/>
                    </a:solidFill>
                    <a:latin typeface="Corbel"/>
                  </a:endParaRPr>
                </a:p>
              </p:txBody>
            </p:sp>
            <p:cxnSp>
              <p:nvCxnSpPr>
                <p:cNvPr id="10" name="Straight Arrow Connector 9"/>
                <p:cNvCxnSpPr/>
                <p:nvPr/>
              </p:nvCxnSpPr>
              <p:spPr>
                <a:xfrm>
                  <a:off x="1331640" y="2924944"/>
                  <a:ext cx="1224136" cy="0"/>
                </a:xfrm>
                <a:prstGeom prst="straightConnector1">
                  <a:avLst/>
                </a:prstGeom>
                <a:ln w="1905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oup 10"/>
              <p:cNvGrpSpPr/>
              <p:nvPr/>
            </p:nvGrpSpPr>
            <p:grpSpPr>
              <a:xfrm>
                <a:off x="2555776" y="2924944"/>
                <a:ext cx="1008112" cy="369332"/>
                <a:chOff x="1331640" y="2924944"/>
                <a:chExt cx="1224136" cy="369332"/>
              </a:xfrm>
            </p:grpSpPr>
            <p:sp>
              <p:nvSpPr>
                <p:cNvPr id="12" name="TextBox 11"/>
                <p:cNvSpPr txBox="1"/>
                <p:nvPr/>
              </p:nvSpPr>
              <p:spPr>
                <a:xfrm>
                  <a:off x="1817234" y="2924944"/>
                  <a:ext cx="35854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solidFill>
                        <a:prstClr val="white"/>
                      </a:solidFill>
                      <a:latin typeface="Corbel"/>
                    </a:rPr>
                    <a:t>5</a:t>
                  </a:r>
                  <a:endParaRPr lang="en-CA" dirty="0">
                    <a:solidFill>
                      <a:prstClr val="white"/>
                    </a:solidFill>
                    <a:latin typeface="Corbel"/>
                  </a:endParaRPr>
                </a:p>
              </p:txBody>
            </p:sp>
            <p:cxnSp>
              <p:nvCxnSpPr>
                <p:cNvPr id="13" name="Straight Arrow Connector 12"/>
                <p:cNvCxnSpPr/>
                <p:nvPr/>
              </p:nvCxnSpPr>
              <p:spPr>
                <a:xfrm>
                  <a:off x="1331640" y="2924944"/>
                  <a:ext cx="1224136" cy="0"/>
                </a:xfrm>
                <a:prstGeom prst="straightConnector1">
                  <a:avLst/>
                </a:prstGeom>
                <a:ln w="1905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" name="TextBox 13"/>
              <p:cNvSpPr txBox="1"/>
              <p:nvPr/>
            </p:nvSpPr>
            <p:spPr>
              <a:xfrm>
                <a:off x="4499992" y="2348880"/>
                <a:ext cx="936104" cy="461665"/>
              </a:xfrm>
              <a:prstGeom prst="rect">
                <a:avLst/>
              </a:prstGeom>
              <a:solidFill>
                <a:srgbClr val="002060"/>
              </a:solidFill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txBody>
              <a:bodyPr wrap="square" lIns="182880" tIns="91440" rIns="182880" bIns="91440" rtlCol="0">
                <a:spAutoFit/>
              </a:bodyPr>
              <a:lstStyle/>
              <a:p>
                <a:pPr algn="ctr"/>
                <a:r>
                  <a:rPr lang="en-CA" dirty="0">
                    <a:solidFill>
                      <a:prstClr val="white"/>
                    </a:solidFill>
                    <a:latin typeface="Courier New" pitchFamily="49" charset="0"/>
                    <a:cs typeface="Courier New" pitchFamily="49" charset="0"/>
                  </a:rPr>
                  <a:t>rd</a:t>
                </a: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3563888" y="2924944"/>
                <a:ext cx="936104" cy="369332"/>
                <a:chOff x="1331640" y="2924944"/>
                <a:chExt cx="1224136" cy="369332"/>
              </a:xfrm>
            </p:grpSpPr>
            <p:sp>
              <p:nvSpPr>
                <p:cNvPr id="16" name="TextBox 15"/>
                <p:cNvSpPr txBox="1"/>
                <p:nvPr/>
              </p:nvSpPr>
              <p:spPr>
                <a:xfrm>
                  <a:off x="1817235" y="2924944"/>
                  <a:ext cx="3861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solidFill>
                        <a:prstClr val="white"/>
                      </a:solidFill>
                      <a:latin typeface="Corbel"/>
                    </a:rPr>
                    <a:t>5</a:t>
                  </a:r>
                  <a:endParaRPr lang="en-CA" dirty="0">
                    <a:solidFill>
                      <a:prstClr val="white"/>
                    </a:solidFill>
                    <a:latin typeface="Corbel"/>
                  </a:endParaRPr>
                </a:p>
              </p:txBody>
            </p:sp>
            <p:cxnSp>
              <p:nvCxnSpPr>
                <p:cNvPr id="17" name="Straight Arrow Connector 16"/>
                <p:cNvCxnSpPr/>
                <p:nvPr/>
              </p:nvCxnSpPr>
              <p:spPr>
                <a:xfrm>
                  <a:off x="1331640" y="2924944"/>
                  <a:ext cx="1224136" cy="0"/>
                </a:xfrm>
                <a:prstGeom prst="straightConnector1">
                  <a:avLst/>
                </a:prstGeom>
                <a:ln w="1905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" name="TextBox 17"/>
              <p:cNvSpPr txBox="1"/>
              <p:nvPr/>
            </p:nvSpPr>
            <p:spPr>
              <a:xfrm>
                <a:off x="5436096" y="2348880"/>
                <a:ext cx="936104" cy="461665"/>
              </a:xfrm>
              <a:prstGeom prst="rect">
                <a:avLst/>
              </a:prstGeom>
              <a:solidFill>
                <a:srgbClr val="002060"/>
              </a:solidFill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txBody>
              <a:bodyPr wrap="square" lIns="91440" tIns="91440" rIns="91440" bIns="91440" rtlCol="0">
                <a:spAutoFit/>
              </a:bodyPr>
              <a:lstStyle/>
              <a:p>
                <a:pPr algn="ctr"/>
                <a:r>
                  <a:rPr lang="en-CA" dirty="0" err="1">
                    <a:solidFill>
                      <a:prstClr val="white"/>
                    </a:solidFill>
                    <a:latin typeface="Courier New" pitchFamily="49" charset="0"/>
                    <a:cs typeface="Courier New" pitchFamily="49" charset="0"/>
                  </a:rPr>
                  <a:t>shamt</a:t>
                </a:r>
                <a:endParaRPr lang="en-CA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4499992" y="2924944"/>
                <a:ext cx="936104" cy="369332"/>
                <a:chOff x="1331640" y="2924944"/>
                <a:chExt cx="1224136" cy="369332"/>
              </a:xfrm>
            </p:grpSpPr>
            <p:sp>
              <p:nvSpPr>
                <p:cNvPr id="20" name="TextBox 19"/>
                <p:cNvSpPr txBox="1"/>
                <p:nvPr/>
              </p:nvSpPr>
              <p:spPr>
                <a:xfrm>
                  <a:off x="1817235" y="2924944"/>
                  <a:ext cx="3861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solidFill>
                        <a:prstClr val="white"/>
                      </a:solidFill>
                      <a:latin typeface="Corbel"/>
                    </a:rPr>
                    <a:t>5</a:t>
                  </a:r>
                  <a:endParaRPr lang="en-CA" dirty="0">
                    <a:solidFill>
                      <a:prstClr val="white"/>
                    </a:solidFill>
                    <a:latin typeface="Corbel"/>
                  </a:endParaRPr>
                </a:p>
              </p:txBody>
            </p:sp>
            <p:cxnSp>
              <p:nvCxnSpPr>
                <p:cNvPr id="21" name="Straight Arrow Connector 20"/>
                <p:cNvCxnSpPr/>
                <p:nvPr/>
              </p:nvCxnSpPr>
              <p:spPr>
                <a:xfrm>
                  <a:off x="1331640" y="2924944"/>
                  <a:ext cx="1224136" cy="0"/>
                </a:xfrm>
                <a:prstGeom prst="straightConnector1">
                  <a:avLst/>
                </a:prstGeom>
                <a:ln w="1905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" name="TextBox 21"/>
              <p:cNvSpPr txBox="1"/>
              <p:nvPr/>
            </p:nvSpPr>
            <p:spPr>
              <a:xfrm>
                <a:off x="6372200" y="2348880"/>
                <a:ext cx="1249226" cy="461665"/>
              </a:xfrm>
              <a:prstGeom prst="rect">
                <a:avLst/>
              </a:prstGeom>
              <a:solidFill>
                <a:srgbClr val="002060"/>
              </a:solidFill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txBody>
              <a:bodyPr wrap="square" lIns="182880" tIns="91440" rIns="182880" bIns="91440" rtlCol="0">
                <a:spAutoFit/>
              </a:bodyPr>
              <a:lstStyle/>
              <a:p>
                <a:pPr algn="ctr"/>
                <a:r>
                  <a:rPr lang="en-CA" dirty="0" err="1">
                    <a:solidFill>
                      <a:prstClr val="white"/>
                    </a:solidFill>
                    <a:latin typeface="Courier New" pitchFamily="49" charset="0"/>
                    <a:cs typeface="Courier New" pitchFamily="49" charset="0"/>
                  </a:rPr>
                  <a:t>funct</a:t>
                </a:r>
                <a:endParaRPr lang="en-CA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5436096" y="2924944"/>
                <a:ext cx="936104" cy="369332"/>
                <a:chOff x="1331640" y="2924944"/>
                <a:chExt cx="1224136" cy="369332"/>
              </a:xfrm>
            </p:grpSpPr>
            <p:sp>
              <p:nvSpPr>
                <p:cNvPr id="24" name="TextBox 23"/>
                <p:cNvSpPr txBox="1"/>
                <p:nvPr/>
              </p:nvSpPr>
              <p:spPr>
                <a:xfrm>
                  <a:off x="1817235" y="2924944"/>
                  <a:ext cx="3861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solidFill>
                        <a:prstClr val="white"/>
                      </a:solidFill>
                      <a:latin typeface="Corbel"/>
                    </a:rPr>
                    <a:t>5</a:t>
                  </a:r>
                  <a:endParaRPr lang="en-CA" dirty="0">
                    <a:solidFill>
                      <a:prstClr val="white"/>
                    </a:solidFill>
                    <a:latin typeface="Corbel"/>
                  </a:endParaRPr>
                </a:p>
              </p:txBody>
            </p:sp>
            <p:cxnSp>
              <p:nvCxnSpPr>
                <p:cNvPr id="25" name="Straight Arrow Connector 24"/>
                <p:cNvCxnSpPr/>
                <p:nvPr/>
              </p:nvCxnSpPr>
              <p:spPr>
                <a:xfrm>
                  <a:off x="1331640" y="2924944"/>
                  <a:ext cx="1224136" cy="0"/>
                </a:xfrm>
                <a:prstGeom prst="straightConnector1">
                  <a:avLst/>
                </a:prstGeom>
                <a:ln w="1905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/>
            </p:nvGrpSpPr>
            <p:grpSpPr>
              <a:xfrm>
                <a:off x="6393972" y="2924944"/>
                <a:ext cx="1224136" cy="369332"/>
                <a:chOff x="1331640" y="2924944"/>
                <a:chExt cx="1224136" cy="369332"/>
              </a:xfrm>
            </p:grpSpPr>
            <p:sp>
              <p:nvSpPr>
                <p:cNvPr id="27" name="TextBox 26"/>
                <p:cNvSpPr txBox="1"/>
                <p:nvPr/>
              </p:nvSpPr>
              <p:spPr>
                <a:xfrm>
                  <a:off x="1817234" y="2924944"/>
                  <a:ext cx="30649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solidFill>
                        <a:prstClr val="white"/>
                      </a:solidFill>
                      <a:latin typeface="Corbel"/>
                    </a:rPr>
                    <a:t>6</a:t>
                  </a:r>
                  <a:endParaRPr lang="en-CA" dirty="0">
                    <a:solidFill>
                      <a:prstClr val="white"/>
                    </a:solidFill>
                    <a:latin typeface="Corbel"/>
                  </a:endParaRPr>
                </a:p>
              </p:txBody>
            </p:sp>
            <p:cxnSp>
              <p:nvCxnSpPr>
                <p:cNvPr id="28" name="Straight Arrow Connector 27"/>
                <p:cNvCxnSpPr/>
                <p:nvPr/>
              </p:nvCxnSpPr>
              <p:spPr>
                <a:xfrm>
                  <a:off x="1331640" y="2924944"/>
                  <a:ext cx="1224136" cy="0"/>
                </a:xfrm>
                <a:prstGeom prst="straightConnector1">
                  <a:avLst/>
                </a:prstGeom>
                <a:ln w="1905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0" name="TextBox 29"/>
            <p:cNvSpPr txBox="1"/>
            <p:nvPr/>
          </p:nvSpPr>
          <p:spPr>
            <a:xfrm>
              <a:off x="1259632" y="4221088"/>
              <a:ext cx="25523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prstClr val="white"/>
                  </a:solidFill>
                  <a:latin typeface="Corbel"/>
                </a:rPr>
                <a:t>R-type instruction!</a:t>
              </a:r>
              <a:endParaRPr lang="en-CA" sz="2400" dirty="0">
                <a:solidFill>
                  <a:prstClr val="white"/>
                </a:solidFill>
                <a:latin typeface="Corbe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5560" y="1412776"/>
            <a:ext cx="8075240" cy="4726760"/>
          </a:xfrm>
        </p:spPr>
        <p:txBody>
          <a:bodyPr/>
          <a:lstStyle/>
          <a:p>
            <a:r>
              <a:rPr lang="en-US" dirty="0"/>
              <a:t>Step #1: </a:t>
            </a:r>
            <a:r>
              <a:rPr lang="en-US" dirty="0">
                <a:solidFill>
                  <a:srgbClr val="FFFF00"/>
                </a:solidFill>
              </a:rPr>
              <a:t>The </a:t>
            </a:r>
            <a:r>
              <a:rPr lang="en-US" dirty="0" err="1">
                <a:solidFill>
                  <a:srgbClr val="FFFF00"/>
                </a:solidFill>
              </a:rPr>
              <a:t>opcode</a:t>
            </a:r>
            <a:endParaRPr lang="en-US" dirty="0">
              <a:solidFill>
                <a:srgbClr val="FFFF00"/>
              </a:solidFill>
            </a:endParaRPr>
          </a:p>
          <a:p>
            <a:pPr lvl="1"/>
            <a:r>
              <a:rPr lang="en-US" dirty="0"/>
              <a:t>Arithmetic operations start with six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/>
              <a:t>’s, and have the function identifier at the end.</a:t>
            </a:r>
          </a:p>
          <a:p>
            <a:pPr lvl="3"/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Step #2: </a:t>
            </a:r>
            <a:r>
              <a:rPr lang="en-US" dirty="0">
                <a:solidFill>
                  <a:srgbClr val="FFFF00"/>
                </a:solidFill>
              </a:rPr>
              <a:t>The register values</a:t>
            </a:r>
          </a:p>
          <a:p>
            <a:pPr lvl="1"/>
            <a:r>
              <a:rPr lang="en-US" dirty="0"/>
              <a:t>Remember that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$t0</a:t>
            </a:r>
            <a:r>
              <a:rPr lang="en-US" dirty="0"/>
              <a:t> does not translate to register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lvl="1"/>
            <a:r>
              <a:rPr lang="en-US" dirty="0"/>
              <a:t>The temporary registers start at register 8, 		so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$t0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8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$t1</a:t>
            </a:r>
            <a:r>
              <a:rPr lang="en-US" dirty="0">
                <a:sym typeface="Wingdings" pitchFamily="2" charset="2"/>
              </a:rPr>
              <a:t> 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9</a:t>
            </a:r>
            <a:r>
              <a:rPr lang="en-US" dirty="0">
                <a:sym typeface="Wingdings" pitchFamily="2" charset="2"/>
              </a:rPr>
              <a:t> and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$t7</a:t>
            </a:r>
            <a:r>
              <a:rPr lang="en-US" dirty="0">
                <a:sym typeface="Wingdings" pitchFamily="2" charset="2"/>
              </a:rPr>
              <a:t> 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15</a:t>
            </a:r>
          </a:p>
          <a:p>
            <a:pPr lvl="1"/>
            <a:endParaRPr lang="en-CA" dirty="0"/>
          </a:p>
        </p:txBody>
      </p:sp>
      <p:sp>
        <p:nvSpPr>
          <p:cNvPr id="4" name="Rounded Rectangle 3"/>
          <p:cNvSpPr/>
          <p:nvPr/>
        </p:nvSpPr>
        <p:spPr>
          <a:xfrm>
            <a:off x="6744072" y="836712"/>
            <a:ext cx="3240360" cy="864096"/>
          </a:xfrm>
          <a:prstGeom prst="roundRect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add $t7, $t0, $t1</a:t>
            </a:r>
            <a:endParaRPr lang="en-CA" sz="2000" dirty="0">
              <a:solidFill>
                <a:prstClr val="white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5721" y="2967336"/>
            <a:ext cx="5470087" cy="461665"/>
          </a:xfrm>
          <a:prstGeom prst="rect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none" lIns="182880" tIns="91440" rIns="182880" bIns="91440" rtlCol="0">
            <a:spAutoFit/>
          </a:bodyPr>
          <a:lstStyle/>
          <a:p>
            <a:r>
              <a:rPr lang="en-CA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000000 </a:t>
            </a:r>
            <a:r>
              <a:rPr lang="en-CA" dirty="0" err="1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sssss</a:t>
            </a:r>
            <a:r>
              <a:rPr lang="en-CA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dirty="0" err="1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ttttt</a:t>
            </a:r>
            <a:r>
              <a:rPr lang="en-CA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dirty="0" err="1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ddddd</a:t>
            </a:r>
            <a:r>
              <a:rPr lang="en-CA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 XXXXX 100000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5721" y="5775648"/>
            <a:ext cx="5470087" cy="461665"/>
          </a:xfrm>
          <a:prstGeom prst="rect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none" lIns="182880" tIns="91440" rIns="182880" bIns="91440" rtlCol="0">
            <a:spAutoFit/>
          </a:bodyPr>
          <a:lstStyle/>
          <a:p>
            <a:r>
              <a:rPr lang="en-CA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000000 01000 01001 01111 XXXXX 100000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4151784" y="5445224"/>
            <a:ext cx="3240360" cy="432048"/>
            <a:chOff x="2627784" y="5445224"/>
            <a:chExt cx="3240360" cy="432048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2627784" y="5445224"/>
              <a:ext cx="864096" cy="432048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067944" y="5445224"/>
              <a:ext cx="216024" cy="432048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H="1">
              <a:off x="5220072" y="5445224"/>
              <a:ext cx="648072" cy="432048"/>
            </a:xfrm>
            <a:prstGeom prst="straightConnector1">
              <a:avLst/>
            </a:prstGeom>
            <a:ln w="381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following assembly language instructions doing?</a:t>
            </a:r>
            <a:endParaRPr lang="en-CA" dirty="0"/>
          </a:p>
        </p:txBody>
      </p:sp>
      <p:sp>
        <p:nvSpPr>
          <p:cNvPr id="4" name="Rounded Rectangle 3"/>
          <p:cNvSpPr/>
          <p:nvPr/>
        </p:nvSpPr>
        <p:spPr>
          <a:xfrm>
            <a:off x="3071664" y="2924944"/>
            <a:ext cx="3168352" cy="864096"/>
          </a:xfrm>
          <a:prstGeom prst="roundRect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 $t2, $zero, top</a:t>
            </a:r>
            <a:endParaRPr lang="en-CA" dirty="0">
              <a:solidFill>
                <a:prstClr val="white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71664" y="4005064"/>
            <a:ext cx="3168352" cy="864096"/>
          </a:xfrm>
          <a:prstGeom prst="roundRect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jalr</a:t>
            </a:r>
            <a:r>
              <a:rPr lang="en-US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 $t0</a:t>
            </a:r>
            <a:endParaRPr lang="en-CA" dirty="0">
              <a:solidFill>
                <a:prstClr val="white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528049" y="2996953"/>
            <a:ext cx="4041805" cy="646331"/>
            <a:chOff x="5004048" y="2996952"/>
            <a:chExt cx="4041805" cy="646331"/>
          </a:xfrm>
        </p:grpSpPr>
        <p:sp>
          <p:nvSpPr>
            <p:cNvPr id="7" name="TextBox 6"/>
            <p:cNvSpPr txBox="1"/>
            <p:nvPr/>
          </p:nvSpPr>
          <p:spPr>
            <a:xfrm>
              <a:off x="5630303" y="2996952"/>
              <a:ext cx="34155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prstClr val="white"/>
                  </a:solidFill>
                  <a:latin typeface="Corbel"/>
                </a:rPr>
                <a:t>Jump to the line with label “top” if</a:t>
              </a:r>
            </a:p>
            <a:p>
              <a:r>
                <a:rPr lang="en-US" dirty="0">
                  <a:solidFill>
                    <a:prstClr val="white"/>
                  </a:solidFill>
                  <a:latin typeface="Corbel"/>
                </a:rPr>
                <a:t>register </a:t>
              </a:r>
              <a:r>
                <a:rPr lang="en-US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rPr>
                <a:t>$t2</a:t>
              </a:r>
              <a:r>
                <a:rPr lang="en-US" dirty="0">
                  <a:solidFill>
                    <a:prstClr val="white"/>
                  </a:solidFill>
                  <a:latin typeface="Corbel"/>
                </a:rPr>
                <a:t> is equal to </a:t>
              </a:r>
              <a:r>
                <a:rPr lang="en-US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en-US" dirty="0">
                  <a:solidFill>
                    <a:prstClr val="white"/>
                  </a:solidFill>
                  <a:latin typeface="Corbel"/>
                </a:rPr>
                <a:t> (</a:t>
              </a:r>
              <a:r>
                <a:rPr lang="en-US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rPr>
                <a:t>$zero</a:t>
              </a:r>
              <a:r>
                <a:rPr lang="en-US" dirty="0">
                  <a:solidFill>
                    <a:prstClr val="white"/>
                  </a:solidFill>
                  <a:latin typeface="Corbel"/>
                </a:rPr>
                <a:t>)</a:t>
              </a:r>
              <a:endParaRPr lang="en-CA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Right Arrow 7"/>
            <p:cNvSpPr/>
            <p:nvPr/>
          </p:nvSpPr>
          <p:spPr>
            <a:xfrm>
              <a:off x="5004048" y="3140968"/>
              <a:ext cx="576064" cy="36004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prstClr val="white"/>
                </a:solidFill>
                <a:latin typeface="Corbel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528048" y="3933056"/>
            <a:ext cx="4085856" cy="923330"/>
            <a:chOff x="5004048" y="3933056"/>
            <a:chExt cx="4085856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5630303" y="3933056"/>
              <a:ext cx="3459601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prstClr val="white"/>
                  </a:solidFill>
                  <a:latin typeface="Corbel"/>
                </a:rPr>
                <a:t>Store the current PC location into</a:t>
              </a:r>
            </a:p>
            <a:p>
              <a:r>
                <a:rPr lang="en-US" dirty="0">
                  <a:solidFill>
                    <a:prstClr val="white"/>
                  </a:solidFill>
                  <a:latin typeface="Corbel"/>
                </a:rPr>
                <a:t>$</a:t>
              </a:r>
              <a:r>
                <a:rPr lang="en-US" dirty="0" err="1">
                  <a:solidFill>
                    <a:prstClr val="white"/>
                  </a:solidFill>
                  <a:latin typeface="Corbel"/>
                </a:rPr>
                <a:t>ra</a:t>
              </a:r>
              <a:r>
                <a:rPr lang="en-US" dirty="0">
                  <a:solidFill>
                    <a:prstClr val="white"/>
                  </a:solidFill>
                  <a:latin typeface="Corbel"/>
                </a:rPr>
                <a:t> (register $31) and jump to the </a:t>
              </a:r>
            </a:p>
            <a:p>
              <a:r>
                <a:rPr lang="en-US" dirty="0">
                  <a:solidFill>
                    <a:prstClr val="white"/>
                  </a:solidFill>
                  <a:latin typeface="Corbel"/>
                </a:rPr>
                <a:t>location stored in register </a:t>
              </a:r>
              <a:r>
                <a:rPr lang="en-US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rPr>
                <a:t>$t0</a:t>
              </a:r>
              <a:endParaRPr lang="en-CA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5004048" y="4222829"/>
              <a:ext cx="576064" cy="36004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prstClr val="white"/>
                </a:solidFill>
                <a:latin typeface="Corbe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21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#4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you translate the following assembly language instruction into machine code?</a:t>
            </a:r>
            <a:endParaRPr lang="en-CA" dirty="0"/>
          </a:p>
        </p:txBody>
      </p:sp>
      <p:sp>
        <p:nvSpPr>
          <p:cNvPr id="4" name="Rounded Rectangle 3"/>
          <p:cNvSpPr/>
          <p:nvPr/>
        </p:nvSpPr>
        <p:spPr>
          <a:xfrm>
            <a:off x="4223792" y="2996952"/>
            <a:ext cx="3456384" cy="864096"/>
          </a:xfrm>
          <a:prstGeom prst="roundRect">
            <a:avLst/>
          </a:prstGeom>
          <a:solidFill>
            <a:srgbClr val="002060"/>
          </a:solidFill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xori</a:t>
            </a:r>
            <a:r>
              <a:rPr lang="en-US" sz="2000" dirty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 $t7, $t0, -1</a:t>
            </a:r>
            <a:endParaRPr lang="en-CA" sz="2000" dirty="0">
              <a:solidFill>
                <a:prstClr val="white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2783632" y="4221088"/>
            <a:ext cx="6502492" cy="1480810"/>
            <a:chOff x="1259632" y="4221088"/>
            <a:chExt cx="6502492" cy="1480810"/>
          </a:xfrm>
        </p:grpSpPr>
        <p:sp>
          <p:nvSpPr>
            <p:cNvPr id="30" name="TextBox 29"/>
            <p:cNvSpPr txBox="1"/>
            <p:nvPr/>
          </p:nvSpPr>
          <p:spPr>
            <a:xfrm>
              <a:off x="1259632" y="4221088"/>
              <a:ext cx="244490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prstClr val="white"/>
                  </a:solidFill>
                  <a:latin typeface="Corbel"/>
                </a:rPr>
                <a:t>I-type instruction!</a:t>
              </a:r>
              <a:endParaRPr lang="en-CA" sz="2400" dirty="0">
                <a:solidFill>
                  <a:prstClr val="white"/>
                </a:solidFill>
                <a:latin typeface="Corbel"/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1475656" y="4756502"/>
              <a:ext cx="6286468" cy="945396"/>
              <a:chOff x="1331640" y="3789040"/>
              <a:chExt cx="6286468" cy="945396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1359295" y="3789040"/>
                <a:ext cx="1196481" cy="461665"/>
              </a:xfrm>
              <a:prstGeom prst="rect">
                <a:avLst/>
              </a:prstGeom>
              <a:solidFill>
                <a:srgbClr val="002060"/>
              </a:solidFill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txBody>
              <a:bodyPr wrap="none" lIns="182880" tIns="91440" rIns="182880" bIns="91440" rtlCol="0">
                <a:spAutoFit/>
              </a:bodyPr>
              <a:lstStyle/>
              <a:p>
                <a:pPr algn="ctr"/>
                <a:r>
                  <a:rPr lang="en-CA" dirty="0" err="1">
                    <a:solidFill>
                      <a:prstClr val="white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CA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2555776" y="3789040"/>
                <a:ext cx="1008112" cy="461665"/>
              </a:xfrm>
              <a:prstGeom prst="rect">
                <a:avLst/>
              </a:prstGeom>
              <a:solidFill>
                <a:srgbClr val="002060"/>
              </a:solidFill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txBody>
              <a:bodyPr wrap="square" lIns="182880" tIns="91440" rIns="182880" bIns="91440" rtlCol="0">
                <a:spAutoFit/>
              </a:bodyPr>
              <a:lstStyle/>
              <a:p>
                <a:pPr algn="ctr"/>
                <a:r>
                  <a:rPr lang="en-CA" dirty="0" err="1">
                    <a:solidFill>
                      <a:prstClr val="white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CA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563888" y="3789040"/>
                <a:ext cx="936104" cy="461665"/>
              </a:xfrm>
              <a:prstGeom prst="rect">
                <a:avLst/>
              </a:prstGeom>
              <a:solidFill>
                <a:srgbClr val="002060"/>
              </a:solidFill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txBody>
              <a:bodyPr wrap="square" lIns="182880" tIns="91440" rIns="182880" bIns="91440" rtlCol="0">
                <a:spAutoFit/>
              </a:bodyPr>
              <a:lstStyle/>
              <a:p>
                <a:pPr algn="ctr"/>
                <a:r>
                  <a:rPr lang="en-CA" dirty="0" err="1">
                    <a:solidFill>
                      <a:prstClr val="white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CA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grpSp>
            <p:nvGrpSpPr>
              <p:cNvPr id="35" name="Group 34"/>
              <p:cNvGrpSpPr/>
              <p:nvPr/>
            </p:nvGrpSpPr>
            <p:grpSpPr>
              <a:xfrm>
                <a:off x="1331640" y="4365104"/>
                <a:ext cx="1224136" cy="369332"/>
                <a:chOff x="1331640" y="2924944"/>
                <a:chExt cx="1224136" cy="369332"/>
              </a:xfrm>
            </p:grpSpPr>
            <p:sp>
              <p:nvSpPr>
                <p:cNvPr id="36" name="TextBox 35"/>
                <p:cNvSpPr txBox="1"/>
                <p:nvPr/>
              </p:nvSpPr>
              <p:spPr>
                <a:xfrm>
                  <a:off x="1817234" y="2924944"/>
                  <a:ext cx="30649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solidFill>
                        <a:prstClr val="white"/>
                      </a:solidFill>
                      <a:latin typeface="Corbel"/>
                    </a:rPr>
                    <a:t>6</a:t>
                  </a:r>
                  <a:endParaRPr lang="en-CA" dirty="0">
                    <a:solidFill>
                      <a:prstClr val="white"/>
                    </a:solidFill>
                    <a:latin typeface="Corbel"/>
                  </a:endParaRPr>
                </a:p>
              </p:txBody>
            </p:sp>
            <p:cxnSp>
              <p:nvCxnSpPr>
                <p:cNvPr id="37" name="Straight Arrow Connector 36"/>
                <p:cNvCxnSpPr/>
                <p:nvPr/>
              </p:nvCxnSpPr>
              <p:spPr>
                <a:xfrm>
                  <a:off x="1331640" y="2924944"/>
                  <a:ext cx="1224136" cy="0"/>
                </a:xfrm>
                <a:prstGeom prst="straightConnector1">
                  <a:avLst/>
                </a:prstGeom>
                <a:ln w="1905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" name="Group 37"/>
              <p:cNvGrpSpPr/>
              <p:nvPr/>
            </p:nvGrpSpPr>
            <p:grpSpPr>
              <a:xfrm>
                <a:off x="2555776" y="4365104"/>
                <a:ext cx="1008112" cy="369332"/>
                <a:chOff x="1331640" y="2924944"/>
                <a:chExt cx="1224136" cy="369332"/>
              </a:xfrm>
            </p:grpSpPr>
            <p:sp>
              <p:nvSpPr>
                <p:cNvPr id="39" name="TextBox 38"/>
                <p:cNvSpPr txBox="1"/>
                <p:nvPr/>
              </p:nvSpPr>
              <p:spPr>
                <a:xfrm>
                  <a:off x="1817234" y="2924944"/>
                  <a:ext cx="35854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solidFill>
                        <a:prstClr val="white"/>
                      </a:solidFill>
                      <a:latin typeface="Corbel"/>
                    </a:rPr>
                    <a:t>5</a:t>
                  </a:r>
                  <a:endParaRPr lang="en-CA" dirty="0">
                    <a:solidFill>
                      <a:prstClr val="white"/>
                    </a:solidFill>
                    <a:latin typeface="Corbel"/>
                  </a:endParaRPr>
                </a:p>
              </p:txBody>
            </p:sp>
            <p:cxnSp>
              <p:nvCxnSpPr>
                <p:cNvPr id="40" name="Straight Arrow Connector 39"/>
                <p:cNvCxnSpPr/>
                <p:nvPr/>
              </p:nvCxnSpPr>
              <p:spPr>
                <a:xfrm>
                  <a:off x="1331640" y="2924944"/>
                  <a:ext cx="1224136" cy="0"/>
                </a:xfrm>
                <a:prstGeom prst="straightConnector1">
                  <a:avLst/>
                </a:prstGeom>
                <a:ln w="1905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1" name="TextBox 40"/>
              <p:cNvSpPr txBox="1"/>
              <p:nvPr/>
            </p:nvSpPr>
            <p:spPr>
              <a:xfrm>
                <a:off x="4499992" y="3789040"/>
                <a:ext cx="3096344" cy="461665"/>
              </a:xfrm>
              <a:prstGeom prst="rect">
                <a:avLst/>
              </a:prstGeom>
              <a:solidFill>
                <a:srgbClr val="002060"/>
              </a:solidFill>
              <a:ln w="38100">
                <a:solidFill>
                  <a:schemeClr val="accent4">
                    <a:lumMod val="20000"/>
                    <a:lumOff val="80000"/>
                  </a:schemeClr>
                </a:solidFill>
              </a:ln>
            </p:spPr>
            <p:txBody>
              <a:bodyPr wrap="square" lIns="182880" tIns="91440" rIns="182880" bIns="91440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prstClr val="white"/>
                    </a:solidFill>
                    <a:latin typeface="Courier New" pitchFamily="49" charset="0"/>
                    <a:cs typeface="Courier New" pitchFamily="49" charset="0"/>
                  </a:rPr>
                  <a:t>immediate</a:t>
                </a:r>
                <a:endParaRPr lang="en-CA" dirty="0">
                  <a:solidFill>
                    <a:prstClr val="white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grpSp>
            <p:nvGrpSpPr>
              <p:cNvPr id="42" name="Group 41"/>
              <p:cNvGrpSpPr/>
              <p:nvPr/>
            </p:nvGrpSpPr>
            <p:grpSpPr>
              <a:xfrm>
                <a:off x="3563888" y="4365104"/>
                <a:ext cx="936104" cy="369332"/>
                <a:chOff x="1331640" y="2924944"/>
                <a:chExt cx="1224136" cy="369332"/>
              </a:xfrm>
            </p:grpSpPr>
            <p:sp>
              <p:nvSpPr>
                <p:cNvPr id="43" name="TextBox 42"/>
                <p:cNvSpPr txBox="1"/>
                <p:nvPr/>
              </p:nvSpPr>
              <p:spPr>
                <a:xfrm>
                  <a:off x="1817235" y="2924944"/>
                  <a:ext cx="3861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solidFill>
                        <a:prstClr val="white"/>
                      </a:solidFill>
                      <a:latin typeface="Corbel"/>
                    </a:rPr>
                    <a:t>5</a:t>
                  </a:r>
                  <a:endParaRPr lang="en-CA" dirty="0">
                    <a:solidFill>
                      <a:prstClr val="white"/>
                    </a:solidFill>
                    <a:latin typeface="Corbel"/>
                  </a:endParaRPr>
                </a:p>
              </p:txBody>
            </p:sp>
            <p:cxnSp>
              <p:nvCxnSpPr>
                <p:cNvPr id="44" name="Straight Arrow Connector 43"/>
                <p:cNvCxnSpPr/>
                <p:nvPr/>
              </p:nvCxnSpPr>
              <p:spPr>
                <a:xfrm>
                  <a:off x="1331640" y="2924944"/>
                  <a:ext cx="1224136" cy="0"/>
                </a:xfrm>
                <a:prstGeom prst="straightConnector1">
                  <a:avLst/>
                </a:prstGeom>
                <a:ln w="1905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5" name="Group 44"/>
              <p:cNvGrpSpPr/>
              <p:nvPr/>
            </p:nvGrpSpPr>
            <p:grpSpPr>
              <a:xfrm>
                <a:off x="4499992" y="4365104"/>
                <a:ext cx="3118116" cy="369332"/>
                <a:chOff x="1331640" y="2924944"/>
                <a:chExt cx="1224136" cy="369332"/>
              </a:xfrm>
            </p:grpSpPr>
            <p:sp>
              <p:nvSpPr>
                <p:cNvPr id="46" name="TextBox 45"/>
                <p:cNvSpPr txBox="1"/>
                <p:nvPr/>
              </p:nvSpPr>
              <p:spPr>
                <a:xfrm>
                  <a:off x="1817234" y="2924944"/>
                  <a:ext cx="21598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solidFill>
                        <a:prstClr val="white"/>
                      </a:solidFill>
                      <a:latin typeface="Corbel"/>
                    </a:rPr>
                    <a:t>   16</a:t>
                  </a:r>
                  <a:endParaRPr lang="en-CA" dirty="0">
                    <a:solidFill>
                      <a:prstClr val="white"/>
                    </a:solidFill>
                    <a:latin typeface="Corbel"/>
                  </a:endParaRPr>
                </a:p>
              </p:txBody>
            </p:sp>
            <p:cxnSp>
              <p:nvCxnSpPr>
                <p:cNvPr id="47" name="Straight Arrow Connector 46"/>
                <p:cNvCxnSpPr/>
                <p:nvPr/>
              </p:nvCxnSpPr>
              <p:spPr>
                <a:xfrm>
                  <a:off x="1331640" y="2924944"/>
                  <a:ext cx="1224136" cy="0"/>
                </a:xfrm>
                <a:prstGeom prst="straightConnector1">
                  <a:avLst/>
                </a:prstGeom>
                <a:ln w="19050"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307014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75754</TotalTime>
  <Words>616</Words>
  <Application>Microsoft Office PowerPoint</Application>
  <PresentationFormat>Widescreen</PresentationFormat>
  <Paragraphs>111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Calibri</vt:lpstr>
      <vt:lpstr>Calibri Light</vt:lpstr>
      <vt:lpstr>Consolas</vt:lpstr>
      <vt:lpstr>Corbel</vt:lpstr>
      <vt:lpstr>Courier New</vt:lpstr>
      <vt:lpstr>Wingdings</vt:lpstr>
      <vt:lpstr>Wingdings 2</vt:lpstr>
      <vt:lpstr>Wingdings 3</vt:lpstr>
      <vt:lpstr>Office Theme</vt:lpstr>
      <vt:lpstr>Metro</vt:lpstr>
      <vt:lpstr>CSCB58:  Computer Organization</vt:lpstr>
      <vt:lpstr>PowerPoint Presentation</vt:lpstr>
      <vt:lpstr>Week 10 Summary</vt:lpstr>
      <vt:lpstr>Question #1</vt:lpstr>
      <vt:lpstr>As a reminder…</vt:lpstr>
      <vt:lpstr>Question #2</vt:lpstr>
      <vt:lpstr>Question #2</vt:lpstr>
      <vt:lpstr>Question #3</vt:lpstr>
      <vt:lpstr>Question #4</vt:lpstr>
      <vt:lpstr>Question #4</vt:lpstr>
      <vt:lpstr>Question #5</vt:lpstr>
      <vt:lpstr>CSCB58:  Computer Organization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Steve Engels</dc:creator>
  <cp:lastModifiedBy>Gennady Pekhimenko</cp:lastModifiedBy>
  <cp:revision>307</cp:revision>
  <cp:lastPrinted>2020-01-06T21:51:47Z</cp:lastPrinted>
  <dcterms:created xsi:type="dcterms:W3CDTF">2010-11-10T13:23:56Z</dcterms:created>
  <dcterms:modified xsi:type="dcterms:W3CDTF">2020-11-13T06:27:43Z</dcterms:modified>
</cp:coreProperties>
</file>