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5"/>
  </p:notesMasterIdLst>
  <p:handoutMasterIdLst>
    <p:handoutMasterId r:id="rId26"/>
  </p:handoutMasterIdLst>
  <p:sldIdLst>
    <p:sldId id="496" r:id="rId3"/>
    <p:sldId id="256" r:id="rId4"/>
    <p:sldId id="504" r:id="rId5"/>
    <p:sldId id="291" r:id="rId6"/>
    <p:sldId id="292" r:id="rId7"/>
    <p:sldId id="293" r:id="rId8"/>
    <p:sldId id="294" r:id="rId9"/>
    <p:sldId id="295" r:id="rId10"/>
    <p:sldId id="296" r:id="rId11"/>
    <p:sldId id="334" r:id="rId12"/>
    <p:sldId id="335" r:id="rId13"/>
    <p:sldId id="409" r:id="rId14"/>
    <p:sldId id="410" r:id="rId15"/>
    <p:sldId id="411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503" r:id="rId2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884F7-C4D8-4AFD-8339-A69AA123332F}" v="2" dt="2020-10-22T22:11:02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07" d="100"/>
          <a:sy n="107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0C9884F7-C4D8-4AFD-8339-A69AA123332F}"/>
    <pc:docChg chg="undo custSel addSld delSld modSld delMainMaster">
      <pc:chgData name="Gennady Pekhimenko" userId="97aeff6ed7ede7e0" providerId="LiveId" clId="{0C9884F7-C4D8-4AFD-8339-A69AA123332F}" dt="2020-10-23T13:33:15.968" v="109" actId="167"/>
      <pc:docMkLst>
        <pc:docMk/>
      </pc:docMkLst>
      <pc:sldChg chg="modSp mod">
        <pc:chgData name="Gennady Pekhimenko" userId="97aeff6ed7ede7e0" providerId="LiveId" clId="{0C9884F7-C4D8-4AFD-8339-A69AA123332F}" dt="2020-10-22T22:06:32.496" v="1" actId="20577"/>
        <pc:sldMkLst>
          <pc:docMk/>
          <pc:sldMk cId="0" sldId="256"/>
        </pc:sldMkLst>
        <pc:spChg chg="mod">
          <ac:chgData name="Gennady Pekhimenko" userId="97aeff6ed7ede7e0" providerId="LiveId" clId="{0C9884F7-C4D8-4AFD-8339-A69AA123332F}" dt="2020-10-22T22:06:32.496" v="1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87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88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89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90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91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92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94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0" sldId="295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1266812331" sldId="296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3687339679" sldId="297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3273567264" sldId="298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3171558191" sldId="299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2945672969" sldId="300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3296673843" sldId="301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677307037" sldId="302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2547795393" sldId="303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1780617734" sldId="304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633212161" sldId="305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1831298784" sldId="308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1141236989" sldId="309"/>
        </pc:sldMkLst>
      </pc:sldChg>
      <pc:sldChg chg="del">
        <pc:chgData name="Gennady Pekhimenko" userId="97aeff6ed7ede7e0" providerId="LiveId" clId="{0C9884F7-C4D8-4AFD-8339-A69AA123332F}" dt="2020-10-22T22:07:51.055" v="89" actId="47"/>
        <pc:sldMkLst>
          <pc:docMk/>
          <pc:sldMk cId="3396419426" sldId="310"/>
        </pc:sldMkLst>
      </pc:sldChg>
      <pc:sldChg chg="add del">
        <pc:chgData name="Gennady Pekhimenko" userId="97aeff6ed7ede7e0" providerId="LiveId" clId="{0C9884F7-C4D8-4AFD-8339-A69AA123332F}" dt="2020-10-22T22:20:45.110" v="91" actId="47"/>
        <pc:sldMkLst>
          <pc:docMk/>
          <pc:sldMk cId="0" sldId="337"/>
        </pc:sldMkLst>
      </pc:sldChg>
      <pc:sldChg chg="modSp add del mod">
        <pc:chgData name="Gennady Pekhimenko" userId="97aeff6ed7ede7e0" providerId="LiveId" clId="{0C9884F7-C4D8-4AFD-8339-A69AA123332F}" dt="2020-10-22T22:21:04.655" v="95" actId="167"/>
        <pc:sldMkLst>
          <pc:docMk/>
          <pc:sldMk cId="0" sldId="338"/>
        </pc:sldMkLst>
        <pc:spChg chg="ord">
          <ac:chgData name="Gennady Pekhimenko" userId="97aeff6ed7ede7e0" providerId="LiveId" clId="{0C9884F7-C4D8-4AFD-8339-A69AA123332F}" dt="2020-10-22T22:20:55.963" v="92" actId="167"/>
          <ac:spMkLst>
            <pc:docMk/>
            <pc:sldMk cId="0" sldId="338"/>
            <ac:spMk id="3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2T22:21:04.655" v="95" actId="167"/>
          <ac:spMkLst>
            <pc:docMk/>
            <pc:sldMk cId="0" sldId="338"/>
            <ac:spMk id="4" creationId="{00000000-0000-0000-0000-000000000000}"/>
          </ac:spMkLst>
        </pc:spChg>
      </pc:sldChg>
      <pc:sldChg chg="modSp add del mod">
        <pc:chgData name="Gennady Pekhimenko" userId="97aeff6ed7ede7e0" providerId="LiveId" clId="{0C9884F7-C4D8-4AFD-8339-A69AA123332F}" dt="2020-10-22T22:22:49.833" v="98" actId="167"/>
        <pc:sldMkLst>
          <pc:docMk/>
          <pc:sldMk cId="0" sldId="339"/>
        </pc:sldMkLst>
        <pc:spChg chg="ord">
          <ac:chgData name="Gennady Pekhimenko" userId="97aeff6ed7ede7e0" providerId="LiveId" clId="{0C9884F7-C4D8-4AFD-8339-A69AA123332F}" dt="2020-10-22T22:22:42.747" v="96" actId="167"/>
          <ac:spMkLst>
            <pc:docMk/>
            <pc:sldMk cId="0" sldId="339"/>
            <ac:spMk id="3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2T22:22:49.833" v="98" actId="167"/>
          <ac:spMkLst>
            <pc:docMk/>
            <pc:sldMk cId="0" sldId="339"/>
            <ac:spMk id="4" creationId="{00000000-0000-0000-0000-000000000000}"/>
          </ac:spMkLst>
        </pc:spChg>
      </pc:sldChg>
      <pc:sldChg chg="modSp add del mod">
        <pc:chgData name="Gennady Pekhimenko" userId="97aeff6ed7ede7e0" providerId="LiveId" clId="{0C9884F7-C4D8-4AFD-8339-A69AA123332F}" dt="2020-10-23T13:32:54.786" v="106" actId="167"/>
        <pc:sldMkLst>
          <pc:docMk/>
          <pc:sldMk cId="0" sldId="340"/>
        </pc:sldMkLst>
        <pc:spChg chg="ord">
          <ac:chgData name="Gennady Pekhimenko" userId="97aeff6ed7ede7e0" providerId="LiveId" clId="{0C9884F7-C4D8-4AFD-8339-A69AA123332F}" dt="2020-10-23T13:32:48.055" v="104" actId="167"/>
          <ac:spMkLst>
            <pc:docMk/>
            <pc:sldMk cId="0" sldId="340"/>
            <ac:spMk id="3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3T13:32:54.786" v="106" actId="167"/>
          <ac:spMkLst>
            <pc:docMk/>
            <pc:sldMk cId="0" sldId="340"/>
            <ac:spMk id="4" creationId="{00000000-0000-0000-0000-000000000000}"/>
          </ac:spMkLst>
        </pc:spChg>
      </pc:sldChg>
      <pc:sldChg chg="modSp add del mod">
        <pc:chgData name="Gennady Pekhimenko" userId="97aeff6ed7ede7e0" providerId="LiveId" clId="{0C9884F7-C4D8-4AFD-8339-A69AA123332F}" dt="2020-10-23T13:33:15.968" v="109" actId="167"/>
        <pc:sldMkLst>
          <pc:docMk/>
          <pc:sldMk cId="0" sldId="341"/>
        </pc:sldMkLst>
        <pc:spChg chg="ord">
          <ac:chgData name="Gennady Pekhimenko" userId="97aeff6ed7ede7e0" providerId="LiveId" clId="{0C9884F7-C4D8-4AFD-8339-A69AA123332F}" dt="2020-10-23T13:33:05.816" v="107" actId="167"/>
          <ac:spMkLst>
            <pc:docMk/>
            <pc:sldMk cId="0" sldId="341"/>
            <ac:spMk id="3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3T13:33:15.968" v="109" actId="167"/>
          <ac:spMkLst>
            <pc:docMk/>
            <pc:sldMk cId="0" sldId="341"/>
            <ac:spMk id="4" creationId="{00000000-0000-0000-0000-000000000000}"/>
          </ac:spMkLst>
        </pc:spChg>
      </pc:sldChg>
      <pc:sldChg chg="modSp add del mod">
        <pc:chgData name="Gennady Pekhimenko" userId="97aeff6ed7ede7e0" providerId="LiveId" clId="{0C9884F7-C4D8-4AFD-8339-A69AA123332F}" dt="2020-10-22T22:23:35.269" v="103" actId="167"/>
        <pc:sldMkLst>
          <pc:docMk/>
          <pc:sldMk cId="0" sldId="342"/>
        </pc:sldMkLst>
        <pc:spChg chg="ord">
          <ac:chgData name="Gennady Pekhimenko" userId="97aeff6ed7ede7e0" providerId="LiveId" clId="{0C9884F7-C4D8-4AFD-8339-A69AA123332F}" dt="2020-10-22T22:23:14.667" v="99" actId="167"/>
          <ac:spMkLst>
            <pc:docMk/>
            <pc:sldMk cId="0" sldId="342"/>
            <ac:spMk id="3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2T22:23:22.452" v="101" actId="167"/>
          <ac:spMkLst>
            <pc:docMk/>
            <pc:sldMk cId="0" sldId="342"/>
            <ac:spMk id="4" creationId="{00000000-0000-0000-0000-000000000000}"/>
          </ac:spMkLst>
        </pc:spChg>
        <pc:spChg chg="mod ord">
          <ac:chgData name="Gennady Pekhimenko" userId="97aeff6ed7ede7e0" providerId="LiveId" clId="{0C9884F7-C4D8-4AFD-8339-A69AA123332F}" dt="2020-10-22T22:23:35.269" v="103" actId="167"/>
          <ac:spMkLst>
            <pc:docMk/>
            <pc:sldMk cId="0" sldId="342"/>
            <ac:spMk id="7" creationId="{00000000-0000-0000-0000-000000000000}"/>
          </ac:spMkLst>
        </pc:spChg>
      </pc:sldChg>
      <pc:sldChg chg="modSp mod">
        <pc:chgData name="Gennady Pekhimenko" userId="97aeff6ed7ede7e0" providerId="LiveId" clId="{0C9884F7-C4D8-4AFD-8339-A69AA123332F}" dt="2020-10-22T22:07:32.179" v="88" actId="15"/>
        <pc:sldMkLst>
          <pc:docMk/>
          <pc:sldMk cId="2607429233" sldId="504"/>
        </pc:sldMkLst>
        <pc:spChg chg="mod">
          <ac:chgData name="Gennady Pekhimenko" userId="97aeff6ed7ede7e0" providerId="LiveId" clId="{0C9884F7-C4D8-4AFD-8339-A69AA123332F}" dt="2020-10-22T22:06:38.072" v="3" actId="20577"/>
          <ac:spMkLst>
            <pc:docMk/>
            <pc:sldMk cId="2607429233" sldId="504"/>
            <ac:spMk id="2" creationId="{261894C2-A265-466A-927E-F55D21000E94}"/>
          </ac:spMkLst>
        </pc:spChg>
        <pc:spChg chg="mod">
          <ac:chgData name="Gennady Pekhimenko" userId="97aeff6ed7ede7e0" providerId="LiveId" clId="{0C9884F7-C4D8-4AFD-8339-A69AA123332F}" dt="2020-10-22T22:07:32.179" v="88" actId="15"/>
          <ac:spMkLst>
            <pc:docMk/>
            <pc:sldMk cId="2607429233" sldId="504"/>
            <ac:spMk id="3" creationId="{6BE5B211-ADC7-4698-B30E-CCAFFDC5D5D0}"/>
          </ac:spMkLst>
        </pc:spChg>
      </pc:sldChg>
      <pc:sldMasterChg chg="del delSldLayout">
        <pc:chgData name="Gennady Pekhimenko" userId="97aeff6ed7ede7e0" providerId="LiveId" clId="{0C9884F7-C4D8-4AFD-8339-A69AA123332F}" dt="2020-10-22T22:07:51.055" v="89" actId="47"/>
        <pc:sldMasterMkLst>
          <pc:docMk/>
          <pc:sldMasterMk cId="612221791" sldId="2147483684"/>
        </pc:sldMasterMkLst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1776249033" sldId="2147483685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642594145" sldId="2147483686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2800982825" sldId="2147483687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2069180739" sldId="2147483688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61466913" sldId="2147483689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1238315096" sldId="2147483690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3733851289" sldId="2147483691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3394598358" sldId="2147483692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837669009" sldId="2147483693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56905326" sldId="2147483694"/>
          </pc:sldLayoutMkLst>
        </pc:sldLayoutChg>
        <pc:sldLayoutChg chg="del">
          <pc:chgData name="Gennady Pekhimenko" userId="97aeff6ed7ede7e0" providerId="LiveId" clId="{0C9884F7-C4D8-4AFD-8339-A69AA123332F}" dt="2020-10-22T22:07:51.055" v="89" actId="47"/>
          <pc:sldLayoutMkLst>
            <pc:docMk/>
            <pc:sldMasterMk cId="612221791" sldId="2147483684"/>
            <pc:sldLayoutMk cId="3934701612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18730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741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150875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378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235329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614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0643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58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461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646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04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2020-10-22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2020-10-22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2020-10-22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6F4E7-B3EE-4FA8-BD4C-F4C2995414C7}" type="datetimeFigureOut">
              <a:rPr lang="en-CA" smtClean="0"/>
              <a:pPr/>
              <a:t>2020-10-22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148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628800"/>
            <a:ext cx="7931224" cy="4726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Devised as a way to take advantage of circuits where shifting is cheaper than adding, or where space is at a premium.</a:t>
            </a:r>
          </a:p>
          <a:p>
            <a:pPr lvl="1"/>
            <a:r>
              <a:rPr lang="en-US" dirty="0"/>
              <a:t>Based on the premise that when multiplying by certain values (e.g.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99</a:t>
            </a:r>
            <a:r>
              <a:rPr lang="en-US" dirty="0"/>
              <a:t>), it can be easier to think of this operation as a difference between two products. </a:t>
            </a:r>
          </a:p>
          <a:p>
            <a:r>
              <a:rPr lang="en-US" dirty="0"/>
              <a:t>Consider the shortcut method when multiplying a given decimal value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9999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X*9999 = X*10000 – X*1</a:t>
            </a:r>
          </a:p>
          <a:p>
            <a:r>
              <a:rPr lang="en-US" dirty="0"/>
              <a:t>Now consider the equivalent problem in binary:</a:t>
            </a:r>
            <a:endParaRPr lang="en-CA" dirty="0"/>
          </a:p>
          <a:p>
            <a:pPr lvl="1"/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X*001111 = X*010000 – X*1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idea is triggered on cases where two neighboring digits in an operand are different.</a:t>
            </a:r>
          </a:p>
          <a:p>
            <a:pPr lvl="1"/>
            <a:r>
              <a:rPr lang="en-US" dirty="0"/>
              <a:t>If digits at </a:t>
            </a:r>
            <a:r>
              <a:rPr lang="en-US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i-1</a:t>
            </a:r>
            <a:r>
              <a:rPr lang="en-US" dirty="0"/>
              <a:t> are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, the multiplicand is added to the result at position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digits at </a:t>
            </a:r>
            <a:r>
              <a:rPr lang="en-US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i-1</a:t>
            </a:r>
            <a:r>
              <a:rPr lang="en-US" dirty="0"/>
              <a:t> are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the multiplicand is subtracted from the result at position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. </a:t>
            </a:r>
          </a:p>
          <a:p>
            <a:r>
              <a:rPr lang="en-US" dirty="0"/>
              <a:t>The result is always a value whose size is the sum of the sizes of the two multiplicands.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  <a:endParaRPr lang="en-CA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4545692" y="2024264"/>
            <a:ext cx="3276000" cy="3384376"/>
          </a:xfrm>
          <a:prstGeom prst="flowChartAlternateProcess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      01010010</a:t>
            </a:r>
          </a:p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   x  00011110</a:t>
            </a:r>
          </a:p>
          <a:p>
            <a:pPr>
              <a:spcBef>
                <a:spcPts val="1200"/>
              </a:spcBef>
            </a:pPr>
            <a:endParaRPr lang="en-US" sz="2400" b="1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 01010010</a:t>
            </a:r>
          </a:p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b="1" dirty="0">
                <a:solidFill>
                  <a:prstClr val="white">
                    <a:lumMod val="50000"/>
                  </a:prstClr>
                </a:solidFill>
                <a:latin typeface="Courier New" pitchFamily="49" charset="0"/>
                <a:cs typeface="Courier New" pitchFamily="49" charset="0"/>
              </a:rPr>
              <a:t>1111</a:t>
            </a:r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10101110</a:t>
            </a:r>
          </a:p>
          <a:p>
            <a:endParaRPr lang="en-US" sz="2400" b="1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 0100110011100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576732" y="3176392"/>
            <a:ext cx="19594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59895" y="4544544"/>
            <a:ext cx="2377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8040216" y="2240289"/>
            <a:ext cx="943472" cy="461665"/>
            <a:chOff x="6876256" y="2060848"/>
            <a:chExt cx="943472" cy="4616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876256" y="2276872"/>
              <a:ext cx="50405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452320" y="2060848"/>
              <a:ext cx="3674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Corbel"/>
                </a:rPr>
                <a:t>B</a:t>
              </a:r>
              <a:endParaRPr lang="en-CA" sz="2400" dirty="0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040216" y="2642720"/>
            <a:ext cx="956296" cy="461665"/>
            <a:chOff x="6876256" y="2463279"/>
            <a:chExt cx="956296" cy="46166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876256" y="2679303"/>
              <a:ext cx="504056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452320" y="2463279"/>
              <a:ext cx="380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Corbel"/>
                </a:rPr>
                <a:t>A</a:t>
              </a:r>
              <a:endParaRPr lang="en-CA" sz="2400" dirty="0">
                <a:solidFill>
                  <a:prstClr val="white"/>
                </a:solidFill>
                <a:latin typeface="Corbel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436465" y="2658481"/>
            <a:ext cx="365760" cy="36004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76120" y="2658481"/>
            <a:ext cx="365760" cy="36004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248128" y="3104384"/>
            <a:ext cx="2160240" cy="1116704"/>
            <a:chOff x="6084168" y="2924944"/>
            <a:chExt cx="2160240" cy="1116704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084168" y="2924944"/>
              <a:ext cx="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ular Callout 22"/>
            <p:cNvSpPr/>
            <p:nvPr/>
          </p:nvSpPr>
          <p:spPr>
            <a:xfrm>
              <a:off x="6948264" y="3429000"/>
              <a:ext cx="1296144" cy="612648"/>
            </a:xfrm>
            <a:prstGeom prst="wedgeRectCallout">
              <a:avLst>
                <a:gd name="adj1" fmla="val -107538"/>
                <a:gd name="adj2" fmla="val -618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  <a:latin typeface="Corbel"/>
                </a:rPr>
                <a:t>Subtract B from here</a:t>
              </a:r>
              <a:endParaRPr lang="en-CA" dirty="0">
                <a:solidFill>
                  <a:prstClr val="black"/>
                </a:solidFill>
                <a:latin typeface="Corbel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31704" y="3104384"/>
            <a:ext cx="3096344" cy="720080"/>
            <a:chOff x="2267744" y="2924944"/>
            <a:chExt cx="3096344" cy="72008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364088" y="2924944"/>
              <a:ext cx="0" cy="5040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ular Callout 23"/>
            <p:cNvSpPr/>
            <p:nvPr/>
          </p:nvSpPr>
          <p:spPr>
            <a:xfrm>
              <a:off x="2267744" y="3212976"/>
              <a:ext cx="1296144" cy="432048"/>
            </a:xfrm>
            <a:prstGeom prst="wedgeRectCallout">
              <a:avLst>
                <a:gd name="adj1" fmla="val 178929"/>
                <a:gd name="adj2" fmla="val -505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black"/>
                  </a:solidFill>
                  <a:latin typeface="Corbel"/>
                </a:rPr>
                <a:t>Add B here</a:t>
              </a:r>
              <a:endParaRPr lang="en-CA" dirty="0">
                <a:solidFill>
                  <a:prstClr val="black"/>
                </a:solidFill>
                <a:latin typeface="Corbel"/>
              </a:endParaRPr>
            </a:p>
          </p:txBody>
        </p:sp>
      </p:grpSp>
      <p:sp>
        <p:nvSpPr>
          <p:cNvPr id="25" name="Rectangular Callout 24"/>
          <p:cNvSpPr/>
          <p:nvPr/>
        </p:nvSpPr>
        <p:spPr>
          <a:xfrm>
            <a:off x="8112224" y="4904584"/>
            <a:ext cx="1728192" cy="612648"/>
          </a:xfrm>
          <a:prstGeom prst="wedgeRectCallout">
            <a:avLst>
              <a:gd name="adj1" fmla="val -94177"/>
              <a:gd name="adj2" fmla="val -138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Corbel"/>
              </a:rPr>
              <a:t>Sign extend this before adding</a:t>
            </a:r>
            <a:endParaRPr lang="en-CA" dirty="0">
              <a:solidFill>
                <a:prstClr val="black"/>
              </a:solidFill>
              <a:latin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make this work in hardware. </a:t>
            </a:r>
          </a:p>
          <a:p>
            <a:pPr lvl="1"/>
            <a:r>
              <a:rPr lang="en-US" u="sng" dirty="0">
                <a:solidFill>
                  <a:srgbClr val="FFFF00"/>
                </a:solidFill>
              </a:rPr>
              <a:t>Option #1: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Have hardware set up to compare </a:t>
            </a:r>
            <a:r>
              <a:rPr lang="en-US" dirty="0" err="1"/>
              <a:t>neighbouring</a:t>
            </a:r>
            <a:r>
              <a:rPr lang="en-US" dirty="0"/>
              <a:t> bits at every position 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, with adders in place for when the bits don’t match.</a:t>
            </a:r>
          </a:p>
          <a:p>
            <a:pPr lvl="2"/>
            <a:r>
              <a:rPr lang="en-US" u="sng" dirty="0"/>
              <a:t>Problem:</a:t>
            </a:r>
            <a:r>
              <a:rPr lang="en-US" dirty="0"/>
              <a:t> This is a lot of hardware, which Booth’s Algorithm is trying to avoid.</a:t>
            </a:r>
          </a:p>
          <a:p>
            <a:pPr lvl="1"/>
            <a:r>
              <a:rPr lang="en-US" u="sng" dirty="0">
                <a:solidFill>
                  <a:srgbClr val="FFFF00"/>
                </a:solidFill>
              </a:rPr>
              <a:t>Option #2: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Have hardware set up to compare tw0 </a:t>
            </a:r>
            <a:r>
              <a:rPr lang="en-US" dirty="0" err="1"/>
              <a:t>neighbouring</a:t>
            </a:r>
            <a:r>
              <a:rPr lang="en-US" dirty="0"/>
              <a:t> bits, and have them move down through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, looking for mismatched pairs.</a:t>
            </a:r>
          </a:p>
          <a:p>
            <a:pPr lvl="2"/>
            <a:r>
              <a:rPr lang="en-US" u="sng" dirty="0"/>
              <a:t>Problem:</a:t>
            </a:r>
            <a:r>
              <a:rPr lang="en-US" dirty="0"/>
              <a:t> Hardware doesn’t move like that. Oops.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need to make this work in hardware… </a:t>
            </a:r>
          </a:p>
          <a:p>
            <a:pPr lvl="1"/>
            <a:r>
              <a:rPr lang="en-US" u="sng" dirty="0">
                <a:solidFill>
                  <a:srgbClr val="FFFF00"/>
                </a:solidFill>
              </a:rPr>
              <a:t>Option #3: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Have hardware set up to compare tw0 </a:t>
            </a:r>
            <a:r>
              <a:rPr lang="en-US" dirty="0" err="1"/>
              <a:t>neighbouring</a:t>
            </a:r>
            <a:r>
              <a:rPr lang="en-US" dirty="0"/>
              <a:t> bits in the lowest position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, and looking for mismatched pairs 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by shifting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to the right one bit at a time.</a:t>
            </a:r>
          </a:p>
          <a:p>
            <a:pPr lvl="2"/>
            <a:r>
              <a:rPr lang="en-US" u="sng" dirty="0"/>
              <a:t>Solution!</a:t>
            </a:r>
            <a:r>
              <a:rPr lang="en-US" dirty="0"/>
              <a:t>   This could work, but the accumulated solution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would have to shift one bit at a time as well, so that when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is added or subtracted, it’s from the correct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84784"/>
            <a:ext cx="7906072" cy="4726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Steps in Booth’s Algorithm: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Designate the two multiplicands as A &amp; B, and the result as some product P.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Add an extra zero bit to the right-most side of A.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Repeat the following for each original bit in A:</a:t>
            </a:r>
          </a:p>
          <a:p>
            <a:pPr marL="1225296" lvl="2" indent="-514350">
              <a:buFont typeface="+mj-lt"/>
              <a:buAutoNum type="alphaLcParenR"/>
            </a:pPr>
            <a:r>
              <a:rPr lang="en-US" dirty="0"/>
              <a:t>If the last two bits of A are the same, do nothing.</a:t>
            </a:r>
          </a:p>
          <a:p>
            <a:pPr marL="1225296" lvl="2" indent="-514350">
              <a:buFont typeface="+mj-lt"/>
              <a:buAutoNum type="alphaLcParenR"/>
            </a:pPr>
            <a:r>
              <a:rPr lang="en-US" dirty="0"/>
              <a:t>If the last two bits of A are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01</a:t>
            </a:r>
            <a:r>
              <a:rPr lang="en-US" dirty="0"/>
              <a:t>, then add B to the highest bits of P.</a:t>
            </a:r>
          </a:p>
          <a:p>
            <a:pPr marL="1225296" lvl="2" indent="-514350">
              <a:buFont typeface="+mj-lt"/>
              <a:buAutoNum type="alphaLcParenR"/>
            </a:pPr>
            <a:r>
              <a:rPr lang="en-US" dirty="0"/>
              <a:t>If the last two bits of A are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dirty="0"/>
              <a:t>, then subtract B from the highest bits of P.</a:t>
            </a:r>
          </a:p>
          <a:p>
            <a:pPr marL="1225296" lvl="2" indent="-514350">
              <a:buFont typeface="+mj-lt"/>
              <a:buAutoNum type="alphaLcParenR"/>
            </a:pPr>
            <a:r>
              <a:rPr lang="en-US" dirty="0"/>
              <a:t>Perform one-digit arithmetic right-shift on both P and A.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The result in P is the product of A and B.</a:t>
            </a:r>
          </a:p>
          <a:p>
            <a:pPr lvl="1"/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7474122" y="379443"/>
            <a:ext cx="2826580" cy="1499844"/>
            <a:chOff x="5950122" y="379443"/>
            <a:chExt cx="2826580" cy="1499844"/>
          </a:xfrm>
        </p:grpSpPr>
        <p:sp>
          <p:nvSpPr>
            <p:cNvPr id="4" name="TextBox 3"/>
            <p:cNvSpPr txBox="1"/>
            <p:nvPr/>
          </p:nvSpPr>
          <p:spPr>
            <a:xfrm rot="20902602">
              <a:off x="6760478" y="379443"/>
              <a:ext cx="20162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u="sng" dirty="0">
                  <a:solidFill>
                    <a:prstClr val="white"/>
                  </a:solidFill>
                  <a:latin typeface="Corbel"/>
                </a:rPr>
                <a:t>Note: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unlike the accumulator, the bits here are being shifted to the right!</a:t>
              </a:r>
              <a:endParaRPr lang="en-CA" dirty="0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 rot="15396741" flipH="1">
              <a:off x="5977409" y="1042478"/>
              <a:ext cx="809522" cy="864096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674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(-5) * 2</a:t>
            </a:r>
            <a:endParaRPr lang="en-US" dirty="0"/>
          </a:p>
          <a:p>
            <a:pPr lvl="2"/>
            <a:endParaRPr lang="en-US" dirty="0"/>
          </a:p>
          <a:p>
            <a:r>
              <a:rPr lang="en-US" u="sng" dirty="0"/>
              <a:t>Steps #1 &amp; #2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= -5	</a:t>
            </a:r>
            <a:r>
              <a:rPr lang="en-US" dirty="0">
                <a:sym typeface="Wingdings" pitchFamily="2" charset="2"/>
              </a:rPr>
              <a:t>	11011</a:t>
            </a:r>
          </a:p>
          <a:p>
            <a:pPr lvl="2"/>
            <a:r>
              <a:rPr lang="en-US" dirty="0">
                <a:sym typeface="Wingdings" pitchFamily="2" charset="2"/>
              </a:rPr>
              <a:t>Add extra zero to the right       	A = 11011 0</a:t>
            </a:r>
          </a:p>
          <a:p>
            <a:pPr lvl="1"/>
            <a:r>
              <a:rPr lang="en-US" dirty="0">
                <a:sym typeface="Wingdings" pitchFamily="2" charset="2"/>
              </a:rPr>
              <a:t>B = 2		00010</a:t>
            </a:r>
          </a:p>
          <a:p>
            <a:pPr lvl="1"/>
            <a:r>
              <a:rPr lang="en-US" dirty="0">
                <a:sym typeface="Wingdings" pitchFamily="2" charset="2"/>
              </a:rPr>
              <a:t>-B = -2		11110</a:t>
            </a:r>
          </a:p>
          <a:p>
            <a:pPr lvl="1"/>
            <a:r>
              <a:rPr lang="en-US" dirty="0">
                <a:sym typeface="Wingdings" pitchFamily="2" charset="2"/>
              </a:rPr>
              <a:t>P = 0		00000 00000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3872" y="2636912"/>
            <a:ext cx="720080" cy="432048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(repeat 5 times):</a:t>
            </a:r>
          </a:p>
          <a:p>
            <a:pPr lvl="1"/>
            <a:r>
              <a:rPr lang="en-US" dirty="0"/>
              <a:t>Check last two digits of A: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1101 10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Since digits are 10, subtract B from the most significant digits of P: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P	 00000 00000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-B	+11110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 P’	 11110 00000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Arithmetic shift P and A one bit to the right: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 = 111011	P = 11111 00000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79776" y="4941168"/>
            <a:ext cx="3816424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3872" y="2636912"/>
            <a:ext cx="720080" cy="432048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(repeat 4 more times):</a:t>
            </a:r>
          </a:p>
          <a:p>
            <a:pPr lvl="1"/>
            <a:r>
              <a:rPr lang="en-US" dirty="0"/>
              <a:t>Check last two digits of A: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1110 11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Since digits are 11, do nothing to P.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Arithmetic shift P and A one bit to the right: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 = 111101	P = 11111 10000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3872" y="2636912"/>
            <a:ext cx="720080" cy="432048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(repeat 3 more times):</a:t>
            </a:r>
          </a:p>
          <a:p>
            <a:pPr lvl="1"/>
            <a:r>
              <a:rPr lang="en-US" dirty="0"/>
              <a:t>Check last two digits of A: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1111 01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Since digits are 01, add B to the most significant digits of P: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P	 11111 10000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+B	+00010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 P’	 00001 10000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Arithmetic shift P and A one bit to the right: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 = 111110	P = 00000 11000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79776" y="4941168"/>
            <a:ext cx="3816424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7: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15880" y="2636912"/>
            <a:ext cx="720080" cy="432048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(repeat 2 more times):</a:t>
            </a:r>
          </a:p>
          <a:p>
            <a:pPr lvl="1"/>
            <a:r>
              <a:rPr lang="en-US" dirty="0"/>
              <a:t>Check last two digits of A: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1111 10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Since digits are 10, subtract B from the most significant digits of P: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P	 00000 11000</a:t>
            </a:r>
          </a:p>
          <a:p>
            <a:pPr lvl="1"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-B	+11110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 P’	 11110 11000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Arithmetic shift P and A one bit to the right: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 = 111111	P = 11111 01100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79776" y="4941168"/>
            <a:ext cx="3816424" cy="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23792" y="4797152"/>
            <a:ext cx="2592288" cy="1368152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5880" y="2636912"/>
            <a:ext cx="720080" cy="432048"/>
          </a:xfrm>
          <a:prstGeom prst="rect">
            <a:avLst/>
          </a:prstGeom>
          <a:solidFill>
            <a:srgbClr val="00206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#3 (final time):</a:t>
            </a:r>
          </a:p>
          <a:p>
            <a:pPr lvl="1"/>
            <a:r>
              <a:rPr lang="en-US" dirty="0"/>
              <a:t>Check last two digits of A:</a:t>
            </a:r>
          </a:p>
          <a:p>
            <a:pPr lvl="1">
              <a:buNone/>
            </a:pPr>
            <a:r>
              <a:rPr lang="en-US" dirty="0">
                <a:sym typeface="Wingdings" pitchFamily="2" charset="2"/>
              </a:rPr>
              <a:t>				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1111 11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Since digits are 11, do nothing to P: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Arithmetic shift P and A one bit to the right:</a:t>
            </a:r>
          </a:p>
          <a:p>
            <a:pPr lvl="2"/>
            <a:r>
              <a:rPr lang="en-US" dirty="0">
                <a:cs typeface="Courier New" pitchFamily="49" charset="0"/>
                <a:sym typeface="Wingdings" pitchFamily="2" charset="2"/>
              </a:rPr>
              <a:t>A = 111111	P = 11111 10110</a:t>
            </a:r>
          </a:p>
          <a:p>
            <a:pPr lvl="2"/>
            <a:endParaRPr lang="en-US" dirty="0">
              <a:cs typeface="Courier New" pitchFamily="49" charset="0"/>
              <a:sym typeface="Wingdings" pitchFamily="2" charset="2"/>
            </a:endParaRPr>
          </a:p>
          <a:p>
            <a:r>
              <a:rPr lang="en-US" dirty="0">
                <a:cs typeface="Courier New" pitchFamily="49" charset="0"/>
                <a:sym typeface="Wingdings" pitchFamily="2" charset="2"/>
              </a:rPr>
              <a:t>Final product: 	    P = 111110110</a:t>
            </a:r>
          </a:p>
          <a:p>
            <a:pPr>
              <a:buNone/>
            </a:pPr>
            <a:r>
              <a:rPr lang="en-US" dirty="0">
                <a:cs typeface="Courier New" pitchFamily="49" charset="0"/>
                <a:sym typeface="Wingdings" pitchFamily="2" charset="2"/>
              </a:rPr>
              <a:t>				        = -10</a:t>
            </a:r>
            <a:endParaRPr lang="en-CA" dirty="0"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Booth’s Algorithm Example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94C2-A265-466A-927E-F55D2100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7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B211-ADC7-4698-B30E-CCAFFDC5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We learned</a:t>
            </a:r>
          </a:p>
          <a:p>
            <a:r>
              <a:rPr lang="en-US" dirty="0"/>
              <a:t>Circuit Efficiency</a:t>
            </a:r>
          </a:p>
          <a:p>
            <a:pPr lvl="1"/>
            <a:r>
              <a:rPr lang="en-US" dirty="0"/>
              <a:t>Propagation and contamination delays</a:t>
            </a:r>
          </a:p>
          <a:p>
            <a:r>
              <a:rPr lang="en-US" dirty="0"/>
              <a:t>Processor components</a:t>
            </a:r>
          </a:p>
          <a:p>
            <a:pPr lvl="1"/>
            <a:r>
              <a:rPr lang="en-US" dirty="0"/>
              <a:t>ALUs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A9AEE-42B1-4A7E-93CD-B90C12A8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42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result of the following operation?</a:t>
            </a:r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55840" y="3068960"/>
            <a:ext cx="3168352" cy="3024336"/>
            <a:chOff x="4355976" y="2780928"/>
            <a:chExt cx="3168352" cy="3024336"/>
          </a:xfrm>
        </p:grpSpPr>
        <p:grpSp>
          <p:nvGrpSpPr>
            <p:cNvPr id="6" name="Group 39"/>
            <p:cNvGrpSpPr/>
            <p:nvPr/>
          </p:nvGrpSpPr>
          <p:grpSpPr>
            <a:xfrm>
              <a:off x="5508104" y="2780928"/>
              <a:ext cx="2016224" cy="3024336"/>
              <a:chOff x="5508104" y="2564904"/>
              <a:chExt cx="2016224" cy="2736304"/>
            </a:xfrm>
          </p:grpSpPr>
          <p:sp>
            <p:nvSpPr>
              <p:cNvPr id="8" name="Flowchart: Alternate Process 7"/>
              <p:cNvSpPr/>
              <p:nvPr/>
            </p:nvSpPr>
            <p:spPr>
              <a:xfrm>
                <a:off x="5508104" y="2564904"/>
                <a:ext cx="2016224" cy="2736304"/>
              </a:xfrm>
              <a:prstGeom prst="flowChartAlternateProcess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   1010</a:t>
                </a:r>
              </a:p>
              <a:p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x  1101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   0000</a:t>
                </a:r>
              </a:p>
              <a:p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  1101</a:t>
                </a:r>
              </a:p>
              <a:p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 0000</a:t>
                </a:r>
              </a:p>
              <a:p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 1101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10000010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809991" y="3346705"/>
                <a:ext cx="1371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652120" y="4799706"/>
                <a:ext cx="153220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ight Arrow 6"/>
            <p:cNvSpPr/>
            <p:nvPr/>
          </p:nvSpPr>
          <p:spPr>
            <a:xfrm>
              <a:off x="4355976" y="3789040"/>
              <a:ext cx="936104" cy="7200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67608" y="3645024"/>
            <a:ext cx="1800200" cy="1440160"/>
            <a:chOff x="1619672" y="2924944"/>
            <a:chExt cx="1800200" cy="1440160"/>
          </a:xfrm>
        </p:grpSpPr>
        <p:sp>
          <p:nvSpPr>
            <p:cNvPr id="4" name="Flowchart: Alternate Process 3"/>
            <p:cNvSpPr/>
            <p:nvPr/>
          </p:nvSpPr>
          <p:spPr>
            <a:xfrm>
              <a:off x="1619672" y="2924944"/>
              <a:ext cx="1800200" cy="1440160"/>
            </a:xfrm>
            <a:prstGeom prst="flowChartAlternateProcess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   1010</a:t>
              </a:r>
            </a:p>
            <a:p>
              <a:r>
                <a:rPr lang="en-US" sz="2400" b="1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 x 1101</a:t>
              </a:r>
            </a:p>
            <a:p>
              <a:endParaRPr lang="en-CA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835696" y="3861048"/>
              <a:ext cx="1368152" cy="0"/>
            </a:xfrm>
            <a:prstGeom prst="line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8112224" y="2348881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orbel"/>
              </a:rPr>
              <a:t>Verify!</a:t>
            </a:r>
            <a:endParaRPr lang="en-CA" sz="3200" b="1" dirty="0">
              <a:solidFill>
                <a:srgbClr val="FFFF00"/>
              </a:solidFill>
              <a:latin typeface="Corbe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84232" y="3101619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12224" y="562117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800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84784"/>
            <a:ext cx="7772400" cy="50405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arithmetic unit of the ALU looks like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values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 do we need in order to subtract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?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2855640" y="1988840"/>
            <a:ext cx="6826272" cy="3412086"/>
            <a:chOff x="1346128" y="1745106"/>
            <a:chExt cx="6826272" cy="3412086"/>
          </a:xfrm>
        </p:grpSpPr>
        <p:sp>
          <p:nvSpPr>
            <p:cNvPr id="5" name="Rectangle 4"/>
            <p:cNvSpPr/>
            <p:nvPr/>
          </p:nvSpPr>
          <p:spPr>
            <a:xfrm>
              <a:off x="2555776" y="3212976"/>
              <a:ext cx="1512168" cy="144016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B input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logic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912442" y="2348880"/>
              <a:ext cx="1512168" cy="2232248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n-bit 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parallel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adder</a:t>
              </a:r>
              <a:endParaRPr lang="en-CA" b="1" dirty="0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96873" y="2572535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3648" y="3343137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B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907704" y="2753218"/>
              <a:ext cx="302433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91680" y="3501008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956380" y="1745106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600" baseline="-250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46128" y="4005064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aseline="-250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691680" y="4221088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346128" y="4314582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aseline="-250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36110" y="2753218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424610" y="2911089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657883" y="2946095"/>
              <a:ext cx="1514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G = X + Y + </a:t>
              </a:r>
              <a:r>
                <a:rPr lang="en-US" dirty="0" err="1">
                  <a:solidFill>
                    <a:prstClr val="white"/>
                  </a:solidFill>
                  <a:latin typeface="Corbel"/>
                </a:rPr>
                <a:t>C</a:t>
              </a:r>
              <a:r>
                <a:rPr lang="en-US" baseline="-25000" dirty="0" err="1">
                  <a:solidFill>
                    <a:prstClr val="white"/>
                  </a:solidFill>
                  <a:latin typeface="Corbel"/>
                </a:rPr>
                <a:t>in</a:t>
              </a:r>
              <a:endParaRPr lang="en-CA" baseline="-25000" dirty="0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0232" y="4818638"/>
              <a:ext cx="5533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600" baseline="-250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9" name="Shape 18"/>
            <p:cNvCxnSpPr>
              <a:stCxn id="6" idx="2"/>
            </p:cNvCxnSpPr>
            <p:nvPr/>
          </p:nvCxnSpPr>
          <p:spPr>
            <a:xfrm rot="16200000" flipH="1">
              <a:off x="5984359" y="4265295"/>
              <a:ext cx="432048" cy="1063714"/>
            </a:xfrm>
            <a:prstGeom prst="bentConnector2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11974" y="2572535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1974" y="3450486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067944" y="3617314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691680" y="4509120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hape 70"/>
            <p:cNvCxnSpPr/>
            <p:nvPr/>
          </p:nvCxnSpPr>
          <p:spPr>
            <a:xfrm>
              <a:off x="4400183" y="1961130"/>
              <a:ext cx="1251937" cy="387841"/>
            </a:xfrm>
            <a:prstGeom prst="bentConnector3">
              <a:avLst>
                <a:gd name="adj1" fmla="val 99800"/>
              </a:avLst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28800"/>
            <a:ext cx="7772400" cy="1152128"/>
          </a:xfrm>
        </p:spPr>
        <p:txBody>
          <a:bodyPr/>
          <a:lstStyle/>
          <a:p>
            <a:r>
              <a:rPr lang="en-US" dirty="0"/>
              <a:t>Kind of an unfair question, in that there’s a table that fills in some necessary details: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51585" y="2924944"/>
          <a:ext cx="7920879" cy="288031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Select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Input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Operation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r>
                        <a:rPr lang="en-US" sz="20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b="1" baseline="-25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</a:t>
                      </a:r>
                      <a:r>
                        <a:rPr lang="en-US" sz="2000" b="1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b="1" baseline="-25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2000" b="1" baseline="-25000" dirty="0" err="1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=0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2000" b="1" baseline="-25000" dirty="0" err="1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=1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</a:rPr>
                        <a:t>All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</a:rPr>
                        <a:t>s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  <a:cs typeface="+mn-cs"/>
                        </a:rPr>
                        <a:t>G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+mn-lt"/>
                          <a:cs typeface="+mn-cs"/>
                        </a:rPr>
                        <a:t> = A  (transfer)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</a:rPr>
                        <a:t>G = A+1  (increment)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B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</a:rPr>
                        <a:t>G = A+B  (add)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</a:rPr>
                        <a:t>G = A+B+1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B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  <a:cs typeface="Courier New" pitchFamily="49" charset="0"/>
                        </a:rPr>
                        <a:t>G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+mn-lt"/>
                          <a:cs typeface="Courier New" pitchFamily="49" charset="0"/>
                        </a:rPr>
                        <a:t> = A+B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  <a:cs typeface="Courier New" pitchFamily="49" charset="0"/>
                        </a:rPr>
                        <a:t>G = A+B+1  (subtract)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All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n-lt"/>
                          <a:cs typeface="Courier New" pitchFamily="49" charset="0"/>
                        </a:rPr>
                        <a:t>s</a:t>
                      </a:r>
                      <a:endParaRPr lang="en-CA" sz="2000" b="1" dirty="0">
                        <a:solidFill>
                          <a:schemeClr val="bg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  <a:cs typeface="Courier New" pitchFamily="49" charset="0"/>
                        </a:rPr>
                        <a:t>G = A-1  (decrement)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  <a:latin typeface="+mn-lt"/>
                          <a:cs typeface="Courier New" pitchFamily="49" charset="0"/>
                        </a:rPr>
                        <a:t>G = A  (transfer)</a:t>
                      </a:r>
                      <a:endParaRPr lang="en-CA" sz="2000" b="1" dirty="0">
                        <a:solidFill>
                          <a:srgbClr val="002060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035478" y="495502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67444" y="4955023"/>
            <a:ext cx="14401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86119" y="4955023"/>
            <a:ext cx="14401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84784"/>
            <a:ext cx="7772400" cy="504056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subtract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from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, you must set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=0,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=1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aseline="-25000" dirty="0" err="1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=1.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2855640" y="1628800"/>
            <a:ext cx="6826272" cy="3412086"/>
            <a:chOff x="1346128" y="1745106"/>
            <a:chExt cx="6826272" cy="3412086"/>
          </a:xfrm>
        </p:grpSpPr>
        <p:sp>
          <p:nvSpPr>
            <p:cNvPr id="5" name="Rectangle 4"/>
            <p:cNvSpPr/>
            <p:nvPr/>
          </p:nvSpPr>
          <p:spPr>
            <a:xfrm>
              <a:off x="2555776" y="3212976"/>
              <a:ext cx="1512168" cy="1440160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B input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logic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912442" y="2348880"/>
              <a:ext cx="1512168" cy="2232248"/>
            </a:xfrm>
            <a:prstGeom prst="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n-bit 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parallel</a:t>
              </a:r>
            </a:p>
            <a:p>
              <a:pPr algn="ctr"/>
              <a:r>
                <a:rPr lang="en-US" b="1" dirty="0">
                  <a:solidFill>
                    <a:prstClr val="white"/>
                  </a:solidFill>
                  <a:latin typeface="Corbel"/>
                </a:rPr>
                <a:t>adder</a:t>
              </a:r>
              <a:endParaRPr lang="en-CA" b="1" dirty="0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96873" y="2572535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3648" y="3343137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B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907704" y="2753218"/>
              <a:ext cx="302433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91680" y="3501008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956380" y="1745106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600" baseline="-250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46128" y="4005064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aseline="-250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691680" y="4221088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346128" y="4314582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S</a:t>
              </a:r>
              <a:r>
                <a:rPr lang="en-US" sz="1600" baseline="-250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36110" y="2753218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424610" y="2911089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657883" y="2946095"/>
              <a:ext cx="1514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G = X + Y + </a:t>
              </a:r>
              <a:r>
                <a:rPr lang="en-US" dirty="0" err="1">
                  <a:solidFill>
                    <a:prstClr val="white"/>
                  </a:solidFill>
                  <a:latin typeface="Corbel"/>
                </a:rPr>
                <a:t>C</a:t>
              </a:r>
              <a:r>
                <a:rPr lang="en-US" baseline="-25000" dirty="0" err="1">
                  <a:solidFill>
                    <a:prstClr val="white"/>
                  </a:solidFill>
                  <a:latin typeface="Corbel"/>
                </a:rPr>
                <a:t>in</a:t>
              </a:r>
              <a:endParaRPr lang="en-CA" baseline="-25000" dirty="0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0232" y="4818638"/>
              <a:ext cx="5533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1600" baseline="-25000" dirty="0" err="1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9" name="Shape 18"/>
            <p:cNvCxnSpPr>
              <a:stCxn id="6" idx="2"/>
            </p:cNvCxnSpPr>
            <p:nvPr/>
          </p:nvCxnSpPr>
          <p:spPr>
            <a:xfrm rot="16200000" flipH="1">
              <a:off x="5984359" y="4265295"/>
              <a:ext cx="432048" cy="1063714"/>
            </a:xfrm>
            <a:prstGeom prst="bentConnector2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11974" y="2572535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1974" y="3450486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en-CA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067944" y="3617314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691680" y="4509120"/>
              <a:ext cx="864096" cy="0"/>
            </a:xfrm>
            <a:prstGeom prst="straightConnector1">
              <a:avLst/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hape 70"/>
            <p:cNvCxnSpPr/>
            <p:nvPr/>
          </p:nvCxnSpPr>
          <p:spPr>
            <a:xfrm>
              <a:off x="4400183" y="1961130"/>
              <a:ext cx="1251937" cy="387841"/>
            </a:xfrm>
            <a:prstGeom prst="bentConnector3">
              <a:avLst>
                <a:gd name="adj1" fmla="val 99800"/>
              </a:avLst>
            </a:prstGeom>
            <a:ln w="28575">
              <a:solidFill>
                <a:schemeClr val="accent4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ALU,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 determine which kind of arithmetic or logical function to perform. But there are 3 select signals that go into the ALU.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What does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/>
              <a:t> do?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(cont’d)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4671795" y="4077072"/>
            <a:ext cx="1512168" cy="1611886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Corbel"/>
              </a:rPr>
              <a:t>Logic</a:t>
            </a:r>
          </a:p>
          <a:p>
            <a:pPr algn="ctr"/>
            <a:r>
              <a:rPr lang="en-US" b="1" dirty="0">
                <a:solidFill>
                  <a:prstClr val="white"/>
                </a:solidFill>
                <a:latin typeface="Corbel"/>
              </a:rPr>
              <a:t>circuit</a:t>
            </a:r>
            <a:endParaRPr lang="en-CA" b="1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1555" y="273663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544272" y="3356992"/>
            <a:ext cx="864096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1555" y="304614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08368" y="321297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600" baseline="-25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951715" y="4293096"/>
            <a:ext cx="73152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79810" y="4636548"/>
            <a:ext cx="100584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89506" y="5040886"/>
            <a:ext cx="128016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18062" y="5403659"/>
            <a:ext cx="155448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 rot="5400000">
            <a:off x="3907417" y="2105146"/>
            <a:ext cx="73152" cy="7315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3951715" y="2189976"/>
            <a:ext cx="0" cy="210312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5400000">
            <a:off x="3363385" y="2883379"/>
            <a:ext cx="73152" cy="7315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41" name="Oval 40"/>
          <p:cNvSpPr/>
          <p:nvPr/>
        </p:nvSpPr>
        <p:spPr>
          <a:xfrm rot="5400000">
            <a:off x="3087619" y="3215709"/>
            <a:ext cx="73152" cy="7315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91393" y="494739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91393" y="525691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91393" y="414634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91393" y="445586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95600" y="194727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95600" y="225679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71795" y="1556792"/>
            <a:ext cx="2016224" cy="1944216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Corbel"/>
              </a:rPr>
              <a:t>Arithmetic</a:t>
            </a:r>
          </a:p>
          <a:p>
            <a:pPr algn="ctr"/>
            <a:r>
              <a:rPr lang="en-US" b="1" dirty="0">
                <a:solidFill>
                  <a:prstClr val="white"/>
                </a:solidFill>
                <a:latin typeface="Corbel"/>
              </a:rPr>
              <a:t>circuit</a:t>
            </a:r>
            <a:endParaRPr lang="en-CA" b="1" dirty="0">
              <a:solidFill>
                <a:prstClr val="white"/>
              </a:solidFill>
              <a:latin typeface="Corbel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842995" y="2132856"/>
            <a:ext cx="182880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842995" y="2448598"/>
            <a:ext cx="182880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842995" y="2924944"/>
            <a:ext cx="182880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842995" y="3243419"/>
            <a:ext cx="182880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91393" y="275944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91393" y="306896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91393" y="195839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91393" y="226791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842995" y="1803259"/>
            <a:ext cx="1828800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85650" y="162880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58868" y="1628800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i+1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701874" y="1800526"/>
            <a:ext cx="864096" cy="0"/>
          </a:xfrm>
          <a:prstGeom prst="straightConnector1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3691393" y="2436443"/>
            <a:ext cx="0" cy="219456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 rot="5400000">
            <a:off x="3648684" y="2404300"/>
            <a:ext cx="73152" cy="7315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 flipV="1">
            <a:off x="3403361" y="2932189"/>
            <a:ext cx="0" cy="210312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131917" y="3297806"/>
            <a:ext cx="0" cy="2103120"/>
          </a:xfrm>
          <a:prstGeom prst="line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495600" y="161494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aseline="-25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Trapezoid 67"/>
          <p:cNvSpPr/>
          <p:nvPr/>
        </p:nvSpPr>
        <p:spPr>
          <a:xfrm rot="5400000">
            <a:off x="7752184" y="3212976"/>
            <a:ext cx="1080120" cy="504056"/>
          </a:xfrm>
          <a:prstGeom prst="trapezoid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cxnSp>
        <p:nvCxnSpPr>
          <p:cNvPr id="70" name="Elbow Connector 69"/>
          <p:cNvCxnSpPr>
            <a:stCxn id="49" idx="3"/>
          </p:cNvCxnSpPr>
          <p:nvPr/>
        </p:nvCxnSpPr>
        <p:spPr>
          <a:xfrm>
            <a:off x="6688020" y="2528900"/>
            <a:ext cx="1352197" cy="61206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5" idx="3"/>
          </p:cNvCxnSpPr>
          <p:nvPr/>
        </p:nvCxnSpPr>
        <p:spPr>
          <a:xfrm flipV="1">
            <a:off x="6183964" y="3717033"/>
            <a:ext cx="1856253" cy="116598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40216" y="299695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40216" y="352249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06722" y="589875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aseline="-25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CA" sz="1600" baseline="-25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7" name="Shape 76"/>
          <p:cNvCxnSpPr>
            <a:stCxn id="75" idx="3"/>
            <a:endCxn id="68" idx="3"/>
          </p:cNvCxnSpPr>
          <p:nvPr/>
        </p:nvCxnSpPr>
        <p:spPr>
          <a:xfrm flipV="1">
            <a:off x="2896572" y="3942057"/>
            <a:ext cx="5395672" cy="2125978"/>
          </a:xfrm>
          <a:prstGeom prst="bentConnector2">
            <a:avLst/>
          </a:prstGeom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279576" y="5805264"/>
            <a:ext cx="864096" cy="57606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73887</TotalTime>
  <Words>1373</Words>
  <Application>Microsoft Office PowerPoint</Application>
  <PresentationFormat>Widescreen</PresentationFormat>
  <Paragraphs>254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Week 7 Summary</vt:lpstr>
      <vt:lpstr>Question #1</vt:lpstr>
      <vt:lpstr>Question #2</vt:lpstr>
      <vt:lpstr>Question #2 (cont’d)</vt:lpstr>
      <vt:lpstr>Question #2 (cont’d)</vt:lpstr>
      <vt:lpstr>Question #3</vt:lpstr>
      <vt:lpstr>Question #3 (cont’d)</vt:lpstr>
      <vt:lpstr>Booth’s Algorithm</vt:lpstr>
      <vt:lpstr>Booth’s Algorithm</vt:lpstr>
      <vt:lpstr>Booth’s Algorithm</vt:lpstr>
      <vt:lpstr>Booth’s Algorithm</vt:lpstr>
      <vt:lpstr>Booth’s Algorithm</vt:lpstr>
      <vt:lpstr>Booth’s Algorithm</vt:lpstr>
      <vt:lpstr>Booth’s Algorithm Example</vt:lpstr>
      <vt:lpstr>Booth’s Algorithm Example</vt:lpstr>
      <vt:lpstr>Booth’s Algorithm Example</vt:lpstr>
      <vt:lpstr>Booth’s Algorithm Example</vt:lpstr>
      <vt:lpstr>Booth’s Algorithm Example</vt:lpstr>
      <vt:lpstr>Booth’s Algorithm Example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306</cp:revision>
  <cp:lastPrinted>2020-01-06T21:51:47Z</cp:lastPrinted>
  <dcterms:created xsi:type="dcterms:W3CDTF">2010-11-10T13:23:56Z</dcterms:created>
  <dcterms:modified xsi:type="dcterms:W3CDTF">2020-10-23T13:33:16Z</dcterms:modified>
</cp:coreProperties>
</file>