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8"/>
  </p:notesMasterIdLst>
  <p:handoutMasterIdLst>
    <p:handoutMasterId r:id="rId29"/>
  </p:handoutMasterIdLst>
  <p:sldIdLst>
    <p:sldId id="496" r:id="rId3"/>
    <p:sldId id="256" r:id="rId4"/>
    <p:sldId id="504" r:id="rId5"/>
    <p:sldId id="287" r:id="rId6"/>
    <p:sldId id="289" r:id="rId7"/>
    <p:sldId id="290" r:id="rId8"/>
    <p:sldId id="288" r:id="rId9"/>
    <p:sldId id="291" r:id="rId10"/>
    <p:sldId id="295" r:id="rId11"/>
    <p:sldId id="294" r:id="rId12"/>
    <p:sldId id="292" r:id="rId13"/>
    <p:sldId id="296" r:id="rId14"/>
    <p:sldId id="297" r:id="rId15"/>
    <p:sldId id="298" r:id="rId16"/>
    <p:sldId id="299" r:id="rId17"/>
    <p:sldId id="300" r:id="rId18"/>
    <p:sldId id="301" r:id="rId19"/>
    <p:sldId id="302" r:id="rId20"/>
    <p:sldId id="303" r:id="rId21"/>
    <p:sldId id="304" r:id="rId22"/>
    <p:sldId id="309" r:id="rId23"/>
    <p:sldId id="305" r:id="rId24"/>
    <p:sldId id="310" r:id="rId25"/>
    <p:sldId id="308" r:id="rId26"/>
    <p:sldId id="503" r:id="rId27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620238-244A-45DE-A7B8-2562F8300D63}" v="4" dt="2020-10-09T05:12:04.7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23"/>
    <p:restoredTop sz="93103"/>
  </p:normalViewPr>
  <p:slideViewPr>
    <p:cSldViewPr>
      <p:cViewPr varScale="1">
        <p:scale>
          <a:sx n="85" d="100"/>
          <a:sy n="85" d="100"/>
        </p:scale>
        <p:origin x="108" y="85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07" d="100"/>
          <a:sy n="107" d="100"/>
        </p:scale>
        <p:origin x="-372" y="-90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nnady Pekhimenko" userId="97aeff6ed7ede7e0" providerId="LiveId" clId="{1C620238-244A-45DE-A7B8-2562F8300D63}"/>
    <pc:docChg chg="custSel delSld modSld delMainMaster">
      <pc:chgData name="Gennady Pekhimenko" userId="97aeff6ed7ede7e0" providerId="LiveId" clId="{1C620238-244A-45DE-A7B8-2562F8300D63}" dt="2020-10-09T15:41:18.423" v="44" actId="14100"/>
      <pc:docMkLst>
        <pc:docMk/>
      </pc:docMkLst>
      <pc:sldChg chg="modSp mod">
        <pc:chgData name="Gennady Pekhimenko" userId="97aeff6ed7ede7e0" providerId="LiveId" clId="{1C620238-244A-45DE-A7B8-2562F8300D63}" dt="2020-10-09T04:29:54.352" v="1" actId="20577"/>
        <pc:sldMkLst>
          <pc:docMk/>
          <pc:sldMk cId="0" sldId="256"/>
        </pc:sldMkLst>
        <pc:spChg chg="mod">
          <ac:chgData name="Gennady Pekhimenko" userId="97aeff6ed7ede7e0" providerId="LiveId" clId="{1C620238-244A-45DE-A7B8-2562F8300D63}" dt="2020-10-09T04:29:54.352" v="1" actId="20577"/>
          <ac:spMkLst>
            <pc:docMk/>
            <pc:sldMk cId="0" sldId="256"/>
            <ac:spMk id="6" creationId="{00000000-0000-0000-0000-000000000000}"/>
          </ac:spMkLst>
        </pc:spChg>
      </pc:sldChg>
      <pc:sldChg chg="del">
        <pc:chgData name="Gennady Pekhimenko" userId="97aeff6ed7ede7e0" providerId="LiveId" clId="{1C620238-244A-45DE-A7B8-2562F8300D63}" dt="2020-10-09T04:30:36.208" v="40" actId="47"/>
        <pc:sldMkLst>
          <pc:docMk/>
          <pc:sldMk cId="0" sldId="279"/>
        </pc:sldMkLst>
      </pc:sldChg>
      <pc:sldChg chg="del">
        <pc:chgData name="Gennady Pekhimenko" userId="97aeff6ed7ede7e0" providerId="LiveId" clId="{1C620238-244A-45DE-A7B8-2562F8300D63}" dt="2020-10-09T04:30:36.208" v="40" actId="47"/>
        <pc:sldMkLst>
          <pc:docMk/>
          <pc:sldMk cId="0" sldId="281"/>
        </pc:sldMkLst>
      </pc:sldChg>
      <pc:sldChg chg="del">
        <pc:chgData name="Gennady Pekhimenko" userId="97aeff6ed7ede7e0" providerId="LiveId" clId="{1C620238-244A-45DE-A7B8-2562F8300D63}" dt="2020-10-09T04:30:36.208" v="40" actId="47"/>
        <pc:sldMkLst>
          <pc:docMk/>
          <pc:sldMk cId="0" sldId="282"/>
        </pc:sldMkLst>
      </pc:sldChg>
      <pc:sldChg chg="del">
        <pc:chgData name="Gennady Pekhimenko" userId="97aeff6ed7ede7e0" providerId="LiveId" clId="{1C620238-244A-45DE-A7B8-2562F8300D63}" dt="2020-10-09T04:30:36.208" v="40" actId="47"/>
        <pc:sldMkLst>
          <pc:docMk/>
          <pc:sldMk cId="2221599888" sldId="283"/>
        </pc:sldMkLst>
      </pc:sldChg>
      <pc:sldChg chg="modSp mod">
        <pc:chgData name="Gennady Pekhimenko" userId="97aeff6ed7ede7e0" providerId="LiveId" clId="{1C620238-244A-45DE-A7B8-2562F8300D63}" dt="2020-10-09T04:33:23.960" v="42" actId="27636"/>
        <pc:sldMkLst>
          <pc:docMk/>
          <pc:sldMk cId="0" sldId="289"/>
        </pc:sldMkLst>
        <pc:spChg chg="mod">
          <ac:chgData name="Gennady Pekhimenko" userId="97aeff6ed7ede7e0" providerId="LiveId" clId="{1C620238-244A-45DE-A7B8-2562F8300D63}" dt="2020-10-09T04:33:23.960" v="42" actId="27636"/>
          <ac:spMkLst>
            <pc:docMk/>
            <pc:sldMk cId="0" sldId="289"/>
            <ac:spMk id="3" creationId="{00000000-0000-0000-0000-000000000000}"/>
          </ac:spMkLst>
        </pc:spChg>
      </pc:sldChg>
      <pc:sldChg chg="modSp mod">
        <pc:chgData name="Gennady Pekhimenko" userId="97aeff6ed7ede7e0" providerId="LiveId" clId="{1C620238-244A-45DE-A7B8-2562F8300D63}" dt="2020-10-09T15:41:18.423" v="44" actId="14100"/>
        <pc:sldMkLst>
          <pc:docMk/>
          <pc:sldMk cId="3171558191" sldId="299"/>
        </pc:sldMkLst>
        <pc:spChg chg="mod">
          <ac:chgData name="Gennady Pekhimenko" userId="97aeff6ed7ede7e0" providerId="LiveId" clId="{1C620238-244A-45DE-A7B8-2562F8300D63}" dt="2020-10-09T15:41:18.423" v="44" actId="14100"/>
          <ac:spMkLst>
            <pc:docMk/>
            <pc:sldMk cId="3171558191" sldId="299"/>
            <ac:spMk id="3" creationId="{00000000-0000-0000-0000-000000000000}"/>
          </ac:spMkLst>
        </pc:spChg>
      </pc:sldChg>
      <pc:sldChg chg="modSp modAnim">
        <pc:chgData name="Gennady Pekhimenko" userId="97aeff6ed7ede7e0" providerId="LiveId" clId="{1C620238-244A-45DE-A7B8-2562F8300D63}" dt="2020-10-09T05:12:04.722" v="43" actId="6549"/>
        <pc:sldMkLst>
          <pc:docMk/>
          <pc:sldMk cId="1831298784" sldId="308"/>
        </pc:sldMkLst>
        <pc:spChg chg="mod">
          <ac:chgData name="Gennady Pekhimenko" userId="97aeff6ed7ede7e0" providerId="LiveId" clId="{1C620238-244A-45DE-A7B8-2562F8300D63}" dt="2020-10-09T05:12:04.722" v="43" actId="6549"/>
          <ac:spMkLst>
            <pc:docMk/>
            <pc:sldMk cId="1831298784" sldId="308"/>
            <ac:spMk id="3" creationId="{00000000-0000-0000-0000-000000000000}"/>
          </ac:spMkLst>
        </pc:spChg>
      </pc:sldChg>
      <pc:sldChg chg="del">
        <pc:chgData name="Gennady Pekhimenko" userId="97aeff6ed7ede7e0" providerId="LiveId" clId="{1C620238-244A-45DE-A7B8-2562F8300D63}" dt="2020-10-09T04:30:36.208" v="40" actId="47"/>
        <pc:sldMkLst>
          <pc:docMk/>
          <pc:sldMk cId="0" sldId="336"/>
        </pc:sldMkLst>
      </pc:sldChg>
      <pc:sldChg chg="del">
        <pc:chgData name="Gennady Pekhimenko" userId="97aeff6ed7ede7e0" providerId="LiveId" clId="{1C620238-244A-45DE-A7B8-2562F8300D63}" dt="2020-10-09T04:30:36.208" v="40" actId="47"/>
        <pc:sldMkLst>
          <pc:docMk/>
          <pc:sldMk cId="0" sldId="340"/>
        </pc:sldMkLst>
      </pc:sldChg>
      <pc:sldChg chg="del">
        <pc:chgData name="Gennady Pekhimenko" userId="97aeff6ed7ede7e0" providerId="LiveId" clId="{1C620238-244A-45DE-A7B8-2562F8300D63}" dt="2020-10-09T04:30:36.208" v="40" actId="47"/>
        <pc:sldMkLst>
          <pc:docMk/>
          <pc:sldMk cId="0" sldId="344"/>
        </pc:sldMkLst>
      </pc:sldChg>
      <pc:sldChg chg="del">
        <pc:chgData name="Gennady Pekhimenko" userId="97aeff6ed7ede7e0" providerId="LiveId" clId="{1C620238-244A-45DE-A7B8-2562F8300D63}" dt="2020-10-09T04:30:36.208" v="40" actId="47"/>
        <pc:sldMkLst>
          <pc:docMk/>
          <pc:sldMk cId="0" sldId="352"/>
        </pc:sldMkLst>
      </pc:sldChg>
      <pc:sldChg chg="del">
        <pc:chgData name="Gennady Pekhimenko" userId="97aeff6ed7ede7e0" providerId="LiveId" clId="{1C620238-244A-45DE-A7B8-2562F8300D63}" dt="2020-10-09T04:30:36.208" v="40" actId="47"/>
        <pc:sldMkLst>
          <pc:docMk/>
          <pc:sldMk cId="0" sldId="360"/>
        </pc:sldMkLst>
      </pc:sldChg>
      <pc:sldChg chg="del">
        <pc:chgData name="Gennady Pekhimenko" userId="97aeff6ed7ede7e0" providerId="LiveId" clId="{1C620238-244A-45DE-A7B8-2562F8300D63}" dt="2020-10-09T04:30:36.208" v="40" actId="47"/>
        <pc:sldMkLst>
          <pc:docMk/>
          <pc:sldMk cId="1432857868" sldId="408"/>
        </pc:sldMkLst>
      </pc:sldChg>
      <pc:sldChg chg="modAnim">
        <pc:chgData name="Gennady Pekhimenko" userId="97aeff6ed7ede7e0" providerId="LiveId" clId="{1C620238-244A-45DE-A7B8-2562F8300D63}" dt="2020-10-09T04:30:50.758" v="41"/>
        <pc:sldMkLst>
          <pc:docMk/>
          <pc:sldMk cId="1309151304" sldId="503"/>
        </pc:sldMkLst>
      </pc:sldChg>
      <pc:sldChg chg="modSp mod">
        <pc:chgData name="Gennady Pekhimenko" userId="97aeff6ed7ede7e0" providerId="LiveId" clId="{1C620238-244A-45DE-A7B8-2562F8300D63}" dt="2020-10-09T04:30:29.068" v="39" actId="20577"/>
        <pc:sldMkLst>
          <pc:docMk/>
          <pc:sldMk cId="2607429233" sldId="504"/>
        </pc:sldMkLst>
        <pc:spChg chg="mod">
          <ac:chgData name="Gennady Pekhimenko" userId="97aeff6ed7ede7e0" providerId="LiveId" clId="{1C620238-244A-45DE-A7B8-2562F8300D63}" dt="2020-10-09T04:30:29.068" v="39" actId="20577"/>
          <ac:spMkLst>
            <pc:docMk/>
            <pc:sldMk cId="2607429233" sldId="504"/>
            <ac:spMk id="2" creationId="{261894C2-A265-466A-927E-F55D21000E94}"/>
          </ac:spMkLst>
        </pc:spChg>
        <pc:spChg chg="mod">
          <ac:chgData name="Gennady Pekhimenko" userId="97aeff6ed7ede7e0" providerId="LiveId" clId="{1C620238-244A-45DE-A7B8-2562F8300D63}" dt="2020-10-09T04:30:21.805" v="37" actId="20577"/>
          <ac:spMkLst>
            <pc:docMk/>
            <pc:sldMk cId="2607429233" sldId="504"/>
            <ac:spMk id="3" creationId="{6BE5B211-ADC7-4698-B30E-CCAFFDC5D5D0}"/>
          </ac:spMkLst>
        </pc:spChg>
      </pc:sldChg>
      <pc:sldMasterChg chg="del delSldLayout">
        <pc:chgData name="Gennady Pekhimenko" userId="97aeff6ed7ede7e0" providerId="LiveId" clId="{1C620238-244A-45DE-A7B8-2562F8300D63}" dt="2020-10-09T04:30:36.208" v="40" actId="47"/>
        <pc:sldMasterMkLst>
          <pc:docMk/>
          <pc:sldMasterMk cId="4209952391" sldId="2147483684"/>
        </pc:sldMasterMkLst>
        <pc:sldLayoutChg chg="del">
          <pc:chgData name="Gennady Pekhimenko" userId="97aeff6ed7ede7e0" providerId="LiveId" clId="{1C620238-244A-45DE-A7B8-2562F8300D63}" dt="2020-10-09T04:30:36.208" v="40" actId="47"/>
          <pc:sldLayoutMkLst>
            <pc:docMk/>
            <pc:sldMasterMk cId="4209952391" sldId="2147483684"/>
            <pc:sldLayoutMk cId="1500071452" sldId="2147483685"/>
          </pc:sldLayoutMkLst>
        </pc:sldLayoutChg>
        <pc:sldLayoutChg chg="del">
          <pc:chgData name="Gennady Pekhimenko" userId="97aeff6ed7ede7e0" providerId="LiveId" clId="{1C620238-244A-45DE-A7B8-2562F8300D63}" dt="2020-10-09T04:30:36.208" v="40" actId="47"/>
          <pc:sldLayoutMkLst>
            <pc:docMk/>
            <pc:sldMasterMk cId="4209952391" sldId="2147483684"/>
            <pc:sldLayoutMk cId="971042872" sldId="2147483686"/>
          </pc:sldLayoutMkLst>
        </pc:sldLayoutChg>
        <pc:sldLayoutChg chg="del">
          <pc:chgData name="Gennady Pekhimenko" userId="97aeff6ed7ede7e0" providerId="LiveId" clId="{1C620238-244A-45DE-A7B8-2562F8300D63}" dt="2020-10-09T04:30:36.208" v="40" actId="47"/>
          <pc:sldLayoutMkLst>
            <pc:docMk/>
            <pc:sldMasterMk cId="4209952391" sldId="2147483684"/>
            <pc:sldLayoutMk cId="3337671060" sldId="2147483687"/>
          </pc:sldLayoutMkLst>
        </pc:sldLayoutChg>
        <pc:sldLayoutChg chg="del">
          <pc:chgData name="Gennady Pekhimenko" userId="97aeff6ed7ede7e0" providerId="LiveId" clId="{1C620238-244A-45DE-A7B8-2562F8300D63}" dt="2020-10-09T04:30:36.208" v="40" actId="47"/>
          <pc:sldLayoutMkLst>
            <pc:docMk/>
            <pc:sldMasterMk cId="4209952391" sldId="2147483684"/>
            <pc:sldLayoutMk cId="2576629645" sldId="2147483688"/>
          </pc:sldLayoutMkLst>
        </pc:sldLayoutChg>
        <pc:sldLayoutChg chg="del">
          <pc:chgData name="Gennady Pekhimenko" userId="97aeff6ed7ede7e0" providerId="LiveId" clId="{1C620238-244A-45DE-A7B8-2562F8300D63}" dt="2020-10-09T04:30:36.208" v="40" actId="47"/>
          <pc:sldLayoutMkLst>
            <pc:docMk/>
            <pc:sldMasterMk cId="4209952391" sldId="2147483684"/>
            <pc:sldLayoutMk cId="1462702618" sldId="2147483689"/>
          </pc:sldLayoutMkLst>
        </pc:sldLayoutChg>
        <pc:sldLayoutChg chg="del">
          <pc:chgData name="Gennady Pekhimenko" userId="97aeff6ed7ede7e0" providerId="LiveId" clId="{1C620238-244A-45DE-A7B8-2562F8300D63}" dt="2020-10-09T04:30:36.208" v="40" actId="47"/>
          <pc:sldLayoutMkLst>
            <pc:docMk/>
            <pc:sldMasterMk cId="4209952391" sldId="2147483684"/>
            <pc:sldLayoutMk cId="3145598236" sldId="2147483690"/>
          </pc:sldLayoutMkLst>
        </pc:sldLayoutChg>
        <pc:sldLayoutChg chg="del">
          <pc:chgData name="Gennady Pekhimenko" userId="97aeff6ed7ede7e0" providerId="LiveId" clId="{1C620238-244A-45DE-A7B8-2562F8300D63}" dt="2020-10-09T04:30:36.208" v="40" actId="47"/>
          <pc:sldLayoutMkLst>
            <pc:docMk/>
            <pc:sldMasterMk cId="4209952391" sldId="2147483684"/>
            <pc:sldLayoutMk cId="2556309633" sldId="2147483691"/>
          </pc:sldLayoutMkLst>
        </pc:sldLayoutChg>
        <pc:sldLayoutChg chg="del">
          <pc:chgData name="Gennady Pekhimenko" userId="97aeff6ed7ede7e0" providerId="LiveId" clId="{1C620238-244A-45DE-A7B8-2562F8300D63}" dt="2020-10-09T04:30:36.208" v="40" actId="47"/>
          <pc:sldLayoutMkLst>
            <pc:docMk/>
            <pc:sldMasterMk cId="4209952391" sldId="2147483684"/>
            <pc:sldLayoutMk cId="4177191599" sldId="2147483692"/>
          </pc:sldLayoutMkLst>
        </pc:sldLayoutChg>
        <pc:sldLayoutChg chg="del">
          <pc:chgData name="Gennady Pekhimenko" userId="97aeff6ed7ede7e0" providerId="LiveId" clId="{1C620238-244A-45DE-A7B8-2562F8300D63}" dt="2020-10-09T04:30:36.208" v="40" actId="47"/>
          <pc:sldLayoutMkLst>
            <pc:docMk/>
            <pc:sldMasterMk cId="4209952391" sldId="2147483684"/>
            <pc:sldLayoutMk cId="2343903952" sldId="2147483693"/>
          </pc:sldLayoutMkLst>
        </pc:sldLayoutChg>
        <pc:sldLayoutChg chg="del">
          <pc:chgData name="Gennady Pekhimenko" userId="97aeff6ed7ede7e0" providerId="LiveId" clId="{1C620238-244A-45DE-A7B8-2562F8300D63}" dt="2020-10-09T04:30:36.208" v="40" actId="47"/>
          <pc:sldLayoutMkLst>
            <pc:docMk/>
            <pc:sldMasterMk cId="4209952391" sldId="2147483684"/>
            <pc:sldLayoutMk cId="2337296088" sldId="2147483694"/>
          </pc:sldLayoutMkLst>
        </pc:sldLayoutChg>
        <pc:sldLayoutChg chg="del">
          <pc:chgData name="Gennady Pekhimenko" userId="97aeff6ed7ede7e0" providerId="LiveId" clId="{1C620238-244A-45DE-A7B8-2562F8300D63}" dt="2020-10-09T04:30:36.208" v="40" actId="47"/>
          <pc:sldLayoutMkLst>
            <pc:docMk/>
            <pc:sldMasterMk cId="4209952391" sldId="2147483684"/>
            <pc:sldLayoutMk cId="851309193" sldId="2147483695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721850"/>
            <a:ext cx="3076575" cy="5111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9" y="9721850"/>
            <a:ext cx="3076575" cy="5111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3A9309-7565-42BA-8AFE-A0DC43BBC6EE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29727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694" cy="5126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506" y="0"/>
            <a:ext cx="3076694" cy="5126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9F7180-9AAA-433D-819B-D6675FB0789A}" type="datetimeFigureOut">
              <a:rPr lang="en-CA" smtClean="0"/>
              <a:pPr/>
              <a:t>2020-10-09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6763"/>
            <a:ext cx="6823075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62" y="4860983"/>
            <a:ext cx="5678779" cy="4606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1969"/>
            <a:ext cx="3076694" cy="51035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506" y="9721969"/>
            <a:ext cx="3076694" cy="51035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C2B3EA-9B4F-403D-8748-72BF449D988D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139624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359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2B3EA-9B4F-403D-8748-72BF449D988D}" type="slidenum">
              <a:rPr lang="en-CA" smtClean="0"/>
              <a:pPr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0282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710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88258-866A-46E3-8511-14867A4F8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34E03C-6EFA-42FB-9B56-A48E970A33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609901-052B-45B7-9126-F3B36EDF3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EE80B-A67B-3947-ADA2-F980BF011B1A}" type="datetime1">
              <a:rPr lang="en-CA" smtClean="0"/>
              <a:t>2020-10-09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5D6ABC-0916-4FA1-860B-E9CCB6548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ADC2D-E0EB-4F5E-B978-634D87312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E37E-424F-4DCE-BB6E-731ABDD533B7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86869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BAA3C-24A7-4050-AE1C-C1C357669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E5CBD0-A6FE-492B-AAE9-A6A3D6B39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D7010-C8E9-4F07-975D-9E488E19B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9BD75-AE4E-B24F-9277-0FE82729A4BE}" type="datetime1">
              <a:rPr lang="en-CA" smtClean="0"/>
              <a:t>2020-10-09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F6670-C240-48D4-B01E-95F32F111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9278B-F45C-4B28-9D6D-469522D1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E37E-424F-4DCE-BB6E-731ABDD533B7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7430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3D0576-5A89-4A32-94E4-3F2A50D15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F6F186-8BD0-4C3D-8531-A7930F60C4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FF60-5084-4459-A7DA-2FE3829E5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A8E32-931A-EE4C-B69C-C77925494BA3}" type="datetime1">
              <a:rPr lang="en-CA" smtClean="0"/>
              <a:t>2020-10-09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8AB93-EDB4-494F-B78A-3164684B3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53DA19-48B4-4816-A00C-36B558274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E37E-424F-4DCE-BB6E-731ABDD533B7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06253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6F4E7-B3EE-4FA8-BD4C-F4C2995414C7}" type="datetimeFigureOut">
              <a:rPr lang="en-CA" smtClean="0"/>
              <a:pPr/>
              <a:t>2020-10-08</a:t>
            </a:fld>
            <a:endParaRPr lang="en-CA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E37E-424F-4DCE-BB6E-731ABDD533B7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48768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9" name="Rectangle 38"/>
          <p:cNvSpPr/>
          <p:nvPr/>
        </p:nvSpPr>
        <p:spPr>
          <a:xfrm>
            <a:off x="412744" y="680477"/>
            <a:ext cx="6096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40" name="Rectangle 39"/>
          <p:cNvSpPr/>
          <p:nvPr/>
        </p:nvSpPr>
        <p:spPr>
          <a:xfrm>
            <a:off x="358764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41" name="Rectangle 40"/>
          <p:cNvSpPr/>
          <p:nvPr/>
        </p:nvSpPr>
        <p:spPr>
          <a:xfrm>
            <a:off x="333360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42" name="Rectangle 41"/>
          <p:cNvSpPr/>
          <p:nvPr/>
        </p:nvSpPr>
        <p:spPr>
          <a:xfrm>
            <a:off x="295691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4343400"/>
            <a:ext cx="10363200" cy="1975104"/>
          </a:xfrm>
        </p:spPr>
        <p:txBody>
          <a:bodyPr/>
          <a:lstStyle>
            <a:lvl1pPr marR="9144" algn="l">
              <a:defRPr sz="4000" b="1" cap="none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2834640"/>
            <a:ext cx="103632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40388" y="5047394"/>
            <a:ext cx="97536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5" name="Rectangle 64"/>
          <p:cNvSpPr/>
          <p:nvPr/>
        </p:nvSpPr>
        <p:spPr>
          <a:xfrm>
            <a:off x="340388" y="4796819"/>
            <a:ext cx="97536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6" name="Rectangle 65"/>
          <p:cNvSpPr/>
          <p:nvPr/>
        </p:nvSpPr>
        <p:spPr>
          <a:xfrm>
            <a:off x="340388" y="4637685"/>
            <a:ext cx="97536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7" name="Rectangle 66"/>
          <p:cNvSpPr/>
          <p:nvPr/>
        </p:nvSpPr>
        <p:spPr>
          <a:xfrm>
            <a:off x="340388" y="4542559"/>
            <a:ext cx="97536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</p:spTree>
    <p:extLst>
      <p:ext uri="{BB962C8B-B14F-4D97-AF65-F5344CB8AC3E}">
        <p14:creationId xmlns:p14="http://schemas.microsoft.com/office/powerpoint/2010/main" val="1776249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628800"/>
            <a:ext cx="10363200" cy="4726760"/>
          </a:xfrm>
        </p:spPr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6F4E7-B3EE-4FA8-BD4C-F4C2995414C7}" type="datetimeFigureOut">
              <a:rPr lang="en-CA" smtClean="0"/>
              <a:pPr/>
              <a:t>2020-10-08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E37E-424F-4DCE-BB6E-731ABDD533B7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25941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6438603" y="1073888"/>
            <a:ext cx="5762848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498621" y="0"/>
            <a:ext cx="7352715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6635304" y="1285480"/>
            <a:ext cx="4114800" cy="1584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924800" y="0"/>
            <a:ext cx="3657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7924800" y="4267200"/>
            <a:ext cx="42672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7924800" y="0"/>
            <a:ext cx="18288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7931152" y="4246564"/>
            <a:ext cx="2787649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7924800" y="4267200"/>
            <a:ext cx="2133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7924800" y="1371600"/>
            <a:ext cx="42672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7924800" y="1752600"/>
            <a:ext cx="42672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1320800" y="4267200"/>
            <a:ext cx="660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711200" y="4267200"/>
            <a:ext cx="7112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489099" y="2438400"/>
            <a:ext cx="75184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489099" y="2133600"/>
            <a:ext cx="75184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6096000" y="4267200"/>
            <a:ext cx="18288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536" y="1351672"/>
            <a:ext cx="7624064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6F4E7-B3EE-4FA8-BD4C-F4C2995414C7}" type="datetimeFigureOut">
              <a:rPr lang="en-CA" smtClean="0"/>
              <a:pPr/>
              <a:t>2020-10-08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E37E-424F-4DCE-BB6E-731ABDD533B7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7" name="Rectangle 6"/>
          <p:cNvSpPr/>
          <p:nvPr/>
        </p:nvSpPr>
        <p:spPr>
          <a:xfrm>
            <a:off x="484213" y="402265"/>
            <a:ext cx="1133856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536" y="512064"/>
            <a:ext cx="10875264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Rectangle 7"/>
          <p:cNvSpPr/>
          <p:nvPr/>
        </p:nvSpPr>
        <p:spPr>
          <a:xfrm flipH="1">
            <a:off x="495384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9" name="Rectangle 8"/>
          <p:cNvSpPr/>
          <p:nvPr/>
        </p:nvSpPr>
        <p:spPr>
          <a:xfrm flipH="1">
            <a:off x="548145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0" name="Rectangle 9"/>
          <p:cNvSpPr/>
          <p:nvPr/>
        </p:nvSpPr>
        <p:spPr>
          <a:xfrm flipH="1">
            <a:off x="597933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ctangle 10"/>
          <p:cNvSpPr/>
          <p:nvPr/>
        </p:nvSpPr>
        <p:spPr>
          <a:xfrm flipH="1">
            <a:off x="635603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2" name="Rectangle 11"/>
          <p:cNvSpPr/>
          <p:nvPr/>
        </p:nvSpPr>
        <p:spPr>
          <a:xfrm>
            <a:off x="667304" y="680477"/>
            <a:ext cx="48768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</p:spTree>
    <p:extLst>
      <p:ext uri="{BB962C8B-B14F-4D97-AF65-F5344CB8AC3E}">
        <p14:creationId xmlns:p14="http://schemas.microsoft.com/office/powerpoint/2010/main" val="28009828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2064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9125" y="17705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7125" y="17705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6F4E7-B3EE-4FA8-BD4C-F4C2995414C7}" type="datetimeFigureOut">
              <a:rPr lang="en-CA" smtClean="0"/>
              <a:pPr/>
              <a:t>2020-10-08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E37E-424F-4DCE-BB6E-731ABDD533B7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91807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6"/>
            <a:ext cx="11822773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099" y="512064"/>
            <a:ext cx="103632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09750"/>
            <a:ext cx="5386917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09750"/>
            <a:ext cx="5389033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459037"/>
            <a:ext cx="5386917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459037"/>
            <a:ext cx="5389033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6F4E7-B3EE-4FA8-BD4C-F4C2995414C7}" type="datetimeFigureOut">
              <a:rPr lang="en-CA" smtClean="0"/>
              <a:pPr/>
              <a:t>2020-10-08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E37E-424F-4DCE-BB6E-731ABDD533B7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6" name="Rectangle 15"/>
          <p:cNvSpPr/>
          <p:nvPr/>
        </p:nvSpPr>
        <p:spPr>
          <a:xfrm>
            <a:off x="117053" y="680477"/>
            <a:ext cx="6096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7" name="Rectangle 16"/>
          <p:cNvSpPr/>
          <p:nvPr/>
        </p:nvSpPr>
        <p:spPr>
          <a:xfrm>
            <a:off x="63073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8" name="Rectangle 17"/>
          <p:cNvSpPr/>
          <p:nvPr/>
        </p:nvSpPr>
        <p:spPr>
          <a:xfrm>
            <a:off x="37669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0" name="Rectangle 19"/>
          <p:cNvSpPr/>
          <p:nvPr/>
        </p:nvSpPr>
        <p:spPr>
          <a:xfrm flipH="1">
            <a:off x="199693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1" name="Rectangle 20"/>
          <p:cNvSpPr/>
          <p:nvPr/>
        </p:nvSpPr>
        <p:spPr>
          <a:xfrm flipH="1">
            <a:off x="252455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2" name="Rectangle 21"/>
          <p:cNvSpPr/>
          <p:nvPr/>
        </p:nvSpPr>
        <p:spPr>
          <a:xfrm flipH="1">
            <a:off x="302243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9" name="Rectangle 28"/>
          <p:cNvSpPr/>
          <p:nvPr/>
        </p:nvSpPr>
        <p:spPr>
          <a:xfrm flipH="1">
            <a:off x="339912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0" name="Rectangle 29"/>
          <p:cNvSpPr/>
          <p:nvPr/>
        </p:nvSpPr>
        <p:spPr>
          <a:xfrm>
            <a:off x="371613" y="680477"/>
            <a:ext cx="48768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</p:spTree>
    <p:extLst>
      <p:ext uri="{BB962C8B-B14F-4D97-AF65-F5344CB8AC3E}">
        <p14:creationId xmlns:p14="http://schemas.microsoft.com/office/powerpoint/2010/main" val="614669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12064"/>
            <a:ext cx="103632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6F4E7-B3EE-4FA8-BD4C-F4C2995414C7}" type="datetimeFigureOut">
              <a:rPr lang="en-CA" smtClean="0"/>
              <a:pPr/>
              <a:t>2020-10-08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E37E-424F-4DCE-BB6E-731ABDD533B7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83150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6F4E7-B3EE-4FA8-BD4C-F4C2995414C7}" type="datetimeFigureOut">
              <a:rPr lang="en-CA" smtClean="0"/>
              <a:pPr/>
              <a:t>2020-10-08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E37E-424F-4DCE-BB6E-731ABDD533B7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33851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109728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435100"/>
            <a:ext cx="33528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0" y="1435100"/>
            <a:ext cx="73152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6F4E7-B3EE-4FA8-BD4C-F4C2995414C7}" type="datetimeFigureOut">
              <a:rPr lang="en-CA" smtClean="0"/>
              <a:pPr/>
              <a:t>2020-10-08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E37E-424F-4DCE-BB6E-731ABDD533B7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4598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96146-2BA9-4552-8DDC-F5D5711AD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020E1-F4DB-4516-ABC6-1321AB07B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32ABDC-850B-4026-8A69-E7AA3EECF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E57FB-1291-0943-BC9C-608C3D7E756D}" type="datetime1">
              <a:rPr lang="en-CA" smtClean="0"/>
              <a:t>2020-10-09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CEC838-7834-4B1C-912E-7509B6B9A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65381-521D-468F-BFEB-884214D2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E37E-424F-4DCE-BB6E-731ABDD533B7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02058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90709" y="0"/>
            <a:ext cx="1170432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84260" y="1885028"/>
            <a:ext cx="11710163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11374903" y="1197789"/>
            <a:ext cx="132763" cy="171288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1219200" y="441252"/>
            <a:ext cx="9144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90709" y="1893781"/>
            <a:ext cx="1170432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1219200" y="1150144"/>
            <a:ext cx="9144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11578103" y="1350189"/>
            <a:ext cx="132763" cy="171288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11115579" y="1453352"/>
            <a:ext cx="132763" cy="171288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36000" y="55499"/>
            <a:ext cx="2844800" cy="365125"/>
          </a:xfrm>
        </p:spPr>
        <p:txBody>
          <a:bodyPr/>
          <a:lstStyle/>
          <a:p>
            <a:fld id="{E686F4E7-B3EE-4FA8-BD4C-F4C2995414C7}" type="datetimeFigureOut">
              <a:rPr lang="en-CA" smtClean="0"/>
              <a:pPr/>
              <a:t>2020-10-08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19200" y="55499"/>
            <a:ext cx="7416800" cy="365125"/>
          </a:xfr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480800" y="55499"/>
            <a:ext cx="609600" cy="365125"/>
          </a:xfrm>
        </p:spPr>
        <p:txBody>
          <a:bodyPr/>
          <a:lstStyle/>
          <a:p>
            <a:fld id="{1552E37E-424F-4DCE-BB6E-731ABDD533B7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76690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6F4E7-B3EE-4FA8-BD4C-F4C2995414C7}" type="datetimeFigureOut">
              <a:rPr lang="en-CA" smtClean="0"/>
              <a:pPr/>
              <a:t>2020-10-08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E37E-424F-4DCE-BB6E-731ABDD533B7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9053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641600" cy="5851525"/>
          </a:xfrm>
        </p:spPr>
        <p:txBody>
          <a:bodyPr vert="eaVert"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0"/>
            <a:ext cx="7823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6F4E7-B3EE-4FA8-BD4C-F4C2995414C7}" type="datetimeFigureOut">
              <a:rPr lang="en-CA" smtClean="0"/>
              <a:pPr/>
              <a:t>2020-10-08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E37E-424F-4DCE-BB6E-731ABDD533B7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4701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D5AAE-91BB-4311-BF39-2969F0C4B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4AD078-09C3-4F32-B872-8A0FF7C97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2906A8-6EEF-46AE-B326-E5772B879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43354-9B5A-7745-B456-16A43789C056}" type="datetime1">
              <a:rPr lang="en-CA" smtClean="0"/>
              <a:t>2020-10-09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1111E-3C75-4B2E-A44E-4D80241F6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52063C-DB96-4DD6-B19B-B759EB286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E37E-424F-4DCE-BB6E-731ABDD533B7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4835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5BB07-FBEB-44E1-B062-5A9EA27E9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1A391-2D9A-4DB8-9804-707FA50FA3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85BB8-5DE1-4923-A520-2F8EA2474E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5A431-3D06-441A-AFC7-2A1E929F8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251ED-2173-BC4C-B8A5-21E4198B083C}" type="datetime1">
              <a:rPr lang="en-CA" smtClean="0"/>
              <a:t>2020-10-09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D29A14-2B48-48EF-8ABA-2BAAA9386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88913B-9A74-440B-A95D-02BBDEDC6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E37E-424F-4DCE-BB6E-731ABDD533B7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169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5A0CE-F167-4452-A649-A2FE242A2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46986A-7188-48B2-AAA1-B84CB3940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EF94E7-B0D3-4C43-B635-4A7015589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05EB44-AE5E-4FEF-BF6E-B8C4AEEA4D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9B8DBE-5A26-4A37-937D-5A55E040AF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60EF55-138C-4919-9CFC-B8B25381B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0E934-E37E-1446-965C-903777CC04FD}" type="datetime1">
              <a:rPr lang="en-CA" smtClean="0"/>
              <a:t>2020-10-09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46E215-C961-4466-91BA-16A92CEC2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0B00F2-2054-4B44-9BB6-194844C82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E37E-424F-4DCE-BB6E-731ABDD533B7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062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CDC78-543F-45B0-B5BB-607266186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3F9AA6-5338-496F-A48C-B64FBCE5E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FCD0A-F3B3-124B-9568-2A47B559E9ED}" type="datetime1">
              <a:rPr lang="en-CA" smtClean="0"/>
              <a:t>2020-10-09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C36863-1CFA-40E3-A679-ED58C8E07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9C5368-0FF2-4C47-990B-91E9A7F44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E37E-424F-4DCE-BB6E-731ABDD533B7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9218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90A7A6-A123-4A1C-95FF-1F9D43332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E14E-FFAF-1A42-9D5D-E3578C33ABCD}" type="datetime1">
              <a:rPr lang="en-CA" smtClean="0"/>
              <a:t>2020-10-09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04CC71-C0D6-4047-BDAA-1B367A60E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E986EC-819D-40E2-9BF6-E95600EAA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E37E-424F-4DCE-BB6E-731ABDD533B7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48925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B7AE1-4FA4-45EF-B56F-76F486EF0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EACBC-4CD5-4FEA-BA3D-E827469A9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61388D-587A-4AE0-8FBA-48A23CEF04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0318AD-5A9F-4460-8A73-1F1A9BBE3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C02C0-BDAA-B448-BD6B-E8108E3B814B}" type="datetime1">
              <a:rPr lang="en-CA" smtClean="0"/>
              <a:t>2020-10-09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A9C06C-3A5F-4C63-BEEE-576572693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022A97-29D1-4C65-9AFF-BB3F18354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E37E-424F-4DCE-BB6E-731ABDD533B7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529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83064-35DA-4A58-B9C7-770F49F10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54ACF1-85C5-43FD-BCFC-01A27F55A8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BC6D7B-D50F-4F3E-A91F-006D595653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AB061B-FC70-4CEC-8E47-29BA878BC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54C79-99C8-CE41-B033-39840F6E7222}" type="datetime1">
              <a:rPr lang="en-CA" smtClean="0"/>
              <a:t>2020-10-09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CBE8CC-5ED2-4003-8313-89F35157D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DA4547-396E-4F87-989E-98B59E35D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E37E-424F-4DCE-BB6E-731ABDD533B7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5825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EADA0D-090B-430B-895C-943430A9F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F7A931-C536-4B56-9082-AFB350D04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DDBC6-18F3-4CAB-9850-EEA1973D64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D8216-8D13-964B-9642-F0E16941A36E}" type="datetime1">
              <a:rPr lang="en-CA" smtClean="0"/>
              <a:t>2020-10-09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671085-8472-4259-B70E-013F4142E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ACAEC-3FE4-4E41-B15E-5AC71C8202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2E37E-424F-4DCE-BB6E-731ABDD533B7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8534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48768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340388" y="5047394"/>
            <a:ext cx="97536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340388" y="4796819"/>
            <a:ext cx="97536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340388" y="4637685"/>
            <a:ext cx="97536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ctangle 10"/>
          <p:cNvSpPr/>
          <p:nvPr/>
        </p:nvSpPr>
        <p:spPr>
          <a:xfrm>
            <a:off x="340388" y="4542559"/>
            <a:ext cx="97536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2" name="Rectangle 11"/>
          <p:cNvSpPr/>
          <p:nvPr/>
        </p:nvSpPr>
        <p:spPr>
          <a:xfrm>
            <a:off x="412744" y="680477"/>
            <a:ext cx="6096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5" name="Rectangle 14"/>
          <p:cNvSpPr/>
          <p:nvPr/>
        </p:nvSpPr>
        <p:spPr>
          <a:xfrm>
            <a:off x="358764" y="680477"/>
            <a:ext cx="36576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6" name="Rectangle 15"/>
          <p:cNvSpPr/>
          <p:nvPr/>
        </p:nvSpPr>
        <p:spPr>
          <a:xfrm>
            <a:off x="333360" y="680477"/>
            <a:ext cx="1219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7" name="Rectangle 16"/>
          <p:cNvSpPr/>
          <p:nvPr/>
        </p:nvSpPr>
        <p:spPr>
          <a:xfrm>
            <a:off x="295691" y="680477"/>
            <a:ext cx="1219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219200" y="512064"/>
            <a:ext cx="103632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219200" y="1783560"/>
            <a:ext cx="103632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6360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E686F4E7-B3EE-4FA8-BD4C-F4C2995414C7}" type="datetimeFigureOut">
              <a:rPr lang="en-CA" smtClean="0"/>
              <a:pPr/>
              <a:t>2020-10-08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19200" y="6416676"/>
            <a:ext cx="74168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CA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1480800" y="6416676"/>
            <a:ext cx="609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1552E37E-424F-4DCE-BB6E-731ABDD533B7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22217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09600"/>
            <a:ext cx="12192000" cy="2819400"/>
          </a:xfrm>
          <a:solidFill>
            <a:schemeClr val="bg1">
              <a:lumMod val="95000"/>
            </a:schemeClr>
          </a:solidFill>
        </p:spPr>
        <p:txBody>
          <a:bodyPr anchor="ctr" anchorCtr="0">
            <a:noAutofit/>
          </a:bodyPr>
          <a:lstStyle/>
          <a:p>
            <a:pPr fontAlgn="base"/>
            <a:r>
              <a:rPr lang="en-US" b="1" dirty="0">
                <a:latin typeface="+mn-lt"/>
              </a:rPr>
              <a:t>CSCB58: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Computer Organization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429500" y="5414556"/>
            <a:ext cx="571500" cy="4270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38BC0D9-9426-462E-A586-ED53F18E48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33600" y="3875481"/>
            <a:ext cx="8153400" cy="1752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Prof. Gennady </a:t>
            </a:r>
            <a:r>
              <a:rPr lang="en-US" dirty="0" err="1">
                <a:solidFill>
                  <a:srgbClr val="0000FF"/>
                </a:solidFill>
              </a:rPr>
              <a:t>Pekhimenko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University of Toronto</a:t>
            </a:r>
          </a:p>
          <a:p>
            <a:r>
              <a:rPr lang="en-US" dirty="0">
                <a:solidFill>
                  <a:schemeClr val="tx1"/>
                </a:solidFill>
              </a:rPr>
              <a:t>Fall 2020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46584" y="6211670"/>
            <a:ext cx="868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chemeClr val="tx2"/>
                </a:solidFill>
              </a:rPr>
              <a:t>The content of this lecture is adapted from the lectures of </a:t>
            </a:r>
          </a:p>
          <a:p>
            <a:pPr algn="ctr"/>
            <a:r>
              <a:rPr lang="en-US" b="1" i="1" dirty="0">
                <a:solidFill>
                  <a:schemeClr val="tx2"/>
                </a:solidFill>
              </a:rPr>
              <a:t>Larry Zheng and Steve Engels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235C7AC-AE60-496C-9820-AFE8A46F9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4" y="3825513"/>
            <a:ext cx="2983260" cy="1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loud TPU | Google Cloud">
            <a:extLst>
              <a:ext uri="{FF2B5EF4-FFF2-40B4-BE49-F238E27FC236}">
                <a16:creationId xmlns:a16="http://schemas.microsoft.com/office/drawing/2014/main" id="{854AA425-A807-46E1-B551-13656F250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694" y="3979312"/>
            <a:ext cx="3090383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04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2"/>
    </mc:Choice>
    <mc:Fallback xmlns="">
      <p:transition spd="slow" advTm="297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the James Bond pen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1584" y="1628800"/>
            <a:ext cx="7772400" cy="4726760"/>
          </a:xfrm>
        </p:spPr>
        <p:txBody>
          <a:bodyPr/>
          <a:lstStyle/>
          <a:p>
            <a:r>
              <a:rPr lang="en-US" dirty="0"/>
              <a:t>Pen starts off in				 disarmed state.</a:t>
            </a:r>
          </a:p>
          <a:p>
            <a:r>
              <a:rPr lang="en-US" dirty="0"/>
              <a:t>When clicked 						 three times, pen					 arms itself.</a:t>
            </a:r>
          </a:p>
          <a:p>
            <a:r>
              <a:rPr lang="en-US" dirty="0"/>
              <a:t>When clicked three more times, pen disarms itself.</a:t>
            </a:r>
          </a:p>
          <a:p>
            <a:r>
              <a:rPr lang="en-US" dirty="0"/>
              <a:t>What are the steps to making this circuit?</a:t>
            </a:r>
            <a:endParaRPr lang="en-CA" dirty="0"/>
          </a:p>
        </p:txBody>
      </p:sp>
      <p:pic>
        <p:nvPicPr>
          <p:cNvPr id="1026" name="Picture 2" descr="http://www.top10films.co.uk/img/exploding-pen_goldeney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9976" y="1772816"/>
            <a:ext cx="4204494" cy="216024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How to Design FSM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a brief reminder:</a:t>
            </a:r>
          </a:p>
          <a:p>
            <a:pPr marL="969264" lvl="1" indent="-514350">
              <a:buFont typeface="+mj-lt"/>
              <a:buAutoNum type="arabicPeriod"/>
            </a:pPr>
            <a:r>
              <a:rPr lang="en-US" dirty="0"/>
              <a:t>Draw state diagram</a:t>
            </a:r>
          </a:p>
          <a:p>
            <a:pPr marL="969264" lvl="1" indent="-514350">
              <a:buFont typeface="+mj-lt"/>
              <a:buAutoNum type="arabicPeriod"/>
            </a:pPr>
            <a:r>
              <a:rPr lang="en-US" dirty="0"/>
              <a:t>Derive state table from state diagram</a:t>
            </a:r>
          </a:p>
          <a:p>
            <a:pPr marL="969264" lvl="1" indent="-514350">
              <a:buFont typeface="+mj-lt"/>
              <a:buAutoNum type="arabicPeriod"/>
            </a:pPr>
            <a:r>
              <a:rPr lang="en-US" dirty="0"/>
              <a:t>Assign flip-flop configuration to each state</a:t>
            </a:r>
          </a:p>
          <a:p>
            <a:pPr marL="1225296" lvl="2" indent="-457200"/>
            <a:r>
              <a:rPr lang="en-US" dirty="0"/>
              <a:t>Number of flip-flops needed is: </a:t>
            </a:r>
            <a:r>
              <a:rPr lang="en-US" dirty="0">
                <a:sym typeface="Symbol"/>
              </a:rPr>
              <a:t></a:t>
            </a:r>
            <a:r>
              <a:rPr lang="en-US" dirty="0"/>
              <a:t>log(# of states)</a:t>
            </a:r>
            <a:r>
              <a:rPr lang="en-US" dirty="0">
                <a:sym typeface="Symbol"/>
              </a:rPr>
              <a:t> </a:t>
            </a:r>
            <a:endParaRPr lang="en-US" dirty="0"/>
          </a:p>
          <a:p>
            <a:pPr marL="969264" lvl="1" indent="-514350">
              <a:buFont typeface="+mj-lt"/>
              <a:buAutoNum type="arabicPeriod"/>
            </a:pPr>
            <a:r>
              <a:rPr lang="en-US" dirty="0"/>
              <a:t>Redraw state table with flip-flop values</a:t>
            </a:r>
          </a:p>
          <a:p>
            <a:pPr marL="969264" lvl="1" indent="-514350">
              <a:buFont typeface="+mj-lt"/>
              <a:buAutoNum type="arabicPeriod"/>
            </a:pPr>
            <a:r>
              <a:rPr lang="en-US" dirty="0"/>
              <a:t>Derive combinational circuit for output and for each flip-flop input.</a:t>
            </a:r>
            <a:endParaRPr lang="en-CA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Review of FSMs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628800"/>
            <a:ext cx="4170887" cy="4726760"/>
          </a:xfrm>
        </p:spPr>
        <p:txBody>
          <a:bodyPr/>
          <a:lstStyle/>
          <a:p>
            <a:r>
              <a:rPr lang="en-CA" dirty="0"/>
              <a:t>Step 5 requires two combinational circuit design tasks.</a:t>
            </a:r>
          </a:p>
          <a:p>
            <a:pPr lvl="1"/>
            <a:r>
              <a:rPr lang="en-CA" dirty="0"/>
              <a:t>For Moore machines (pictured bottom right), output is determined solely based on current state (i.e. flip-flop values).</a:t>
            </a:r>
          </a:p>
        </p:txBody>
      </p:sp>
      <p:sp>
        <p:nvSpPr>
          <p:cNvPr id="4" name="Rectangle 3"/>
          <p:cNvSpPr/>
          <p:nvPr/>
        </p:nvSpPr>
        <p:spPr>
          <a:xfrm>
            <a:off x="7536160" y="836712"/>
            <a:ext cx="2160240" cy="1008112"/>
          </a:xfrm>
          <a:prstGeom prst="rect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Corbel"/>
              </a:rPr>
              <a:t>Combinational Circuit</a:t>
            </a:r>
            <a:endParaRPr lang="en-CA" sz="2400" b="1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6769338" y="1124744"/>
            <a:ext cx="79208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white"/>
              </a:solidFill>
              <a:latin typeface="Corbel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9721666" y="1124744"/>
            <a:ext cx="65830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white"/>
              </a:solidFill>
              <a:latin typeface="Corbe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97330" y="836712"/>
            <a:ext cx="712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  <a:latin typeface="Corbel"/>
              </a:rPr>
              <a:t>Inputs</a:t>
            </a:r>
            <a:endParaRPr lang="en-CA" sz="16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91539" y="836712"/>
            <a:ext cx="880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  <a:latin typeface="Corbel"/>
              </a:rPr>
              <a:t>Outputs</a:t>
            </a:r>
            <a:endParaRPr lang="en-CA" sz="16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93474" y="2204864"/>
            <a:ext cx="1296144" cy="1008112"/>
          </a:xfrm>
          <a:prstGeom prst="rect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Corbel"/>
              </a:rPr>
              <a:t>Storage Units</a:t>
            </a:r>
            <a:endParaRPr lang="en-CA" sz="2400" b="1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10" name="Bent Arrow 9"/>
          <p:cNvSpPr/>
          <p:nvPr/>
        </p:nvSpPr>
        <p:spPr>
          <a:xfrm rot="10800000">
            <a:off x="9275763" y="1886389"/>
            <a:ext cx="432048" cy="720080"/>
          </a:xfrm>
          <a:prstGeom prst="bentArrow">
            <a:avLst>
              <a:gd name="adj1" fmla="val 47447"/>
              <a:gd name="adj2" fmla="val 39430"/>
              <a:gd name="adj3" fmla="val 35271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white"/>
              </a:solidFill>
              <a:latin typeface="Corbel"/>
            </a:endParaRPr>
          </a:p>
        </p:txBody>
      </p:sp>
      <p:sp>
        <p:nvSpPr>
          <p:cNvPr id="11" name="Bent Arrow 10"/>
          <p:cNvSpPr/>
          <p:nvPr/>
        </p:nvSpPr>
        <p:spPr>
          <a:xfrm rot="16200000">
            <a:off x="7364726" y="1944540"/>
            <a:ext cx="698021" cy="504057"/>
          </a:xfrm>
          <a:prstGeom prst="bentArrow">
            <a:avLst>
              <a:gd name="adj1" fmla="val 47447"/>
              <a:gd name="adj2" fmla="val 39430"/>
              <a:gd name="adj3" fmla="val 35271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white"/>
              </a:solidFill>
              <a:latin typeface="Corbe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39075" y="3952384"/>
            <a:ext cx="1008112" cy="1008112"/>
          </a:xfrm>
          <a:prstGeom prst="rect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Corbel"/>
              </a:rPr>
              <a:t>State Logic</a:t>
            </a:r>
            <a:endParaRPr lang="en-CA" sz="2400" b="1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13" name="Right Arrow 4"/>
          <p:cNvSpPr/>
          <p:nvPr/>
        </p:nvSpPr>
        <p:spPr>
          <a:xfrm>
            <a:off x="6772253" y="4240416"/>
            <a:ext cx="79208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white"/>
              </a:solidFill>
              <a:latin typeface="Corbel"/>
            </a:endParaRPr>
          </a:p>
        </p:txBody>
      </p:sp>
      <p:sp>
        <p:nvSpPr>
          <p:cNvPr id="14" name="Right Arrow 5"/>
          <p:cNvSpPr/>
          <p:nvPr/>
        </p:nvSpPr>
        <p:spPr>
          <a:xfrm rot="5400000">
            <a:off x="7955579" y="5078471"/>
            <a:ext cx="484129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white"/>
              </a:solidFill>
              <a:latin typeface="Corbe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00245" y="3952384"/>
            <a:ext cx="712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  <a:latin typeface="Corbel"/>
              </a:rPr>
              <a:t>Inputs</a:t>
            </a:r>
            <a:endParaRPr lang="en-CA" sz="16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466478" y="5824538"/>
            <a:ext cx="880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  <a:latin typeface="Corbel"/>
              </a:rPr>
              <a:t>Outputs</a:t>
            </a:r>
            <a:endParaRPr lang="en-CA" sz="16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461707" y="5498197"/>
            <a:ext cx="1296144" cy="927665"/>
          </a:xfrm>
          <a:prstGeom prst="rect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Corbel"/>
              </a:rPr>
              <a:t>Flip-Flops</a:t>
            </a:r>
            <a:endParaRPr lang="en-CA" sz="2400" b="1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18" name="Bent Arrow 9"/>
          <p:cNvSpPr/>
          <p:nvPr/>
        </p:nvSpPr>
        <p:spPr>
          <a:xfrm flipV="1">
            <a:off x="9466477" y="4960495"/>
            <a:ext cx="803656" cy="916776"/>
          </a:xfrm>
          <a:prstGeom prst="bentArrow">
            <a:avLst>
              <a:gd name="adj1" fmla="val 22349"/>
              <a:gd name="adj2" fmla="val 21024"/>
              <a:gd name="adj3" fmla="val 22722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9" name="Bent Arrow 10"/>
          <p:cNvSpPr/>
          <p:nvPr/>
        </p:nvSpPr>
        <p:spPr>
          <a:xfrm rot="16200000" flipV="1">
            <a:off x="8422160" y="5254277"/>
            <a:ext cx="1080121" cy="398957"/>
          </a:xfrm>
          <a:prstGeom prst="bentArrow">
            <a:avLst>
              <a:gd name="adj1" fmla="val 47447"/>
              <a:gd name="adj2" fmla="val 39430"/>
              <a:gd name="adj3" fmla="val 35271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white"/>
              </a:solidFill>
              <a:latin typeface="Corbe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832304" y="3933056"/>
            <a:ext cx="1216250" cy="1008112"/>
          </a:xfrm>
          <a:prstGeom prst="rect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Corbel"/>
              </a:rPr>
              <a:t>Output Logic</a:t>
            </a:r>
            <a:endParaRPr lang="en-CA" sz="2400" b="1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21" name="Right Arrow 4"/>
          <p:cNvSpPr/>
          <p:nvPr/>
        </p:nvSpPr>
        <p:spPr>
          <a:xfrm rot="16200000">
            <a:off x="7544590" y="5065250"/>
            <a:ext cx="49754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white"/>
              </a:solidFill>
              <a:latin typeface="Corbe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320137" y="3685368"/>
            <a:ext cx="2949997" cy="1512168"/>
          </a:xfrm>
          <a:prstGeom prst="rect">
            <a:avLst/>
          </a:prstGeom>
          <a:noFill/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white"/>
              </a:solidFill>
              <a:latin typeface="Corbe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434651" y="734262"/>
            <a:ext cx="2333758" cy="1210103"/>
          </a:xfrm>
          <a:prstGeom prst="rect">
            <a:avLst/>
          </a:prstGeom>
          <a:noFill/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white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266812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Review of FSMs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628800"/>
            <a:ext cx="4170887" cy="4726760"/>
          </a:xfrm>
        </p:spPr>
        <p:txBody>
          <a:bodyPr/>
          <a:lstStyle/>
          <a:p>
            <a:r>
              <a:rPr lang="en-CA" dirty="0"/>
              <a:t>For Mealy machines, output is determined by both the current state and the current input values.</a:t>
            </a:r>
          </a:p>
          <a:p>
            <a:pPr lvl="1"/>
            <a:r>
              <a:rPr lang="en-CA" dirty="0"/>
              <a:t>For simplicity, most of our examples will focus on Moore machines.</a:t>
            </a:r>
          </a:p>
        </p:txBody>
      </p:sp>
      <p:sp>
        <p:nvSpPr>
          <p:cNvPr id="4" name="Rectangle 3"/>
          <p:cNvSpPr/>
          <p:nvPr/>
        </p:nvSpPr>
        <p:spPr>
          <a:xfrm>
            <a:off x="7536160" y="836712"/>
            <a:ext cx="2160240" cy="1008112"/>
          </a:xfrm>
          <a:prstGeom prst="rect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Corbel"/>
              </a:rPr>
              <a:t>Combinational Circuit</a:t>
            </a:r>
            <a:endParaRPr lang="en-CA" sz="2400" b="1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6769338" y="1124744"/>
            <a:ext cx="79208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white"/>
              </a:solidFill>
              <a:latin typeface="Corbel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9721666" y="1124744"/>
            <a:ext cx="65830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white"/>
              </a:solidFill>
              <a:latin typeface="Corbe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97330" y="836712"/>
            <a:ext cx="712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  <a:latin typeface="Corbel"/>
              </a:rPr>
              <a:t>Inputs</a:t>
            </a:r>
            <a:endParaRPr lang="en-CA" sz="16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91539" y="836712"/>
            <a:ext cx="880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  <a:latin typeface="Corbel"/>
              </a:rPr>
              <a:t>Outputs</a:t>
            </a:r>
            <a:endParaRPr lang="en-CA" sz="16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93474" y="2204864"/>
            <a:ext cx="1296144" cy="1008112"/>
          </a:xfrm>
          <a:prstGeom prst="rect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Corbel"/>
              </a:rPr>
              <a:t>Storage Units</a:t>
            </a:r>
            <a:endParaRPr lang="en-CA" sz="2400" b="1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10" name="Bent Arrow 9"/>
          <p:cNvSpPr/>
          <p:nvPr/>
        </p:nvSpPr>
        <p:spPr>
          <a:xfrm rot="10800000">
            <a:off x="9275763" y="1886389"/>
            <a:ext cx="432048" cy="720080"/>
          </a:xfrm>
          <a:prstGeom prst="bentArrow">
            <a:avLst>
              <a:gd name="adj1" fmla="val 47447"/>
              <a:gd name="adj2" fmla="val 39430"/>
              <a:gd name="adj3" fmla="val 35271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white"/>
              </a:solidFill>
              <a:latin typeface="Corbel"/>
            </a:endParaRPr>
          </a:p>
        </p:txBody>
      </p:sp>
      <p:sp>
        <p:nvSpPr>
          <p:cNvPr id="11" name="Bent Arrow 10"/>
          <p:cNvSpPr/>
          <p:nvPr/>
        </p:nvSpPr>
        <p:spPr>
          <a:xfrm rot="16200000">
            <a:off x="7364726" y="1944540"/>
            <a:ext cx="698021" cy="504057"/>
          </a:xfrm>
          <a:prstGeom prst="bentArrow">
            <a:avLst>
              <a:gd name="adj1" fmla="val 47447"/>
              <a:gd name="adj2" fmla="val 39430"/>
              <a:gd name="adj3" fmla="val 35271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white"/>
              </a:solidFill>
              <a:latin typeface="Corbe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39075" y="4096400"/>
            <a:ext cx="1008112" cy="1008112"/>
          </a:xfrm>
          <a:prstGeom prst="rect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Corbel"/>
              </a:rPr>
              <a:t>State Logic</a:t>
            </a:r>
            <a:endParaRPr lang="en-CA" sz="2400" b="1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14" name="Right Arrow 5"/>
          <p:cNvSpPr/>
          <p:nvPr/>
        </p:nvSpPr>
        <p:spPr>
          <a:xfrm rot="5400000">
            <a:off x="7955579" y="5222487"/>
            <a:ext cx="484129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white"/>
              </a:solidFill>
              <a:latin typeface="Corbe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89326" y="3840875"/>
            <a:ext cx="712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  <a:latin typeface="Corbel"/>
              </a:rPr>
              <a:t>Inputs</a:t>
            </a:r>
            <a:endParaRPr lang="en-CA" sz="16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466478" y="5968554"/>
            <a:ext cx="880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  <a:latin typeface="Corbel"/>
              </a:rPr>
              <a:t>Outputs</a:t>
            </a:r>
            <a:endParaRPr lang="en-CA" sz="16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461707" y="5642213"/>
            <a:ext cx="1296144" cy="857364"/>
          </a:xfrm>
          <a:prstGeom prst="rect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Corbel"/>
              </a:rPr>
              <a:t>Flip-Flops</a:t>
            </a:r>
            <a:endParaRPr lang="en-CA" sz="2400" b="1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18" name="Bent Arrow 9"/>
          <p:cNvSpPr/>
          <p:nvPr/>
        </p:nvSpPr>
        <p:spPr>
          <a:xfrm flipV="1">
            <a:off x="9466477" y="5104511"/>
            <a:ext cx="803656" cy="916776"/>
          </a:xfrm>
          <a:prstGeom prst="bentArrow">
            <a:avLst>
              <a:gd name="adj1" fmla="val 22349"/>
              <a:gd name="adj2" fmla="val 21024"/>
              <a:gd name="adj3" fmla="val 22722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9" name="Bent Arrow 10"/>
          <p:cNvSpPr/>
          <p:nvPr/>
        </p:nvSpPr>
        <p:spPr>
          <a:xfrm rot="16200000" flipV="1">
            <a:off x="8422160" y="5398293"/>
            <a:ext cx="1080121" cy="398957"/>
          </a:xfrm>
          <a:prstGeom prst="bentArrow">
            <a:avLst>
              <a:gd name="adj1" fmla="val 47447"/>
              <a:gd name="adj2" fmla="val 39430"/>
              <a:gd name="adj3" fmla="val 35271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white"/>
              </a:solidFill>
              <a:latin typeface="Corbe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832304" y="4077072"/>
            <a:ext cx="1216250" cy="1008112"/>
          </a:xfrm>
          <a:prstGeom prst="rect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Corbel"/>
              </a:rPr>
              <a:t>Output Logic</a:t>
            </a:r>
            <a:endParaRPr lang="en-CA" sz="2400" b="1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21" name="Right Arrow 4"/>
          <p:cNvSpPr/>
          <p:nvPr/>
        </p:nvSpPr>
        <p:spPr>
          <a:xfrm rot="16200000">
            <a:off x="7544590" y="5209266"/>
            <a:ext cx="49754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white"/>
              </a:solidFill>
              <a:latin typeface="Corbe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320137" y="3501008"/>
            <a:ext cx="2949997" cy="1840544"/>
          </a:xfrm>
          <a:prstGeom prst="rect">
            <a:avLst/>
          </a:prstGeom>
          <a:noFill/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white"/>
              </a:solidFill>
              <a:latin typeface="Corbe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434651" y="734262"/>
            <a:ext cx="2333758" cy="1210103"/>
          </a:xfrm>
          <a:prstGeom prst="rect">
            <a:avLst/>
          </a:prstGeom>
          <a:noFill/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white"/>
              </a:solidFill>
              <a:latin typeface="Corbel"/>
            </a:endParaRPr>
          </a:p>
        </p:txBody>
      </p:sp>
      <p:sp>
        <p:nvSpPr>
          <p:cNvPr id="25" name="Bent Arrow 10"/>
          <p:cNvSpPr/>
          <p:nvPr/>
        </p:nvSpPr>
        <p:spPr>
          <a:xfrm rot="16200000" flipH="1" flipV="1">
            <a:off x="7906119" y="2640860"/>
            <a:ext cx="407320" cy="2400032"/>
          </a:xfrm>
          <a:prstGeom prst="bentArrow">
            <a:avLst>
              <a:gd name="adj1" fmla="val 47447"/>
              <a:gd name="adj2" fmla="val 39430"/>
              <a:gd name="adj3" fmla="val 35271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white"/>
              </a:solidFill>
              <a:latin typeface="Corbel"/>
            </a:endParaRPr>
          </a:p>
        </p:txBody>
      </p:sp>
      <p:sp>
        <p:nvSpPr>
          <p:cNvPr id="26" name="Bent Arrow 10"/>
          <p:cNvSpPr/>
          <p:nvPr/>
        </p:nvSpPr>
        <p:spPr>
          <a:xfrm rot="16200000" flipH="1" flipV="1">
            <a:off x="7337982" y="3228892"/>
            <a:ext cx="400998" cy="1230294"/>
          </a:xfrm>
          <a:prstGeom prst="bentArrow">
            <a:avLst>
              <a:gd name="adj1" fmla="val 49098"/>
              <a:gd name="adj2" fmla="val 39430"/>
              <a:gd name="adj3" fmla="val 35271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white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687339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State diagrams with output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628800"/>
            <a:ext cx="7772400" cy="1152128"/>
          </a:xfrm>
        </p:spPr>
        <p:txBody>
          <a:bodyPr/>
          <a:lstStyle/>
          <a:p>
            <a:r>
              <a:rPr lang="en-CA" dirty="0"/>
              <a:t>Output values are incorporated into the state diagram, depending on the machine used.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460104" y="2876252"/>
            <a:ext cx="3059832" cy="3073029"/>
            <a:chOff x="936104" y="2876251"/>
            <a:chExt cx="3059832" cy="3073029"/>
          </a:xfrm>
        </p:grpSpPr>
        <p:cxnSp>
          <p:nvCxnSpPr>
            <p:cNvPr id="4" name="Curved Connector 11"/>
            <p:cNvCxnSpPr/>
            <p:nvPr/>
          </p:nvCxnSpPr>
          <p:spPr>
            <a:xfrm rot="5400000" flipH="1" flipV="1">
              <a:off x="2783015" y="3471682"/>
              <a:ext cx="12700" cy="1114234"/>
            </a:xfrm>
            <a:prstGeom prst="curvedConnector3">
              <a:avLst>
                <a:gd name="adj1" fmla="val 2997748"/>
              </a:avLst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1440160" y="3696292"/>
              <a:ext cx="2555776" cy="970563"/>
              <a:chOff x="1907704" y="5729386"/>
              <a:chExt cx="2555776" cy="970563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1907704" y="5805264"/>
                <a:ext cx="864096" cy="894685"/>
              </a:xfrm>
              <a:prstGeom prst="ellipse">
                <a:avLst/>
              </a:prstGeom>
              <a:solidFill>
                <a:srgbClr val="002060"/>
              </a:solidFill>
              <a:ln w="38100">
                <a:solidFill>
                  <a:schemeClr val="tx1"/>
                </a:solidFill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r>
                  <a:rPr lang="en-CA" sz="2400" dirty="0">
                    <a:solidFill>
                      <a:prstClr val="white"/>
                    </a:solidFill>
                    <a:latin typeface="Courier New" pitchFamily="49" charset="0"/>
                    <a:cs typeface="Courier New" pitchFamily="49" charset="0"/>
                  </a:rPr>
                  <a:t>A/0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3635896" y="5877272"/>
                <a:ext cx="827584" cy="822677"/>
              </a:xfrm>
              <a:prstGeom prst="ellipse">
                <a:avLst/>
              </a:prstGeom>
              <a:solidFill>
                <a:srgbClr val="002060"/>
              </a:solidFill>
              <a:ln w="38100">
                <a:solidFill>
                  <a:schemeClr val="tx1"/>
                </a:solidFill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r>
                  <a:rPr lang="en-CA" sz="2400" dirty="0">
                    <a:solidFill>
                      <a:prstClr val="white"/>
                    </a:solidFill>
                    <a:latin typeface="Courier New" pitchFamily="49" charset="0"/>
                    <a:cs typeface="Courier New" pitchFamily="49" charset="0"/>
                  </a:rPr>
                  <a:t>B/1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769738" y="5729386"/>
                <a:ext cx="10081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2400" dirty="0">
                    <a:solidFill>
                      <a:prstClr val="white"/>
                    </a:solidFill>
                    <a:latin typeface="Courier New" pitchFamily="49" charset="0"/>
                    <a:cs typeface="Courier New" pitchFamily="49" charset="0"/>
                  </a:rPr>
                  <a:t>1</a:t>
                </a:r>
              </a:p>
            </p:txBody>
          </p:sp>
        </p:grpSp>
        <p:sp>
          <p:nvSpPr>
            <p:cNvPr id="15" name="Rectangular Callout 20"/>
            <p:cNvSpPr/>
            <p:nvPr/>
          </p:nvSpPr>
          <p:spPr>
            <a:xfrm flipH="1">
              <a:off x="2520280" y="5076511"/>
              <a:ext cx="1177540" cy="522502"/>
            </a:xfrm>
            <a:prstGeom prst="wedgeRectCallout">
              <a:avLst>
                <a:gd name="adj1" fmla="val 26408"/>
                <a:gd name="adj2" fmla="val -229274"/>
              </a:avLst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2500"/>
                </a:lnSpc>
              </a:pPr>
              <a:r>
                <a:rPr lang="en-CA" sz="2000" dirty="0">
                  <a:solidFill>
                    <a:prstClr val="black"/>
                  </a:solidFill>
                  <a:latin typeface="Corbel"/>
                </a:rPr>
                <a:t>Input(s)</a:t>
              </a:r>
            </a:p>
          </p:txBody>
        </p:sp>
        <p:sp>
          <p:nvSpPr>
            <p:cNvPr id="16" name="Rectangular Callout 20"/>
            <p:cNvSpPr/>
            <p:nvPr/>
          </p:nvSpPr>
          <p:spPr>
            <a:xfrm flipH="1">
              <a:off x="936104" y="5229200"/>
              <a:ext cx="1296144" cy="720080"/>
            </a:xfrm>
            <a:prstGeom prst="wedgeRectCallout">
              <a:avLst>
                <a:gd name="adj1" fmla="val -20939"/>
                <a:gd name="adj2" fmla="val -162941"/>
              </a:avLst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2500"/>
                </a:lnSpc>
              </a:pPr>
              <a:r>
                <a:rPr lang="en-CA" sz="2000" dirty="0">
                  <a:solidFill>
                    <a:prstClr val="black"/>
                  </a:solidFill>
                  <a:latin typeface="Corbel"/>
                </a:rPr>
                <a:t>State/ Output(s)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185562" y="2876251"/>
              <a:ext cx="25922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CA" sz="2400" dirty="0">
                  <a:solidFill>
                    <a:prstClr val="white"/>
                  </a:solidFill>
                  <a:latin typeface="Corbel"/>
                </a:rPr>
                <a:t>Moore Machine 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800192" y="2878458"/>
            <a:ext cx="2931704" cy="2967583"/>
            <a:chOff x="5276192" y="2878457"/>
            <a:chExt cx="2931704" cy="2967583"/>
          </a:xfrm>
        </p:grpSpPr>
        <p:cxnSp>
          <p:nvCxnSpPr>
            <p:cNvPr id="9" name="Curved Connector 14"/>
            <p:cNvCxnSpPr/>
            <p:nvPr/>
          </p:nvCxnSpPr>
          <p:spPr>
            <a:xfrm rot="5400000" flipH="1" flipV="1">
              <a:off x="6994975" y="3512458"/>
              <a:ext cx="12700" cy="1114234"/>
            </a:xfrm>
            <a:prstGeom prst="curvedConnector3">
              <a:avLst>
                <a:gd name="adj1" fmla="val 2997748"/>
              </a:avLst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/>
            <p:cNvGrpSpPr/>
            <p:nvPr/>
          </p:nvGrpSpPr>
          <p:grpSpPr>
            <a:xfrm>
              <a:off x="5652120" y="3789040"/>
              <a:ext cx="2555776" cy="918591"/>
              <a:chOff x="1907704" y="5781358"/>
              <a:chExt cx="2555776" cy="918591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1907704" y="5805264"/>
                <a:ext cx="864096" cy="894685"/>
              </a:xfrm>
              <a:prstGeom prst="ellipse">
                <a:avLst/>
              </a:prstGeom>
              <a:solidFill>
                <a:srgbClr val="002060"/>
              </a:solidFill>
              <a:ln w="38100">
                <a:solidFill>
                  <a:schemeClr val="tx1"/>
                </a:solidFill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r>
                  <a:rPr lang="en-CA" sz="2400" dirty="0">
                    <a:solidFill>
                      <a:prstClr val="white"/>
                    </a:solidFill>
                    <a:latin typeface="Courier New" pitchFamily="49" charset="0"/>
                    <a:cs typeface="Courier New" pitchFamily="49" charset="0"/>
                  </a:rPr>
                  <a:t>C</a:t>
                </a: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3635896" y="5877272"/>
                <a:ext cx="827584" cy="822677"/>
              </a:xfrm>
              <a:prstGeom prst="ellipse">
                <a:avLst/>
              </a:prstGeom>
              <a:solidFill>
                <a:srgbClr val="002060"/>
              </a:solidFill>
              <a:ln w="38100">
                <a:solidFill>
                  <a:schemeClr val="tx1"/>
                </a:solidFill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r>
                  <a:rPr lang="en-CA" sz="2400" dirty="0">
                    <a:solidFill>
                      <a:prstClr val="white"/>
                    </a:solidFill>
                    <a:latin typeface="Courier New" pitchFamily="49" charset="0"/>
                    <a:cs typeface="Courier New" pitchFamily="49" charset="0"/>
                  </a:rPr>
                  <a:t>D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752853" y="5781358"/>
                <a:ext cx="10081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2400" dirty="0">
                    <a:solidFill>
                      <a:prstClr val="white"/>
                    </a:solidFill>
                    <a:latin typeface="Courier New" pitchFamily="49" charset="0"/>
                    <a:cs typeface="Courier New" pitchFamily="49" charset="0"/>
                  </a:rPr>
                  <a:t>1/0</a:t>
                </a:r>
              </a:p>
            </p:txBody>
          </p:sp>
        </p:grpSp>
        <p:sp>
          <p:nvSpPr>
            <p:cNvPr id="17" name="Rectangular Callout 20"/>
            <p:cNvSpPr/>
            <p:nvPr/>
          </p:nvSpPr>
          <p:spPr>
            <a:xfrm flipH="1">
              <a:off x="6732240" y="5114136"/>
              <a:ext cx="1368152" cy="731904"/>
            </a:xfrm>
            <a:prstGeom prst="wedgeRectCallout">
              <a:avLst>
                <a:gd name="adj1" fmla="val 28865"/>
                <a:gd name="adj2" fmla="val -183342"/>
              </a:avLst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2500"/>
                </a:lnSpc>
              </a:pPr>
              <a:r>
                <a:rPr lang="en-CA" sz="2000" dirty="0">
                  <a:solidFill>
                    <a:prstClr val="black"/>
                  </a:solidFill>
                  <a:latin typeface="Corbel"/>
                </a:rPr>
                <a:t>Input(s) / Output(s)</a:t>
              </a:r>
            </a:p>
          </p:txBody>
        </p:sp>
        <p:sp>
          <p:nvSpPr>
            <p:cNvPr id="18" name="Rectangular Callout 20"/>
            <p:cNvSpPr/>
            <p:nvPr/>
          </p:nvSpPr>
          <p:spPr>
            <a:xfrm flipH="1">
              <a:off x="5364088" y="5266825"/>
              <a:ext cx="1080120" cy="507207"/>
            </a:xfrm>
            <a:prstGeom prst="wedgeRectCallout">
              <a:avLst>
                <a:gd name="adj1" fmla="val -16582"/>
                <a:gd name="adj2" fmla="val -213314"/>
              </a:avLst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2500"/>
                </a:lnSpc>
              </a:pPr>
              <a:r>
                <a:rPr lang="en-CA" sz="2000" dirty="0">
                  <a:solidFill>
                    <a:prstClr val="black"/>
                  </a:solidFill>
                  <a:latin typeface="Corbel"/>
                </a:rPr>
                <a:t>State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76192" y="2878457"/>
              <a:ext cx="25922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CA" sz="2400" dirty="0">
                  <a:solidFill>
                    <a:prstClr val="white"/>
                  </a:solidFill>
                  <a:latin typeface="Corbel"/>
                </a:rPr>
                <a:t>Mealy Machine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356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FSM Example: Barcode Reader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628800"/>
            <a:ext cx="7901136" cy="4726760"/>
          </a:xfrm>
        </p:spPr>
        <p:txBody>
          <a:bodyPr/>
          <a:lstStyle/>
          <a:p>
            <a:r>
              <a:rPr lang="en-CA" dirty="0"/>
              <a:t>When scanning UPC 			 barcodes, the laser 					 scanner looks for black 				 and white bars that					 indicate the start of the code.</a:t>
            </a:r>
          </a:p>
          <a:p>
            <a:r>
              <a:rPr lang="en-CA" dirty="0"/>
              <a:t>If black is read as a </a:t>
            </a:r>
            <a:r>
              <a:rPr lang="en-CA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CA" dirty="0"/>
              <a:t> and white is read as a </a:t>
            </a:r>
            <a:r>
              <a:rPr lang="en-CA" dirty="0"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CA" dirty="0"/>
              <a:t>, the start of the code (from either direction) has a </a:t>
            </a:r>
            <a:r>
              <a:rPr lang="en-CA" dirty="0">
                <a:latin typeface="Courier New" panose="02070309020205020404" pitchFamily="49" charset="0"/>
                <a:cs typeface="Courier New" panose="02070309020205020404" pitchFamily="49" charset="0"/>
              </a:rPr>
              <a:t>1010</a:t>
            </a:r>
            <a:r>
              <a:rPr lang="en-CA" dirty="0"/>
              <a:t> pattern.</a:t>
            </a:r>
          </a:p>
          <a:p>
            <a:pPr lvl="1"/>
            <a:r>
              <a:rPr lang="en-CA" dirty="0"/>
              <a:t>Can you create a state machine that detects this pattern?</a:t>
            </a:r>
          </a:p>
        </p:txBody>
      </p:sp>
      <p:pic>
        <p:nvPicPr>
          <p:cNvPr id="1026" name="Picture 2" descr="Image result for upc bar co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1628800"/>
            <a:ext cx="342900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558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506" y="512064"/>
            <a:ext cx="7799294" cy="914400"/>
          </a:xfrm>
        </p:spPr>
        <p:txBody>
          <a:bodyPr/>
          <a:lstStyle/>
          <a:p>
            <a:r>
              <a:rPr lang="en-CA" dirty="0"/>
              <a:t>Step #1: Draw state diagram</a:t>
            </a:r>
          </a:p>
        </p:txBody>
      </p:sp>
      <p:sp>
        <p:nvSpPr>
          <p:cNvPr id="4" name="Oval 3"/>
          <p:cNvSpPr/>
          <p:nvPr/>
        </p:nvSpPr>
        <p:spPr>
          <a:xfrm>
            <a:off x="3767638" y="2156237"/>
            <a:ext cx="640933" cy="638722"/>
          </a:xfrm>
          <a:prstGeom prst="ellipse">
            <a:avLst/>
          </a:prstGeom>
          <a:solidFill>
            <a:srgbClr val="002060"/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prstClr val="white"/>
                </a:solidFill>
                <a:latin typeface="Corbel"/>
              </a:rPr>
              <a:t>A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3974885" y="2006766"/>
            <a:ext cx="1559054" cy="1396526"/>
            <a:chOff x="2456261" y="2047107"/>
            <a:chExt cx="1553678" cy="1396526"/>
          </a:xfrm>
        </p:grpSpPr>
        <p:sp>
          <p:nvSpPr>
            <p:cNvPr id="5" name="Oval 4"/>
            <p:cNvSpPr/>
            <p:nvPr/>
          </p:nvSpPr>
          <p:spPr>
            <a:xfrm>
              <a:off x="3371216" y="2744055"/>
              <a:ext cx="638723" cy="638722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dirty="0">
                  <a:solidFill>
                    <a:prstClr val="white"/>
                  </a:solidFill>
                  <a:latin typeface="Corbel"/>
                </a:rPr>
                <a:t>B</a:t>
              </a:r>
            </a:p>
          </p:txBody>
        </p:sp>
        <p:sp>
          <p:nvSpPr>
            <p:cNvPr id="7" name="Arc 6"/>
            <p:cNvSpPr/>
            <p:nvPr/>
          </p:nvSpPr>
          <p:spPr>
            <a:xfrm rot="1800000">
              <a:off x="2456261" y="2417115"/>
              <a:ext cx="1155783" cy="1026518"/>
            </a:xfrm>
            <a:prstGeom prst="arc">
              <a:avLst>
                <a:gd name="adj1" fmla="val 13400938"/>
                <a:gd name="adj2" fmla="val 18983197"/>
              </a:avLst>
            </a:prstGeom>
            <a:ln w="28575">
              <a:solidFill>
                <a:schemeClr val="tx2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051854" y="2047107"/>
              <a:ext cx="6387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dirty="0">
                  <a:solidFill>
                    <a:prstClr val="white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1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269093" y="1743055"/>
            <a:ext cx="865740" cy="778167"/>
            <a:chOff x="1748077" y="1783395"/>
            <a:chExt cx="862755" cy="778167"/>
          </a:xfrm>
        </p:grpSpPr>
        <p:sp>
          <p:nvSpPr>
            <p:cNvPr id="6" name="Arc 5"/>
            <p:cNvSpPr/>
            <p:nvPr/>
          </p:nvSpPr>
          <p:spPr>
            <a:xfrm>
              <a:off x="2002525" y="1877217"/>
              <a:ext cx="608307" cy="684345"/>
            </a:xfrm>
            <a:prstGeom prst="arc">
              <a:avLst>
                <a:gd name="adj1" fmla="val 5834886"/>
                <a:gd name="adj2" fmla="val 0"/>
              </a:avLst>
            </a:prstGeom>
            <a:ln w="28575">
              <a:solidFill>
                <a:schemeClr val="tx2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748077" y="1783395"/>
              <a:ext cx="6387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dirty="0">
                  <a:solidFill>
                    <a:prstClr val="white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190283" y="2734016"/>
            <a:ext cx="1540701" cy="1247143"/>
            <a:chOff x="3671595" y="2774356"/>
            <a:chExt cx="1535388" cy="1247143"/>
          </a:xfrm>
        </p:grpSpPr>
        <p:sp>
          <p:nvSpPr>
            <p:cNvPr id="10" name="Oval 9"/>
            <p:cNvSpPr/>
            <p:nvPr/>
          </p:nvSpPr>
          <p:spPr>
            <a:xfrm>
              <a:off x="4492810" y="3382777"/>
              <a:ext cx="638723" cy="638722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dirty="0">
                  <a:solidFill>
                    <a:prstClr val="white"/>
                  </a:solidFill>
                  <a:latin typeface="Corbel"/>
                </a:rPr>
                <a:t>C</a:t>
              </a:r>
            </a:p>
          </p:txBody>
        </p:sp>
        <p:sp>
          <p:nvSpPr>
            <p:cNvPr id="11" name="Arc 10"/>
            <p:cNvSpPr/>
            <p:nvPr/>
          </p:nvSpPr>
          <p:spPr>
            <a:xfrm rot="1014773">
              <a:off x="3671595" y="2960764"/>
              <a:ext cx="1155783" cy="1026518"/>
            </a:xfrm>
            <a:prstGeom prst="arc">
              <a:avLst>
                <a:gd name="adj1" fmla="val 13400938"/>
                <a:gd name="adj2" fmla="val 19928091"/>
              </a:avLst>
            </a:prstGeom>
            <a:ln w="28575">
              <a:solidFill>
                <a:schemeClr val="tx2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68260" y="2774356"/>
              <a:ext cx="6387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dirty="0">
                  <a:solidFill>
                    <a:prstClr val="white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285672" y="3168965"/>
            <a:ext cx="1464990" cy="1381508"/>
            <a:chOff x="4766724" y="3209306"/>
            <a:chExt cx="1459938" cy="1381508"/>
          </a:xfrm>
        </p:grpSpPr>
        <p:sp>
          <p:nvSpPr>
            <p:cNvPr id="13" name="Oval 12"/>
            <p:cNvSpPr/>
            <p:nvPr/>
          </p:nvSpPr>
          <p:spPr>
            <a:xfrm>
              <a:off x="5587939" y="3952092"/>
              <a:ext cx="638723" cy="638722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dirty="0">
                  <a:solidFill>
                    <a:prstClr val="white"/>
                  </a:solidFill>
                  <a:latin typeface="Corbel"/>
                </a:rPr>
                <a:t>D</a:t>
              </a:r>
            </a:p>
          </p:txBody>
        </p:sp>
        <p:sp>
          <p:nvSpPr>
            <p:cNvPr id="14" name="Arc 13"/>
            <p:cNvSpPr/>
            <p:nvPr/>
          </p:nvSpPr>
          <p:spPr>
            <a:xfrm rot="1014773">
              <a:off x="4766724" y="3530079"/>
              <a:ext cx="1155783" cy="1026518"/>
            </a:xfrm>
            <a:prstGeom prst="arc">
              <a:avLst>
                <a:gd name="adj1" fmla="val 13400938"/>
                <a:gd name="adj2" fmla="val 19928091"/>
              </a:avLst>
            </a:prstGeom>
            <a:ln w="28575">
              <a:solidFill>
                <a:schemeClr val="tx2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66010" y="3209306"/>
              <a:ext cx="6387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dirty="0">
                  <a:solidFill>
                    <a:prstClr val="white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1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407267" y="3766488"/>
            <a:ext cx="1464989" cy="1422708"/>
            <a:chOff x="5888318" y="3806829"/>
            <a:chExt cx="1459937" cy="1422708"/>
          </a:xfrm>
        </p:grpSpPr>
        <p:sp>
          <p:nvSpPr>
            <p:cNvPr id="16" name="Oval 15"/>
            <p:cNvSpPr/>
            <p:nvPr/>
          </p:nvSpPr>
          <p:spPr>
            <a:xfrm>
              <a:off x="6709532" y="4590815"/>
              <a:ext cx="638723" cy="638722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dirty="0">
                  <a:solidFill>
                    <a:prstClr val="white"/>
                  </a:solidFill>
                  <a:latin typeface="Corbel"/>
                </a:rPr>
                <a:t>E</a:t>
              </a:r>
            </a:p>
          </p:txBody>
        </p:sp>
        <p:sp>
          <p:nvSpPr>
            <p:cNvPr id="17" name="Arc 16"/>
            <p:cNvSpPr/>
            <p:nvPr/>
          </p:nvSpPr>
          <p:spPr>
            <a:xfrm rot="1014773">
              <a:off x="5888318" y="4168801"/>
              <a:ext cx="1155783" cy="1026518"/>
            </a:xfrm>
            <a:prstGeom prst="arc">
              <a:avLst>
                <a:gd name="adj1" fmla="val 13400938"/>
                <a:gd name="adj2" fmla="val 19928091"/>
              </a:avLst>
            </a:prstGeom>
            <a:ln w="28575">
              <a:solidFill>
                <a:schemeClr val="tx2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449374" y="3806829"/>
              <a:ext cx="6387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dirty="0">
                  <a:solidFill>
                    <a:prstClr val="white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138356" y="1274798"/>
            <a:ext cx="2937619" cy="2891800"/>
            <a:chOff x="2624485" y="1315139"/>
            <a:chExt cx="2927489" cy="2891800"/>
          </a:xfrm>
        </p:grpSpPr>
        <p:sp>
          <p:nvSpPr>
            <p:cNvPr id="20" name="Arc 19"/>
            <p:cNvSpPr/>
            <p:nvPr/>
          </p:nvSpPr>
          <p:spPr>
            <a:xfrm rot="12033988">
              <a:off x="2624485" y="1315139"/>
              <a:ext cx="2927489" cy="2615371"/>
            </a:xfrm>
            <a:prstGeom prst="arc">
              <a:avLst>
                <a:gd name="adj1" fmla="val 13761774"/>
                <a:gd name="adj2" fmla="val 19928091"/>
              </a:avLst>
            </a:prstGeom>
            <a:ln w="28575">
              <a:solidFill>
                <a:schemeClr val="tx2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392655" y="3806829"/>
              <a:ext cx="6387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dirty="0">
                  <a:solidFill>
                    <a:prstClr val="white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943655" y="-252082"/>
            <a:ext cx="5952500" cy="5586923"/>
            <a:chOff x="2440181" y="-211741"/>
            <a:chExt cx="5931974" cy="5586923"/>
          </a:xfrm>
        </p:grpSpPr>
        <p:sp>
          <p:nvSpPr>
            <p:cNvPr id="19" name="Arc 18"/>
            <p:cNvSpPr/>
            <p:nvPr/>
          </p:nvSpPr>
          <p:spPr>
            <a:xfrm rot="12033988">
              <a:off x="2440181" y="-211741"/>
              <a:ext cx="5931974" cy="5299531"/>
            </a:xfrm>
            <a:prstGeom prst="arc">
              <a:avLst>
                <a:gd name="adj1" fmla="val 13318590"/>
                <a:gd name="adj2" fmla="val 19928091"/>
              </a:avLst>
            </a:prstGeom>
            <a:ln w="28575">
              <a:solidFill>
                <a:schemeClr val="tx2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107971" y="4975072"/>
              <a:ext cx="6387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dirty="0">
                  <a:solidFill>
                    <a:prstClr val="white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131896" y="1784015"/>
            <a:ext cx="888689" cy="1058353"/>
            <a:chOff x="3610959" y="1824355"/>
            <a:chExt cx="885625" cy="1058353"/>
          </a:xfrm>
        </p:grpSpPr>
        <p:sp>
          <p:nvSpPr>
            <p:cNvPr id="24" name="Arc 23"/>
            <p:cNvSpPr/>
            <p:nvPr/>
          </p:nvSpPr>
          <p:spPr>
            <a:xfrm rot="1116989">
              <a:off x="3610959" y="2166892"/>
              <a:ext cx="511802" cy="715816"/>
            </a:xfrm>
            <a:prstGeom prst="arc">
              <a:avLst>
                <a:gd name="adj1" fmla="val 7153554"/>
                <a:gd name="adj2" fmla="val 3963666"/>
              </a:avLst>
            </a:prstGeom>
            <a:ln w="28575">
              <a:solidFill>
                <a:schemeClr val="tx2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857861" y="1824355"/>
              <a:ext cx="6387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dirty="0">
                  <a:solidFill>
                    <a:prstClr val="white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1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261648" y="1842734"/>
            <a:ext cx="2937619" cy="2950069"/>
            <a:chOff x="3747777" y="1883074"/>
            <a:chExt cx="2927489" cy="2950069"/>
          </a:xfrm>
        </p:grpSpPr>
        <p:sp>
          <p:nvSpPr>
            <p:cNvPr id="23" name="Arc 22"/>
            <p:cNvSpPr/>
            <p:nvPr/>
          </p:nvSpPr>
          <p:spPr>
            <a:xfrm rot="12033988">
              <a:off x="3747777" y="1883074"/>
              <a:ext cx="2927489" cy="2615371"/>
            </a:xfrm>
            <a:prstGeom prst="arc">
              <a:avLst>
                <a:gd name="adj1" fmla="val 13761774"/>
                <a:gd name="adj2" fmla="val 19928091"/>
              </a:avLst>
            </a:prstGeom>
            <a:ln w="28575">
              <a:solidFill>
                <a:schemeClr val="tx2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746594" y="4433033"/>
              <a:ext cx="6387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dirty="0">
                  <a:solidFill>
                    <a:prstClr val="white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1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376088" y="3152368"/>
            <a:ext cx="1350197" cy="2319699"/>
            <a:chOff x="3368910" y="2360427"/>
            <a:chExt cx="3867646" cy="3385343"/>
          </a:xfrm>
        </p:grpSpPr>
        <p:sp>
          <p:nvSpPr>
            <p:cNvPr id="29" name="Arc 28"/>
            <p:cNvSpPr/>
            <p:nvPr/>
          </p:nvSpPr>
          <p:spPr>
            <a:xfrm rot="12387425" flipV="1">
              <a:off x="3368910" y="2730925"/>
              <a:ext cx="3867646" cy="3014845"/>
            </a:xfrm>
            <a:prstGeom prst="arc">
              <a:avLst>
                <a:gd name="adj1" fmla="val 11699940"/>
                <a:gd name="adj2" fmla="val 20547743"/>
              </a:avLst>
            </a:prstGeom>
            <a:ln w="28575">
              <a:solidFill>
                <a:schemeClr val="tx2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418797" y="2360427"/>
              <a:ext cx="638724" cy="58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dirty="0">
                  <a:solidFill>
                    <a:prstClr val="white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567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Step #2: State Table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79576" y="1628800"/>
            <a:ext cx="7772400" cy="4726760"/>
          </a:xfrm>
        </p:spPr>
        <p:txBody>
          <a:bodyPr/>
          <a:lstStyle/>
          <a:p>
            <a:r>
              <a:rPr lang="en-CA" dirty="0"/>
              <a:t>Output </a:t>
            </a:r>
            <a:r>
              <a:rPr lang="en-CA" dirty="0">
                <a:latin typeface="Courier New" panose="02070309020205020404" pitchFamily="49" charset="0"/>
                <a:cs typeface="Courier New" panose="02070309020205020404" pitchFamily="49" charset="0"/>
              </a:rPr>
              <a:t>Z</a:t>
            </a:r>
            <a:r>
              <a:rPr lang="en-CA" dirty="0"/>
              <a:t> is determined				 by the current state.</a:t>
            </a:r>
          </a:p>
          <a:p>
            <a:pPr lvl="1"/>
            <a:r>
              <a:rPr lang="en-CA" dirty="0"/>
              <a:t>Denotes Moore machine.</a:t>
            </a:r>
          </a:p>
          <a:p>
            <a:r>
              <a:rPr lang="en-CA" dirty="0"/>
              <a:t>Next step: allocate flip-				 flops values to each state.</a:t>
            </a:r>
          </a:p>
          <a:p>
            <a:pPr lvl="1"/>
            <a:r>
              <a:rPr lang="en-CA" dirty="0"/>
              <a:t>How many flip-flops will				 we need for 5 states?</a:t>
            </a:r>
          </a:p>
          <a:p>
            <a:pPr lvl="1"/>
            <a:r>
              <a:rPr lang="en-CA" dirty="0"/>
              <a:t>Recall: </a:t>
            </a:r>
          </a:p>
          <a:p>
            <a:pPr lvl="2"/>
            <a:r>
              <a:rPr lang="en-CA" dirty="0">
                <a:sym typeface="Symbol"/>
              </a:rPr>
              <a:t># flip-flops = </a:t>
            </a:r>
            <a:r>
              <a:rPr lang="en-US" dirty="0">
                <a:sym typeface="Symbol"/>
              </a:rPr>
              <a:t></a:t>
            </a:r>
            <a:r>
              <a:rPr lang="en-US" dirty="0"/>
              <a:t>log(# of states)</a:t>
            </a:r>
            <a:r>
              <a:rPr lang="en-US" dirty="0">
                <a:sym typeface="Symbol"/>
              </a:rPr>
              <a:t> </a:t>
            </a:r>
            <a:endParaRPr lang="en-US" dirty="0"/>
          </a:p>
          <a:p>
            <a:pPr lvl="1"/>
            <a:endParaRPr lang="en-CA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888090" y="1639834"/>
          <a:ext cx="3384375" cy="36613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0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5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41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3586"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Present State</a:t>
                      </a:r>
                      <a:endParaRPr lang="en-CA" sz="1800" baseline="-25000" dirty="0">
                        <a:solidFill>
                          <a:schemeClr val="bg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Z</a:t>
                      </a:r>
                      <a:endParaRPr lang="en-CA" sz="2000" baseline="-25000" dirty="0">
                        <a:solidFill>
                          <a:schemeClr val="bg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X</a:t>
                      </a:r>
                      <a:endParaRPr lang="en-CA" sz="1800" baseline="-25000" dirty="0">
                        <a:solidFill>
                          <a:schemeClr val="bg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Next State</a:t>
                      </a:r>
                      <a:endParaRPr lang="en-CA" sz="1800" baseline="-25000" dirty="0">
                        <a:solidFill>
                          <a:schemeClr val="bg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78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78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B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78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B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C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78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B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latin typeface="Courier New" pitchFamily="49" charset="0"/>
                          <a:cs typeface="Courier New" pitchFamily="49" charset="0"/>
                        </a:rPr>
                        <a:t>B</a:t>
                      </a:r>
                    </a:p>
                  </a:txBody>
                  <a:tcPr marT="27432" marB="2743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578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C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578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C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D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578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D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E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578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D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B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5787"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latin typeface="Courier New" pitchFamily="49" charset="0"/>
                          <a:cs typeface="Courier New" pitchFamily="49" charset="0"/>
                        </a:rPr>
                        <a:t>E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T="27432" marB="27432"/>
                </a:tc>
                <a:extLst>
                  <a:ext uri="{0D108BD9-81ED-4DB2-BD59-A6C34878D82A}">
                    <a16:rowId xmlns:a16="http://schemas.microsoft.com/office/drawing/2014/main" val="3905497083"/>
                  </a:ext>
                </a:extLst>
              </a:tr>
              <a:tr h="305787"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latin typeface="Courier New" pitchFamily="49" charset="0"/>
                          <a:cs typeface="Courier New" pitchFamily="49" charset="0"/>
                        </a:rPr>
                        <a:t>E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latin typeface="Courier New" pitchFamily="49" charset="0"/>
                          <a:cs typeface="Courier New" pitchFamily="49" charset="0"/>
                        </a:rPr>
                        <a:t>D</a:t>
                      </a:r>
                    </a:p>
                  </a:txBody>
                  <a:tcPr marT="27432" marB="27432"/>
                </a:tc>
                <a:extLst>
                  <a:ext uri="{0D108BD9-81ED-4DB2-BD59-A6C34878D82A}">
                    <a16:rowId xmlns:a16="http://schemas.microsoft.com/office/drawing/2014/main" val="4249251283"/>
                  </a:ext>
                </a:extLst>
              </a:tr>
            </a:tbl>
          </a:graphicData>
        </a:graphic>
      </p:graphicFrame>
      <p:cxnSp>
        <p:nvCxnSpPr>
          <p:cNvPr id="6" name="Straight Connector 5"/>
          <p:cNvCxnSpPr>
            <a:cxnSpLocks/>
          </p:cNvCxnSpPr>
          <p:nvPr/>
        </p:nvCxnSpPr>
        <p:spPr>
          <a:xfrm>
            <a:off x="9048329" y="2215898"/>
            <a:ext cx="0" cy="30853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8544273" y="2215898"/>
            <a:ext cx="0" cy="30853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667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2376" y="380129"/>
            <a:ext cx="7978080" cy="914400"/>
          </a:xfrm>
        </p:spPr>
        <p:txBody>
          <a:bodyPr/>
          <a:lstStyle/>
          <a:p>
            <a:r>
              <a:rPr lang="en-CA" dirty="0"/>
              <a:t>Step #3: Flip-Flop Assignment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7568" y="2031943"/>
            <a:ext cx="7772400" cy="4277378"/>
          </a:xfrm>
        </p:spPr>
        <p:txBody>
          <a:bodyPr/>
          <a:lstStyle/>
          <a:p>
            <a:r>
              <a:rPr lang="en-CA" dirty="0"/>
              <a:t>3 flip-flops						 needed here.</a:t>
            </a:r>
          </a:p>
          <a:p>
            <a:r>
              <a:rPr lang="en-CA" dirty="0"/>
              <a:t>Assign states 						 carefully though!</a:t>
            </a:r>
          </a:p>
          <a:p>
            <a:r>
              <a:rPr lang="en-CA" dirty="0"/>
              <a:t>Can’t simply do this: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CA" dirty="0"/>
              <a:t>A = 100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CA" dirty="0"/>
              <a:t>C = 010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CA" dirty="0"/>
              <a:t>E = 000</a:t>
            </a:r>
          </a:p>
          <a:p>
            <a:pPr lvl="1"/>
            <a:endParaRPr lang="en-CA" dirty="0"/>
          </a:p>
          <a:p>
            <a:endParaRPr lang="en-CA" dirty="0"/>
          </a:p>
        </p:txBody>
      </p:sp>
      <p:sp>
        <p:nvSpPr>
          <p:cNvPr id="5" name="Oval 4"/>
          <p:cNvSpPr/>
          <p:nvPr/>
        </p:nvSpPr>
        <p:spPr>
          <a:xfrm>
            <a:off x="5080051" y="1804871"/>
            <a:ext cx="640933" cy="638722"/>
          </a:xfrm>
          <a:prstGeom prst="ellipse">
            <a:avLst/>
          </a:prstGeom>
          <a:solidFill>
            <a:srgbClr val="002060"/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prstClr val="white"/>
                </a:solidFill>
                <a:latin typeface="Corbel"/>
              </a:rPr>
              <a:t>A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287298" y="1655400"/>
            <a:ext cx="1559054" cy="1396526"/>
            <a:chOff x="2456261" y="2047107"/>
            <a:chExt cx="1553678" cy="1396526"/>
          </a:xfrm>
        </p:grpSpPr>
        <p:sp>
          <p:nvSpPr>
            <p:cNvPr id="7" name="Oval 6"/>
            <p:cNvSpPr/>
            <p:nvPr/>
          </p:nvSpPr>
          <p:spPr>
            <a:xfrm>
              <a:off x="3371216" y="2744055"/>
              <a:ext cx="638723" cy="638722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dirty="0">
                  <a:solidFill>
                    <a:prstClr val="white"/>
                  </a:solidFill>
                  <a:latin typeface="Corbel"/>
                </a:rPr>
                <a:t>B</a:t>
              </a:r>
            </a:p>
          </p:txBody>
        </p:sp>
        <p:sp>
          <p:nvSpPr>
            <p:cNvPr id="8" name="Arc 7"/>
            <p:cNvSpPr/>
            <p:nvPr/>
          </p:nvSpPr>
          <p:spPr>
            <a:xfrm rot="1800000">
              <a:off x="2456261" y="2417115"/>
              <a:ext cx="1155783" cy="1026518"/>
            </a:xfrm>
            <a:prstGeom prst="arc">
              <a:avLst>
                <a:gd name="adj1" fmla="val 13400938"/>
                <a:gd name="adj2" fmla="val 18983197"/>
              </a:avLst>
            </a:prstGeom>
            <a:ln w="28575">
              <a:solidFill>
                <a:schemeClr val="tx2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051854" y="2047107"/>
              <a:ext cx="6387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dirty="0">
                  <a:solidFill>
                    <a:prstClr val="white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1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81506" y="1391689"/>
            <a:ext cx="865740" cy="778167"/>
            <a:chOff x="1748077" y="1783395"/>
            <a:chExt cx="862755" cy="778167"/>
          </a:xfrm>
        </p:grpSpPr>
        <p:sp>
          <p:nvSpPr>
            <p:cNvPr id="11" name="Arc 10"/>
            <p:cNvSpPr/>
            <p:nvPr/>
          </p:nvSpPr>
          <p:spPr>
            <a:xfrm>
              <a:off x="2002525" y="1877217"/>
              <a:ext cx="608307" cy="684345"/>
            </a:xfrm>
            <a:prstGeom prst="arc">
              <a:avLst>
                <a:gd name="adj1" fmla="val 5834886"/>
                <a:gd name="adj2" fmla="val 0"/>
              </a:avLst>
            </a:prstGeom>
            <a:ln w="28575">
              <a:solidFill>
                <a:schemeClr val="tx2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748077" y="1783395"/>
              <a:ext cx="6387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dirty="0">
                  <a:solidFill>
                    <a:prstClr val="white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502696" y="2382650"/>
            <a:ext cx="1540701" cy="1247143"/>
            <a:chOff x="3671595" y="2774356"/>
            <a:chExt cx="1535388" cy="1247143"/>
          </a:xfrm>
        </p:grpSpPr>
        <p:sp>
          <p:nvSpPr>
            <p:cNvPr id="14" name="Oval 13"/>
            <p:cNvSpPr/>
            <p:nvPr/>
          </p:nvSpPr>
          <p:spPr>
            <a:xfrm>
              <a:off x="4492810" y="3382777"/>
              <a:ext cx="638723" cy="638722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dirty="0">
                  <a:solidFill>
                    <a:prstClr val="white"/>
                  </a:solidFill>
                  <a:latin typeface="Corbel"/>
                </a:rPr>
                <a:t>C</a:t>
              </a:r>
            </a:p>
          </p:txBody>
        </p:sp>
        <p:sp>
          <p:nvSpPr>
            <p:cNvPr id="15" name="Arc 14"/>
            <p:cNvSpPr/>
            <p:nvPr/>
          </p:nvSpPr>
          <p:spPr>
            <a:xfrm rot="1014773">
              <a:off x="3671595" y="2960764"/>
              <a:ext cx="1155783" cy="1026518"/>
            </a:xfrm>
            <a:prstGeom prst="arc">
              <a:avLst>
                <a:gd name="adj1" fmla="val 13400938"/>
                <a:gd name="adj2" fmla="val 19928091"/>
              </a:avLst>
            </a:prstGeom>
            <a:ln w="28575">
              <a:solidFill>
                <a:schemeClr val="tx2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68260" y="2774356"/>
              <a:ext cx="6387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dirty="0">
                  <a:solidFill>
                    <a:prstClr val="white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598085" y="2817599"/>
            <a:ext cx="1464990" cy="1381508"/>
            <a:chOff x="4766724" y="3209306"/>
            <a:chExt cx="1459938" cy="1381508"/>
          </a:xfrm>
        </p:grpSpPr>
        <p:sp>
          <p:nvSpPr>
            <p:cNvPr id="18" name="Oval 17"/>
            <p:cNvSpPr/>
            <p:nvPr/>
          </p:nvSpPr>
          <p:spPr>
            <a:xfrm>
              <a:off x="5587939" y="3952092"/>
              <a:ext cx="638723" cy="638722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dirty="0">
                  <a:solidFill>
                    <a:prstClr val="white"/>
                  </a:solidFill>
                  <a:latin typeface="Corbel"/>
                </a:rPr>
                <a:t>D</a:t>
              </a:r>
            </a:p>
          </p:txBody>
        </p:sp>
        <p:sp>
          <p:nvSpPr>
            <p:cNvPr id="19" name="Arc 18"/>
            <p:cNvSpPr/>
            <p:nvPr/>
          </p:nvSpPr>
          <p:spPr>
            <a:xfrm rot="1014773">
              <a:off x="4766724" y="3530079"/>
              <a:ext cx="1155783" cy="1026518"/>
            </a:xfrm>
            <a:prstGeom prst="arc">
              <a:avLst>
                <a:gd name="adj1" fmla="val 13400938"/>
                <a:gd name="adj2" fmla="val 19928091"/>
              </a:avLst>
            </a:prstGeom>
            <a:ln w="28575">
              <a:solidFill>
                <a:schemeClr val="tx2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466010" y="3209306"/>
              <a:ext cx="6387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dirty="0">
                  <a:solidFill>
                    <a:prstClr val="white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1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719680" y="3415122"/>
            <a:ext cx="1464989" cy="1422708"/>
            <a:chOff x="5888318" y="3806829"/>
            <a:chExt cx="1459937" cy="1422708"/>
          </a:xfrm>
        </p:grpSpPr>
        <p:sp>
          <p:nvSpPr>
            <p:cNvPr id="22" name="Oval 21"/>
            <p:cNvSpPr/>
            <p:nvPr/>
          </p:nvSpPr>
          <p:spPr>
            <a:xfrm>
              <a:off x="6709532" y="4590815"/>
              <a:ext cx="638723" cy="638722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dirty="0">
                  <a:solidFill>
                    <a:prstClr val="white"/>
                  </a:solidFill>
                  <a:latin typeface="Corbel"/>
                </a:rPr>
                <a:t>E</a:t>
              </a:r>
            </a:p>
          </p:txBody>
        </p:sp>
        <p:sp>
          <p:nvSpPr>
            <p:cNvPr id="23" name="Arc 22"/>
            <p:cNvSpPr/>
            <p:nvPr/>
          </p:nvSpPr>
          <p:spPr>
            <a:xfrm rot="1014773">
              <a:off x="5888318" y="4168801"/>
              <a:ext cx="1155783" cy="1026518"/>
            </a:xfrm>
            <a:prstGeom prst="arc">
              <a:avLst>
                <a:gd name="adj1" fmla="val 13400938"/>
                <a:gd name="adj2" fmla="val 19928091"/>
              </a:avLst>
            </a:prstGeom>
            <a:ln w="28575">
              <a:solidFill>
                <a:schemeClr val="tx2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449374" y="3806829"/>
              <a:ext cx="6387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dirty="0">
                  <a:solidFill>
                    <a:prstClr val="white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450769" y="923432"/>
            <a:ext cx="2937619" cy="2891800"/>
            <a:chOff x="2624485" y="1315139"/>
            <a:chExt cx="2927489" cy="2891800"/>
          </a:xfrm>
        </p:grpSpPr>
        <p:sp>
          <p:nvSpPr>
            <p:cNvPr id="26" name="Arc 25"/>
            <p:cNvSpPr/>
            <p:nvPr/>
          </p:nvSpPr>
          <p:spPr>
            <a:xfrm rot="12033988">
              <a:off x="2624485" y="1315139"/>
              <a:ext cx="2927489" cy="2615371"/>
            </a:xfrm>
            <a:prstGeom prst="arc">
              <a:avLst>
                <a:gd name="adj1" fmla="val 13761774"/>
                <a:gd name="adj2" fmla="val 19928091"/>
              </a:avLst>
            </a:prstGeom>
            <a:ln w="28575">
              <a:solidFill>
                <a:schemeClr val="tx2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92655" y="3806829"/>
              <a:ext cx="6387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dirty="0">
                  <a:solidFill>
                    <a:prstClr val="white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256068" y="-603448"/>
            <a:ext cx="5952500" cy="5586923"/>
            <a:chOff x="2440181" y="-211741"/>
            <a:chExt cx="5931974" cy="5586923"/>
          </a:xfrm>
        </p:grpSpPr>
        <p:sp>
          <p:nvSpPr>
            <p:cNvPr id="29" name="Arc 28"/>
            <p:cNvSpPr/>
            <p:nvPr/>
          </p:nvSpPr>
          <p:spPr>
            <a:xfrm rot="12033988">
              <a:off x="2440181" y="-211741"/>
              <a:ext cx="5931974" cy="5299531"/>
            </a:xfrm>
            <a:prstGeom prst="arc">
              <a:avLst>
                <a:gd name="adj1" fmla="val 13318590"/>
                <a:gd name="adj2" fmla="val 19928091"/>
              </a:avLst>
            </a:prstGeom>
            <a:ln w="28575">
              <a:solidFill>
                <a:schemeClr val="tx2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107971" y="4975072"/>
              <a:ext cx="6387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dirty="0">
                  <a:solidFill>
                    <a:prstClr val="white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444309" y="1432649"/>
            <a:ext cx="888689" cy="1058353"/>
            <a:chOff x="3610959" y="1824355"/>
            <a:chExt cx="885625" cy="1058353"/>
          </a:xfrm>
        </p:grpSpPr>
        <p:sp>
          <p:nvSpPr>
            <p:cNvPr id="32" name="Arc 31"/>
            <p:cNvSpPr/>
            <p:nvPr/>
          </p:nvSpPr>
          <p:spPr>
            <a:xfrm rot="1116989">
              <a:off x="3610959" y="2166892"/>
              <a:ext cx="511802" cy="715816"/>
            </a:xfrm>
            <a:prstGeom prst="arc">
              <a:avLst>
                <a:gd name="adj1" fmla="val 7153554"/>
                <a:gd name="adj2" fmla="val 3963666"/>
              </a:avLst>
            </a:prstGeom>
            <a:ln w="28575">
              <a:solidFill>
                <a:schemeClr val="tx2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857861" y="1824355"/>
              <a:ext cx="6387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dirty="0">
                  <a:solidFill>
                    <a:prstClr val="white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1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574061" y="1491368"/>
            <a:ext cx="2937619" cy="2950069"/>
            <a:chOff x="3747777" y="1883074"/>
            <a:chExt cx="2927489" cy="2950069"/>
          </a:xfrm>
        </p:grpSpPr>
        <p:sp>
          <p:nvSpPr>
            <p:cNvPr id="35" name="Arc 34"/>
            <p:cNvSpPr/>
            <p:nvPr/>
          </p:nvSpPr>
          <p:spPr>
            <a:xfrm rot="12033988">
              <a:off x="3747777" y="1883074"/>
              <a:ext cx="2927489" cy="2615371"/>
            </a:xfrm>
            <a:prstGeom prst="arc">
              <a:avLst>
                <a:gd name="adj1" fmla="val 13761774"/>
                <a:gd name="adj2" fmla="val 19928091"/>
              </a:avLst>
            </a:prstGeom>
            <a:ln w="28575">
              <a:solidFill>
                <a:schemeClr val="tx2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746594" y="4433033"/>
              <a:ext cx="6387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dirty="0">
                  <a:solidFill>
                    <a:prstClr val="white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1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688501" y="2801002"/>
            <a:ext cx="1350197" cy="2319699"/>
            <a:chOff x="3368910" y="2360427"/>
            <a:chExt cx="3867646" cy="3385343"/>
          </a:xfrm>
        </p:grpSpPr>
        <p:sp>
          <p:nvSpPr>
            <p:cNvPr id="38" name="Arc 37"/>
            <p:cNvSpPr/>
            <p:nvPr/>
          </p:nvSpPr>
          <p:spPr>
            <a:xfrm rot="12387425" flipV="1">
              <a:off x="3368910" y="2730925"/>
              <a:ext cx="3867646" cy="3014845"/>
            </a:xfrm>
            <a:prstGeom prst="arc">
              <a:avLst>
                <a:gd name="adj1" fmla="val 11699940"/>
                <a:gd name="adj2" fmla="val 20547743"/>
              </a:avLst>
            </a:prstGeom>
            <a:ln w="28575">
              <a:solidFill>
                <a:schemeClr val="tx2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418797" y="2360427"/>
              <a:ext cx="638724" cy="58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dirty="0">
                  <a:solidFill>
                    <a:prstClr val="white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1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3847672" y="4523942"/>
            <a:ext cx="21043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CA" sz="2600" dirty="0">
                <a:solidFill>
                  <a:prstClr val="white"/>
                </a:solidFill>
                <a:latin typeface="Corbel"/>
              </a:rPr>
              <a:t>B = 011</a:t>
            </a: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CA" sz="2600" dirty="0">
                <a:solidFill>
                  <a:prstClr val="white"/>
                </a:solidFill>
                <a:latin typeface="Corbel"/>
              </a:rPr>
              <a:t>D = 001</a:t>
            </a:r>
          </a:p>
          <a:p>
            <a:pPr>
              <a:lnSpc>
                <a:spcPct val="120000"/>
              </a:lnSpc>
            </a:pPr>
            <a:endParaRPr lang="en-CA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684488" y="5804629"/>
            <a:ext cx="2104313" cy="574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CA" sz="2800" b="1" dirty="0">
                <a:solidFill>
                  <a:srgbClr val="FFFF00"/>
                </a:solidFill>
                <a:latin typeface="Corbel"/>
              </a:rPr>
              <a:t>Why not?</a:t>
            </a:r>
            <a:endParaRPr lang="en-CA" sz="2000" b="1" dirty="0">
              <a:solidFill>
                <a:srgbClr val="FFFF00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6773070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2702" y="360841"/>
            <a:ext cx="8017428" cy="921346"/>
          </a:xfrm>
        </p:spPr>
        <p:txBody>
          <a:bodyPr/>
          <a:lstStyle/>
          <a:p>
            <a:r>
              <a:rPr lang="en-CA" dirty="0"/>
              <a:t>Step #3: Flip-Flop Assignment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5672" y="2329796"/>
            <a:ext cx="8104672" cy="4195548"/>
          </a:xfrm>
        </p:spPr>
        <p:txBody>
          <a:bodyPr>
            <a:normAutofit fontScale="92500"/>
          </a:bodyPr>
          <a:lstStyle/>
          <a:p>
            <a:r>
              <a:rPr lang="en-CA" dirty="0"/>
              <a:t>Be careful of 						 </a:t>
            </a:r>
            <a:r>
              <a:rPr lang="en-CA" dirty="0">
                <a:solidFill>
                  <a:srgbClr val="FFFF00"/>
                </a:solidFill>
              </a:rPr>
              <a:t>race conditions</a:t>
            </a:r>
            <a:r>
              <a:rPr lang="en-CA" dirty="0"/>
              <a:t>.</a:t>
            </a:r>
          </a:p>
          <a:p>
            <a:r>
              <a:rPr lang="en-CA" dirty="0"/>
              <a:t>Better solution: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CA" dirty="0"/>
              <a:t>A = 000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CA" dirty="0"/>
              <a:t>C = 011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CA" dirty="0"/>
              <a:t>E = 100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CA" dirty="0"/>
              <a:t>Still has race conditions (C</a:t>
            </a:r>
            <a:r>
              <a:rPr lang="en-CA" dirty="0">
                <a:sym typeface="Wingdings" panose="05000000000000000000" pitchFamily="2" charset="2"/>
              </a:rPr>
              <a:t></a:t>
            </a:r>
            <a:r>
              <a:rPr lang="en-CA" dirty="0"/>
              <a:t>D, C</a:t>
            </a:r>
            <a:r>
              <a:rPr lang="en-CA" dirty="0">
                <a:sym typeface="Wingdings" panose="05000000000000000000" pitchFamily="2" charset="2"/>
              </a:rPr>
              <a:t></a:t>
            </a:r>
            <a:r>
              <a:rPr lang="en-CA" dirty="0"/>
              <a:t>A), but is safer.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CA" dirty="0"/>
              <a:t>“Safer” is defined according to output behaviour.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CA" dirty="0"/>
              <a:t>Sometimes, extra flip-flops are used for extra insurance.</a:t>
            </a:r>
          </a:p>
          <a:p>
            <a:pPr lvl="1"/>
            <a:endParaRPr lang="en-CA" dirty="0"/>
          </a:p>
          <a:p>
            <a:endParaRPr lang="en-CA" dirty="0"/>
          </a:p>
        </p:txBody>
      </p:sp>
      <p:sp>
        <p:nvSpPr>
          <p:cNvPr id="5" name="Oval 4"/>
          <p:cNvSpPr/>
          <p:nvPr/>
        </p:nvSpPr>
        <p:spPr>
          <a:xfrm>
            <a:off x="5078470" y="1608046"/>
            <a:ext cx="644094" cy="643574"/>
          </a:xfrm>
          <a:prstGeom prst="ellipse">
            <a:avLst/>
          </a:prstGeom>
          <a:solidFill>
            <a:srgbClr val="002060"/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prstClr val="white"/>
                </a:solidFill>
                <a:latin typeface="Corbel"/>
              </a:rPr>
              <a:t>A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283453" y="1455697"/>
            <a:ext cx="1566744" cy="1407134"/>
            <a:chOff x="2456261" y="2047107"/>
            <a:chExt cx="1553678" cy="1396526"/>
          </a:xfrm>
        </p:grpSpPr>
        <p:sp>
          <p:nvSpPr>
            <p:cNvPr id="7" name="Oval 6"/>
            <p:cNvSpPr/>
            <p:nvPr/>
          </p:nvSpPr>
          <p:spPr>
            <a:xfrm>
              <a:off x="3371216" y="2744055"/>
              <a:ext cx="638723" cy="638722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dirty="0">
                  <a:solidFill>
                    <a:prstClr val="white"/>
                  </a:solidFill>
                  <a:latin typeface="Corbel"/>
                </a:rPr>
                <a:t>B</a:t>
              </a:r>
            </a:p>
          </p:txBody>
        </p:sp>
        <p:sp>
          <p:nvSpPr>
            <p:cNvPr id="8" name="Arc 7"/>
            <p:cNvSpPr/>
            <p:nvPr/>
          </p:nvSpPr>
          <p:spPr>
            <a:xfrm rot="1800000">
              <a:off x="2456261" y="2417115"/>
              <a:ext cx="1155783" cy="1026518"/>
            </a:xfrm>
            <a:prstGeom prst="arc">
              <a:avLst>
                <a:gd name="adj1" fmla="val 13400938"/>
                <a:gd name="adj2" fmla="val 18983197"/>
              </a:avLst>
            </a:prstGeom>
            <a:ln w="28575">
              <a:solidFill>
                <a:schemeClr val="tx2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051854" y="2047107"/>
              <a:ext cx="638723" cy="397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dirty="0">
                  <a:solidFill>
                    <a:prstClr val="white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1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9371" y="1194334"/>
            <a:ext cx="870010" cy="784078"/>
            <a:chOff x="1748077" y="1783395"/>
            <a:chExt cx="862755" cy="778167"/>
          </a:xfrm>
        </p:grpSpPr>
        <p:sp>
          <p:nvSpPr>
            <p:cNvPr id="11" name="Arc 10"/>
            <p:cNvSpPr/>
            <p:nvPr/>
          </p:nvSpPr>
          <p:spPr>
            <a:xfrm>
              <a:off x="2002525" y="1877217"/>
              <a:ext cx="608307" cy="684345"/>
            </a:xfrm>
            <a:prstGeom prst="arc">
              <a:avLst>
                <a:gd name="adj1" fmla="val 5834886"/>
                <a:gd name="adj2" fmla="val 0"/>
              </a:avLst>
            </a:prstGeom>
            <a:ln w="28575">
              <a:solidFill>
                <a:schemeClr val="tx2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748077" y="1783395"/>
              <a:ext cx="638723" cy="397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dirty="0">
                  <a:solidFill>
                    <a:prstClr val="white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498897" y="2183514"/>
            <a:ext cx="1548298" cy="1256616"/>
            <a:chOff x="3671595" y="2774356"/>
            <a:chExt cx="1535388" cy="1247143"/>
          </a:xfrm>
        </p:grpSpPr>
        <p:sp>
          <p:nvSpPr>
            <p:cNvPr id="14" name="Oval 13"/>
            <p:cNvSpPr/>
            <p:nvPr/>
          </p:nvSpPr>
          <p:spPr>
            <a:xfrm>
              <a:off x="4492810" y="3382777"/>
              <a:ext cx="638723" cy="638722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dirty="0">
                  <a:solidFill>
                    <a:prstClr val="white"/>
                  </a:solidFill>
                  <a:latin typeface="Corbel"/>
                </a:rPr>
                <a:t>C</a:t>
              </a:r>
            </a:p>
          </p:txBody>
        </p:sp>
        <p:sp>
          <p:nvSpPr>
            <p:cNvPr id="15" name="Arc 14"/>
            <p:cNvSpPr/>
            <p:nvPr/>
          </p:nvSpPr>
          <p:spPr>
            <a:xfrm rot="1014773">
              <a:off x="3671595" y="2960764"/>
              <a:ext cx="1155783" cy="1026518"/>
            </a:xfrm>
            <a:prstGeom prst="arc">
              <a:avLst>
                <a:gd name="adj1" fmla="val 13400938"/>
                <a:gd name="adj2" fmla="val 19928091"/>
              </a:avLst>
            </a:prstGeom>
            <a:ln w="28575">
              <a:solidFill>
                <a:schemeClr val="tx2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68260" y="2774356"/>
              <a:ext cx="638723" cy="397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dirty="0">
                  <a:solidFill>
                    <a:prstClr val="white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594472" y="2617953"/>
            <a:ext cx="1472216" cy="1392002"/>
            <a:chOff x="4766724" y="3209306"/>
            <a:chExt cx="1459938" cy="1381508"/>
          </a:xfrm>
        </p:grpSpPr>
        <p:sp>
          <p:nvSpPr>
            <p:cNvPr id="18" name="Oval 17"/>
            <p:cNvSpPr/>
            <p:nvPr/>
          </p:nvSpPr>
          <p:spPr>
            <a:xfrm>
              <a:off x="5587939" y="3952092"/>
              <a:ext cx="638723" cy="638722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dirty="0">
                  <a:solidFill>
                    <a:prstClr val="white"/>
                  </a:solidFill>
                  <a:latin typeface="Corbel"/>
                </a:rPr>
                <a:t>D</a:t>
              </a:r>
            </a:p>
          </p:txBody>
        </p:sp>
        <p:sp>
          <p:nvSpPr>
            <p:cNvPr id="19" name="Arc 18"/>
            <p:cNvSpPr/>
            <p:nvPr/>
          </p:nvSpPr>
          <p:spPr>
            <a:xfrm rot="1014773">
              <a:off x="4766724" y="3530079"/>
              <a:ext cx="1155783" cy="1026518"/>
            </a:xfrm>
            <a:prstGeom prst="arc">
              <a:avLst>
                <a:gd name="adj1" fmla="val 13400938"/>
                <a:gd name="adj2" fmla="val 19928091"/>
              </a:avLst>
            </a:prstGeom>
            <a:ln w="28575">
              <a:solidFill>
                <a:schemeClr val="tx2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466010" y="3209306"/>
              <a:ext cx="638723" cy="397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dirty="0">
                  <a:solidFill>
                    <a:prstClr val="white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1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716067" y="3215319"/>
            <a:ext cx="1472214" cy="1433516"/>
            <a:chOff x="5888318" y="3806829"/>
            <a:chExt cx="1459937" cy="1422708"/>
          </a:xfrm>
        </p:grpSpPr>
        <p:sp>
          <p:nvSpPr>
            <p:cNvPr id="22" name="Oval 21"/>
            <p:cNvSpPr/>
            <p:nvPr/>
          </p:nvSpPr>
          <p:spPr>
            <a:xfrm>
              <a:off x="6709532" y="4590815"/>
              <a:ext cx="638723" cy="638722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dirty="0">
                  <a:solidFill>
                    <a:prstClr val="white"/>
                  </a:solidFill>
                  <a:latin typeface="Corbel"/>
                </a:rPr>
                <a:t>E</a:t>
              </a:r>
            </a:p>
          </p:txBody>
        </p:sp>
        <p:sp>
          <p:nvSpPr>
            <p:cNvPr id="23" name="Arc 22"/>
            <p:cNvSpPr/>
            <p:nvPr/>
          </p:nvSpPr>
          <p:spPr>
            <a:xfrm rot="1014773">
              <a:off x="5888318" y="4168801"/>
              <a:ext cx="1155783" cy="1026518"/>
            </a:xfrm>
            <a:prstGeom prst="arc">
              <a:avLst>
                <a:gd name="adj1" fmla="val 13400938"/>
                <a:gd name="adj2" fmla="val 19928091"/>
              </a:avLst>
            </a:prstGeom>
            <a:ln w="28575">
              <a:solidFill>
                <a:schemeClr val="tx2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449374" y="3806829"/>
              <a:ext cx="638723" cy="397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dirty="0">
                  <a:solidFill>
                    <a:prstClr val="white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443525" y="717645"/>
            <a:ext cx="2952106" cy="2910727"/>
            <a:chOff x="2624485" y="1315139"/>
            <a:chExt cx="2927489" cy="2888784"/>
          </a:xfrm>
        </p:grpSpPr>
        <p:sp>
          <p:nvSpPr>
            <p:cNvPr id="26" name="Arc 25"/>
            <p:cNvSpPr/>
            <p:nvPr/>
          </p:nvSpPr>
          <p:spPr>
            <a:xfrm rot="12033988">
              <a:off x="2624485" y="1315139"/>
              <a:ext cx="2927489" cy="2615371"/>
            </a:xfrm>
            <a:prstGeom prst="arc">
              <a:avLst>
                <a:gd name="adj1" fmla="val 13761774"/>
                <a:gd name="adj2" fmla="val 19928091"/>
              </a:avLst>
            </a:prstGeom>
            <a:ln w="28575">
              <a:solidFill>
                <a:schemeClr val="tx2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92655" y="3806829"/>
              <a:ext cx="638723" cy="397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dirty="0">
                  <a:solidFill>
                    <a:prstClr val="white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241389" y="-819472"/>
            <a:ext cx="5981858" cy="5626323"/>
            <a:chOff x="2440181" y="-211741"/>
            <a:chExt cx="5931974" cy="5583907"/>
          </a:xfrm>
        </p:grpSpPr>
        <p:sp>
          <p:nvSpPr>
            <p:cNvPr id="29" name="Arc 28"/>
            <p:cNvSpPr/>
            <p:nvPr/>
          </p:nvSpPr>
          <p:spPr>
            <a:xfrm rot="12033988">
              <a:off x="2440181" y="-211741"/>
              <a:ext cx="5931974" cy="5299531"/>
            </a:xfrm>
            <a:prstGeom prst="arc">
              <a:avLst>
                <a:gd name="adj1" fmla="val 13318590"/>
                <a:gd name="adj2" fmla="val 19928091"/>
              </a:avLst>
            </a:prstGeom>
            <a:ln w="28575">
              <a:solidFill>
                <a:schemeClr val="tx2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107971" y="4975072"/>
              <a:ext cx="638723" cy="397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dirty="0">
                  <a:solidFill>
                    <a:prstClr val="white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442117" y="1234230"/>
            <a:ext cx="893072" cy="1066392"/>
            <a:chOff x="3610959" y="1824355"/>
            <a:chExt cx="885625" cy="1058353"/>
          </a:xfrm>
        </p:grpSpPr>
        <p:sp>
          <p:nvSpPr>
            <p:cNvPr id="32" name="Arc 31"/>
            <p:cNvSpPr/>
            <p:nvPr/>
          </p:nvSpPr>
          <p:spPr>
            <a:xfrm rot="1116989">
              <a:off x="3610959" y="2166892"/>
              <a:ext cx="511802" cy="715816"/>
            </a:xfrm>
            <a:prstGeom prst="arc">
              <a:avLst>
                <a:gd name="adj1" fmla="val 7153554"/>
                <a:gd name="adj2" fmla="val 3963666"/>
              </a:avLst>
            </a:prstGeom>
            <a:ln w="28575">
              <a:solidFill>
                <a:schemeClr val="tx2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857861" y="1824355"/>
              <a:ext cx="638723" cy="397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dirty="0">
                  <a:solidFill>
                    <a:prstClr val="white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1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566817" y="1285359"/>
            <a:ext cx="2952106" cy="2969439"/>
            <a:chOff x="3747777" y="1883074"/>
            <a:chExt cx="2927489" cy="2947053"/>
          </a:xfrm>
        </p:grpSpPr>
        <p:sp>
          <p:nvSpPr>
            <p:cNvPr id="35" name="Arc 34"/>
            <p:cNvSpPr/>
            <p:nvPr/>
          </p:nvSpPr>
          <p:spPr>
            <a:xfrm rot="12033988">
              <a:off x="3747777" y="1883074"/>
              <a:ext cx="2927489" cy="2615371"/>
            </a:xfrm>
            <a:prstGeom prst="arc">
              <a:avLst>
                <a:gd name="adj1" fmla="val 13761774"/>
                <a:gd name="adj2" fmla="val 19928091"/>
              </a:avLst>
            </a:prstGeom>
            <a:ln w="28575">
              <a:solidFill>
                <a:schemeClr val="tx2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746594" y="4433033"/>
              <a:ext cx="638723" cy="397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dirty="0">
                  <a:solidFill>
                    <a:prstClr val="white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1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685171" y="2597793"/>
            <a:ext cx="1356856" cy="2337318"/>
            <a:chOff x="3368910" y="2360427"/>
            <a:chExt cx="3867646" cy="3385343"/>
          </a:xfrm>
        </p:grpSpPr>
        <p:sp>
          <p:nvSpPr>
            <p:cNvPr id="38" name="Arc 37"/>
            <p:cNvSpPr/>
            <p:nvPr/>
          </p:nvSpPr>
          <p:spPr>
            <a:xfrm rot="12387425" flipV="1">
              <a:off x="3368910" y="2730925"/>
              <a:ext cx="3867646" cy="3014845"/>
            </a:xfrm>
            <a:prstGeom prst="arc">
              <a:avLst>
                <a:gd name="adj1" fmla="val 11699940"/>
                <a:gd name="adj2" fmla="val 20547743"/>
              </a:avLst>
            </a:prstGeom>
            <a:ln w="28575">
              <a:solidFill>
                <a:schemeClr val="tx2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418797" y="2360427"/>
              <a:ext cx="638725" cy="579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dirty="0">
                  <a:solidFill>
                    <a:prstClr val="white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1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3642540" y="3717503"/>
            <a:ext cx="2114690" cy="1395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CA" sz="2600" dirty="0">
                <a:solidFill>
                  <a:prstClr val="white"/>
                </a:solidFill>
                <a:latin typeface="Corbel"/>
              </a:rPr>
              <a:t>B = 001</a:t>
            </a: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CA" sz="2600" dirty="0">
                <a:solidFill>
                  <a:prstClr val="white"/>
                </a:solidFill>
                <a:latin typeface="Corbel"/>
              </a:rPr>
              <a:t>D = 101</a:t>
            </a:r>
          </a:p>
          <a:p>
            <a:pPr>
              <a:lnSpc>
                <a:spcPct val="120000"/>
              </a:lnSpc>
            </a:pPr>
            <a:endParaRPr lang="en-CA" dirty="0">
              <a:solidFill>
                <a:prstClr val="white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547795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07568" y="2708920"/>
            <a:ext cx="71287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CSCB58 Week 5:</a:t>
            </a:r>
          </a:p>
          <a:p>
            <a:pPr algn="ctr"/>
            <a:r>
              <a:rPr lang="en-US" sz="6000" b="1" dirty="0"/>
              <a:t>Summary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E37E-424F-4DCE-BB6E-731ABDD533B7}" type="slidenum">
              <a:rPr lang="en-CA" smtClean="0"/>
              <a:pPr/>
              <a:t>2</a:t>
            </a:fld>
            <a:endParaRPr lang="en-CA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744073" y="1614894"/>
          <a:ext cx="3384375" cy="36613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0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5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41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3586"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Present State</a:t>
                      </a:r>
                      <a:endParaRPr lang="en-CA" sz="1800" baseline="-25000" dirty="0">
                        <a:solidFill>
                          <a:schemeClr val="bg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Z</a:t>
                      </a:r>
                      <a:endParaRPr lang="en-CA" sz="2000" baseline="-25000" dirty="0">
                        <a:solidFill>
                          <a:schemeClr val="bg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X</a:t>
                      </a:r>
                      <a:endParaRPr lang="en-CA" sz="1800" baseline="-25000" dirty="0">
                        <a:solidFill>
                          <a:schemeClr val="bg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Next State</a:t>
                      </a:r>
                      <a:endParaRPr lang="en-CA" sz="1800" baseline="-25000" dirty="0">
                        <a:solidFill>
                          <a:schemeClr val="bg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78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78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B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78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B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C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78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B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latin typeface="Courier New" pitchFamily="49" charset="0"/>
                          <a:cs typeface="Courier New" pitchFamily="49" charset="0"/>
                        </a:rPr>
                        <a:t>B</a:t>
                      </a:r>
                    </a:p>
                  </a:txBody>
                  <a:tcPr marT="27432" marB="2743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578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C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578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C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D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578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D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E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578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D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B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5787"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latin typeface="Courier New" pitchFamily="49" charset="0"/>
                          <a:cs typeface="Courier New" pitchFamily="49" charset="0"/>
                        </a:rPr>
                        <a:t>E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latin typeface="Courier New" pitchFamily="49" charset="0"/>
                          <a:cs typeface="Courier New" pitchFamily="49" charset="0"/>
                        </a:rPr>
                        <a:t>A</a:t>
                      </a:r>
                    </a:p>
                  </a:txBody>
                  <a:tcPr marT="27432" marB="27432"/>
                </a:tc>
                <a:extLst>
                  <a:ext uri="{0D108BD9-81ED-4DB2-BD59-A6C34878D82A}">
                    <a16:rowId xmlns:a16="http://schemas.microsoft.com/office/drawing/2014/main" val="3905497083"/>
                  </a:ext>
                </a:extLst>
              </a:tr>
              <a:tr h="305787"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latin typeface="Courier New" pitchFamily="49" charset="0"/>
                          <a:cs typeface="Courier New" pitchFamily="49" charset="0"/>
                        </a:rPr>
                        <a:t>E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latin typeface="Courier New" pitchFamily="49" charset="0"/>
                          <a:cs typeface="Courier New" pitchFamily="49" charset="0"/>
                        </a:rPr>
                        <a:t>D</a:t>
                      </a:r>
                    </a:p>
                  </a:txBody>
                  <a:tcPr marT="27432" marB="27432"/>
                </a:tc>
                <a:extLst>
                  <a:ext uri="{0D108BD9-81ED-4DB2-BD59-A6C34878D82A}">
                    <a16:rowId xmlns:a16="http://schemas.microsoft.com/office/drawing/2014/main" val="4249251283"/>
                  </a:ext>
                </a:extLst>
              </a:tr>
            </a:tbl>
          </a:graphicData>
        </a:graphic>
      </p:graphicFrame>
      <p:cxnSp>
        <p:nvCxnSpPr>
          <p:cNvPr id="8" name="Straight Connector 7"/>
          <p:cNvCxnSpPr>
            <a:cxnSpLocks/>
          </p:cNvCxnSpPr>
          <p:nvPr/>
        </p:nvCxnSpPr>
        <p:spPr>
          <a:xfrm>
            <a:off x="8904312" y="2190958"/>
            <a:ext cx="0" cy="30853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8400256" y="2190958"/>
            <a:ext cx="0" cy="30853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Step #4: Redraw State Table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7568" y="1628800"/>
            <a:ext cx="7772400" cy="4726760"/>
          </a:xfrm>
        </p:spPr>
        <p:txBody>
          <a:bodyPr/>
          <a:lstStyle/>
          <a:p>
            <a:r>
              <a:rPr lang="en-CA" dirty="0"/>
              <a:t>From here, we can 					 construct the K-maps 				 for the state logic					 combinational circuit.</a:t>
            </a:r>
          </a:p>
          <a:p>
            <a:pPr lvl="1"/>
            <a:r>
              <a:rPr lang="en-CA" dirty="0"/>
              <a:t>Derive equations for each				 flip-flop value, given the				 previous values and the				 input </a:t>
            </a:r>
            <a:r>
              <a:rPr lang="en-CA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CA" dirty="0"/>
              <a:t>.</a:t>
            </a:r>
          </a:p>
          <a:p>
            <a:pPr lvl="1"/>
            <a:r>
              <a:rPr lang="en-CA" dirty="0"/>
              <a:t>Three equations total,				 plus one more for </a:t>
            </a:r>
            <a:r>
              <a:rPr lang="en-CA" dirty="0">
                <a:latin typeface="Courier New" panose="02070309020205020404" pitchFamily="49" charset="0"/>
                <a:cs typeface="Courier New" panose="02070309020205020404" pitchFamily="49" charset="0"/>
              </a:rPr>
              <a:t>Z</a:t>
            </a:r>
            <a:r>
              <a:rPr lang="en-CA" dirty="0"/>
              <a:t> (trivial for Moore machines).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744073" y="1614028"/>
          <a:ext cx="3384379" cy="36613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>
                  <a:extLst>
                    <a:ext uri="{9D8B030D-6E8A-4147-A177-3AD203B41FA5}">
                      <a16:colId xmlns:a16="http://schemas.microsoft.com/office/drawing/2014/main" val="855609557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327292468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2450246071"/>
                    </a:ext>
                  </a:extLst>
                </a:gridCol>
                <a:gridCol w="360043">
                  <a:extLst>
                    <a:ext uri="{9D8B030D-6E8A-4147-A177-3AD203B41FA5}">
                      <a16:colId xmlns:a16="http://schemas.microsoft.com/office/drawing/2014/main" val="4182663963"/>
                    </a:ext>
                  </a:extLst>
                </a:gridCol>
              </a:tblGrid>
              <a:tr h="333586"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Present State</a:t>
                      </a:r>
                      <a:endParaRPr lang="en-CA" sz="1800" baseline="-25000" dirty="0">
                        <a:solidFill>
                          <a:schemeClr val="bg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 hMerge="1">
                  <a:txBody>
                    <a:bodyPr/>
                    <a:lstStyle/>
                    <a:p>
                      <a:pPr algn="ctr"/>
                      <a:endParaRPr lang="en-CA" sz="1800" baseline="-25000" dirty="0">
                        <a:solidFill>
                          <a:schemeClr val="bg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 hMerge="1">
                  <a:txBody>
                    <a:bodyPr/>
                    <a:lstStyle/>
                    <a:p>
                      <a:pPr algn="ctr"/>
                      <a:endParaRPr lang="en-CA" sz="1800" baseline="-25000" dirty="0">
                        <a:solidFill>
                          <a:schemeClr val="bg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Z</a:t>
                      </a:r>
                      <a:endParaRPr lang="en-CA" sz="2000" baseline="-25000" dirty="0">
                        <a:solidFill>
                          <a:schemeClr val="bg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X</a:t>
                      </a:r>
                      <a:endParaRPr lang="en-CA" sz="1800" baseline="-25000" dirty="0">
                        <a:solidFill>
                          <a:schemeClr val="bg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Next State</a:t>
                      </a:r>
                      <a:endParaRPr lang="en-CA" sz="1800" baseline="-25000" dirty="0">
                        <a:solidFill>
                          <a:schemeClr val="bg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 hMerge="1">
                  <a:txBody>
                    <a:bodyPr/>
                    <a:lstStyle/>
                    <a:p>
                      <a:pPr algn="ctr"/>
                      <a:endParaRPr lang="en-CA" sz="1800" baseline="-25000" dirty="0">
                        <a:solidFill>
                          <a:schemeClr val="bg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 hMerge="1">
                  <a:txBody>
                    <a:bodyPr/>
                    <a:lstStyle/>
                    <a:p>
                      <a:pPr algn="ctr"/>
                      <a:endParaRPr lang="en-CA" sz="1800" baseline="-25000" dirty="0">
                        <a:solidFill>
                          <a:schemeClr val="bg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787"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600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600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</a:p>
                  </a:txBody>
                  <a:tcPr marT="27432" marB="2743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787"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600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  <a:endParaRPr lang="en-CA" sz="1600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</a:p>
                  </a:txBody>
                  <a:tcPr marT="27432" marB="2743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787"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  <a:endParaRPr lang="en-CA" sz="1600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600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</a:p>
                  </a:txBody>
                  <a:tcPr marT="27432" marB="2743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787"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  <a:endParaRPr lang="en-CA" sz="1600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</a:p>
                  </a:txBody>
                  <a:tcPr marT="27432" marB="2743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5787"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  <a:endParaRPr lang="en-CA" sz="1600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600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</a:p>
                  </a:txBody>
                  <a:tcPr marT="27432" marB="2743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5787"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  <a:endParaRPr lang="en-CA" sz="1600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  <a:endParaRPr lang="en-CA" sz="1600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</a:p>
                  </a:txBody>
                  <a:tcPr marT="27432" marB="27432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5787"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  <a:endParaRPr lang="en-CA" sz="1600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600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</a:p>
                  </a:txBody>
                  <a:tcPr marT="27432" marB="27432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5787"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  <a:endParaRPr lang="en-CA" sz="1600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  <a:endParaRPr lang="en-CA" sz="1600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6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</a:p>
                  </a:txBody>
                  <a:tcPr marT="27432" marB="27432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5787"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</a:p>
                  </a:txBody>
                  <a:tcPr marT="27432" marB="27432"/>
                </a:tc>
                <a:extLst>
                  <a:ext uri="{0D108BD9-81ED-4DB2-BD59-A6C34878D82A}">
                    <a16:rowId xmlns:a16="http://schemas.microsoft.com/office/drawing/2014/main" val="3905497083"/>
                  </a:ext>
                </a:extLst>
              </a:tr>
              <a:tr h="305787"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</a:p>
                  </a:txBody>
                  <a:tcPr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</a:p>
                  </a:txBody>
                  <a:tcPr marT="27432" marB="27432"/>
                </a:tc>
                <a:extLst>
                  <a:ext uri="{0D108BD9-81ED-4DB2-BD59-A6C34878D82A}">
                    <a16:rowId xmlns:a16="http://schemas.microsoft.com/office/drawing/2014/main" val="4249251283"/>
                  </a:ext>
                </a:extLst>
              </a:tr>
            </a:tbl>
          </a:graphicData>
        </a:graphic>
      </p:graphicFrame>
      <p:cxnSp>
        <p:nvCxnSpPr>
          <p:cNvPr id="5" name="Straight Connector 4"/>
          <p:cNvCxnSpPr>
            <a:cxnSpLocks/>
          </p:cNvCxnSpPr>
          <p:nvPr/>
        </p:nvCxnSpPr>
        <p:spPr>
          <a:xfrm>
            <a:off x="8904312" y="2190092"/>
            <a:ext cx="0" cy="30853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8400256" y="2190092"/>
            <a:ext cx="0" cy="30853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061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5: Circuit design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484784"/>
            <a:ext cx="7772400" cy="4726760"/>
          </a:xfrm>
        </p:spPr>
        <p:txBody>
          <a:bodyPr/>
          <a:lstStyle/>
          <a:p>
            <a:r>
              <a:rPr lang="en-US" dirty="0" err="1"/>
              <a:t>Karnaugh</a:t>
            </a:r>
            <a:r>
              <a:rPr lang="en-US" dirty="0"/>
              <a:t> map for F</a:t>
            </a:r>
            <a:r>
              <a:rPr lang="en-US" baseline="-25000" dirty="0"/>
              <a:t>2</a:t>
            </a:r>
            <a:r>
              <a:rPr lang="en-US" dirty="0"/>
              <a:t>:</a:t>
            </a:r>
            <a:endParaRPr lang="en-CA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367808" y="2276872"/>
          <a:ext cx="4536504" cy="27363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2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7261">
                <a:tc>
                  <a:txBody>
                    <a:bodyPr/>
                    <a:lstStyle/>
                    <a:p>
                      <a:pPr algn="ctr"/>
                      <a:endParaRPr lang="en-CA" sz="1400" dirty="0">
                        <a:solidFill>
                          <a:schemeClr val="bg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F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Courier New"/>
                          <a:cs typeface="Courier New"/>
                        </a:rPr>
                        <a:t>·X</a:t>
                      </a:r>
                      <a:endParaRPr lang="en-CA" sz="1800" dirty="0">
                        <a:solidFill>
                          <a:schemeClr val="bg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F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Courier New"/>
                          <a:cs typeface="Courier New"/>
                        </a:rPr>
                        <a:t>·X</a:t>
                      </a:r>
                      <a:endParaRPr lang="en-CA" sz="1800" dirty="0">
                        <a:solidFill>
                          <a:schemeClr val="bg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F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Courier New"/>
                          <a:cs typeface="Courier New"/>
                        </a:rPr>
                        <a:t>·X</a:t>
                      </a:r>
                      <a:endParaRPr lang="en-CA" sz="1800" dirty="0">
                        <a:solidFill>
                          <a:schemeClr val="bg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F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Courier New"/>
                          <a:cs typeface="Courier New"/>
                        </a:rPr>
                        <a:t>·X</a:t>
                      </a:r>
                      <a:endParaRPr lang="en-CA" sz="1800" dirty="0">
                        <a:solidFill>
                          <a:schemeClr val="bg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F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2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Courier New"/>
                          <a:cs typeface="Courier New"/>
                        </a:rPr>
                        <a:t>·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F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  <a:endParaRPr lang="en-CA" sz="1800" dirty="0">
                        <a:solidFill>
                          <a:schemeClr val="bg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800" baseline="-250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8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8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8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F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2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Courier New"/>
                          <a:cs typeface="Courier New"/>
                        </a:rPr>
                        <a:t>·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F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  <a:endParaRPr lang="en-CA" sz="1800" dirty="0">
                        <a:solidFill>
                          <a:schemeClr val="bg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 New" pitchFamily="49" charset="0"/>
                          <a:cs typeface="Courier New" pitchFamily="49" charset="0"/>
                        </a:rPr>
                        <a:t>X</a:t>
                      </a:r>
                      <a:endParaRPr lang="en-CA" sz="18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 New" pitchFamily="49" charset="0"/>
                          <a:cs typeface="Courier New" pitchFamily="49" charset="0"/>
                        </a:rPr>
                        <a:t>X</a:t>
                      </a:r>
                      <a:endParaRPr lang="en-CA" sz="18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  <a:endParaRPr lang="en-CA" sz="18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8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F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2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Courier New"/>
                          <a:cs typeface="Courier New"/>
                        </a:rPr>
                        <a:t>·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F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  <a:endParaRPr lang="en-CA" sz="1800" dirty="0">
                        <a:solidFill>
                          <a:schemeClr val="bg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 New" pitchFamily="49" charset="0"/>
                          <a:cs typeface="Courier New" pitchFamily="49" charset="0"/>
                        </a:rPr>
                        <a:t>X</a:t>
                      </a:r>
                      <a:endParaRPr lang="en-CA" sz="18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 New" pitchFamily="49" charset="0"/>
                          <a:cs typeface="Courier New" pitchFamily="49" charset="0"/>
                        </a:rPr>
                        <a:t>X</a:t>
                      </a:r>
                      <a:endParaRPr lang="en-CA" sz="18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 New" pitchFamily="49" charset="0"/>
                          <a:cs typeface="Courier New" pitchFamily="49" charset="0"/>
                        </a:rPr>
                        <a:t>X</a:t>
                      </a:r>
                      <a:endParaRPr lang="en-CA" sz="18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 New" pitchFamily="49" charset="0"/>
                          <a:cs typeface="Courier New" pitchFamily="49" charset="0"/>
                        </a:rPr>
                        <a:t>X</a:t>
                      </a:r>
                      <a:endParaRPr lang="en-CA" sz="18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F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2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Courier New"/>
                          <a:cs typeface="Courier New"/>
                        </a:rPr>
                        <a:t>·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F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  <a:endParaRPr lang="en-CA" sz="1800" dirty="0">
                        <a:solidFill>
                          <a:schemeClr val="bg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8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  <a:endParaRPr lang="en-CA" sz="18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8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  <a:endParaRPr lang="en-CA" sz="18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5392508" y="2434742"/>
            <a:ext cx="14401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5745824" y="2434742"/>
            <a:ext cx="12742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8549984" y="2434742"/>
            <a:ext cx="13830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312024" y="2434742"/>
            <a:ext cx="14401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459137" y="2983096"/>
            <a:ext cx="14401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833217" y="2983096"/>
            <a:ext cx="14401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467248" y="3542572"/>
            <a:ext cx="14401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844432" y="4622693"/>
            <a:ext cx="14401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6245188" y="3429000"/>
            <a:ext cx="1579004" cy="926960"/>
          </a:xfrm>
          <a:prstGeom prst="roundRect">
            <a:avLst/>
          </a:prstGeom>
          <a:solidFill>
            <a:srgbClr val="00B0F0">
              <a:alpha val="36078"/>
            </a:srgbClr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white"/>
              </a:solidFill>
              <a:latin typeface="Corbel"/>
            </a:endParaRPr>
          </a:p>
        </p:txBody>
      </p:sp>
      <p:sp>
        <p:nvSpPr>
          <p:cNvPr id="20" name="Rounded Rectangle 23"/>
          <p:cNvSpPr/>
          <p:nvPr/>
        </p:nvSpPr>
        <p:spPr>
          <a:xfrm>
            <a:off x="6336965" y="3984964"/>
            <a:ext cx="464121" cy="926960"/>
          </a:xfrm>
          <a:prstGeom prst="roundRect">
            <a:avLst/>
          </a:prstGeom>
          <a:solidFill>
            <a:srgbClr val="00B0F0">
              <a:alpha val="36078"/>
            </a:srgbClr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white"/>
              </a:solidFill>
              <a:latin typeface="Corbel"/>
            </a:endParaRPr>
          </a:p>
        </p:txBody>
      </p:sp>
      <p:sp>
        <p:nvSpPr>
          <p:cNvPr id="21" name="Rounded Rectangle 23"/>
          <p:cNvSpPr/>
          <p:nvPr/>
        </p:nvSpPr>
        <p:spPr>
          <a:xfrm>
            <a:off x="8189000" y="3991688"/>
            <a:ext cx="473322" cy="926960"/>
          </a:xfrm>
          <a:prstGeom prst="roundRect">
            <a:avLst/>
          </a:prstGeom>
          <a:solidFill>
            <a:srgbClr val="00B0F0">
              <a:alpha val="36078"/>
            </a:srgbClr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white"/>
              </a:solidFill>
              <a:latin typeface="Corbel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248912" y="5374939"/>
            <a:ext cx="4655400" cy="738664"/>
            <a:chOff x="2724912" y="5374939"/>
            <a:chExt cx="4655400" cy="738664"/>
          </a:xfrm>
        </p:grpSpPr>
        <p:grpSp>
          <p:nvGrpSpPr>
            <p:cNvPr id="22" name="Group 21"/>
            <p:cNvGrpSpPr/>
            <p:nvPr/>
          </p:nvGrpSpPr>
          <p:grpSpPr>
            <a:xfrm>
              <a:off x="2724912" y="5374939"/>
              <a:ext cx="4655400" cy="738664"/>
              <a:chOff x="2370584" y="5374939"/>
              <a:chExt cx="4655400" cy="738664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2370584" y="5374939"/>
                <a:ext cx="4655400" cy="738664"/>
              </a:xfrm>
              <a:prstGeom prst="rect">
                <a:avLst/>
              </a:prstGeom>
              <a:solidFill>
                <a:srgbClr val="002060"/>
              </a:solidFill>
              <a:ln w="38100">
                <a:solidFill>
                  <a:schemeClr val="tx1"/>
                </a:solidFill>
              </a:ln>
            </p:spPr>
            <p:txBody>
              <a:bodyPr wrap="square" lIns="274320" tIns="182880" rIns="274320" bIns="182880" rtlCol="0">
                <a:spAutoFit/>
              </a:bodyPr>
              <a:lstStyle/>
              <a:p>
                <a:r>
                  <a:rPr lang="en-US" sz="2400" dirty="0">
                    <a:solidFill>
                      <a:prstClr val="white"/>
                    </a:solidFill>
                    <a:latin typeface="Courier New" pitchFamily="49" charset="0"/>
                    <a:cs typeface="Courier New" pitchFamily="49" charset="0"/>
                  </a:rPr>
                  <a:t>F</a:t>
                </a:r>
                <a:r>
                  <a:rPr lang="en-US" sz="2400" baseline="-25000" dirty="0">
                    <a:solidFill>
                      <a:prstClr val="white"/>
                    </a:solidFill>
                    <a:latin typeface="Courier New" pitchFamily="49" charset="0"/>
                    <a:cs typeface="Courier New" pitchFamily="49" charset="0"/>
                  </a:rPr>
                  <a:t>2</a:t>
                </a:r>
                <a:r>
                  <a:rPr lang="en-US" sz="2400" dirty="0">
                    <a:solidFill>
                      <a:prstClr val="white"/>
                    </a:solidFill>
                    <a:latin typeface="Courier New" pitchFamily="49" charset="0"/>
                    <a:cs typeface="Courier New" pitchFamily="49" charset="0"/>
                  </a:rPr>
                  <a:t> = F</a:t>
                </a:r>
                <a:r>
                  <a:rPr lang="en-US" sz="2400" baseline="-25000" dirty="0">
                    <a:solidFill>
                      <a:prstClr val="white"/>
                    </a:solidFill>
                    <a:latin typeface="Courier New" pitchFamily="49" charset="0"/>
                    <a:cs typeface="Courier New" pitchFamily="49" charset="0"/>
                  </a:rPr>
                  <a:t>1</a:t>
                </a:r>
                <a:r>
                  <a:rPr lang="en-US" sz="2400" dirty="0">
                    <a:solidFill>
                      <a:prstClr val="white"/>
                    </a:solidFill>
                    <a:latin typeface="Courier New" pitchFamily="49" charset="0"/>
                    <a:cs typeface="Courier New" pitchFamily="49" charset="0"/>
                  </a:rPr>
                  <a:t>X + F</a:t>
                </a:r>
                <a:r>
                  <a:rPr lang="en-US" sz="2400" baseline="-25000" dirty="0">
                    <a:solidFill>
                      <a:prstClr val="white"/>
                    </a:solidFill>
                    <a:latin typeface="Courier New" pitchFamily="49" charset="0"/>
                    <a:cs typeface="Courier New" pitchFamily="49" charset="0"/>
                  </a:rPr>
                  <a:t>2</a:t>
                </a:r>
                <a:r>
                  <a:rPr lang="en-US" sz="2400" dirty="0">
                    <a:solidFill>
                      <a:prstClr val="white"/>
                    </a:solidFill>
                    <a:latin typeface="Courier New" pitchFamily="49" charset="0"/>
                    <a:cs typeface="Courier New" pitchFamily="49" charset="0"/>
                  </a:rPr>
                  <a:t>F</a:t>
                </a:r>
                <a:r>
                  <a:rPr lang="en-US" sz="2400" baseline="-25000" dirty="0">
                    <a:solidFill>
                      <a:prstClr val="white"/>
                    </a:solidFill>
                    <a:latin typeface="Courier New" pitchFamily="49" charset="0"/>
                    <a:cs typeface="Courier New" pitchFamily="49" charset="0"/>
                  </a:rPr>
                  <a:t>0</a:t>
                </a:r>
                <a:r>
                  <a:rPr lang="en-US" sz="2400" dirty="0">
                    <a:solidFill>
                      <a:prstClr val="white"/>
                    </a:solidFill>
                    <a:latin typeface="Courier New" pitchFamily="49" charset="0"/>
                    <a:cs typeface="Courier New" pitchFamily="49" charset="0"/>
                  </a:rPr>
                  <a:t>X + F</a:t>
                </a:r>
                <a:r>
                  <a:rPr lang="en-US" sz="2400" baseline="-25000" dirty="0">
                    <a:solidFill>
                      <a:prstClr val="white"/>
                    </a:solidFill>
                    <a:latin typeface="Courier New" pitchFamily="49" charset="0"/>
                    <a:cs typeface="Courier New" pitchFamily="49" charset="0"/>
                  </a:rPr>
                  <a:t>2</a:t>
                </a:r>
                <a:r>
                  <a:rPr lang="en-US" sz="2400" dirty="0">
                    <a:solidFill>
                      <a:prstClr val="white"/>
                    </a:solidFill>
                    <a:latin typeface="Courier New" pitchFamily="49" charset="0"/>
                    <a:cs typeface="Courier New" pitchFamily="49" charset="0"/>
                  </a:rPr>
                  <a:t>F</a:t>
                </a:r>
                <a:r>
                  <a:rPr lang="en-US" sz="2400" baseline="-25000" dirty="0">
                    <a:solidFill>
                      <a:prstClr val="white"/>
                    </a:solidFill>
                    <a:latin typeface="Courier New" pitchFamily="49" charset="0"/>
                    <a:cs typeface="Courier New" pitchFamily="49" charset="0"/>
                  </a:rPr>
                  <a:t>0</a:t>
                </a:r>
                <a:r>
                  <a:rPr lang="en-US" sz="2400" dirty="0">
                    <a:solidFill>
                      <a:prstClr val="white"/>
                    </a:solidFill>
                    <a:latin typeface="Courier New" pitchFamily="49" charset="0"/>
                    <a:cs typeface="Courier New" pitchFamily="49" charset="0"/>
                  </a:rPr>
                  <a:t>X </a:t>
                </a:r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6482596" y="5582516"/>
                <a:ext cx="18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Connector 22"/>
            <p:cNvCxnSpPr/>
            <p:nvPr/>
          </p:nvCxnSpPr>
          <p:spPr>
            <a:xfrm>
              <a:off x="5187085" y="5573580"/>
              <a:ext cx="180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4123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0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5: Circuit design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484784"/>
            <a:ext cx="7772400" cy="4726760"/>
          </a:xfrm>
        </p:spPr>
        <p:txBody>
          <a:bodyPr/>
          <a:lstStyle/>
          <a:p>
            <a:r>
              <a:rPr lang="en-US" dirty="0" err="1"/>
              <a:t>Karnaugh</a:t>
            </a:r>
            <a:r>
              <a:rPr lang="en-US" dirty="0"/>
              <a:t> map for F</a:t>
            </a:r>
            <a:r>
              <a:rPr lang="en-US" baseline="-25000" dirty="0"/>
              <a:t>1</a:t>
            </a:r>
            <a:r>
              <a:rPr lang="en-US" dirty="0"/>
              <a:t>:</a:t>
            </a:r>
            <a:endParaRPr lang="en-CA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367808" y="2276872"/>
          <a:ext cx="4536504" cy="27363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2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7261">
                <a:tc>
                  <a:txBody>
                    <a:bodyPr/>
                    <a:lstStyle/>
                    <a:p>
                      <a:pPr algn="ctr"/>
                      <a:endParaRPr lang="en-CA" sz="1400" dirty="0">
                        <a:solidFill>
                          <a:schemeClr val="bg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F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Courier New"/>
                          <a:cs typeface="Courier New"/>
                        </a:rPr>
                        <a:t>·X</a:t>
                      </a:r>
                      <a:endParaRPr lang="en-CA" sz="1800" dirty="0">
                        <a:solidFill>
                          <a:schemeClr val="bg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F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Courier New"/>
                          <a:cs typeface="Courier New"/>
                        </a:rPr>
                        <a:t>·X</a:t>
                      </a:r>
                      <a:endParaRPr lang="en-CA" sz="1800" dirty="0">
                        <a:solidFill>
                          <a:schemeClr val="bg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F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Courier New"/>
                          <a:cs typeface="Courier New"/>
                        </a:rPr>
                        <a:t>·X</a:t>
                      </a:r>
                      <a:endParaRPr lang="en-CA" sz="1800" dirty="0">
                        <a:solidFill>
                          <a:schemeClr val="bg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F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Courier New"/>
                          <a:cs typeface="Courier New"/>
                        </a:rPr>
                        <a:t>·X</a:t>
                      </a:r>
                      <a:endParaRPr lang="en-CA" sz="1800" dirty="0">
                        <a:solidFill>
                          <a:schemeClr val="bg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F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2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Courier New"/>
                          <a:cs typeface="Courier New"/>
                        </a:rPr>
                        <a:t>·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F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  <a:endParaRPr lang="en-CA" sz="1800" dirty="0">
                        <a:solidFill>
                          <a:schemeClr val="bg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800" baseline="-250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8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8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  <a:endParaRPr lang="en-CA" sz="18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F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2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Courier New"/>
                          <a:cs typeface="Courier New"/>
                        </a:rPr>
                        <a:t>·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F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  <a:endParaRPr lang="en-CA" sz="1800" dirty="0">
                        <a:solidFill>
                          <a:schemeClr val="bg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 New" pitchFamily="49" charset="0"/>
                          <a:cs typeface="Courier New" pitchFamily="49" charset="0"/>
                        </a:rPr>
                        <a:t>X</a:t>
                      </a:r>
                      <a:endParaRPr lang="en-CA" sz="18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 New" pitchFamily="49" charset="0"/>
                          <a:cs typeface="Courier New" pitchFamily="49" charset="0"/>
                        </a:rPr>
                        <a:t>X</a:t>
                      </a:r>
                      <a:endParaRPr lang="en-CA" sz="18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8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8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F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2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Courier New"/>
                          <a:cs typeface="Courier New"/>
                        </a:rPr>
                        <a:t>·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F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  <a:endParaRPr lang="en-CA" sz="1800" dirty="0">
                        <a:solidFill>
                          <a:schemeClr val="bg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 New" pitchFamily="49" charset="0"/>
                          <a:cs typeface="Courier New" pitchFamily="49" charset="0"/>
                        </a:rPr>
                        <a:t>X</a:t>
                      </a:r>
                      <a:endParaRPr lang="en-CA" sz="18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 New" pitchFamily="49" charset="0"/>
                          <a:cs typeface="Courier New" pitchFamily="49" charset="0"/>
                        </a:rPr>
                        <a:t>X</a:t>
                      </a:r>
                      <a:endParaRPr lang="en-CA" sz="18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 New" pitchFamily="49" charset="0"/>
                          <a:cs typeface="Courier New" pitchFamily="49" charset="0"/>
                        </a:rPr>
                        <a:t>X</a:t>
                      </a:r>
                      <a:endParaRPr lang="en-CA" sz="18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 New" pitchFamily="49" charset="0"/>
                          <a:cs typeface="Courier New" pitchFamily="49" charset="0"/>
                        </a:rPr>
                        <a:t>X</a:t>
                      </a:r>
                      <a:endParaRPr lang="en-CA" sz="18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F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2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Courier New"/>
                          <a:cs typeface="Courier New"/>
                        </a:rPr>
                        <a:t>·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F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  <a:endParaRPr lang="en-CA" sz="1800" dirty="0">
                        <a:solidFill>
                          <a:schemeClr val="bg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8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8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8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8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5392508" y="2434742"/>
            <a:ext cx="14401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5745824" y="2434742"/>
            <a:ext cx="12742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8549984" y="2434742"/>
            <a:ext cx="13830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312024" y="2434742"/>
            <a:ext cx="14401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459137" y="2983096"/>
            <a:ext cx="14401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833217" y="2983096"/>
            <a:ext cx="14401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467248" y="3542572"/>
            <a:ext cx="14401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844432" y="4622693"/>
            <a:ext cx="14401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23"/>
          <p:cNvSpPr/>
          <p:nvPr/>
        </p:nvSpPr>
        <p:spPr>
          <a:xfrm>
            <a:off x="8198692" y="2873108"/>
            <a:ext cx="464121" cy="421916"/>
          </a:xfrm>
          <a:prstGeom prst="roundRect">
            <a:avLst/>
          </a:prstGeom>
          <a:solidFill>
            <a:srgbClr val="00B0F0">
              <a:alpha val="36078"/>
            </a:srgbClr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white"/>
              </a:solidFill>
              <a:latin typeface="Corbel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406319" y="5373216"/>
            <a:ext cx="2561996" cy="738664"/>
            <a:chOff x="2370584" y="5374939"/>
            <a:chExt cx="3570108" cy="738664"/>
          </a:xfrm>
        </p:grpSpPr>
        <p:sp>
          <p:nvSpPr>
            <p:cNvPr id="19" name="TextBox 18"/>
            <p:cNvSpPr txBox="1"/>
            <p:nvPr/>
          </p:nvSpPr>
          <p:spPr>
            <a:xfrm>
              <a:off x="2370584" y="5374939"/>
              <a:ext cx="3570108" cy="738664"/>
            </a:xfrm>
            <a:prstGeom prst="rect">
              <a:avLst/>
            </a:prstGeom>
            <a:solidFill>
              <a:srgbClr val="002060"/>
            </a:solidFill>
            <a:ln w="38100">
              <a:solidFill>
                <a:schemeClr val="tx1"/>
              </a:solidFill>
            </a:ln>
          </p:spPr>
          <p:txBody>
            <a:bodyPr wrap="square" lIns="274320" tIns="182880" rIns="274320" bIns="182880" rtlCol="0">
              <a:spAutoFit/>
            </a:bodyPr>
            <a:lstStyle/>
            <a:p>
              <a:r>
                <a:rPr lang="en-US" sz="2400" dirty="0">
                  <a:solidFill>
                    <a:prstClr val="white"/>
                  </a:solidFill>
                  <a:latin typeface="Courier New" pitchFamily="49" charset="0"/>
                  <a:cs typeface="Courier New" pitchFamily="49" charset="0"/>
                </a:rPr>
                <a:t>F</a:t>
              </a:r>
              <a:r>
                <a:rPr lang="en-US" sz="2400" baseline="-25000" dirty="0">
                  <a:solidFill>
                    <a:prstClr val="white"/>
                  </a:solidFill>
                  <a:latin typeface="Courier New" pitchFamily="49" charset="0"/>
                  <a:cs typeface="Courier New" pitchFamily="49" charset="0"/>
                </a:rPr>
                <a:t>1</a:t>
              </a:r>
              <a:r>
                <a:rPr lang="en-US" sz="2400" dirty="0">
                  <a:solidFill>
                    <a:prstClr val="white"/>
                  </a:solidFill>
                  <a:latin typeface="Courier New" pitchFamily="49" charset="0"/>
                  <a:cs typeface="Courier New" pitchFamily="49" charset="0"/>
                </a:rPr>
                <a:t> = F</a:t>
              </a:r>
              <a:r>
                <a:rPr lang="en-US" sz="2400" baseline="-25000" dirty="0">
                  <a:solidFill>
                    <a:prstClr val="white"/>
                  </a:solidFill>
                  <a:latin typeface="Courier New" pitchFamily="49" charset="0"/>
                  <a:cs typeface="Courier New" pitchFamily="49" charset="0"/>
                </a:rPr>
                <a:t>2</a:t>
              </a:r>
              <a:r>
                <a:rPr lang="en-US" sz="2400" dirty="0">
                  <a:solidFill>
                    <a:prstClr val="white"/>
                  </a:solidFill>
                  <a:latin typeface="Courier New" pitchFamily="49" charset="0"/>
                  <a:cs typeface="Courier New" pitchFamily="49" charset="0"/>
                </a:rPr>
                <a:t>F</a:t>
              </a:r>
              <a:r>
                <a:rPr lang="en-US" sz="2400" baseline="-25000" dirty="0">
                  <a:solidFill>
                    <a:prstClr val="white"/>
                  </a:solidFill>
                  <a:latin typeface="Courier New" pitchFamily="49" charset="0"/>
                  <a:cs typeface="Courier New" pitchFamily="49" charset="0"/>
                </a:rPr>
                <a:t>1</a:t>
              </a:r>
              <a:r>
                <a:rPr lang="en-US" sz="2400" dirty="0">
                  <a:solidFill>
                    <a:prstClr val="white"/>
                  </a:solidFill>
                  <a:latin typeface="Courier New" pitchFamily="49" charset="0"/>
                  <a:cs typeface="Courier New" pitchFamily="49" charset="0"/>
                </a:rPr>
                <a:t>F</a:t>
              </a:r>
              <a:r>
                <a:rPr lang="en-US" sz="2400" baseline="-25000" dirty="0">
                  <a:solidFill>
                    <a:prstClr val="white"/>
                  </a:solidFill>
                  <a:latin typeface="Courier New" pitchFamily="49" charset="0"/>
                  <a:cs typeface="Courier New" pitchFamily="49" charset="0"/>
                </a:rPr>
                <a:t>0</a:t>
              </a:r>
              <a:r>
                <a:rPr lang="en-US" sz="2400" dirty="0">
                  <a:solidFill>
                    <a:prstClr val="white"/>
                  </a:solidFill>
                  <a:latin typeface="Courier New" pitchFamily="49" charset="0"/>
                  <a:cs typeface="Courier New" pitchFamily="49" charset="0"/>
                </a:rPr>
                <a:t>X </a:t>
              </a:r>
            </a:p>
          </p:txBody>
        </p:sp>
        <p:cxnSp>
          <p:nvCxnSpPr>
            <p:cNvPr id="18" name="Straight Connector 17"/>
            <p:cNvCxnSpPr>
              <a:cxnSpLocks/>
            </p:cNvCxnSpPr>
            <p:nvPr/>
          </p:nvCxnSpPr>
          <p:spPr>
            <a:xfrm>
              <a:off x="5238147" y="5590963"/>
              <a:ext cx="25484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3321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5: Circuit design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484784"/>
            <a:ext cx="7772400" cy="4726760"/>
          </a:xfrm>
        </p:spPr>
        <p:txBody>
          <a:bodyPr/>
          <a:lstStyle/>
          <a:p>
            <a:r>
              <a:rPr lang="en-US" dirty="0" err="1"/>
              <a:t>Karnaugh</a:t>
            </a:r>
            <a:r>
              <a:rPr lang="en-US" dirty="0"/>
              <a:t> map for F</a:t>
            </a:r>
            <a:r>
              <a:rPr lang="en-US" baseline="-25000" dirty="0"/>
              <a:t>0</a:t>
            </a:r>
            <a:r>
              <a:rPr lang="en-US" dirty="0"/>
              <a:t>:</a:t>
            </a:r>
            <a:endParaRPr lang="en-CA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367808" y="2276872"/>
          <a:ext cx="4536504" cy="27363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2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7261">
                <a:tc>
                  <a:txBody>
                    <a:bodyPr/>
                    <a:lstStyle/>
                    <a:p>
                      <a:pPr algn="ctr"/>
                      <a:endParaRPr lang="en-CA" sz="1400" dirty="0">
                        <a:solidFill>
                          <a:schemeClr val="bg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F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Courier New"/>
                          <a:cs typeface="Courier New"/>
                        </a:rPr>
                        <a:t>·X</a:t>
                      </a:r>
                      <a:endParaRPr lang="en-CA" sz="1800" dirty="0">
                        <a:solidFill>
                          <a:schemeClr val="bg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F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Courier New"/>
                          <a:cs typeface="Courier New"/>
                        </a:rPr>
                        <a:t>·X</a:t>
                      </a:r>
                      <a:endParaRPr lang="en-CA" sz="1800" dirty="0">
                        <a:solidFill>
                          <a:schemeClr val="bg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F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Courier New"/>
                          <a:cs typeface="Courier New"/>
                        </a:rPr>
                        <a:t>·X</a:t>
                      </a:r>
                      <a:endParaRPr lang="en-CA" sz="1800" dirty="0">
                        <a:solidFill>
                          <a:schemeClr val="bg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F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Courier New"/>
                          <a:cs typeface="Courier New"/>
                        </a:rPr>
                        <a:t>·X</a:t>
                      </a:r>
                      <a:endParaRPr lang="en-CA" sz="1800" dirty="0">
                        <a:solidFill>
                          <a:schemeClr val="bg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F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2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Courier New"/>
                          <a:cs typeface="Courier New"/>
                        </a:rPr>
                        <a:t>·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F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  <a:endParaRPr lang="en-CA" sz="1800" dirty="0">
                        <a:solidFill>
                          <a:schemeClr val="bg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800" baseline="-250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  <a:endParaRPr lang="en-CA" sz="18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  <a:endParaRPr lang="en-CA" sz="18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  <a:endParaRPr lang="en-CA" sz="18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F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2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Courier New"/>
                          <a:cs typeface="Courier New"/>
                        </a:rPr>
                        <a:t>·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F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  <a:endParaRPr lang="en-CA" sz="1800" dirty="0">
                        <a:solidFill>
                          <a:schemeClr val="bg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 New" pitchFamily="49" charset="0"/>
                          <a:cs typeface="Courier New" pitchFamily="49" charset="0"/>
                        </a:rPr>
                        <a:t>X</a:t>
                      </a:r>
                      <a:endParaRPr lang="en-CA" sz="18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 New" pitchFamily="49" charset="0"/>
                          <a:cs typeface="Courier New" pitchFamily="49" charset="0"/>
                        </a:rPr>
                        <a:t>X</a:t>
                      </a:r>
                      <a:endParaRPr lang="en-CA" sz="18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  <a:endParaRPr lang="en-CA" sz="18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8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F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2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Courier New"/>
                          <a:cs typeface="Courier New"/>
                        </a:rPr>
                        <a:t>·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F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  <a:endParaRPr lang="en-CA" sz="1800" dirty="0">
                        <a:solidFill>
                          <a:schemeClr val="bg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 New" pitchFamily="49" charset="0"/>
                          <a:cs typeface="Courier New" pitchFamily="49" charset="0"/>
                        </a:rPr>
                        <a:t>X</a:t>
                      </a:r>
                      <a:endParaRPr lang="en-CA" sz="18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 New" pitchFamily="49" charset="0"/>
                          <a:cs typeface="Courier New" pitchFamily="49" charset="0"/>
                        </a:rPr>
                        <a:t>X</a:t>
                      </a:r>
                      <a:endParaRPr lang="en-CA" sz="18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 New" pitchFamily="49" charset="0"/>
                          <a:cs typeface="Courier New" pitchFamily="49" charset="0"/>
                        </a:rPr>
                        <a:t>X</a:t>
                      </a:r>
                      <a:endParaRPr lang="en-CA" sz="18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 New" pitchFamily="49" charset="0"/>
                          <a:cs typeface="Courier New" pitchFamily="49" charset="0"/>
                        </a:rPr>
                        <a:t>X</a:t>
                      </a:r>
                      <a:endParaRPr lang="en-CA" sz="18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F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2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Courier New"/>
                          <a:cs typeface="Courier New"/>
                        </a:rPr>
                        <a:t>·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F</a:t>
                      </a:r>
                      <a:r>
                        <a:rPr lang="en-US" sz="1800" baseline="-25000" dirty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  <a:endParaRPr lang="en-CA" sz="1800" dirty="0">
                        <a:solidFill>
                          <a:schemeClr val="bg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8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  <a:endParaRPr lang="en-CA" sz="18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  <a:endParaRPr lang="en-CA" sz="18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 New" pitchFamily="49" charset="0"/>
                          <a:cs typeface="Courier New" pitchFamily="49" charset="0"/>
                        </a:rPr>
                        <a:t>0</a:t>
                      </a:r>
                      <a:endParaRPr lang="en-CA" sz="18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5392508" y="2434742"/>
            <a:ext cx="14401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5745824" y="2434742"/>
            <a:ext cx="12742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8549984" y="2434742"/>
            <a:ext cx="13830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312024" y="2434742"/>
            <a:ext cx="14401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459137" y="2983096"/>
            <a:ext cx="14401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833217" y="2983096"/>
            <a:ext cx="14401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467248" y="3542572"/>
            <a:ext cx="14401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844432" y="4622693"/>
            <a:ext cx="14401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6240016" y="2921204"/>
            <a:ext cx="1579004" cy="2019964"/>
          </a:xfrm>
          <a:prstGeom prst="roundRect">
            <a:avLst/>
          </a:prstGeom>
          <a:solidFill>
            <a:srgbClr val="00B0F0">
              <a:alpha val="36078"/>
            </a:srgbClr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white"/>
              </a:solidFill>
              <a:latin typeface="Corbel"/>
            </a:endParaRPr>
          </a:p>
        </p:txBody>
      </p:sp>
      <p:sp>
        <p:nvSpPr>
          <p:cNvPr id="20" name="Rounded Rectangle 23"/>
          <p:cNvSpPr/>
          <p:nvPr/>
        </p:nvSpPr>
        <p:spPr>
          <a:xfrm>
            <a:off x="7222766" y="2921204"/>
            <a:ext cx="1465523" cy="363780"/>
          </a:xfrm>
          <a:prstGeom prst="roundRect">
            <a:avLst/>
          </a:prstGeom>
          <a:solidFill>
            <a:srgbClr val="00B0F0">
              <a:alpha val="36078"/>
            </a:srgbClr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white"/>
              </a:solidFill>
              <a:latin typeface="Corbel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977233" y="5350069"/>
            <a:ext cx="3071224" cy="738664"/>
            <a:chOff x="2724912" y="5374939"/>
            <a:chExt cx="3071224" cy="738664"/>
          </a:xfrm>
        </p:grpSpPr>
        <p:grpSp>
          <p:nvGrpSpPr>
            <p:cNvPr id="22" name="Group 21"/>
            <p:cNvGrpSpPr/>
            <p:nvPr/>
          </p:nvGrpSpPr>
          <p:grpSpPr>
            <a:xfrm>
              <a:off x="2724912" y="5374939"/>
              <a:ext cx="3071224" cy="738664"/>
              <a:chOff x="2370584" y="5374939"/>
              <a:chExt cx="3071224" cy="738664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2370584" y="5374939"/>
                <a:ext cx="3071224" cy="738664"/>
              </a:xfrm>
              <a:prstGeom prst="rect">
                <a:avLst/>
              </a:prstGeom>
              <a:solidFill>
                <a:srgbClr val="002060"/>
              </a:solidFill>
              <a:ln w="38100">
                <a:solidFill>
                  <a:schemeClr val="tx1"/>
                </a:solidFill>
              </a:ln>
            </p:spPr>
            <p:txBody>
              <a:bodyPr wrap="square" lIns="274320" tIns="182880" rIns="274320" bIns="182880" rtlCol="0">
                <a:spAutoFit/>
              </a:bodyPr>
              <a:lstStyle/>
              <a:p>
                <a:r>
                  <a:rPr lang="en-US" sz="2400" dirty="0">
                    <a:solidFill>
                      <a:prstClr val="white"/>
                    </a:solidFill>
                    <a:latin typeface="Courier New" pitchFamily="49" charset="0"/>
                    <a:cs typeface="Courier New" pitchFamily="49" charset="0"/>
                  </a:rPr>
                  <a:t>F</a:t>
                </a:r>
                <a:r>
                  <a:rPr lang="en-US" sz="2400" baseline="-25000" dirty="0">
                    <a:solidFill>
                      <a:prstClr val="white"/>
                    </a:solidFill>
                    <a:latin typeface="Courier New" pitchFamily="49" charset="0"/>
                    <a:cs typeface="Courier New" pitchFamily="49" charset="0"/>
                  </a:rPr>
                  <a:t>0</a:t>
                </a:r>
                <a:r>
                  <a:rPr lang="en-US" sz="2400" dirty="0">
                    <a:solidFill>
                      <a:prstClr val="white"/>
                    </a:solidFill>
                    <a:latin typeface="Courier New" pitchFamily="49" charset="0"/>
                    <a:cs typeface="Courier New" pitchFamily="49" charset="0"/>
                  </a:rPr>
                  <a:t> = X + F</a:t>
                </a:r>
                <a:r>
                  <a:rPr lang="en-US" sz="2400" baseline="-25000" dirty="0">
                    <a:solidFill>
                      <a:prstClr val="white"/>
                    </a:solidFill>
                    <a:latin typeface="Courier New" pitchFamily="49" charset="0"/>
                    <a:cs typeface="Courier New" pitchFamily="49" charset="0"/>
                  </a:rPr>
                  <a:t>2</a:t>
                </a:r>
                <a:r>
                  <a:rPr lang="en-US" sz="2400" dirty="0">
                    <a:solidFill>
                      <a:prstClr val="white"/>
                    </a:solidFill>
                    <a:latin typeface="Courier New" pitchFamily="49" charset="0"/>
                    <a:cs typeface="Courier New" pitchFamily="49" charset="0"/>
                  </a:rPr>
                  <a:t>F</a:t>
                </a:r>
                <a:r>
                  <a:rPr lang="en-US" sz="2400" baseline="-25000" dirty="0">
                    <a:solidFill>
                      <a:prstClr val="white"/>
                    </a:solidFill>
                    <a:latin typeface="Courier New" pitchFamily="49" charset="0"/>
                    <a:cs typeface="Courier New" pitchFamily="49" charset="0"/>
                  </a:rPr>
                  <a:t>1</a:t>
                </a:r>
                <a:r>
                  <a:rPr lang="en-US" sz="2400" dirty="0">
                    <a:solidFill>
                      <a:prstClr val="white"/>
                    </a:solidFill>
                    <a:latin typeface="Courier New" pitchFamily="49" charset="0"/>
                    <a:cs typeface="Courier New" pitchFamily="49" charset="0"/>
                  </a:rPr>
                  <a:t>F</a:t>
                </a:r>
                <a:r>
                  <a:rPr lang="en-US" sz="2400" baseline="-25000" dirty="0">
                    <a:solidFill>
                      <a:prstClr val="white"/>
                    </a:solidFill>
                    <a:latin typeface="Courier New" pitchFamily="49" charset="0"/>
                    <a:cs typeface="Courier New" pitchFamily="49" charset="0"/>
                  </a:rPr>
                  <a:t>0</a:t>
                </a:r>
                <a:r>
                  <a:rPr lang="en-US" sz="2400" dirty="0">
                    <a:solidFill>
                      <a:prstClr val="white"/>
                    </a:solidFill>
                    <a:latin typeface="Courier New" pitchFamily="49" charset="0"/>
                    <a:cs typeface="Courier New" pitchFamily="49" charset="0"/>
                  </a:rPr>
                  <a:t> </a:t>
                </a:r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4253696" y="5589240"/>
                <a:ext cx="18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" name="Straight Connector 24"/>
            <p:cNvCxnSpPr/>
            <p:nvPr/>
          </p:nvCxnSpPr>
          <p:spPr>
            <a:xfrm>
              <a:off x="4898591" y="5589240"/>
              <a:ext cx="180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9641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5: Circuit design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556792"/>
            <a:ext cx="7618040" cy="4824536"/>
          </a:xfrm>
        </p:spPr>
        <p:txBody>
          <a:bodyPr>
            <a:normAutofit/>
          </a:bodyPr>
          <a:lstStyle/>
          <a:p>
            <a:r>
              <a:rPr lang="en-US" dirty="0"/>
              <a:t>Output value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Z</a:t>
            </a:r>
            <a:r>
              <a:rPr lang="en-US" dirty="0"/>
              <a:t> goes high based on the following output equation: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Note: All of these equations would be different, given different flip-flop assignments!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4943872" y="2722368"/>
            <a:ext cx="2232248" cy="738664"/>
            <a:chOff x="2724912" y="5374939"/>
            <a:chExt cx="2232248" cy="738664"/>
          </a:xfrm>
        </p:grpSpPr>
        <p:grpSp>
          <p:nvGrpSpPr>
            <p:cNvPr id="44" name="Group 43"/>
            <p:cNvGrpSpPr/>
            <p:nvPr/>
          </p:nvGrpSpPr>
          <p:grpSpPr>
            <a:xfrm>
              <a:off x="2724912" y="5374939"/>
              <a:ext cx="2232248" cy="738664"/>
              <a:chOff x="2370584" y="5374939"/>
              <a:chExt cx="2232248" cy="738664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2370584" y="5374939"/>
                <a:ext cx="2232248" cy="738664"/>
              </a:xfrm>
              <a:prstGeom prst="rect">
                <a:avLst/>
              </a:prstGeom>
              <a:solidFill>
                <a:srgbClr val="002060"/>
              </a:solidFill>
              <a:ln w="38100">
                <a:solidFill>
                  <a:schemeClr val="tx1"/>
                </a:solidFill>
              </a:ln>
            </p:spPr>
            <p:txBody>
              <a:bodyPr wrap="square" lIns="274320" tIns="182880" rIns="274320" bIns="182880" rtlCol="0">
                <a:spAutoFit/>
              </a:bodyPr>
              <a:lstStyle/>
              <a:p>
                <a:r>
                  <a:rPr lang="en-US" sz="2400" dirty="0">
                    <a:solidFill>
                      <a:prstClr val="white"/>
                    </a:solidFill>
                    <a:latin typeface="Courier New" pitchFamily="49" charset="0"/>
                    <a:cs typeface="Courier New" pitchFamily="49" charset="0"/>
                  </a:rPr>
                  <a:t>Z = F</a:t>
                </a:r>
                <a:r>
                  <a:rPr lang="en-US" sz="2400" baseline="-25000" dirty="0">
                    <a:solidFill>
                      <a:prstClr val="white"/>
                    </a:solidFill>
                    <a:latin typeface="Courier New" pitchFamily="49" charset="0"/>
                    <a:cs typeface="Courier New" pitchFamily="49" charset="0"/>
                  </a:rPr>
                  <a:t>2</a:t>
                </a:r>
                <a:r>
                  <a:rPr lang="en-US" sz="2400" dirty="0">
                    <a:solidFill>
                      <a:prstClr val="white"/>
                    </a:solidFill>
                    <a:latin typeface="Courier New" pitchFamily="49" charset="0"/>
                    <a:cs typeface="Courier New" pitchFamily="49" charset="0"/>
                  </a:rPr>
                  <a:t>F</a:t>
                </a:r>
                <a:r>
                  <a:rPr lang="en-US" sz="2400" baseline="-25000" dirty="0">
                    <a:solidFill>
                      <a:prstClr val="white"/>
                    </a:solidFill>
                    <a:latin typeface="Courier New" pitchFamily="49" charset="0"/>
                    <a:cs typeface="Courier New" pitchFamily="49" charset="0"/>
                  </a:rPr>
                  <a:t>1</a:t>
                </a:r>
                <a:r>
                  <a:rPr lang="en-US" sz="2400" dirty="0">
                    <a:solidFill>
                      <a:prstClr val="white"/>
                    </a:solidFill>
                    <a:latin typeface="Courier New" pitchFamily="49" charset="0"/>
                    <a:cs typeface="Courier New" pitchFamily="49" charset="0"/>
                  </a:rPr>
                  <a:t>F</a:t>
                </a:r>
                <a:r>
                  <a:rPr lang="en-US" sz="2400" baseline="-25000" dirty="0">
                    <a:solidFill>
                      <a:prstClr val="white"/>
                    </a:solidFill>
                    <a:latin typeface="Courier New" pitchFamily="49" charset="0"/>
                    <a:cs typeface="Courier New" pitchFamily="49" charset="0"/>
                  </a:rPr>
                  <a:t>0</a:t>
                </a:r>
                <a:r>
                  <a:rPr lang="en-US" sz="2400" dirty="0">
                    <a:solidFill>
                      <a:prstClr val="white"/>
                    </a:solidFill>
                    <a:latin typeface="Courier New" pitchFamily="49" charset="0"/>
                    <a:cs typeface="Courier New" pitchFamily="49" charset="0"/>
                  </a:rPr>
                  <a:t> </a:t>
                </a:r>
              </a:p>
            </p:txBody>
          </p:sp>
          <p:cxnSp>
            <p:nvCxnSpPr>
              <p:cNvPr id="48" name="Straight Connector 47"/>
              <p:cNvCxnSpPr/>
              <p:nvPr/>
            </p:nvCxnSpPr>
            <p:spPr>
              <a:xfrm>
                <a:off x="3693624" y="5589240"/>
                <a:ext cx="18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5" name="Straight Connector 44"/>
            <p:cNvCxnSpPr/>
            <p:nvPr/>
          </p:nvCxnSpPr>
          <p:spPr>
            <a:xfrm>
              <a:off x="4338519" y="5589240"/>
              <a:ext cx="180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3129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09600"/>
            <a:ext cx="12192000" cy="2819400"/>
          </a:xfrm>
          <a:solidFill>
            <a:schemeClr val="bg1">
              <a:lumMod val="95000"/>
            </a:schemeClr>
          </a:solidFill>
        </p:spPr>
        <p:txBody>
          <a:bodyPr anchor="ctr" anchorCtr="0">
            <a:noAutofit/>
          </a:bodyPr>
          <a:lstStyle/>
          <a:p>
            <a:pPr fontAlgn="base"/>
            <a:r>
              <a:rPr lang="en-US" b="1" dirty="0">
                <a:latin typeface="+mn-lt"/>
              </a:rPr>
              <a:t>CSCB58: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Computer Organization</a:t>
            </a:r>
            <a:endParaRPr lang="en-US" b="1" dirty="0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429500" y="5414556"/>
            <a:ext cx="571500" cy="4270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38BC0D9-9426-462E-A586-ED53F18E48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33600" y="3875481"/>
            <a:ext cx="8153400" cy="1752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Prof. Gennady </a:t>
            </a:r>
            <a:r>
              <a:rPr lang="en-US" dirty="0" err="1">
                <a:solidFill>
                  <a:srgbClr val="0000FF"/>
                </a:solidFill>
              </a:rPr>
              <a:t>Pekhimenko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University of Toronto</a:t>
            </a:r>
          </a:p>
          <a:p>
            <a:r>
              <a:rPr lang="en-US" dirty="0">
                <a:solidFill>
                  <a:schemeClr val="tx1"/>
                </a:solidFill>
              </a:rPr>
              <a:t>Fall 2020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46584" y="6211670"/>
            <a:ext cx="868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chemeClr val="tx2"/>
                </a:solidFill>
              </a:rPr>
              <a:t>The content of this lecture is adapted from the lectures of </a:t>
            </a:r>
          </a:p>
          <a:p>
            <a:pPr algn="ctr"/>
            <a:r>
              <a:rPr lang="en-US" b="1" i="1" dirty="0">
                <a:solidFill>
                  <a:schemeClr val="tx2"/>
                </a:solidFill>
              </a:rPr>
              <a:t>Larry Zheng and Steve Engels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235C7AC-AE60-496C-9820-AFE8A46F9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4" y="3825513"/>
            <a:ext cx="2983260" cy="1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loud TPU | Google Cloud">
            <a:extLst>
              <a:ext uri="{FF2B5EF4-FFF2-40B4-BE49-F238E27FC236}">
                <a16:creationId xmlns:a16="http://schemas.microsoft.com/office/drawing/2014/main" id="{854AA425-A807-46E1-B551-13656F250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694" y="3979312"/>
            <a:ext cx="3090383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15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2"/>
    </mc:Choice>
    <mc:Fallback xmlns="">
      <p:transition spd="slow" advTm="297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894C2-A265-466A-927E-F55D21000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Week 5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5B211-ADC7-4698-B30E-CCAFFDC5D5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sz="2800" dirty="0"/>
              <a:t>We learned</a:t>
            </a:r>
          </a:p>
          <a:p>
            <a:pPr marL="571500" indent="-571500">
              <a:buFont typeface="Arial" charset="0"/>
              <a:buChar char="•"/>
            </a:pPr>
            <a:r>
              <a:rPr lang="en-CA" sz="2800" dirty="0"/>
              <a:t>Counters</a:t>
            </a:r>
          </a:p>
          <a:p>
            <a:pPr marL="571500" indent="-571500">
              <a:buFont typeface="Arial" charset="0"/>
              <a:buChar char="•"/>
            </a:pPr>
            <a:r>
              <a:rPr lang="en-CA" dirty="0"/>
              <a:t>Registers</a:t>
            </a:r>
            <a:endParaRPr lang="en-CA" sz="2800" dirty="0"/>
          </a:p>
          <a:p>
            <a:pPr marL="571500" indent="-571500">
              <a:buFont typeface="Arial" charset="0"/>
              <a:buChar char="•"/>
            </a:pPr>
            <a:r>
              <a:rPr lang="en-CA" sz="2800" dirty="0"/>
              <a:t>FSMs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CA9AEE-42B1-4A7E-93CD-B90C12A8E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E37E-424F-4DCE-BB6E-731ABDD533B7}" type="slidenum">
              <a:rPr lang="en-CA" smtClean="0"/>
              <a:pPr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7429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#1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Imagine you have access to a 4-bit register.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does the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Write</a:t>
            </a:r>
            <a:r>
              <a:rPr lang="en-US" dirty="0"/>
              <a:t> signal do?</a:t>
            </a:r>
            <a:endParaRPr lang="en-CA" dirty="0"/>
          </a:p>
        </p:txBody>
      </p:sp>
      <p:grpSp>
        <p:nvGrpSpPr>
          <p:cNvPr id="29" name="Group 28"/>
          <p:cNvGrpSpPr/>
          <p:nvPr/>
        </p:nvGrpSpPr>
        <p:grpSpPr>
          <a:xfrm>
            <a:off x="4583832" y="2420888"/>
            <a:ext cx="2664296" cy="2232534"/>
            <a:chOff x="3059832" y="2471124"/>
            <a:chExt cx="2664296" cy="2232534"/>
          </a:xfrm>
        </p:grpSpPr>
        <p:grpSp>
          <p:nvGrpSpPr>
            <p:cNvPr id="20" name="Group 19"/>
            <p:cNvGrpSpPr/>
            <p:nvPr/>
          </p:nvGrpSpPr>
          <p:grpSpPr>
            <a:xfrm>
              <a:off x="3059832" y="2780928"/>
              <a:ext cx="2664296" cy="1581904"/>
              <a:chOff x="3059832" y="2520320"/>
              <a:chExt cx="2664296" cy="1581904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4283968" y="3068960"/>
                <a:ext cx="1440160" cy="576064"/>
              </a:xfrm>
              <a:prstGeom prst="rect">
                <a:avLst/>
              </a:prstGeom>
              <a:solidFill>
                <a:srgbClr val="002060"/>
              </a:solidFill>
              <a:ln w="38100"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prstClr val="white"/>
                    </a:solidFill>
                    <a:latin typeface="Corbel"/>
                  </a:rPr>
                  <a:t>Register</a:t>
                </a:r>
                <a:endParaRPr lang="en-CA" dirty="0">
                  <a:solidFill>
                    <a:prstClr val="white"/>
                  </a:solidFill>
                  <a:latin typeface="Corbel"/>
                </a:endParaRPr>
              </a:p>
            </p:txBody>
          </p:sp>
          <p:cxnSp>
            <p:nvCxnSpPr>
              <p:cNvPr id="6" name="Straight Connector 5"/>
              <p:cNvCxnSpPr/>
              <p:nvPr/>
            </p:nvCxnSpPr>
            <p:spPr>
              <a:xfrm>
                <a:off x="4572000" y="2520320"/>
                <a:ext cx="0" cy="548640"/>
              </a:xfrm>
              <a:prstGeom prst="line">
                <a:avLst/>
              </a:prstGeom>
              <a:ln w="57150"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>
                <a:off x="4860032" y="2520320"/>
                <a:ext cx="0" cy="548640"/>
              </a:xfrm>
              <a:prstGeom prst="line">
                <a:avLst/>
              </a:prstGeom>
              <a:ln w="57150"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>
                <a:off x="5148064" y="2520320"/>
                <a:ext cx="0" cy="548640"/>
              </a:xfrm>
              <a:prstGeom prst="line">
                <a:avLst/>
              </a:prstGeom>
              <a:ln w="57150"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5436096" y="2520320"/>
                <a:ext cx="0" cy="548640"/>
              </a:xfrm>
              <a:prstGeom prst="line">
                <a:avLst/>
              </a:prstGeom>
              <a:ln w="57150"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3851920" y="3212976"/>
                <a:ext cx="432048" cy="0"/>
              </a:xfrm>
              <a:prstGeom prst="line">
                <a:avLst/>
              </a:prstGeom>
              <a:ln w="57150"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3851920" y="3501008"/>
                <a:ext cx="432048" cy="0"/>
              </a:xfrm>
              <a:prstGeom prst="line">
                <a:avLst/>
              </a:prstGeom>
              <a:ln w="57150"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4572000" y="3645024"/>
                <a:ext cx="0" cy="457200"/>
              </a:xfrm>
              <a:prstGeom prst="line">
                <a:avLst/>
              </a:prstGeom>
              <a:ln w="57150"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4860032" y="3645024"/>
                <a:ext cx="0" cy="457200"/>
              </a:xfrm>
              <a:prstGeom prst="line">
                <a:avLst/>
              </a:prstGeom>
              <a:ln w="57150"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5148064" y="3645024"/>
                <a:ext cx="0" cy="457200"/>
              </a:xfrm>
              <a:prstGeom prst="line">
                <a:avLst/>
              </a:prstGeom>
              <a:ln w="57150"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5436096" y="3645024"/>
                <a:ext cx="0" cy="457200"/>
              </a:xfrm>
              <a:prstGeom prst="line">
                <a:avLst/>
              </a:prstGeom>
              <a:ln w="57150"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3060983" y="3040496"/>
                <a:ext cx="80182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prstClr val="white"/>
                    </a:solidFill>
                    <a:latin typeface="Courier New" pitchFamily="49" charset="0"/>
                    <a:cs typeface="Courier New" pitchFamily="49" charset="0"/>
                  </a:rPr>
                  <a:t>Write</a:t>
                </a:r>
                <a:endParaRPr lang="en-CA" sz="1600" dirty="0">
                  <a:solidFill>
                    <a:prstClr val="white"/>
                  </a:solidFill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059832" y="3350014"/>
                <a:ext cx="80182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prstClr val="white"/>
                    </a:solidFill>
                    <a:latin typeface="Courier New" pitchFamily="49" charset="0"/>
                    <a:cs typeface="Courier New" pitchFamily="49" charset="0"/>
                  </a:rPr>
                  <a:t>Clock</a:t>
                </a:r>
                <a:endParaRPr lang="en-CA" sz="1600" dirty="0">
                  <a:solidFill>
                    <a:prstClr val="white"/>
                  </a:solidFill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19" name="Flowchart: Merge 18"/>
              <p:cNvSpPr/>
              <p:nvPr/>
            </p:nvSpPr>
            <p:spPr>
              <a:xfrm rot="16200000">
                <a:off x="4355976" y="3356992"/>
                <a:ext cx="144016" cy="288032"/>
              </a:xfrm>
              <a:prstGeom prst="flowChartMerge">
                <a:avLst/>
              </a:prstGeom>
              <a:noFill/>
              <a:ln w="38100"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solidFill>
                    <a:prstClr val="white"/>
                  </a:solidFill>
                  <a:latin typeface="Corbel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5262270" y="2471124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prstClr val="white"/>
                  </a:solidFill>
                  <a:latin typeface="Courier New" pitchFamily="49" charset="0"/>
                  <a:cs typeface="Courier New" pitchFamily="49" charset="0"/>
                </a:rPr>
                <a:t>D</a:t>
              </a:r>
              <a:r>
                <a:rPr lang="en-US" sz="1600" baseline="-25000" dirty="0">
                  <a:solidFill>
                    <a:prstClr val="white"/>
                  </a:solidFill>
                  <a:latin typeface="Courier New" pitchFamily="49" charset="0"/>
                  <a:cs typeface="Courier New" pitchFamily="49" charset="0"/>
                </a:rPr>
                <a:t>0</a:t>
              </a:r>
              <a:endParaRPr lang="en-CA" sz="1600" baseline="-25000" dirty="0">
                <a:solidFill>
                  <a:prstClr val="white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991816" y="2471124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prstClr val="white"/>
                  </a:solidFill>
                  <a:latin typeface="Courier New" pitchFamily="49" charset="0"/>
                  <a:cs typeface="Courier New" pitchFamily="49" charset="0"/>
                </a:rPr>
                <a:t>D</a:t>
              </a:r>
              <a:r>
                <a:rPr lang="en-US" sz="1600" baseline="-25000" dirty="0">
                  <a:solidFill>
                    <a:prstClr val="white"/>
                  </a:solidFill>
                  <a:latin typeface="Courier New" pitchFamily="49" charset="0"/>
                  <a:cs typeface="Courier New" pitchFamily="49" charset="0"/>
                </a:rPr>
                <a:t>1</a:t>
              </a:r>
              <a:endParaRPr lang="en-CA" sz="1600" baseline="-25000" dirty="0">
                <a:solidFill>
                  <a:prstClr val="white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698438" y="2471124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prstClr val="white"/>
                  </a:solidFill>
                  <a:latin typeface="Courier New" pitchFamily="49" charset="0"/>
                  <a:cs typeface="Courier New" pitchFamily="49" charset="0"/>
                </a:rPr>
                <a:t>D</a:t>
              </a:r>
              <a:r>
                <a:rPr lang="en-US" sz="1600" baseline="-25000" dirty="0">
                  <a:solidFill>
                    <a:prstClr val="white"/>
                  </a:solidFill>
                  <a:latin typeface="Courier New" pitchFamily="49" charset="0"/>
                  <a:cs typeface="Courier New" pitchFamily="49" charset="0"/>
                </a:rPr>
                <a:t>2</a:t>
              </a:r>
              <a:endParaRPr lang="en-CA" sz="1600" baseline="-25000" dirty="0">
                <a:solidFill>
                  <a:prstClr val="white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27984" y="2471124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prstClr val="white"/>
                  </a:solidFill>
                  <a:latin typeface="Courier New" pitchFamily="49" charset="0"/>
                  <a:cs typeface="Courier New" pitchFamily="49" charset="0"/>
                </a:rPr>
                <a:t>D</a:t>
              </a:r>
              <a:r>
                <a:rPr lang="en-US" sz="1600" baseline="-25000" dirty="0">
                  <a:solidFill>
                    <a:prstClr val="white"/>
                  </a:solidFill>
                  <a:latin typeface="Courier New" pitchFamily="49" charset="0"/>
                  <a:cs typeface="Courier New" pitchFamily="49" charset="0"/>
                </a:rPr>
                <a:t>3</a:t>
              </a:r>
              <a:endParaRPr lang="en-CA" sz="1600" baseline="-25000" dirty="0">
                <a:solidFill>
                  <a:prstClr val="white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262270" y="4365104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prstClr val="white"/>
                  </a:solidFill>
                  <a:latin typeface="Courier New" pitchFamily="49" charset="0"/>
                  <a:cs typeface="Courier New" pitchFamily="49" charset="0"/>
                </a:rPr>
                <a:t>Q</a:t>
              </a:r>
              <a:r>
                <a:rPr lang="en-US" sz="1600" baseline="-25000" dirty="0">
                  <a:solidFill>
                    <a:prstClr val="white"/>
                  </a:solidFill>
                  <a:latin typeface="Courier New" pitchFamily="49" charset="0"/>
                  <a:cs typeface="Courier New" pitchFamily="49" charset="0"/>
                </a:rPr>
                <a:t>0</a:t>
              </a:r>
              <a:endParaRPr lang="en-CA" sz="1600" baseline="-25000" dirty="0">
                <a:solidFill>
                  <a:prstClr val="white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991816" y="4365104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prstClr val="white"/>
                  </a:solidFill>
                  <a:latin typeface="Courier New" pitchFamily="49" charset="0"/>
                  <a:cs typeface="Courier New" pitchFamily="49" charset="0"/>
                </a:rPr>
                <a:t>Q</a:t>
              </a:r>
              <a:r>
                <a:rPr lang="en-US" sz="1600" baseline="-25000" dirty="0">
                  <a:solidFill>
                    <a:prstClr val="white"/>
                  </a:solidFill>
                  <a:latin typeface="Courier New" pitchFamily="49" charset="0"/>
                  <a:cs typeface="Courier New" pitchFamily="49" charset="0"/>
                </a:rPr>
                <a:t>1</a:t>
              </a:r>
              <a:endParaRPr lang="en-CA" sz="1600" baseline="-25000" dirty="0">
                <a:solidFill>
                  <a:prstClr val="white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698438" y="4365104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prstClr val="white"/>
                  </a:solidFill>
                  <a:latin typeface="Courier New" pitchFamily="49" charset="0"/>
                  <a:cs typeface="Courier New" pitchFamily="49" charset="0"/>
                </a:rPr>
                <a:t>Q</a:t>
              </a:r>
              <a:r>
                <a:rPr lang="en-US" sz="1600" baseline="-25000" dirty="0">
                  <a:solidFill>
                    <a:prstClr val="white"/>
                  </a:solidFill>
                  <a:latin typeface="Courier New" pitchFamily="49" charset="0"/>
                  <a:cs typeface="Courier New" pitchFamily="49" charset="0"/>
                </a:rPr>
                <a:t>2</a:t>
              </a:r>
              <a:endParaRPr lang="en-CA" sz="1600" baseline="-25000" dirty="0">
                <a:solidFill>
                  <a:prstClr val="white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427984" y="4365104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prstClr val="white"/>
                  </a:solidFill>
                  <a:latin typeface="Courier New" pitchFamily="49" charset="0"/>
                  <a:cs typeface="Courier New" pitchFamily="49" charset="0"/>
                </a:rPr>
                <a:t>Q</a:t>
              </a:r>
              <a:r>
                <a:rPr lang="en-US" sz="1600" baseline="-25000" dirty="0">
                  <a:solidFill>
                    <a:prstClr val="white"/>
                  </a:solidFill>
                  <a:latin typeface="Courier New" pitchFamily="49" charset="0"/>
                  <a:cs typeface="Courier New" pitchFamily="49" charset="0"/>
                </a:rPr>
                <a:t>3</a:t>
              </a:r>
              <a:endParaRPr lang="en-CA" sz="1600" baseline="-25000" dirty="0">
                <a:solidFill>
                  <a:prstClr val="white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#2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Assume that you have access to a counter circuit: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How do you make a signal that goes high after 10 clock cycles?</a:t>
            </a:r>
          </a:p>
          <a:p>
            <a:r>
              <a:rPr lang="en-US" dirty="0"/>
              <a:t>How do you make a signal that goes high every 10 clock cycles?</a:t>
            </a:r>
            <a:endParaRPr lang="en-CA" dirty="0"/>
          </a:p>
        </p:txBody>
      </p:sp>
      <p:grpSp>
        <p:nvGrpSpPr>
          <p:cNvPr id="29" name="Group 28"/>
          <p:cNvGrpSpPr/>
          <p:nvPr/>
        </p:nvGrpSpPr>
        <p:grpSpPr>
          <a:xfrm>
            <a:off x="4583832" y="2348880"/>
            <a:ext cx="2664296" cy="1800486"/>
            <a:chOff x="3059832" y="2852936"/>
            <a:chExt cx="2664296" cy="1800486"/>
          </a:xfrm>
        </p:grpSpPr>
        <p:sp>
          <p:nvSpPr>
            <p:cNvPr id="14" name="Rectangle 13"/>
            <p:cNvSpPr/>
            <p:nvPr/>
          </p:nvSpPr>
          <p:spPr>
            <a:xfrm>
              <a:off x="4283968" y="3279332"/>
              <a:ext cx="1440160" cy="576064"/>
            </a:xfrm>
            <a:prstGeom prst="rect">
              <a:avLst/>
            </a:prstGeom>
            <a:solidFill>
              <a:srgbClr val="002060"/>
            </a:solidFill>
            <a:ln w="3810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  <a:latin typeface="Corbel"/>
                </a:rPr>
                <a:t>Counter</a:t>
              </a:r>
              <a:endParaRPr lang="en-CA" dirty="0">
                <a:solidFill>
                  <a:prstClr val="white"/>
                </a:solidFill>
                <a:latin typeface="Corbel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4499992" y="2988892"/>
              <a:ext cx="0" cy="274320"/>
            </a:xfrm>
            <a:prstGeom prst="line">
              <a:avLst/>
            </a:prstGeom>
            <a:ln w="5715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3851920" y="3014530"/>
              <a:ext cx="648072" cy="0"/>
            </a:xfrm>
            <a:prstGeom prst="line">
              <a:avLst/>
            </a:prstGeom>
            <a:ln w="5715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851920" y="3423348"/>
              <a:ext cx="432048" cy="0"/>
            </a:xfrm>
            <a:prstGeom prst="line">
              <a:avLst/>
            </a:prstGeom>
            <a:ln w="5715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851920" y="3711380"/>
              <a:ext cx="432048" cy="0"/>
            </a:xfrm>
            <a:prstGeom prst="line">
              <a:avLst/>
            </a:prstGeom>
            <a:ln w="5715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4572000" y="3855396"/>
              <a:ext cx="0" cy="457200"/>
            </a:xfrm>
            <a:prstGeom prst="line">
              <a:avLst/>
            </a:prstGeom>
            <a:ln w="5715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860032" y="3855396"/>
              <a:ext cx="0" cy="457200"/>
            </a:xfrm>
            <a:prstGeom prst="line">
              <a:avLst/>
            </a:prstGeom>
            <a:ln w="5715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148064" y="3855396"/>
              <a:ext cx="0" cy="457200"/>
            </a:xfrm>
            <a:prstGeom prst="line">
              <a:avLst/>
            </a:prstGeom>
            <a:ln w="5715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436096" y="3855396"/>
              <a:ext cx="0" cy="457200"/>
            </a:xfrm>
            <a:prstGeom prst="line">
              <a:avLst/>
            </a:prstGeom>
            <a:ln w="5715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3420392" y="3250868"/>
              <a:ext cx="4315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prstClr val="white"/>
                  </a:solidFill>
                  <a:latin typeface="Courier New" pitchFamily="49" charset="0"/>
                  <a:cs typeface="Courier New" pitchFamily="49" charset="0"/>
                </a:rPr>
                <a:t>EN</a:t>
              </a:r>
              <a:endParaRPr lang="en-CA" sz="1600" dirty="0">
                <a:solidFill>
                  <a:prstClr val="white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059832" y="3560386"/>
              <a:ext cx="8018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prstClr val="white"/>
                  </a:solidFill>
                  <a:latin typeface="Courier New" pitchFamily="49" charset="0"/>
                  <a:cs typeface="Courier New" pitchFamily="49" charset="0"/>
                </a:rPr>
                <a:t>Clock</a:t>
              </a:r>
              <a:endParaRPr lang="en-CA" sz="1600" dirty="0">
                <a:solidFill>
                  <a:prstClr val="white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27" name="Flowchart: Merge 26"/>
            <p:cNvSpPr/>
            <p:nvPr/>
          </p:nvSpPr>
          <p:spPr>
            <a:xfrm rot="16200000">
              <a:off x="4355976" y="3567364"/>
              <a:ext cx="144016" cy="288032"/>
            </a:xfrm>
            <a:prstGeom prst="flowChartMerge">
              <a:avLst/>
            </a:prstGeom>
            <a:noFill/>
            <a:ln w="3810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059832" y="2852936"/>
              <a:ext cx="8018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prstClr val="white"/>
                  </a:solidFill>
                  <a:latin typeface="Courier New" pitchFamily="49" charset="0"/>
                  <a:cs typeface="Courier New" pitchFamily="49" charset="0"/>
                </a:rPr>
                <a:t>Clear</a:t>
              </a:r>
              <a:endParaRPr lang="en-CA" sz="1600" baseline="-25000" dirty="0">
                <a:solidFill>
                  <a:prstClr val="white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262270" y="4314868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prstClr val="white"/>
                  </a:solidFill>
                  <a:latin typeface="Courier New" pitchFamily="49" charset="0"/>
                  <a:cs typeface="Courier New" pitchFamily="49" charset="0"/>
                </a:rPr>
                <a:t>Q</a:t>
              </a:r>
              <a:r>
                <a:rPr lang="en-US" sz="1600" baseline="-25000" dirty="0">
                  <a:solidFill>
                    <a:prstClr val="white"/>
                  </a:solidFill>
                  <a:latin typeface="Courier New" pitchFamily="49" charset="0"/>
                  <a:cs typeface="Courier New" pitchFamily="49" charset="0"/>
                </a:rPr>
                <a:t>0</a:t>
              </a:r>
              <a:endParaRPr lang="en-CA" sz="1600" baseline="-25000" dirty="0">
                <a:solidFill>
                  <a:prstClr val="white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91816" y="4314868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prstClr val="white"/>
                  </a:solidFill>
                  <a:latin typeface="Courier New" pitchFamily="49" charset="0"/>
                  <a:cs typeface="Courier New" pitchFamily="49" charset="0"/>
                </a:rPr>
                <a:t>Q</a:t>
              </a:r>
              <a:r>
                <a:rPr lang="en-US" sz="1600" baseline="-25000" dirty="0">
                  <a:solidFill>
                    <a:prstClr val="white"/>
                  </a:solidFill>
                  <a:latin typeface="Courier New" pitchFamily="49" charset="0"/>
                  <a:cs typeface="Courier New" pitchFamily="49" charset="0"/>
                </a:rPr>
                <a:t>1</a:t>
              </a:r>
              <a:endParaRPr lang="en-CA" sz="1600" baseline="-25000" dirty="0">
                <a:solidFill>
                  <a:prstClr val="white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98438" y="4314868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prstClr val="white"/>
                  </a:solidFill>
                  <a:latin typeface="Courier New" pitchFamily="49" charset="0"/>
                  <a:cs typeface="Courier New" pitchFamily="49" charset="0"/>
                </a:rPr>
                <a:t>Q</a:t>
              </a:r>
              <a:r>
                <a:rPr lang="en-US" sz="1600" baseline="-25000" dirty="0">
                  <a:solidFill>
                    <a:prstClr val="white"/>
                  </a:solidFill>
                  <a:latin typeface="Courier New" pitchFamily="49" charset="0"/>
                  <a:cs typeface="Courier New" pitchFamily="49" charset="0"/>
                </a:rPr>
                <a:t>2</a:t>
              </a:r>
              <a:endParaRPr lang="en-CA" sz="1600" baseline="-25000" dirty="0">
                <a:solidFill>
                  <a:prstClr val="white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427984" y="4314868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prstClr val="white"/>
                  </a:solidFill>
                  <a:latin typeface="Courier New" pitchFamily="49" charset="0"/>
                  <a:cs typeface="Courier New" pitchFamily="49" charset="0"/>
                </a:rPr>
                <a:t>Q</a:t>
              </a:r>
              <a:r>
                <a:rPr lang="en-US" sz="1600" baseline="-25000" dirty="0">
                  <a:solidFill>
                    <a:prstClr val="white"/>
                  </a:solidFill>
                  <a:latin typeface="Courier New" pitchFamily="49" charset="0"/>
                  <a:cs typeface="Courier New" pitchFamily="49" charset="0"/>
                </a:rPr>
                <a:t>3</a:t>
              </a:r>
              <a:endParaRPr lang="en-CA" sz="1600" baseline="-25000" dirty="0">
                <a:solidFill>
                  <a:prstClr val="white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#2 (cont’d)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 you make a signal that goes high every 100 clock cycles, only using 4-bit counters </a:t>
            </a:r>
            <a:r>
              <a:rPr lang="en-US"/>
              <a:t>like the one </a:t>
            </a:r>
            <a:r>
              <a:rPr lang="en-US" dirty="0"/>
              <a:t>below (and a few additional gates)?</a:t>
            </a:r>
          </a:p>
        </p:txBody>
      </p:sp>
      <p:grpSp>
        <p:nvGrpSpPr>
          <p:cNvPr id="4" name="Group 28"/>
          <p:cNvGrpSpPr/>
          <p:nvPr/>
        </p:nvGrpSpPr>
        <p:grpSpPr>
          <a:xfrm>
            <a:off x="4583832" y="3860762"/>
            <a:ext cx="2664296" cy="1800486"/>
            <a:chOff x="3059832" y="2852936"/>
            <a:chExt cx="2664296" cy="1800486"/>
          </a:xfrm>
        </p:grpSpPr>
        <p:sp>
          <p:nvSpPr>
            <p:cNvPr id="14" name="Rectangle 13"/>
            <p:cNvSpPr/>
            <p:nvPr/>
          </p:nvSpPr>
          <p:spPr>
            <a:xfrm>
              <a:off x="4283968" y="3279332"/>
              <a:ext cx="1440160" cy="576064"/>
            </a:xfrm>
            <a:prstGeom prst="rect">
              <a:avLst/>
            </a:prstGeom>
            <a:solidFill>
              <a:srgbClr val="002060"/>
            </a:solidFill>
            <a:ln w="3810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  <a:latin typeface="Corbel"/>
                </a:rPr>
                <a:t>Counter</a:t>
              </a:r>
              <a:endParaRPr lang="en-CA" dirty="0">
                <a:solidFill>
                  <a:prstClr val="white"/>
                </a:solidFill>
                <a:latin typeface="Corbel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4499992" y="2988892"/>
              <a:ext cx="0" cy="274320"/>
            </a:xfrm>
            <a:prstGeom prst="line">
              <a:avLst/>
            </a:prstGeom>
            <a:ln w="5715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3851920" y="3014530"/>
              <a:ext cx="648072" cy="0"/>
            </a:xfrm>
            <a:prstGeom prst="line">
              <a:avLst/>
            </a:prstGeom>
            <a:ln w="5715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851920" y="3423348"/>
              <a:ext cx="432048" cy="0"/>
            </a:xfrm>
            <a:prstGeom prst="line">
              <a:avLst/>
            </a:prstGeom>
            <a:ln w="5715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851920" y="3711380"/>
              <a:ext cx="432048" cy="0"/>
            </a:xfrm>
            <a:prstGeom prst="line">
              <a:avLst/>
            </a:prstGeom>
            <a:ln w="5715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4572000" y="3855396"/>
              <a:ext cx="0" cy="457200"/>
            </a:xfrm>
            <a:prstGeom prst="line">
              <a:avLst/>
            </a:prstGeom>
            <a:ln w="5715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860032" y="3855396"/>
              <a:ext cx="0" cy="457200"/>
            </a:xfrm>
            <a:prstGeom prst="line">
              <a:avLst/>
            </a:prstGeom>
            <a:ln w="5715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148064" y="3855396"/>
              <a:ext cx="0" cy="457200"/>
            </a:xfrm>
            <a:prstGeom prst="line">
              <a:avLst/>
            </a:prstGeom>
            <a:ln w="5715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436096" y="3855396"/>
              <a:ext cx="0" cy="457200"/>
            </a:xfrm>
            <a:prstGeom prst="line">
              <a:avLst/>
            </a:prstGeom>
            <a:ln w="5715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3420392" y="3250868"/>
              <a:ext cx="4315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prstClr val="white"/>
                  </a:solidFill>
                  <a:latin typeface="Courier New" pitchFamily="49" charset="0"/>
                  <a:cs typeface="Courier New" pitchFamily="49" charset="0"/>
                </a:rPr>
                <a:t>EN</a:t>
              </a:r>
              <a:endParaRPr lang="en-CA" sz="1600" dirty="0">
                <a:solidFill>
                  <a:prstClr val="white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059832" y="3560386"/>
              <a:ext cx="8018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prstClr val="white"/>
                  </a:solidFill>
                  <a:latin typeface="Courier New" pitchFamily="49" charset="0"/>
                  <a:cs typeface="Courier New" pitchFamily="49" charset="0"/>
                </a:rPr>
                <a:t>Clock</a:t>
              </a:r>
              <a:endParaRPr lang="en-CA" sz="1600" dirty="0">
                <a:solidFill>
                  <a:prstClr val="white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27" name="Flowchart: Merge 26"/>
            <p:cNvSpPr/>
            <p:nvPr/>
          </p:nvSpPr>
          <p:spPr>
            <a:xfrm rot="16200000">
              <a:off x="4355976" y="3567364"/>
              <a:ext cx="144016" cy="288032"/>
            </a:xfrm>
            <a:prstGeom prst="flowChartMerge">
              <a:avLst/>
            </a:prstGeom>
            <a:noFill/>
            <a:ln w="3810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059832" y="2852936"/>
              <a:ext cx="8018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prstClr val="white"/>
                  </a:solidFill>
                  <a:latin typeface="Courier New" pitchFamily="49" charset="0"/>
                  <a:cs typeface="Courier New" pitchFamily="49" charset="0"/>
                </a:rPr>
                <a:t>Clear</a:t>
              </a:r>
              <a:endParaRPr lang="en-CA" sz="1600" baseline="-25000" dirty="0">
                <a:solidFill>
                  <a:prstClr val="white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262270" y="4314868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prstClr val="white"/>
                  </a:solidFill>
                  <a:latin typeface="Courier New" pitchFamily="49" charset="0"/>
                  <a:cs typeface="Courier New" pitchFamily="49" charset="0"/>
                </a:rPr>
                <a:t>Q</a:t>
              </a:r>
              <a:r>
                <a:rPr lang="en-US" sz="1600" baseline="-25000" dirty="0">
                  <a:solidFill>
                    <a:prstClr val="white"/>
                  </a:solidFill>
                  <a:latin typeface="Courier New" pitchFamily="49" charset="0"/>
                  <a:cs typeface="Courier New" pitchFamily="49" charset="0"/>
                </a:rPr>
                <a:t>0</a:t>
              </a:r>
              <a:endParaRPr lang="en-CA" sz="1600" baseline="-25000" dirty="0">
                <a:solidFill>
                  <a:prstClr val="white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91816" y="4314868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prstClr val="white"/>
                  </a:solidFill>
                  <a:latin typeface="Courier New" pitchFamily="49" charset="0"/>
                  <a:cs typeface="Courier New" pitchFamily="49" charset="0"/>
                </a:rPr>
                <a:t>Q</a:t>
              </a:r>
              <a:r>
                <a:rPr lang="en-US" sz="1600" baseline="-25000" dirty="0">
                  <a:solidFill>
                    <a:prstClr val="white"/>
                  </a:solidFill>
                  <a:latin typeface="Courier New" pitchFamily="49" charset="0"/>
                  <a:cs typeface="Courier New" pitchFamily="49" charset="0"/>
                </a:rPr>
                <a:t>1</a:t>
              </a:r>
              <a:endParaRPr lang="en-CA" sz="1600" baseline="-25000" dirty="0">
                <a:solidFill>
                  <a:prstClr val="white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98438" y="4314868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prstClr val="white"/>
                  </a:solidFill>
                  <a:latin typeface="Courier New" pitchFamily="49" charset="0"/>
                  <a:cs typeface="Courier New" pitchFamily="49" charset="0"/>
                </a:rPr>
                <a:t>Q</a:t>
              </a:r>
              <a:r>
                <a:rPr lang="en-US" sz="1600" baseline="-25000" dirty="0">
                  <a:solidFill>
                    <a:prstClr val="white"/>
                  </a:solidFill>
                  <a:latin typeface="Courier New" pitchFamily="49" charset="0"/>
                  <a:cs typeface="Courier New" pitchFamily="49" charset="0"/>
                </a:rPr>
                <a:t>2</a:t>
              </a:r>
              <a:endParaRPr lang="en-CA" sz="1600" baseline="-25000" dirty="0">
                <a:solidFill>
                  <a:prstClr val="white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427984" y="4314868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prstClr val="white"/>
                  </a:solidFill>
                  <a:latin typeface="Courier New" pitchFamily="49" charset="0"/>
                  <a:cs typeface="Courier New" pitchFamily="49" charset="0"/>
                </a:rPr>
                <a:t>Q</a:t>
              </a:r>
              <a:r>
                <a:rPr lang="en-US" sz="1600" baseline="-25000" dirty="0">
                  <a:solidFill>
                    <a:prstClr val="white"/>
                  </a:solidFill>
                  <a:latin typeface="Courier New" pitchFamily="49" charset="0"/>
                  <a:cs typeface="Courier New" pitchFamily="49" charset="0"/>
                </a:rPr>
                <a:t>3</a:t>
              </a:r>
              <a:endParaRPr lang="en-CA" sz="1600" baseline="-25000" dirty="0">
                <a:solidFill>
                  <a:prstClr val="white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#3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9577" y="1628800"/>
            <a:ext cx="3719047" cy="4968552"/>
          </a:xfrm>
        </p:spPr>
        <p:txBody>
          <a:bodyPr>
            <a:normAutofit/>
          </a:bodyPr>
          <a:lstStyle/>
          <a:p>
            <a:r>
              <a:rPr lang="en-US" dirty="0"/>
              <a:t>How many flip-flops would you need to implement the following finite state machine (FSM)?</a:t>
            </a:r>
          </a:p>
          <a:p>
            <a:pPr lvl="1"/>
            <a:r>
              <a:rPr lang="en-US" sz="2000" dirty="0"/>
              <a:t>11 states</a:t>
            </a:r>
          </a:p>
          <a:p>
            <a:pPr lvl="1"/>
            <a:r>
              <a:rPr lang="en-US" sz="2000" dirty="0">
                <a:sym typeface="Symbol" panose="05050102010706020507" pitchFamily="18" charset="2"/>
              </a:rPr>
              <a:t># flip-flops = 		     log</a:t>
            </a:r>
            <a:r>
              <a:rPr lang="en-US" sz="2000" baseline="-25000" dirty="0">
                <a:sym typeface="Symbol" panose="05050102010706020507" pitchFamily="18" charset="2"/>
              </a:rPr>
              <a:t>2</a:t>
            </a:r>
            <a:r>
              <a:rPr lang="en-US" sz="2000" dirty="0">
                <a:sym typeface="Symbol" panose="05050102010706020507" pitchFamily="18" charset="2"/>
              </a:rPr>
              <a:t> (# of states)</a:t>
            </a:r>
          </a:p>
          <a:p>
            <a:pPr lvl="1"/>
            <a:r>
              <a:rPr lang="en-US" sz="2000" dirty="0">
                <a:sym typeface="Symbol" panose="05050102010706020507" pitchFamily="18" charset="2"/>
              </a:rPr>
              <a:t># flip-flops = </a:t>
            </a:r>
            <a:r>
              <a:rPr lang="en-US" sz="3200" dirty="0">
                <a:solidFill>
                  <a:srgbClr val="FFFF00"/>
                </a:solidFill>
                <a:sym typeface="Symbol" panose="05050102010706020507" pitchFamily="18" charset="2"/>
              </a:rPr>
              <a:t>4</a:t>
            </a:r>
            <a:endParaRPr lang="en-US" sz="2000" dirty="0">
              <a:solidFill>
                <a:srgbClr val="FFFF00"/>
              </a:solidFill>
            </a:endParaRPr>
          </a:p>
          <a:p>
            <a:endParaRPr lang="en-US" dirty="0"/>
          </a:p>
          <a:p>
            <a:endParaRPr lang="en-US" dirty="0"/>
          </a:p>
          <a:p>
            <a:pPr marL="68580" indent="0">
              <a:buNone/>
            </a:pP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6456040" y="709347"/>
            <a:ext cx="1440160" cy="504056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CA" dirty="0">
                <a:solidFill>
                  <a:prstClr val="white"/>
                </a:solidFill>
                <a:latin typeface="Corbel"/>
              </a:rPr>
              <a:t>Zero</a:t>
            </a:r>
          </a:p>
        </p:txBody>
      </p:sp>
      <p:sp>
        <p:nvSpPr>
          <p:cNvPr id="54" name="Oval 53"/>
          <p:cNvSpPr/>
          <p:nvPr/>
        </p:nvSpPr>
        <p:spPr>
          <a:xfrm>
            <a:off x="8463855" y="692696"/>
            <a:ext cx="1440160" cy="504056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CA" dirty="0">
                <a:solidFill>
                  <a:prstClr val="white"/>
                </a:solidFill>
                <a:latin typeface="Corbel"/>
              </a:rPr>
              <a:t>Five</a:t>
            </a:r>
          </a:p>
        </p:txBody>
      </p:sp>
      <p:sp>
        <p:nvSpPr>
          <p:cNvPr id="55" name="Oval 54"/>
          <p:cNvSpPr/>
          <p:nvPr/>
        </p:nvSpPr>
        <p:spPr>
          <a:xfrm>
            <a:off x="8284279" y="2414350"/>
            <a:ext cx="1800200" cy="504056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CA" dirty="0">
                <a:solidFill>
                  <a:prstClr val="white"/>
                </a:solidFill>
                <a:latin typeface="Corbel"/>
              </a:rPr>
              <a:t>Twenty-Five</a:t>
            </a:r>
          </a:p>
        </p:txBody>
      </p:sp>
      <p:sp>
        <p:nvSpPr>
          <p:cNvPr id="56" name="Oval 55"/>
          <p:cNvSpPr/>
          <p:nvPr/>
        </p:nvSpPr>
        <p:spPr>
          <a:xfrm>
            <a:off x="6456040" y="1563360"/>
            <a:ext cx="1440160" cy="504056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CA" dirty="0">
                <a:solidFill>
                  <a:prstClr val="white"/>
                </a:solidFill>
                <a:latin typeface="Corbel"/>
              </a:rPr>
              <a:t>Ten</a:t>
            </a:r>
          </a:p>
        </p:txBody>
      </p:sp>
      <p:sp>
        <p:nvSpPr>
          <p:cNvPr id="57" name="Oval 56"/>
          <p:cNvSpPr/>
          <p:nvPr/>
        </p:nvSpPr>
        <p:spPr>
          <a:xfrm>
            <a:off x="8463855" y="1555961"/>
            <a:ext cx="1440160" cy="504056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CA" dirty="0">
                <a:solidFill>
                  <a:prstClr val="white"/>
                </a:solidFill>
                <a:latin typeface="Corbel"/>
              </a:rPr>
              <a:t>Fifteen</a:t>
            </a:r>
          </a:p>
        </p:txBody>
      </p:sp>
      <p:sp>
        <p:nvSpPr>
          <p:cNvPr id="58" name="Oval 57"/>
          <p:cNvSpPr/>
          <p:nvPr/>
        </p:nvSpPr>
        <p:spPr>
          <a:xfrm>
            <a:off x="8283835" y="3275769"/>
            <a:ext cx="1800200" cy="504056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CA" dirty="0">
                <a:solidFill>
                  <a:prstClr val="white"/>
                </a:solidFill>
                <a:latin typeface="Corbel"/>
              </a:rPr>
              <a:t>Thirty-Five</a:t>
            </a:r>
          </a:p>
        </p:txBody>
      </p:sp>
      <p:sp>
        <p:nvSpPr>
          <p:cNvPr id="59" name="Oval 58"/>
          <p:cNvSpPr/>
          <p:nvPr/>
        </p:nvSpPr>
        <p:spPr>
          <a:xfrm>
            <a:off x="6456040" y="2421749"/>
            <a:ext cx="1440160" cy="504056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CA" dirty="0">
                <a:solidFill>
                  <a:prstClr val="white"/>
                </a:solidFill>
                <a:latin typeface="Corbel"/>
              </a:rPr>
              <a:t>Twenty</a:t>
            </a:r>
          </a:p>
        </p:txBody>
      </p:sp>
      <p:sp>
        <p:nvSpPr>
          <p:cNvPr id="60" name="Oval 59"/>
          <p:cNvSpPr/>
          <p:nvPr/>
        </p:nvSpPr>
        <p:spPr>
          <a:xfrm>
            <a:off x="8268769" y="4137188"/>
            <a:ext cx="1800200" cy="504056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CA" dirty="0">
                <a:solidFill>
                  <a:prstClr val="white"/>
                </a:solidFill>
                <a:latin typeface="Corbel"/>
              </a:rPr>
              <a:t>Forty-Five</a:t>
            </a:r>
          </a:p>
        </p:txBody>
      </p:sp>
      <p:sp>
        <p:nvSpPr>
          <p:cNvPr id="61" name="Oval 60"/>
          <p:cNvSpPr/>
          <p:nvPr/>
        </p:nvSpPr>
        <p:spPr>
          <a:xfrm>
            <a:off x="6456040" y="4137188"/>
            <a:ext cx="1440160" cy="504056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CA" dirty="0">
                <a:solidFill>
                  <a:prstClr val="white"/>
                </a:solidFill>
                <a:latin typeface="Corbel"/>
              </a:rPr>
              <a:t>Forty</a:t>
            </a:r>
          </a:p>
        </p:txBody>
      </p:sp>
      <p:sp>
        <p:nvSpPr>
          <p:cNvPr id="62" name="Oval 61"/>
          <p:cNvSpPr/>
          <p:nvPr/>
        </p:nvSpPr>
        <p:spPr>
          <a:xfrm>
            <a:off x="6456040" y="4995671"/>
            <a:ext cx="1440160" cy="504056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CA" dirty="0">
                <a:solidFill>
                  <a:prstClr val="white"/>
                </a:solidFill>
                <a:latin typeface="Corbel"/>
              </a:rPr>
              <a:t>Fifty</a:t>
            </a:r>
          </a:p>
        </p:txBody>
      </p:sp>
      <p:sp>
        <p:nvSpPr>
          <p:cNvPr id="63" name="Oval 62"/>
          <p:cNvSpPr/>
          <p:nvPr/>
        </p:nvSpPr>
        <p:spPr>
          <a:xfrm>
            <a:off x="6456040" y="3280232"/>
            <a:ext cx="1440160" cy="504056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CA" dirty="0">
                <a:solidFill>
                  <a:prstClr val="white"/>
                </a:solidFill>
                <a:latin typeface="Corbel"/>
              </a:rPr>
              <a:t>Thirty</a:t>
            </a:r>
          </a:p>
        </p:txBody>
      </p:sp>
      <p:grpSp>
        <p:nvGrpSpPr>
          <p:cNvPr id="237" name="Group 236"/>
          <p:cNvGrpSpPr/>
          <p:nvPr/>
        </p:nvGrpSpPr>
        <p:grpSpPr>
          <a:xfrm>
            <a:off x="7176121" y="944724"/>
            <a:ext cx="2008259" cy="4124764"/>
            <a:chOff x="5652120" y="944724"/>
            <a:chExt cx="2008259" cy="4124764"/>
          </a:xfrm>
        </p:grpSpPr>
        <p:cxnSp>
          <p:nvCxnSpPr>
            <p:cNvPr id="65" name="Straight Arrow Connector 64"/>
            <p:cNvCxnSpPr>
              <a:stCxn id="5" idx="6"/>
              <a:endCxn id="54" idx="2"/>
            </p:cNvCxnSpPr>
            <p:nvPr/>
          </p:nvCxnSpPr>
          <p:spPr>
            <a:xfrm flipV="1">
              <a:off x="6372200" y="944724"/>
              <a:ext cx="567655" cy="16651"/>
            </a:xfrm>
            <a:prstGeom prst="straightConnector1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>
              <a:stCxn id="54" idx="3"/>
              <a:endCxn id="56" idx="7"/>
            </p:cNvCxnSpPr>
            <p:nvPr/>
          </p:nvCxnSpPr>
          <p:spPr>
            <a:xfrm flipH="1">
              <a:off x="6161293" y="1122935"/>
              <a:ext cx="989469" cy="514242"/>
            </a:xfrm>
            <a:prstGeom prst="straightConnector1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>
              <a:stCxn id="59" idx="6"/>
              <a:endCxn id="55" idx="2"/>
            </p:cNvCxnSpPr>
            <p:nvPr/>
          </p:nvCxnSpPr>
          <p:spPr>
            <a:xfrm flipV="1">
              <a:off x="6372200" y="2666378"/>
              <a:ext cx="388079" cy="7399"/>
            </a:xfrm>
            <a:prstGeom prst="straightConnector1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54" idx="4"/>
              <a:endCxn id="57" idx="0"/>
            </p:cNvCxnSpPr>
            <p:nvPr/>
          </p:nvCxnSpPr>
          <p:spPr>
            <a:xfrm>
              <a:off x="7659935" y="1196752"/>
              <a:ext cx="0" cy="359209"/>
            </a:xfrm>
            <a:prstGeom prst="straightConnector1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>
              <a:stCxn id="59" idx="4"/>
              <a:endCxn id="63" idx="0"/>
            </p:cNvCxnSpPr>
            <p:nvPr/>
          </p:nvCxnSpPr>
          <p:spPr>
            <a:xfrm>
              <a:off x="5652120" y="2925805"/>
              <a:ext cx="0" cy="354427"/>
            </a:xfrm>
            <a:prstGeom prst="straightConnector1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>
              <a:stCxn id="63" idx="6"/>
              <a:endCxn id="58" idx="2"/>
            </p:cNvCxnSpPr>
            <p:nvPr/>
          </p:nvCxnSpPr>
          <p:spPr>
            <a:xfrm flipV="1">
              <a:off x="6372200" y="3527797"/>
              <a:ext cx="387635" cy="4463"/>
            </a:xfrm>
            <a:prstGeom prst="straightConnector1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63" idx="4"/>
              <a:endCxn id="61" idx="0"/>
            </p:cNvCxnSpPr>
            <p:nvPr/>
          </p:nvCxnSpPr>
          <p:spPr>
            <a:xfrm>
              <a:off x="5652120" y="3784288"/>
              <a:ext cx="0" cy="352900"/>
            </a:xfrm>
            <a:prstGeom prst="straightConnector1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>
              <a:stCxn id="58" idx="3"/>
              <a:endCxn id="61" idx="7"/>
            </p:cNvCxnSpPr>
            <p:nvPr/>
          </p:nvCxnSpPr>
          <p:spPr>
            <a:xfrm flipH="1">
              <a:off x="6161293" y="3706008"/>
              <a:ext cx="862175" cy="504997"/>
            </a:xfrm>
            <a:prstGeom prst="straightConnector1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>
              <a:stCxn id="61" idx="6"/>
              <a:endCxn id="60" idx="2"/>
            </p:cNvCxnSpPr>
            <p:nvPr/>
          </p:nvCxnSpPr>
          <p:spPr>
            <a:xfrm>
              <a:off x="6372200" y="4389216"/>
              <a:ext cx="372569" cy="0"/>
            </a:xfrm>
            <a:prstGeom prst="straightConnector1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>
              <a:stCxn id="58" idx="4"/>
              <a:endCxn id="60" idx="0"/>
            </p:cNvCxnSpPr>
            <p:nvPr/>
          </p:nvCxnSpPr>
          <p:spPr>
            <a:xfrm flipH="1">
              <a:off x="7644869" y="3779825"/>
              <a:ext cx="15066" cy="357363"/>
            </a:xfrm>
            <a:prstGeom prst="straightConnector1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>
              <a:stCxn id="60" idx="3"/>
              <a:endCxn id="62" idx="7"/>
            </p:cNvCxnSpPr>
            <p:nvPr/>
          </p:nvCxnSpPr>
          <p:spPr>
            <a:xfrm flipH="1">
              <a:off x="6161293" y="4567427"/>
              <a:ext cx="847109" cy="502061"/>
            </a:xfrm>
            <a:prstGeom prst="straightConnector1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>
              <a:stCxn id="55" idx="4"/>
              <a:endCxn id="58" idx="0"/>
            </p:cNvCxnSpPr>
            <p:nvPr/>
          </p:nvCxnSpPr>
          <p:spPr>
            <a:xfrm flipH="1">
              <a:off x="7659935" y="2918406"/>
              <a:ext cx="444" cy="357363"/>
            </a:xfrm>
            <a:prstGeom prst="straightConnector1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>
              <a:stCxn id="57" idx="3"/>
              <a:endCxn id="59" idx="7"/>
            </p:cNvCxnSpPr>
            <p:nvPr/>
          </p:nvCxnSpPr>
          <p:spPr>
            <a:xfrm flipH="1">
              <a:off x="6161293" y="1986200"/>
              <a:ext cx="989469" cy="509366"/>
            </a:xfrm>
            <a:prstGeom prst="straightConnector1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/>
            <p:cNvCxnSpPr>
              <a:stCxn id="5" idx="4"/>
              <a:endCxn id="56" idx="0"/>
            </p:cNvCxnSpPr>
            <p:nvPr/>
          </p:nvCxnSpPr>
          <p:spPr>
            <a:xfrm>
              <a:off x="5652120" y="1213403"/>
              <a:ext cx="0" cy="349957"/>
            </a:xfrm>
            <a:prstGeom prst="straightConnector1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Arrow Connector 163"/>
            <p:cNvCxnSpPr>
              <a:stCxn id="61" idx="4"/>
              <a:endCxn id="62" idx="0"/>
            </p:cNvCxnSpPr>
            <p:nvPr/>
          </p:nvCxnSpPr>
          <p:spPr>
            <a:xfrm>
              <a:off x="5652120" y="4641244"/>
              <a:ext cx="0" cy="354427"/>
            </a:xfrm>
            <a:prstGeom prst="straightConnector1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Arrow Connector 165"/>
            <p:cNvCxnSpPr>
              <a:stCxn id="57" idx="4"/>
              <a:endCxn id="55" idx="0"/>
            </p:cNvCxnSpPr>
            <p:nvPr/>
          </p:nvCxnSpPr>
          <p:spPr>
            <a:xfrm>
              <a:off x="7659935" y="2060017"/>
              <a:ext cx="444" cy="354333"/>
            </a:xfrm>
            <a:prstGeom prst="straightConnector1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/>
            <p:cNvCxnSpPr>
              <a:stCxn id="56" idx="4"/>
              <a:endCxn id="59" idx="0"/>
            </p:cNvCxnSpPr>
            <p:nvPr/>
          </p:nvCxnSpPr>
          <p:spPr>
            <a:xfrm>
              <a:off x="5652120" y="2067416"/>
              <a:ext cx="0" cy="354333"/>
            </a:xfrm>
            <a:prstGeom prst="straightConnector1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Arrow Connector 169"/>
            <p:cNvCxnSpPr>
              <a:stCxn id="56" idx="6"/>
              <a:endCxn id="57" idx="2"/>
            </p:cNvCxnSpPr>
            <p:nvPr/>
          </p:nvCxnSpPr>
          <p:spPr>
            <a:xfrm flipV="1">
              <a:off x="6372200" y="1807989"/>
              <a:ext cx="567655" cy="7399"/>
            </a:xfrm>
            <a:prstGeom prst="straightConnector1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/>
            <p:cNvCxnSpPr>
              <a:stCxn id="55" idx="3"/>
              <a:endCxn id="63" idx="7"/>
            </p:cNvCxnSpPr>
            <p:nvPr/>
          </p:nvCxnSpPr>
          <p:spPr>
            <a:xfrm flipH="1">
              <a:off x="6161293" y="2844589"/>
              <a:ext cx="862619" cy="509460"/>
            </a:xfrm>
            <a:prstGeom prst="straightConnector1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6" name="Group 235"/>
          <p:cNvGrpSpPr/>
          <p:nvPr/>
        </p:nvGrpSpPr>
        <p:grpSpPr>
          <a:xfrm>
            <a:off x="7138414" y="602758"/>
            <a:ext cx="2539769" cy="4374616"/>
            <a:chOff x="5614413" y="602758"/>
            <a:chExt cx="2539769" cy="4374616"/>
          </a:xfrm>
        </p:grpSpPr>
        <p:sp>
          <p:nvSpPr>
            <p:cNvPr id="216" name="TextBox 215"/>
            <p:cNvSpPr txBox="1"/>
            <p:nvPr/>
          </p:nvSpPr>
          <p:spPr>
            <a:xfrm>
              <a:off x="5614413" y="1158300"/>
              <a:ext cx="5261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>
                  <a:solidFill>
                    <a:prstClr val="white"/>
                  </a:solidFill>
                  <a:latin typeface="Corbel"/>
                </a:rPr>
                <a:t>10¢</a:t>
              </a:r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5616953" y="2024661"/>
              <a:ext cx="5261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>
                  <a:solidFill>
                    <a:prstClr val="white"/>
                  </a:solidFill>
                  <a:latin typeface="Corbel"/>
                </a:rPr>
                <a:t>10¢</a:t>
              </a:r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5616953" y="2895040"/>
              <a:ext cx="5261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>
                  <a:solidFill>
                    <a:prstClr val="white"/>
                  </a:solidFill>
                  <a:latin typeface="Corbel"/>
                </a:rPr>
                <a:t>10¢</a:t>
              </a:r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5614413" y="3734654"/>
              <a:ext cx="5261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>
                  <a:solidFill>
                    <a:prstClr val="white"/>
                  </a:solidFill>
                  <a:latin typeface="Corbel"/>
                </a:rPr>
                <a:t>10¢</a:t>
              </a:r>
            </a:p>
          </p:txBody>
        </p:sp>
        <p:sp>
          <p:nvSpPr>
            <p:cNvPr id="220" name="TextBox 219"/>
            <p:cNvSpPr txBox="1"/>
            <p:nvPr/>
          </p:nvSpPr>
          <p:spPr>
            <a:xfrm>
              <a:off x="5614413" y="4608042"/>
              <a:ext cx="5261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>
                  <a:solidFill>
                    <a:prstClr val="white"/>
                  </a:solidFill>
                  <a:latin typeface="Corbel"/>
                </a:rPr>
                <a:t>10¢</a:t>
              </a:r>
            </a:p>
          </p:txBody>
        </p:sp>
        <p:sp>
          <p:nvSpPr>
            <p:cNvPr id="221" name="TextBox 220"/>
            <p:cNvSpPr txBox="1"/>
            <p:nvPr/>
          </p:nvSpPr>
          <p:spPr>
            <a:xfrm>
              <a:off x="7625536" y="1158242"/>
              <a:ext cx="5261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>
                  <a:solidFill>
                    <a:prstClr val="white"/>
                  </a:solidFill>
                  <a:latin typeface="Corbel"/>
                </a:rPr>
                <a:t>10¢</a:t>
              </a:r>
            </a:p>
          </p:txBody>
        </p:sp>
        <p:sp>
          <p:nvSpPr>
            <p:cNvPr id="222" name="TextBox 221"/>
            <p:cNvSpPr txBox="1"/>
            <p:nvPr/>
          </p:nvSpPr>
          <p:spPr>
            <a:xfrm>
              <a:off x="7628076" y="2024603"/>
              <a:ext cx="5261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>
                  <a:solidFill>
                    <a:prstClr val="white"/>
                  </a:solidFill>
                  <a:latin typeface="Corbel"/>
                </a:rPr>
                <a:t>10¢</a:t>
              </a:r>
            </a:p>
          </p:txBody>
        </p:sp>
        <p:sp>
          <p:nvSpPr>
            <p:cNvPr id="223" name="TextBox 222"/>
            <p:cNvSpPr txBox="1"/>
            <p:nvPr/>
          </p:nvSpPr>
          <p:spPr>
            <a:xfrm>
              <a:off x="7628076" y="2894982"/>
              <a:ext cx="5261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>
                  <a:solidFill>
                    <a:prstClr val="white"/>
                  </a:solidFill>
                  <a:latin typeface="Corbel"/>
                </a:rPr>
                <a:t>10¢</a:t>
              </a:r>
            </a:p>
          </p:txBody>
        </p:sp>
        <p:sp>
          <p:nvSpPr>
            <p:cNvPr id="224" name="TextBox 223"/>
            <p:cNvSpPr txBox="1"/>
            <p:nvPr/>
          </p:nvSpPr>
          <p:spPr>
            <a:xfrm>
              <a:off x="7625536" y="3734596"/>
              <a:ext cx="5261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>
                  <a:solidFill>
                    <a:prstClr val="white"/>
                  </a:solidFill>
                  <a:latin typeface="Corbel"/>
                </a:rPr>
                <a:t>10¢</a:t>
              </a:r>
            </a:p>
          </p:txBody>
        </p:sp>
        <p:sp>
          <p:nvSpPr>
            <p:cNvPr id="226" name="TextBox 225"/>
            <p:cNvSpPr txBox="1"/>
            <p:nvPr/>
          </p:nvSpPr>
          <p:spPr>
            <a:xfrm>
              <a:off x="6356575" y="602758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>
                  <a:solidFill>
                    <a:prstClr val="white"/>
                  </a:solidFill>
                  <a:latin typeface="Corbel"/>
                </a:rPr>
                <a:t>5¢</a:t>
              </a:r>
            </a:p>
          </p:txBody>
        </p:sp>
        <p:sp>
          <p:nvSpPr>
            <p:cNvPr id="227" name="TextBox 226"/>
            <p:cNvSpPr txBox="1"/>
            <p:nvPr/>
          </p:nvSpPr>
          <p:spPr>
            <a:xfrm>
              <a:off x="6377045" y="1451189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>
                  <a:solidFill>
                    <a:prstClr val="white"/>
                  </a:solidFill>
                  <a:latin typeface="Corbel"/>
                </a:rPr>
                <a:t>5¢</a:t>
              </a:r>
            </a:p>
          </p:txBody>
        </p:sp>
        <p:sp>
          <p:nvSpPr>
            <p:cNvPr id="228" name="TextBox 227"/>
            <p:cNvSpPr txBox="1"/>
            <p:nvPr/>
          </p:nvSpPr>
          <p:spPr>
            <a:xfrm>
              <a:off x="6359115" y="2312603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>
                  <a:solidFill>
                    <a:prstClr val="white"/>
                  </a:solidFill>
                  <a:latin typeface="Corbel"/>
                </a:rPr>
                <a:t>5¢</a:t>
              </a:r>
            </a:p>
          </p:txBody>
        </p:sp>
        <p:sp>
          <p:nvSpPr>
            <p:cNvPr id="229" name="TextBox 228"/>
            <p:cNvSpPr txBox="1"/>
            <p:nvPr/>
          </p:nvSpPr>
          <p:spPr>
            <a:xfrm>
              <a:off x="6356575" y="3179112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>
                  <a:solidFill>
                    <a:prstClr val="white"/>
                  </a:solidFill>
                  <a:latin typeface="Corbel"/>
                </a:rPr>
                <a:t>5¢</a:t>
              </a:r>
            </a:p>
          </p:txBody>
        </p:sp>
        <p:sp>
          <p:nvSpPr>
            <p:cNvPr id="230" name="TextBox 229"/>
            <p:cNvSpPr txBox="1"/>
            <p:nvPr/>
          </p:nvSpPr>
          <p:spPr>
            <a:xfrm>
              <a:off x="6356575" y="4043535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>
                  <a:solidFill>
                    <a:prstClr val="white"/>
                  </a:solidFill>
                  <a:latin typeface="Corbel"/>
                </a:rPr>
                <a:t>5¢</a:t>
              </a:r>
            </a:p>
          </p:txBody>
        </p:sp>
        <p:sp>
          <p:nvSpPr>
            <p:cNvPr id="231" name="TextBox 230"/>
            <p:cNvSpPr txBox="1"/>
            <p:nvPr/>
          </p:nvSpPr>
          <p:spPr>
            <a:xfrm>
              <a:off x="6387812" y="1050086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>
                  <a:solidFill>
                    <a:prstClr val="white"/>
                  </a:solidFill>
                  <a:latin typeface="Corbel"/>
                </a:rPr>
                <a:t>5¢</a:t>
              </a:r>
            </a:p>
          </p:txBody>
        </p:sp>
        <p:sp>
          <p:nvSpPr>
            <p:cNvPr id="232" name="TextBox 231"/>
            <p:cNvSpPr txBox="1"/>
            <p:nvPr/>
          </p:nvSpPr>
          <p:spPr>
            <a:xfrm>
              <a:off x="6390352" y="1916447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>
                  <a:solidFill>
                    <a:prstClr val="white"/>
                  </a:solidFill>
                  <a:latin typeface="Corbel"/>
                </a:rPr>
                <a:t>5¢</a:t>
              </a:r>
            </a:p>
          </p:txBody>
        </p:sp>
        <p:sp>
          <p:nvSpPr>
            <p:cNvPr id="233" name="TextBox 232"/>
            <p:cNvSpPr txBox="1"/>
            <p:nvPr/>
          </p:nvSpPr>
          <p:spPr>
            <a:xfrm>
              <a:off x="6363457" y="2759931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>
                  <a:solidFill>
                    <a:prstClr val="white"/>
                  </a:solidFill>
                  <a:latin typeface="Corbel"/>
                </a:rPr>
                <a:t>5¢</a:t>
              </a:r>
            </a:p>
          </p:txBody>
        </p:sp>
        <p:sp>
          <p:nvSpPr>
            <p:cNvPr id="234" name="TextBox 233"/>
            <p:cNvSpPr txBox="1"/>
            <p:nvPr/>
          </p:nvSpPr>
          <p:spPr>
            <a:xfrm>
              <a:off x="6360917" y="3626440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>
                  <a:solidFill>
                    <a:prstClr val="white"/>
                  </a:solidFill>
                  <a:latin typeface="Corbel"/>
                </a:rPr>
                <a:t>5¢</a:t>
              </a:r>
            </a:p>
          </p:txBody>
        </p:sp>
        <p:sp>
          <p:nvSpPr>
            <p:cNvPr id="235" name="TextBox 234"/>
            <p:cNvSpPr txBox="1"/>
            <p:nvPr/>
          </p:nvSpPr>
          <p:spPr>
            <a:xfrm>
              <a:off x="6342987" y="4481898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>
                  <a:solidFill>
                    <a:prstClr val="white"/>
                  </a:solidFill>
                  <a:latin typeface="Corbel"/>
                </a:rPr>
                <a:t>5¢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ldenEye   Q p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179" t="14937" r="3534" b="15353"/>
          <a:stretch/>
        </p:blipFill>
        <p:spPr>
          <a:xfrm>
            <a:off x="2639617" y="2708920"/>
            <a:ext cx="7241947" cy="34563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04664"/>
            <a:ext cx="7772400" cy="914400"/>
          </a:xfrm>
        </p:spPr>
        <p:txBody>
          <a:bodyPr/>
          <a:lstStyle/>
          <a:p>
            <a:r>
              <a:rPr lang="en-US" dirty="0"/>
              <a:t>Question #4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305376"/>
            <a:ext cx="7772400" cy="4726760"/>
          </a:xfrm>
        </p:spPr>
        <p:txBody>
          <a:bodyPr/>
          <a:lstStyle/>
          <a:p>
            <a:r>
              <a:rPr lang="en-US" dirty="0"/>
              <a:t>How would we make the following Finite State Machine?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Exploding pen continued…</a:t>
            </a:r>
            <a:endParaRPr lang="en-CA" dirty="0"/>
          </a:p>
        </p:txBody>
      </p:sp>
      <p:pic>
        <p:nvPicPr>
          <p:cNvPr id="5" name="Pen Spinning in Goldeney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0023"/>
                </p14:media>
              </p:ext>
            </p:extLst>
          </p:nvPr>
        </p:nvPicPr>
        <p:blipFill rotWithShape="1">
          <a:blip r:embed="rId4"/>
          <a:srcRect t="13008" b="15447"/>
          <a:stretch/>
        </p:blipFill>
        <p:spPr>
          <a:xfrm>
            <a:off x="2639616" y="1988840"/>
            <a:ext cx="6978230" cy="3744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72960</TotalTime>
  <Words>1370</Words>
  <Application>Microsoft Office PowerPoint</Application>
  <PresentationFormat>Widescreen</PresentationFormat>
  <Paragraphs>500</Paragraphs>
  <Slides>25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Arial</vt:lpstr>
      <vt:lpstr>Calibri</vt:lpstr>
      <vt:lpstr>Calibri Light</vt:lpstr>
      <vt:lpstr>Consolas</vt:lpstr>
      <vt:lpstr>Corbel</vt:lpstr>
      <vt:lpstr>Courier New</vt:lpstr>
      <vt:lpstr>Wingdings</vt:lpstr>
      <vt:lpstr>Wingdings 2</vt:lpstr>
      <vt:lpstr>Wingdings 3</vt:lpstr>
      <vt:lpstr>Office Theme</vt:lpstr>
      <vt:lpstr>Metro</vt:lpstr>
      <vt:lpstr>CSCB58:  Computer Organization</vt:lpstr>
      <vt:lpstr>PowerPoint Presentation</vt:lpstr>
      <vt:lpstr>Week 5 Summary</vt:lpstr>
      <vt:lpstr>Question #1</vt:lpstr>
      <vt:lpstr>Question #2</vt:lpstr>
      <vt:lpstr>Question #2 (cont’d)</vt:lpstr>
      <vt:lpstr>Question #3</vt:lpstr>
      <vt:lpstr>Question #4</vt:lpstr>
      <vt:lpstr>Exploding pen continued…</vt:lpstr>
      <vt:lpstr>Making the James Bond pen</vt:lpstr>
      <vt:lpstr>Reminder: How to Design FSM</vt:lpstr>
      <vt:lpstr>Review of FSMs</vt:lpstr>
      <vt:lpstr>Review of FSMs</vt:lpstr>
      <vt:lpstr>State diagrams with output</vt:lpstr>
      <vt:lpstr>FSM Example: Barcode Reader</vt:lpstr>
      <vt:lpstr>Step #1: Draw state diagram</vt:lpstr>
      <vt:lpstr>Step #2: State Table</vt:lpstr>
      <vt:lpstr>Step #3: Flip-Flop Assignment</vt:lpstr>
      <vt:lpstr>Step #3: Flip-Flop Assignment</vt:lpstr>
      <vt:lpstr>Step #4: Redraw State Table</vt:lpstr>
      <vt:lpstr>Step 5: Circuit design</vt:lpstr>
      <vt:lpstr>Step 5: Circuit design</vt:lpstr>
      <vt:lpstr>Step 5: Circuit design</vt:lpstr>
      <vt:lpstr>Step 5: Circuit design</vt:lpstr>
      <vt:lpstr>CSCB58:  Computer Organization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testing</dc:title>
  <dc:creator>Steve Engels</dc:creator>
  <cp:lastModifiedBy>Gennady Pekhimenko</cp:lastModifiedBy>
  <cp:revision>305</cp:revision>
  <cp:lastPrinted>2020-01-06T21:51:47Z</cp:lastPrinted>
  <dcterms:created xsi:type="dcterms:W3CDTF">2010-11-10T13:23:56Z</dcterms:created>
  <dcterms:modified xsi:type="dcterms:W3CDTF">2020-10-09T15:41:21Z</dcterms:modified>
</cp:coreProperties>
</file>