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handoutMasterIdLst>
    <p:handoutMasterId r:id="rId22"/>
  </p:handoutMasterIdLst>
  <p:sldIdLst>
    <p:sldId id="496" r:id="rId3"/>
    <p:sldId id="256" r:id="rId4"/>
    <p:sldId id="271" r:id="rId5"/>
    <p:sldId id="399" r:id="rId6"/>
    <p:sldId id="400" r:id="rId7"/>
    <p:sldId id="401" r:id="rId8"/>
    <p:sldId id="402" r:id="rId9"/>
    <p:sldId id="403" r:id="rId10"/>
    <p:sldId id="338" r:id="rId11"/>
    <p:sldId id="321" r:id="rId12"/>
    <p:sldId id="322" r:id="rId13"/>
    <p:sldId id="323" r:id="rId14"/>
    <p:sldId id="324" r:id="rId15"/>
    <p:sldId id="325" r:id="rId16"/>
    <p:sldId id="350" r:id="rId17"/>
    <p:sldId id="275" r:id="rId18"/>
    <p:sldId id="276" r:id="rId19"/>
    <p:sldId id="503" r:id="rId20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B25FB1-4540-4346-A6FB-3DDB9EDA8BFB}" v="4" dt="2020-09-25T02:29:06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 varScale="1">
        <p:scale>
          <a:sx n="107" d="100"/>
          <a:sy n="107" d="100"/>
        </p:scale>
        <p:origin x="114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98B25FB1-4540-4346-A6FB-3DDB9EDA8BFB}"/>
    <pc:docChg chg="custSel addSld delSld modSld sldOrd">
      <pc:chgData name="Gennady Pekhimenko" userId="97aeff6ed7ede7e0" providerId="LiveId" clId="{98B25FB1-4540-4346-A6FB-3DDB9EDA8BFB}" dt="2020-09-25T15:18:07.327" v="74" actId="6549"/>
      <pc:docMkLst>
        <pc:docMk/>
      </pc:docMkLst>
      <pc:sldChg chg="modSp mod">
        <pc:chgData name="Gennady Pekhimenko" userId="97aeff6ed7ede7e0" providerId="LiveId" clId="{98B25FB1-4540-4346-A6FB-3DDB9EDA8BFB}" dt="2020-09-25T02:26:18.091" v="1" actId="20577"/>
        <pc:sldMkLst>
          <pc:docMk/>
          <pc:sldMk cId="0" sldId="256"/>
        </pc:sldMkLst>
        <pc:spChg chg="mod">
          <ac:chgData name="Gennady Pekhimenko" userId="97aeff6ed7ede7e0" providerId="LiveId" clId="{98B25FB1-4540-4346-A6FB-3DDB9EDA8BFB}" dt="2020-09-25T02:26:18.091" v="1" actId="20577"/>
          <ac:spMkLst>
            <pc:docMk/>
            <pc:sldMk cId="0" sldId="256"/>
            <ac:spMk id="6" creationId="{00000000-0000-0000-0000-000000000000}"/>
          </ac:spMkLst>
        </pc:spChg>
      </pc:sldChg>
      <pc:sldChg chg="delSp modSp mod ord delAnim">
        <pc:chgData name="Gennady Pekhimenko" userId="97aeff6ed7ede7e0" providerId="LiveId" clId="{98B25FB1-4540-4346-A6FB-3DDB9EDA8BFB}" dt="2020-09-25T15:18:07.327" v="74" actId="6549"/>
        <pc:sldMkLst>
          <pc:docMk/>
          <pc:sldMk cId="0" sldId="271"/>
        </pc:sldMkLst>
        <pc:spChg chg="mod">
          <ac:chgData name="Gennady Pekhimenko" userId="97aeff6ed7ede7e0" providerId="LiveId" clId="{98B25FB1-4540-4346-A6FB-3DDB9EDA8BFB}" dt="2020-09-25T02:27:06.888" v="53" actId="20577"/>
          <ac:spMkLst>
            <pc:docMk/>
            <pc:sldMk cId="0" sldId="271"/>
            <ac:spMk id="2" creationId="{00000000-0000-0000-0000-000000000000}"/>
          </ac:spMkLst>
        </pc:spChg>
        <pc:spChg chg="mod">
          <ac:chgData name="Gennady Pekhimenko" userId="97aeff6ed7ede7e0" providerId="LiveId" clId="{98B25FB1-4540-4346-A6FB-3DDB9EDA8BFB}" dt="2020-09-25T15:18:07.327" v="74" actId="6549"/>
          <ac:spMkLst>
            <pc:docMk/>
            <pc:sldMk cId="0" sldId="271"/>
            <ac:spMk id="3" creationId="{00000000-0000-0000-0000-000000000000}"/>
          </ac:spMkLst>
        </pc:spChg>
        <pc:spChg chg="del">
          <ac:chgData name="Gennady Pekhimenko" userId="97aeff6ed7ede7e0" providerId="LiveId" clId="{98B25FB1-4540-4346-A6FB-3DDB9EDA8BFB}" dt="2020-09-25T02:27:18.094" v="55" actId="478"/>
          <ac:spMkLst>
            <pc:docMk/>
            <pc:sldMk cId="0" sldId="271"/>
            <ac:spMk id="4" creationId="{C9595EA0-453F-4148-A396-2293556F7C91}"/>
          </ac:spMkLst>
        </pc:spChg>
        <pc:spChg chg="del">
          <ac:chgData name="Gennady Pekhimenko" userId="97aeff6ed7ede7e0" providerId="LiveId" clId="{98B25FB1-4540-4346-A6FB-3DDB9EDA8BFB}" dt="2020-09-25T02:27:18.094" v="55" actId="478"/>
          <ac:spMkLst>
            <pc:docMk/>
            <pc:sldMk cId="0" sldId="271"/>
            <ac:spMk id="6" creationId="{C6907399-8D4E-44F5-B587-55B4A6890CF4}"/>
          </ac:spMkLst>
        </pc:spChg>
        <pc:spChg chg="del">
          <ac:chgData name="Gennady Pekhimenko" userId="97aeff6ed7ede7e0" providerId="LiveId" clId="{98B25FB1-4540-4346-A6FB-3DDB9EDA8BFB}" dt="2020-09-25T02:27:18.094" v="55" actId="478"/>
          <ac:spMkLst>
            <pc:docMk/>
            <pc:sldMk cId="0" sldId="271"/>
            <ac:spMk id="7" creationId="{AA3395E2-4A45-4154-8CE6-A75363BD8DBC}"/>
          </ac:spMkLst>
        </pc:spChg>
        <pc:picChg chg="del">
          <ac:chgData name="Gennady Pekhimenko" userId="97aeff6ed7ede7e0" providerId="LiveId" clId="{98B25FB1-4540-4346-A6FB-3DDB9EDA8BFB}" dt="2020-09-25T02:26:37.591" v="10" actId="478"/>
          <ac:picMkLst>
            <pc:docMk/>
            <pc:sldMk cId="0" sldId="271"/>
            <ac:picMk id="1026" creationId="{00000000-0000-0000-0000-000000000000}"/>
          </ac:picMkLst>
        </pc:picChg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0" sldId="272"/>
        </pc:sldMkLst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0" sldId="273"/>
        </pc:sldMkLst>
      </pc:sldChg>
      <pc:sldChg chg="del">
        <pc:chgData name="Gennady Pekhimenko" userId="97aeff6ed7ede7e0" providerId="LiveId" clId="{98B25FB1-4540-4346-A6FB-3DDB9EDA8BFB}" dt="2020-09-25T02:27:49.202" v="56"/>
        <pc:sldMkLst>
          <pc:docMk/>
          <pc:sldMk cId="0" sldId="275"/>
        </pc:sldMkLst>
      </pc:sldChg>
      <pc:sldChg chg="modSp del mod">
        <pc:chgData name="Gennady Pekhimenko" userId="97aeff6ed7ede7e0" providerId="LiveId" clId="{98B25FB1-4540-4346-A6FB-3DDB9EDA8BFB}" dt="2020-09-25T02:29:28.452" v="63" actId="14100"/>
        <pc:sldMkLst>
          <pc:docMk/>
          <pc:sldMk cId="0" sldId="276"/>
        </pc:sldMkLst>
        <pc:spChg chg="mod">
          <ac:chgData name="Gennady Pekhimenko" userId="97aeff6ed7ede7e0" providerId="LiveId" clId="{98B25FB1-4540-4346-A6FB-3DDB9EDA8BFB}" dt="2020-09-25T02:29:28.452" v="63" actId="14100"/>
          <ac:spMkLst>
            <pc:docMk/>
            <pc:sldMk cId="0" sldId="276"/>
            <ac:spMk id="3" creationId="{00000000-0000-0000-0000-000000000000}"/>
          </ac:spMkLst>
        </pc:spChg>
      </pc:sldChg>
      <pc:sldChg chg="modSp del mod">
        <pc:chgData name="Gennady Pekhimenko" userId="97aeff6ed7ede7e0" providerId="LiveId" clId="{98B25FB1-4540-4346-A6FB-3DDB9EDA8BFB}" dt="2020-09-25T02:28:08.580" v="58" actId="47"/>
        <pc:sldMkLst>
          <pc:docMk/>
          <pc:sldMk cId="0" sldId="277"/>
        </pc:sldMkLst>
        <pc:grpChg chg="mod">
          <ac:chgData name="Gennady Pekhimenko" userId="97aeff6ed7ede7e0" providerId="LiveId" clId="{98B25FB1-4540-4346-A6FB-3DDB9EDA8BFB}" dt="2020-09-25T02:28:03.456" v="57" actId="1076"/>
          <ac:grpSpMkLst>
            <pc:docMk/>
            <pc:sldMk cId="0" sldId="277"/>
            <ac:grpSpMk id="20" creationId="{00000000-0000-0000-0000-000000000000}"/>
          </ac:grpSpMkLst>
        </pc:grpChg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2947595958" sldId="277"/>
        </pc:sldMkLst>
      </pc:sldChg>
      <pc:sldChg chg="del">
        <pc:chgData name="Gennady Pekhimenko" userId="97aeff6ed7ede7e0" providerId="LiveId" clId="{98B25FB1-4540-4346-A6FB-3DDB9EDA8BFB}" dt="2020-09-25T02:28:08.580" v="58" actId="47"/>
        <pc:sldMkLst>
          <pc:docMk/>
          <pc:sldMk cId="0" sldId="278"/>
        </pc:sldMkLst>
      </pc:sldChg>
      <pc:sldChg chg="del">
        <pc:chgData name="Gennady Pekhimenko" userId="97aeff6ed7ede7e0" providerId="LiveId" clId="{98B25FB1-4540-4346-A6FB-3DDB9EDA8BFB}" dt="2020-09-25T02:28:16.891" v="59" actId="47"/>
        <pc:sldMkLst>
          <pc:docMk/>
          <pc:sldMk cId="1861233268" sldId="279"/>
        </pc:sldMkLst>
      </pc:sldChg>
      <pc:sldChg chg="del">
        <pc:chgData name="Gennady Pekhimenko" userId="97aeff6ed7ede7e0" providerId="LiveId" clId="{98B25FB1-4540-4346-A6FB-3DDB9EDA8BFB}" dt="2020-09-25T02:28:16.891" v="59" actId="47"/>
        <pc:sldMkLst>
          <pc:docMk/>
          <pc:sldMk cId="420576108" sldId="280"/>
        </pc:sldMkLst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2873522856" sldId="289"/>
        </pc:sldMkLst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3127843540" sldId="308"/>
        </pc:sldMkLst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2958891488" sldId="316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21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22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23"/>
        </pc:sldMkLst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1212247188" sldId="323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24"/>
        </pc:sldMkLst>
      </pc:sldChg>
      <pc:sldChg chg="del">
        <pc:chgData name="Gennady Pekhimenko" userId="97aeff6ed7ede7e0" providerId="LiveId" clId="{98B25FB1-4540-4346-A6FB-3DDB9EDA8BFB}" dt="2020-09-25T02:27:11.468" v="54" actId="47"/>
        <pc:sldMkLst>
          <pc:docMk/>
          <pc:sldMk cId="181329870" sldId="324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25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38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0" sldId="350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4229894700" sldId="399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791370591" sldId="400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1195974638" sldId="401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337100146" sldId="402"/>
        </pc:sldMkLst>
      </pc:sldChg>
      <pc:sldChg chg="add">
        <pc:chgData name="Gennady Pekhimenko" userId="97aeff6ed7ede7e0" providerId="LiveId" clId="{98B25FB1-4540-4346-A6FB-3DDB9EDA8BFB}" dt="2020-09-25T02:29:06.898" v="62"/>
        <pc:sldMkLst>
          <pc:docMk/>
          <pc:sldMk cId="2286333792" sldId="40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340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361171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8890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537626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438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826166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558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508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637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353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313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68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2020-09-24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2020-09-24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2020-09-24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2020-09-24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2020-09-24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2020-09-24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2020-09-24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86F4E7-B3EE-4FA8-BD4C-F4C2995414C7}" type="datetimeFigureOut">
              <a:rPr lang="en-CA" smtClean="0"/>
              <a:pPr/>
              <a:t>2020-09-24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186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Comparators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40768"/>
            <a:ext cx="7772400" cy="4726760"/>
          </a:xfrm>
        </p:spPr>
        <p:txBody>
          <a:bodyPr/>
          <a:lstStyle/>
          <a:p>
            <a:r>
              <a:rPr lang="en-US" u="sng" dirty="0"/>
              <a:t>Case #2: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&gt; B</a:t>
            </a:r>
          </a:p>
          <a:p>
            <a:pPr lvl="1"/>
            <a:r>
              <a:rPr lang="en-US" dirty="0"/>
              <a:t>The first non-matching bits occur at bit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where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=1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dirty="0"/>
              <a:t>. All higher bits match.</a:t>
            </a:r>
          </a:p>
          <a:p>
            <a:pPr lvl="1"/>
            <a:r>
              <a:rPr lang="en-US" dirty="0"/>
              <a:t>Using the definition 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from before: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u="sng" dirty="0"/>
              <a:t>Case #3: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 &lt; B</a:t>
            </a:r>
          </a:p>
          <a:p>
            <a:pPr lvl="1"/>
            <a:r>
              <a:rPr lang="en-US" dirty="0"/>
              <a:t>The first non-matching bits occur at bit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where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=1</a:t>
            </a:r>
            <a:r>
              <a:rPr lang="en-US" dirty="0"/>
              <a:t>. Again, all higher bits match.</a:t>
            </a:r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999854"/>
            <a:ext cx="7848872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A&gt;B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·B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+ X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·A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·B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+ … + A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·B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Π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k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95800" y="3212976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62836" y="3212976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688288" y="3193559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050882" y="3422286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k=1</a:t>
            </a:r>
            <a:endParaRPr lang="en-CA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95706" y="2971184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n</a:t>
            </a:r>
            <a:endParaRPr lang="en-CA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3592" y="5426640"/>
            <a:ext cx="7848872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A&lt;B =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·B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+ X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·A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·B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+ … + A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·B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</a:t>
            </a:r>
            <a:r>
              <a:rPr lang="el-GR" sz="2400" dirty="0">
                <a:latin typeface="Courier New" pitchFamily="49" charset="0"/>
                <a:cs typeface="Courier New" pitchFamily="49" charset="0"/>
              </a:rPr>
              <a:t>Π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k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791744" y="5628809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622387" y="5628809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84232" y="5628809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76320" y="5808166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k=1</a:t>
            </a:r>
            <a:endParaRPr lang="en-CA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73300" y="5412785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n</a:t>
            </a:r>
            <a:endParaRPr lang="en-CA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Comparator truth table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47796" y="1556792"/>
          <a:ext cx="4377380" cy="4748040"/>
        </p:xfrm>
        <a:graphic>
          <a:graphicData uri="http://schemas.openxmlformats.org/drawingml/2006/table">
            <a:tbl>
              <a:tblPr/>
              <a:tblGrid>
                <a:gridCol w="62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5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5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2643">
                <a:tc gridSpan="4">
                  <a:txBody>
                    <a:bodyPr/>
                    <a:lstStyle/>
                    <a:p>
                      <a:pPr algn="ctr"/>
                      <a:r>
                        <a:rPr lang="en-CA" sz="1300" b="1" dirty="0">
                          <a:solidFill>
                            <a:schemeClr val="bg1"/>
                          </a:solidFill>
                        </a:rPr>
                        <a:t>Inputs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D13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300" b="1" dirty="0">
                          <a:solidFill>
                            <a:schemeClr val="bg1"/>
                          </a:solidFill>
                        </a:rPr>
                        <a:t>Outputs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D13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CA" sz="1300" b="1" baseline="-250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3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CA" sz="1300" b="1" baseline="-250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3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CA" sz="1300" b="1" baseline="-250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3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CA" sz="1300" b="1" baseline="-250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300" b="1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CA" sz="1300" b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 &lt; </a:t>
                      </a:r>
                      <a:r>
                        <a:rPr lang="en-CA" sz="1300" b="1" i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300" b="1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CA" sz="1300" b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 = </a:t>
                      </a:r>
                      <a:r>
                        <a:rPr lang="en-CA" sz="1300" b="1" i="1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300" b="1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b="1" i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CA" sz="13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 &gt; </a:t>
                      </a:r>
                      <a:r>
                        <a:rPr lang="en-CA" sz="1300" b="1" i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13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marL="65661" marR="65661" marT="32830" marB="3283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8256240" y="1783073"/>
            <a:ext cx="0" cy="4536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735960" y="2071105"/>
            <a:ext cx="4392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1631506" y="1628800"/>
            <a:ext cx="4176462" cy="4726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en-US" sz="3000" dirty="0"/>
              <a:t>Given two input vectors of size </a:t>
            </a:r>
            <a:r>
              <a:rPr lang="en-US" sz="3000" dirty="0">
                <a:latin typeface="Courier New" pitchFamily="49" charset="0"/>
                <a:cs typeface="Courier New" pitchFamily="49" charset="0"/>
              </a:rPr>
              <a:t>n=2</a:t>
            </a:r>
            <a:r>
              <a:rPr lang="en-US" sz="3000" dirty="0"/>
              <a:t>, output of circuit is shown at right.</a:t>
            </a: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Comparator example (cont’d)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67808" y="1628800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1624" y="1556793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ourier New" pitchFamily="49" charset="0"/>
                <a:cs typeface="Courier New" pitchFamily="49" charset="0"/>
              </a:rPr>
              <a:t>A&lt;B:</a:t>
            </a:r>
            <a:endParaRPr lang="en-CA" sz="3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2050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8054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30499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28812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59137" y="233502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3217" y="233502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27566" y="289450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56404" y="39746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234273" y="2276872"/>
            <a:ext cx="1440160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/>
          <p:cNvGrpSpPr/>
          <p:nvPr/>
        </p:nvGrpSpPr>
        <p:grpSpPr>
          <a:xfrm>
            <a:off x="7275839" y="2207598"/>
            <a:ext cx="434781" cy="2168629"/>
            <a:chOff x="3893485" y="2207597"/>
            <a:chExt cx="434781" cy="2168629"/>
          </a:xfrm>
        </p:grpSpPr>
        <p:sp>
          <p:nvSpPr>
            <p:cNvPr id="25" name="Left Bracket 24"/>
            <p:cNvSpPr/>
            <p:nvPr/>
          </p:nvSpPr>
          <p:spPr>
            <a:xfrm rot="16200000" flipH="1" flipV="1">
              <a:off x="3851920" y="3902613"/>
              <a:ext cx="515178" cy="432048"/>
            </a:xfrm>
            <a:prstGeom prst="leftBracket">
              <a:avLst>
                <a:gd name="adj" fmla="val 24886"/>
              </a:avLst>
            </a:prstGeom>
            <a:solidFill>
              <a:srgbClr val="00B0F0">
                <a:alpha val="34902"/>
              </a:srgbClr>
            </a:solidFill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Left Bracket 25"/>
            <p:cNvSpPr/>
            <p:nvPr/>
          </p:nvSpPr>
          <p:spPr>
            <a:xfrm rot="5400000" flipH="1">
              <a:off x="3890657" y="2213158"/>
              <a:ext cx="443170" cy="432048"/>
            </a:xfrm>
            <a:prstGeom prst="leftBracket">
              <a:avLst>
                <a:gd name="adj" fmla="val 24886"/>
              </a:avLst>
            </a:prstGeom>
            <a:solidFill>
              <a:srgbClr val="00B0F0">
                <a:alpha val="34902"/>
              </a:srgbClr>
            </a:solidFill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Rounded Rectangle 26"/>
          <p:cNvSpPr/>
          <p:nvPr/>
        </p:nvSpPr>
        <p:spPr>
          <a:xfrm>
            <a:off x="6312024" y="2263018"/>
            <a:ext cx="1440160" cy="373895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2" name="Group 31"/>
          <p:cNvGrpSpPr/>
          <p:nvPr/>
        </p:nvGrpSpPr>
        <p:grpSpPr>
          <a:xfrm>
            <a:off x="3215680" y="4922584"/>
            <a:ext cx="5976664" cy="738664"/>
            <a:chOff x="1691680" y="4922584"/>
            <a:chExt cx="5976664" cy="738664"/>
          </a:xfrm>
          <a:noFill/>
        </p:grpSpPr>
        <p:sp>
          <p:nvSpPr>
            <p:cNvPr id="6" name="TextBox 5"/>
            <p:cNvSpPr txBox="1"/>
            <p:nvPr/>
          </p:nvSpPr>
          <p:spPr>
            <a:xfrm>
              <a:off x="1691680" y="4922584"/>
              <a:ext cx="5976664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LT =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+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 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+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375574" y="514134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06217" y="513860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602079" y="513860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78425" y="513860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Comparator example (cont’d)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67808" y="1628800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1624" y="1556793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ourier New" pitchFamily="49" charset="0"/>
                <a:cs typeface="Courier New" pitchFamily="49" charset="0"/>
              </a:rPr>
              <a:t>A=B:</a:t>
            </a:r>
            <a:endParaRPr lang="en-CA" sz="3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2050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8054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30499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28812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59137" y="233502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3217" y="233502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27566" y="289450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56404" y="39746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375920" y="2235307"/>
            <a:ext cx="504056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ounded Rectangle 23"/>
          <p:cNvSpPr/>
          <p:nvPr/>
        </p:nvSpPr>
        <p:spPr>
          <a:xfrm>
            <a:off x="6312024" y="2780928"/>
            <a:ext cx="504056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7248128" y="3340404"/>
            <a:ext cx="504056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ounded Rectangle 32"/>
          <p:cNvSpPr/>
          <p:nvPr/>
        </p:nvSpPr>
        <p:spPr>
          <a:xfrm>
            <a:off x="8184232" y="3874903"/>
            <a:ext cx="504056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5" name="Group 44"/>
          <p:cNvGrpSpPr/>
          <p:nvPr/>
        </p:nvGrpSpPr>
        <p:grpSpPr>
          <a:xfrm>
            <a:off x="3215680" y="4922584"/>
            <a:ext cx="5976664" cy="1107996"/>
            <a:chOff x="1691680" y="4922584"/>
            <a:chExt cx="5976664" cy="1107996"/>
          </a:xfrm>
          <a:noFill/>
        </p:grpSpPr>
        <p:sp>
          <p:nvSpPr>
            <p:cNvPr id="6" name="TextBox 5"/>
            <p:cNvSpPr txBox="1"/>
            <p:nvPr/>
          </p:nvSpPr>
          <p:spPr>
            <a:xfrm>
              <a:off x="1691680" y="4922584"/>
              <a:ext cx="5976664" cy="1107996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EQ =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+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+ 	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+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3361719" y="514134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888106" y="5143337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339388" y="5143337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51920" y="5145333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682563" y="5143337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660232" y="5145333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92362" y="5515236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83886" y="5517232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Comparator example (cont’d)</a:t>
            </a:r>
            <a:endParaRPr lang="en-CA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67808" y="1628800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baseline="-250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1624" y="1556793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ourier New" pitchFamily="49" charset="0"/>
                <a:cs typeface="Courier New" pitchFamily="49" charset="0"/>
              </a:rPr>
              <a:t>A&gt;B:</a:t>
            </a:r>
            <a:endParaRPr lang="en-CA" sz="36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2050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80540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630499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28812" y="178667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59137" y="233502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3217" y="2335024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27566" y="2894500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56404" y="3974621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5375920" y="3356992"/>
            <a:ext cx="1440160" cy="864096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ounded Rectangle 26"/>
          <p:cNvSpPr/>
          <p:nvPr/>
        </p:nvSpPr>
        <p:spPr>
          <a:xfrm>
            <a:off x="5375920" y="2794783"/>
            <a:ext cx="504056" cy="936104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1" name="Group 40"/>
          <p:cNvGrpSpPr/>
          <p:nvPr/>
        </p:nvGrpSpPr>
        <p:grpSpPr>
          <a:xfrm>
            <a:off x="3215680" y="4922584"/>
            <a:ext cx="5976664" cy="738664"/>
            <a:chOff x="1691680" y="4922584"/>
            <a:chExt cx="5976664" cy="738664"/>
          </a:xfrm>
          <a:noFill/>
        </p:grpSpPr>
        <p:sp>
          <p:nvSpPr>
            <p:cNvPr id="6" name="TextBox 5"/>
            <p:cNvSpPr txBox="1"/>
            <p:nvPr/>
          </p:nvSpPr>
          <p:spPr>
            <a:xfrm>
              <a:off x="1691680" y="4922584"/>
              <a:ext cx="5976664" cy="738664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GT =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+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40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>
                  <a:latin typeface="Courier New" pitchFamily="49" charset="0"/>
                  <a:cs typeface="Courier New" pitchFamily="49" charset="0"/>
                </a:rPr>
                <a:t>0  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+ B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·A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888106" y="5141341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114611" y="513860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236937" y="513860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713283" y="5138608"/>
              <a:ext cx="144016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9724110" y="174237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159896" y="3343137"/>
            <a:ext cx="3744416" cy="432048"/>
            <a:chOff x="3635896" y="3343137"/>
            <a:chExt cx="3744416" cy="432048"/>
          </a:xfrm>
        </p:grpSpPr>
        <p:sp>
          <p:nvSpPr>
            <p:cNvPr id="38" name="Left Bracket 37"/>
            <p:cNvSpPr/>
            <p:nvPr/>
          </p:nvSpPr>
          <p:spPr>
            <a:xfrm>
              <a:off x="6732240" y="3343137"/>
              <a:ext cx="648072" cy="432048"/>
            </a:xfrm>
            <a:prstGeom prst="leftBracket">
              <a:avLst>
                <a:gd name="adj" fmla="val 8332"/>
              </a:avLst>
            </a:prstGeom>
            <a:solidFill>
              <a:srgbClr val="00B0F0">
                <a:alpha val="34902"/>
              </a:srgbClr>
            </a:solidFill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Left Bracket 38"/>
            <p:cNvSpPr/>
            <p:nvPr/>
          </p:nvSpPr>
          <p:spPr>
            <a:xfrm flipH="1">
              <a:off x="3635896" y="3343137"/>
              <a:ext cx="720080" cy="432048"/>
            </a:xfrm>
            <a:prstGeom prst="leftBracket">
              <a:avLst>
                <a:gd name="adj" fmla="val 8332"/>
              </a:avLst>
            </a:prstGeom>
            <a:solidFill>
              <a:srgbClr val="00B0F0">
                <a:alpha val="34902"/>
              </a:srgbClr>
            </a:solidFill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Comparing larger numbers</a:t>
            </a:r>
            <a:endParaRPr lang="en-CA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23592" y="1556792"/>
            <a:ext cx="7556376" cy="4726760"/>
          </a:xfrm>
        </p:spPr>
        <p:txBody>
          <a:bodyPr/>
          <a:lstStyle/>
          <a:p>
            <a:r>
              <a:rPr lang="en-US" dirty="0"/>
              <a:t>As numbers get larger, the comparator circuit gets more complex. </a:t>
            </a:r>
          </a:p>
          <a:p>
            <a:r>
              <a:rPr lang="en-US" dirty="0"/>
              <a:t>At a certain level, 					 it can be easier 					 sometimes to just 					 process the result					 of a subtraction					 operation instead.</a:t>
            </a:r>
          </a:p>
          <a:p>
            <a:pPr lvl="1"/>
            <a:r>
              <a:rPr lang="en-US" dirty="0"/>
              <a:t>Easier, less circuitry,					 just not faster.</a:t>
            </a:r>
            <a:endParaRPr lang="en-CA" dirty="0"/>
          </a:p>
        </p:txBody>
      </p:sp>
      <p:pic>
        <p:nvPicPr>
          <p:cNvPr id="3" name="Picture 2" descr="http://tams-www.informatik.uni-hamburg.de/applets/hades/webdemos/20-arithmetic/45-compare/7485-comparator.gif"/>
          <p:cNvPicPr>
            <a:picLocks noChangeAspect="1" noChangeArrowheads="1"/>
          </p:cNvPicPr>
          <p:nvPr/>
        </p:nvPicPr>
        <p:blipFill>
          <a:blip r:embed="rId2" cstate="print"/>
          <a:srcRect l="8387" r="9136"/>
          <a:stretch>
            <a:fillRect/>
          </a:stretch>
        </p:blipFill>
        <p:spPr bwMode="auto">
          <a:xfrm>
            <a:off x="6096000" y="2564904"/>
            <a:ext cx="4248472" cy="3566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340768"/>
            <a:ext cx="8352928" cy="4726760"/>
          </a:xfrm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lphaLcParenR"/>
            </a:pPr>
            <a:r>
              <a:rPr lang="en-US" dirty="0"/>
              <a:t>How do you write the number 78 as an 8-bit binary number?</a:t>
            </a:r>
          </a:p>
          <a:p>
            <a:pPr marL="582930" indent="-514350">
              <a:buFont typeface="+mj-lt"/>
              <a:buAutoNum type="alphaLcParenR"/>
            </a:pPr>
            <a:endParaRPr lang="en-US" dirty="0"/>
          </a:p>
          <a:p>
            <a:pPr marL="582930" indent="-514350">
              <a:buFont typeface="+mj-lt"/>
              <a:buAutoNum type="alphaLcParenR"/>
            </a:pPr>
            <a:endParaRPr lang="en-US" dirty="0"/>
          </a:p>
          <a:p>
            <a:pPr marL="582930" indent="-514350">
              <a:buFont typeface="+mj-lt"/>
              <a:buAutoNum type="alphaLcParenR"/>
            </a:pPr>
            <a:r>
              <a:rPr lang="en-US" dirty="0"/>
              <a:t>What is the two’s complement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01101101</a:t>
            </a:r>
            <a:r>
              <a:rPr lang="en-US" dirty="0"/>
              <a:t>?</a:t>
            </a:r>
          </a:p>
          <a:p>
            <a:pPr marL="582930" indent="-514350">
              <a:buFont typeface="+mj-lt"/>
              <a:buAutoNum type="alphaLcParenR"/>
            </a:pPr>
            <a:endParaRPr lang="en-US" dirty="0"/>
          </a:p>
          <a:p>
            <a:pPr marL="582930" indent="-514350">
              <a:buFont typeface="+mj-lt"/>
              <a:buAutoNum type="alphaLcParenR"/>
            </a:pPr>
            <a:endParaRPr lang="en-US" dirty="0"/>
          </a:p>
          <a:p>
            <a:pPr marL="582930" indent="-514350">
              <a:buFont typeface="+mj-lt"/>
              <a:buAutoNum type="alphaLcParenR"/>
            </a:pPr>
            <a:r>
              <a:rPr lang="en-US" dirty="0"/>
              <a:t>What is the sum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01101101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01101101</a:t>
            </a:r>
            <a:r>
              <a:rPr lang="en-US" dirty="0"/>
              <a:t>?</a:t>
            </a:r>
          </a:p>
          <a:p>
            <a:endParaRPr lang="en-CA" dirty="0"/>
          </a:p>
        </p:txBody>
      </p:sp>
      <p:grpSp>
        <p:nvGrpSpPr>
          <p:cNvPr id="7" name="Group 6"/>
          <p:cNvGrpSpPr/>
          <p:nvPr/>
        </p:nvGrpSpPr>
        <p:grpSpPr>
          <a:xfrm>
            <a:off x="4583832" y="2492896"/>
            <a:ext cx="3888432" cy="864096"/>
            <a:chOff x="3059832" y="2492896"/>
            <a:chExt cx="3888432" cy="864096"/>
          </a:xfrm>
        </p:grpSpPr>
        <p:sp>
          <p:nvSpPr>
            <p:cNvPr id="6" name="Rounded Rectangle 5"/>
            <p:cNvSpPr/>
            <p:nvPr/>
          </p:nvSpPr>
          <p:spPr>
            <a:xfrm>
              <a:off x="3059832" y="2492896"/>
              <a:ext cx="3888432" cy="864096"/>
            </a:xfrm>
            <a:prstGeom prst="round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75856" y="2564904"/>
              <a:ext cx="3493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128 64 32 16  8  4  2  1</a:t>
              </a:r>
              <a:endPara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799856" y="2915652"/>
            <a:ext cx="349326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 0  1  0  0  1  1  1  0</a:t>
            </a:r>
            <a:endParaRPr lang="en-CA" b="1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375920" y="2924944"/>
            <a:ext cx="2520280" cy="360040"/>
            <a:chOff x="3851920" y="2924944"/>
            <a:chExt cx="2520280" cy="36004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851920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283968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737788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148064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580112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979502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2200" y="2924944"/>
              <a:ext cx="0" cy="360040"/>
            </a:xfrm>
            <a:prstGeom prst="line">
              <a:avLst/>
            </a:prstGeom>
            <a:ln w="190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ounded Rectangle 16"/>
          <p:cNvSpPr/>
          <p:nvPr/>
        </p:nvSpPr>
        <p:spPr>
          <a:xfrm>
            <a:off x="4799856" y="4077072"/>
            <a:ext cx="3456384" cy="79208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10010011</a:t>
            </a:r>
            <a:endParaRPr lang="en-CA" sz="32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799856" y="5661248"/>
            <a:ext cx="3456384" cy="792088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11011010</a:t>
            </a:r>
            <a:endParaRPr lang="en-CA" sz="32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400256" y="5827037"/>
            <a:ext cx="2160240" cy="646331"/>
            <a:chOff x="6876256" y="5827036"/>
            <a:chExt cx="2160240" cy="646331"/>
          </a:xfrm>
        </p:grpSpPr>
        <p:cxnSp>
          <p:nvCxnSpPr>
            <p:cNvPr id="20" name="Straight Arrow Connector 19"/>
            <p:cNvCxnSpPr>
              <a:stCxn id="21" idx="1"/>
            </p:cNvCxnSpPr>
            <p:nvPr/>
          </p:nvCxnSpPr>
          <p:spPr>
            <a:xfrm flipH="1" flipV="1">
              <a:off x="6876256" y="6043060"/>
              <a:ext cx="432048" cy="107142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308304" y="5827036"/>
              <a:ext cx="17281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  <a:latin typeface="Corbel"/>
                </a:rPr>
                <a:t>Note what’s happening here! </a:t>
              </a:r>
              <a:endParaRPr lang="en-CA" dirty="0">
                <a:solidFill>
                  <a:srgbClr val="FFFF00"/>
                </a:solidFill>
                <a:latin typeface="Corbe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7973144" cy="4726760"/>
          </a:xfrm>
        </p:spPr>
        <p:txBody>
          <a:bodyPr>
            <a:normAutofit/>
          </a:bodyPr>
          <a:lstStyle/>
          <a:p>
            <a:r>
              <a:rPr lang="en-US" dirty="0"/>
              <a:t>What groupings 					 are in the K-map					 on the right?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logic equations do these groupings represent?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51984" y="1196752"/>
          <a:ext cx="4536504" cy="273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·D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baseline="-25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·B</a:t>
                      </a:r>
                      <a:endParaRPr lang="en-CA" sz="18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CA" sz="18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7003640" y="135462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64716" y="135462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203789" y="135462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811952" y="1354622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39544" y="190297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17393" y="190297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11742" y="2451566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38554" y="3542573"/>
            <a:ext cx="14401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888088" y="1801280"/>
            <a:ext cx="3456384" cy="432048"/>
          </a:xfrm>
          <a:prstGeom prst="roundRect">
            <a:avLst/>
          </a:prstGeom>
          <a:solidFill>
            <a:srgbClr val="00B0F0">
              <a:alpha val="36078"/>
            </a:srgbClr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744072" y="1817113"/>
            <a:ext cx="3744416" cy="2043935"/>
            <a:chOff x="3635896" y="3343137"/>
            <a:chExt cx="3744416" cy="432048"/>
          </a:xfrm>
        </p:grpSpPr>
        <p:sp>
          <p:nvSpPr>
            <p:cNvPr id="17" name="Left Bracket 16"/>
            <p:cNvSpPr/>
            <p:nvPr/>
          </p:nvSpPr>
          <p:spPr>
            <a:xfrm>
              <a:off x="6732240" y="3343137"/>
              <a:ext cx="648072" cy="432048"/>
            </a:xfrm>
            <a:prstGeom prst="leftBracket">
              <a:avLst>
                <a:gd name="adj" fmla="val 8332"/>
              </a:avLst>
            </a:prstGeom>
            <a:solidFill>
              <a:srgbClr val="00B0F0">
                <a:alpha val="34902"/>
              </a:srgbClr>
            </a:solidFill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  <p:sp>
          <p:nvSpPr>
            <p:cNvPr id="18" name="Left Bracket 17"/>
            <p:cNvSpPr/>
            <p:nvPr/>
          </p:nvSpPr>
          <p:spPr>
            <a:xfrm flipH="1">
              <a:off x="3635896" y="3343137"/>
              <a:ext cx="720080" cy="432048"/>
            </a:xfrm>
            <a:prstGeom prst="leftBracket">
              <a:avLst>
                <a:gd name="adj" fmla="val 8332"/>
              </a:avLst>
            </a:prstGeom>
            <a:solidFill>
              <a:srgbClr val="00B0F0">
                <a:alpha val="34902"/>
              </a:srgbClr>
            </a:solidFill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91944" y="5157192"/>
            <a:ext cx="2736304" cy="792088"/>
            <a:chOff x="4067944" y="5157192"/>
            <a:chExt cx="2736304" cy="792088"/>
          </a:xfrm>
        </p:grpSpPr>
        <p:sp>
          <p:nvSpPr>
            <p:cNvPr id="19" name="Rounded Rectangle 18"/>
            <p:cNvSpPr/>
            <p:nvPr/>
          </p:nvSpPr>
          <p:spPr>
            <a:xfrm>
              <a:off x="4067944" y="5157192"/>
              <a:ext cx="2736304" cy="792088"/>
            </a:xfrm>
            <a:prstGeom prst="roundRect">
              <a:avLst/>
            </a:prstGeom>
            <a:solidFill>
              <a:srgbClr val="002060"/>
            </a:solidFill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3200" dirty="0">
                  <a:solidFill>
                    <a:prstClr val="white"/>
                  </a:solidFill>
                  <a:latin typeface="Courier New"/>
                  <a:cs typeface="Courier New"/>
                </a:rPr>
                <a:t>·</a:t>
              </a:r>
              <a:r>
                <a:rPr lang="en-US" sz="3200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B + C</a:t>
              </a:r>
              <a:endParaRPr lang="en-CA" sz="32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582886" y="5366524"/>
              <a:ext cx="216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065170" y="5362330"/>
              <a:ext cx="216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40624" y="5362330"/>
              <a:ext cx="21602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3:</a:t>
            </a:r>
          </a:p>
          <a:p>
            <a:pPr algn="ctr"/>
            <a:r>
              <a:rPr lang="en-US" sz="6000" b="1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Week 3 review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</a:t>
            </a:r>
          </a:p>
          <a:p>
            <a:pPr lvl="1"/>
            <a:r>
              <a:rPr lang="en-US" dirty="0"/>
              <a:t>Mux/</a:t>
            </a:r>
            <a:r>
              <a:rPr lang="en-US" dirty="0" err="1"/>
              <a:t>demux</a:t>
            </a:r>
            <a:endParaRPr lang="en-US" dirty="0"/>
          </a:p>
          <a:p>
            <a:pPr lvl="1"/>
            <a:r>
              <a:rPr lang="en-US" dirty="0"/>
              <a:t>Decoders</a:t>
            </a:r>
          </a:p>
          <a:p>
            <a:pPr lvl="1"/>
            <a:r>
              <a:rPr lang="en-US"/>
              <a:t>Adders</a:t>
            </a:r>
            <a:endParaRPr lang="en-US" dirty="0"/>
          </a:p>
          <a:p>
            <a:pPr lvl="1"/>
            <a:r>
              <a:rPr lang="en-US" dirty="0"/>
              <a:t>Subtractors</a:t>
            </a:r>
          </a:p>
          <a:p>
            <a:pPr lvl="1"/>
            <a:r>
              <a:rPr lang="en-US" dirty="0"/>
              <a:t>Comparators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8497" y="404663"/>
            <a:ext cx="10000031" cy="115212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Comparators</a:t>
            </a:r>
            <a:endParaRPr lang="en-CA" b="1" dirty="0">
              <a:latin typeface="+mn-lt"/>
            </a:endParaRPr>
          </a:p>
        </p:txBody>
      </p:sp>
      <p:pic>
        <p:nvPicPr>
          <p:cNvPr id="68612" name="Picture 4" descr="http://www.dominatethegmat.com/wp-content/uploads/2011/05/SpotTheDifferen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9776" y="2492896"/>
            <a:ext cx="5760640" cy="3374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89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Comparators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484784"/>
            <a:ext cx="4233664" cy="4726760"/>
          </a:xfrm>
        </p:spPr>
        <p:txBody>
          <a:bodyPr/>
          <a:lstStyle/>
          <a:p>
            <a:r>
              <a:rPr lang="en-US" dirty="0"/>
              <a:t>A circuit that takes in two input vectors, and determines if the first is greater than, less than or equal to the second.</a:t>
            </a:r>
          </a:p>
          <a:p>
            <a:r>
              <a:rPr lang="en-US" dirty="0"/>
              <a:t>How does one make that in a circuit?</a:t>
            </a:r>
          </a:p>
        </p:txBody>
      </p:sp>
      <p:pic>
        <p:nvPicPr>
          <p:cNvPr id="13314" name="Picture 2" descr="http://www.photo-dictionary.com/photofiles/list/5227/6874balance_scale.jpg"/>
          <p:cNvPicPr>
            <a:picLocks noChangeAspect="1" noChangeArrowheads="1"/>
          </p:cNvPicPr>
          <p:nvPr/>
        </p:nvPicPr>
        <p:blipFill>
          <a:blip r:embed="rId2" cstate="print"/>
          <a:srcRect l="5400"/>
          <a:stretch>
            <a:fillRect/>
          </a:stretch>
        </p:blipFill>
        <p:spPr bwMode="auto">
          <a:xfrm>
            <a:off x="6719818" y="1412777"/>
            <a:ext cx="3451394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37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Basic Comparators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7764774" cy="4726760"/>
          </a:xfrm>
        </p:spPr>
        <p:txBody>
          <a:bodyPr/>
          <a:lstStyle/>
          <a:p>
            <a:r>
              <a:rPr lang="en-US" dirty="0"/>
              <a:t>Consider two binary numbers 			 A and B, where A and B are one bit long.</a:t>
            </a:r>
          </a:p>
          <a:p>
            <a:r>
              <a:rPr lang="en-US" dirty="0"/>
              <a:t>The circuits for this would </a:t>
            </a:r>
            <a:r>
              <a:rPr lang="en-US"/>
              <a:t>be:</a:t>
            </a:r>
          </a:p>
          <a:p>
            <a:endParaRPr lang="en-US" dirty="0"/>
          </a:p>
          <a:p>
            <a:pPr lvl="1"/>
            <a:r>
              <a:rPr lang="en-US" dirty="0"/>
              <a:t>A==B: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A&gt;B: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A&lt;B:</a:t>
            </a:r>
            <a:endParaRPr lang="en-CA" dirty="0"/>
          </a:p>
        </p:txBody>
      </p:sp>
      <p:grpSp>
        <p:nvGrpSpPr>
          <p:cNvPr id="7" name="Group 6"/>
          <p:cNvGrpSpPr/>
          <p:nvPr/>
        </p:nvGrpSpPr>
        <p:grpSpPr>
          <a:xfrm>
            <a:off x="4655840" y="3290648"/>
            <a:ext cx="2736304" cy="769441"/>
            <a:chOff x="3779912" y="3261764"/>
            <a:chExt cx="2736304" cy="1103915"/>
          </a:xfrm>
          <a:noFill/>
        </p:grpSpPr>
        <p:sp>
          <p:nvSpPr>
            <p:cNvPr id="4" name="TextBox 3"/>
            <p:cNvSpPr txBox="1"/>
            <p:nvPr/>
          </p:nvSpPr>
          <p:spPr>
            <a:xfrm>
              <a:off x="3779912" y="3261764"/>
              <a:ext cx="2736304" cy="1103915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 anchor="ctr">
              <a:spAutoFit/>
            </a:bodyPr>
            <a:lstStyle/>
            <a:p>
              <a:pPr algn="ctr"/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A·B + A·B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446982" y="3582552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844360" y="3582552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55840" y="4286283"/>
            <a:ext cx="1584176" cy="769441"/>
            <a:chOff x="3707904" y="4261503"/>
            <a:chExt cx="1584176" cy="913540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3707904" y="4261503"/>
              <a:ext cx="1584176" cy="91354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 anchor="ctr">
              <a:spAutoFit/>
            </a:bodyPr>
            <a:lstStyle/>
            <a:p>
              <a:pPr algn="ctr"/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A·B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604658" y="4538996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655840" y="5240523"/>
            <a:ext cx="1584176" cy="769441"/>
            <a:chOff x="3707904" y="4261503"/>
            <a:chExt cx="1584176" cy="913540"/>
          </a:xfrm>
          <a:noFill/>
        </p:grpSpPr>
        <p:sp>
          <p:nvSpPr>
            <p:cNvPr id="15" name="TextBox 14"/>
            <p:cNvSpPr txBox="1"/>
            <p:nvPr/>
          </p:nvSpPr>
          <p:spPr>
            <a:xfrm>
              <a:off x="3707904" y="4261503"/>
              <a:ext cx="1584176" cy="91354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 anchor="ctr">
              <a:spAutoFit/>
            </a:bodyPr>
            <a:lstStyle/>
            <a:p>
              <a:pPr algn="ctr"/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A·B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201876" y="4538996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8278012" y="54868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endParaRPr lang="en-CA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58664" y="54868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endParaRPr lang="en-CA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40216" y="1329882"/>
            <a:ext cx="1584176" cy="648072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Comparator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8494036" y="980728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42108" y="980728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574156" y="1452126"/>
            <a:ext cx="274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574156" y="1668150"/>
            <a:ext cx="274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574156" y="1884174"/>
            <a:ext cx="2743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829531" y="1257874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A=B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840417" y="147549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A&gt;B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40417" y="16915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A&lt;B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256240" y="3068960"/>
          <a:ext cx="1751856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CA" sz="2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CA" sz="2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97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Basic Comparators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8" y="1556792"/>
            <a:ext cx="7207900" cy="4726760"/>
          </a:xfrm>
        </p:spPr>
        <p:txBody>
          <a:bodyPr>
            <a:normAutofit/>
          </a:bodyPr>
          <a:lstStyle/>
          <a:p>
            <a:r>
              <a:rPr lang="en-US" dirty="0"/>
              <a:t>What if A and B are two bits long?</a:t>
            </a:r>
          </a:p>
          <a:p>
            <a:r>
              <a:rPr lang="en-US" dirty="0"/>
              <a:t>The terms for this circuit for have to		 expand to reflect the second signal.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pPr lvl="1"/>
            <a:r>
              <a:rPr lang="en-US" dirty="0"/>
              <a:t>A==B:</a:t>
            </a:r>
          </a:p>
          <a:p>
            <a:pPr lvl="1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544273" y="8274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08369" y="8274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562183" y="1608622"/>
            <a:ext cx="1584176" cy="648072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Comparator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760296" y="1259468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591812" y="1259468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82541" y="8274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0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746637" y="8274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0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9098564" y="1259468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30080" y="1259468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066239" y="2195572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778208" y="24115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A=B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10256" y="269962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A&gt;B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42304" y="298766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A&lt;B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9498287" y="2195572"/>
            <a:ext cx="0" cy="548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930335" y="2195572"/>
            <a:ext cx="0" cy="822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4007768" y="4077073"/>
            <a:ext cx="5616624" cy="769441"/>
            <a:chOff x="2483768" y="3052991"/>
            <a:chExt cx="5616624" cy="769441"/>
          </a:xfrm>
        </p:grpSpPr>
        <p:sp>
          <p:nvSpPr>
            <p:cNvPr id="4" name="TextBox 3"/>
            <p:cNvSpPr txBox="1"/>
            <p:nvPr/>
          </p:nvSpPr>
          <p:spPr>
            <a:xfrm>
              <a:off x="2483768" y="3052991"/>
              <a:ext cx="5616624" cy="76944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 anchor="ctr">
              <a:spAutoFit/>
            </a:bodyPr>
            <a:lstStyle/>
            <a:p>
              <a:pPr algn="ctr"/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(A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+A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)·(A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+A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131564" y="3281048"/>
              <a:ext cx="1828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644008" y="3284984"/>
              <a:ext cx="1828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636278" y="3284984"/>
              <a:ext cx="1828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164288" y="3284984"/>
              <a:ext cx="1828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le 50"/>
          <p:cNvSpPr/>
          <p:nvPr/>
        </p:nvSpPr>
        <p:spPr>
          <a:xfrm>
            <a:off x="4328458" y="4175935"/>
            <a:ext cx="2376264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2" name="Rounded Rectangle 51"/>
          <p:cNvSpPr/>
          <p:nvPr/>
        </p:nvSpPr>
        <p:spPr>
          <a:xfrm>
            <a:off x="6898974" y="4165049"/>
            <a:ext cx="2376264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0" name="Group 59"/>
          <p:cNvGrpSpPr/>
          <p:nvPr/>
        </p:nvGrpSpPr>
        <p:grpSpPr>
          <a:xfrm>
            <a:off x="2927648" y="4941169"/>
            <a:ext cx="3024336" cy="934362"/>
            <a:chOff x="1403648" y="4941169"/>
            <a:chExt cx="3024336" cy="934362"/>
          </a:xfrm>
        </p:grpSpPr>
        <p:sp>
          <p:nvSpPr>
            <p:cNvPr id="54" name="TextBox 53"/>
            <p:cNvSpPr txBox="1"/>
            <p:nvPr/>
          </p:nvSpPr>
          <p:spPr>
            <a:xfrm>
              <a:off x="1403648" y="5229200"/>
              <a:ext cx="2664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Make sure that the values of bit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dirty="0"/>
                <a:t> are the same</a:t>
              </a:r>
              <a:endParaRPr lang="en-CA" dirty="0"/>
            </a:p>
          </p:txBody>
        </p:sp>
        <p:cxnSp>
          <p:nvCxnSpPr>
            <p:cNvPr id="57" name="Shape 56"/>
            <p:cNvCxnSpPr>
              <a:stCxn id="54" idx="3"/>
            </p:cNvCxnSpPr>
            <p:nvPr/>
          </p:nvCxnSpPr>
          <p:spPr>
            <a:xfrm flipV="1">
              <a:off x="4067943" y="4941169"/>
              <a:ext cx="360041" cy="611197"/>
            </a:xfrm>
            <a:prstGeom prst="bentConnector2">
              <a:avLst/>
            </a:prstGeom>
            <a:ln w="38100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7464152" y="4941169"/>
            <a:ext cx="3024337" cy="934363"/>
            <a:chOff x="5940151" y="4941168"/>
            <a:chExt cx="3024337" cy="934363"/>
          </a:xfrm>
        </p:grpSpPr>
        <p:sp>
          <p:nvSpPr>
            <p:cNvPr id="55" name="TextBox 54"/>
            <p:cNvSpPr txBox="1"/>
            <p:nvPr/>
          </p:nvSpPr>
          <p:spPr>
            <a:xfrm>
              <a:off x="6300193" y="5229200"/>
              <a:ext cx="2664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Make sure that the  values of bit </a:t>
              </a:r>
              <a:r>
                <a:rPr lang="en-US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dirty="0"/>
                <a:t> are the same</a:t>
              </a:r>
              <a:endParaRPr lang="en-CA" dirty="0"/>
            </a:p>
          </p:txBody>
        </p:sp>
        <p:cxnSp>
          <p:nvCxnSpPr>
            <p:cNvPr id="58" name="Shape 57"/>
            <p:cNvCxnSpPr/>
            <p:nvPr/>
          </p:nvCxnSpPr>
          <p:spPr>
            <a:xfrm flipH="1" flipV="1">
              <a:off x="5940151" y="4941168"/>
              <a:ext cx="360041" cy="611198"/>
            </a:xfrm>
            <a:prstGeom prst="bentConnector2">
              <a:avLst/>
            </a:prstGeom>
            <a:ln w="38100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1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Basic Comparators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556792"/>
            <a:ext cx="7772400" cy="4726760"/>
          </a:xfrm>
        </p:spPr>
        <p:txBody>
          <a:bodyPr/>
          <a:lstStyle/>
          <a:p>
            <a:r>
              <a:rPr lang="en-US" dirty="0"/>
              <a:t>What about checking if A is greater		 or less than B?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A&gt;B: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A&lt;B: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8598370" y="47667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462466" y="47667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16280" y="1257874"/>
            <a:ext cx="1584176" cy="648072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Comparator</a:t>
            </a:r>
            <a:endParaRPr lang="en-CA" dirty="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8814393" y="908720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645909" y="908720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36638" y="47667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0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00734" y="47667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0</a:t>
            </a:r>
            <a:endParaRPr lang="en-CA" sz="2800" b="1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9152661" y="908720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84177" y="908720"/>
            <a:ext cx="0" cy="365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20336" y="1844824"/>
            <a:ext cx="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832305" y="206084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A=B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64353" y="234888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A&gt;B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96401" y="263691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A&lt;B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9552384" y="1844824"/>
            <a:ext cx="0" cy="5486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984432" y="1844824"/>
            <a:ext cx="0" cy="822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6"/>
          <p:cNvGrpSpPr/>
          <p:nvPr/>
        </p:nvGrpSpPr>
        <p:grpSpPr>
          <a:xfrm>
            <a:off x="3935760" y="3068961"/>
            <a:ext cx="5832648" cy="769441"/>
            <a:chOff x="2411760" y="4077072"/>
            <a:chExt cx="5832648" cy="769441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2411760" y="4077072"/>
              <a:ext cx="5832648" cy="769441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 anchor="ctr">
              <a:spAutoFit/>
            </a:bodyPr>
            <a:lstStyle/>
            <a:p>
              <a:pPr algn="ctr"/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 + (A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+A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)·(A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258278" y="4303982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27708" y="4300046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940152" y="4303982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412970" y="4303982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7"/>
          <p:cNvGrpSpPr/>
          <p:nvPr/>
        </p:nvGrpSpPr>
        <p:grpSpPr>
          <a:xfrm>
            <a:off x="3935760" y="5085185"/>
            <a:ext cx="5832648" cy="769441"/>
            <a:chOff x="2411760" y="5085184"/>
            <a:chExt cx="5832648" cy="769441"/>
          </a:xfrm>
          <a:noFill/>
        </p:grpSpPr>
        <p:sp>
          <p:nvSpPr>
            <p:cNvPr id="41" name="TextBox 40"/>
            <p:cNvSpPr txBox="1"/>
            <p:nvPr/>
          </p:nvSpPr>
          <p:spPr>
            <a:xfrm>
              <a:off x="2411760" y="5085184"/>
              <a:ext cx="5832648" cy="769441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 anchor="ctr">
              <a:spAutoFit/>
            </a:bodyPr>
            <a:lstStyle/>
            <a:p>
              <a:pPr algn="ctr"/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 + (A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+A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)·(A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600" baseline="-25000" dirty="0"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sz="2600" dirty="0"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722050" y="5312094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427708" y="5297272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940152" y="5301208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876742" y="5312094"/>
              <a:ext cx="18288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ounded Rectangle 48"/>
          <p:cNvSpPr/>
          <p:nvPr/>
        </p:nvSpPr>
        <p:spPr>
          <a:xfrm>
            <a:off x="5635488" y="5178964"/>
            <a:ext cx="2376264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Rounded Rectangle 49"/>
          <p:cNvSpPr/>
          <p:nvPr/>
        </p:nvSpPr>
        <p:spPr>
          <a:xfrm>
            <a:off x="5624602" y="3173626"/>
            <a:ext cx="2376264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>
            <a:off x="4104517" y="5174016"/>
            <a:ext cx="1097280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>
            <a:off x="4093631" y="3168678"/>
            <a:ext cx="1097280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ounded Rectangle 47"/>
          <p:cNvSpPr/>
          <p:nvPr/>
        </p:nvSpPr>
        <p:spPr>
          <a:xfrm>
            <a:off x="8241813" y="5174016"/>
            <a:ext cx="1188720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Rounded Rectangle 53"/>
          <p:cNvSpPr/>
          <p:nvPr/>
        </p:nvSpPr>
        <p:spPr>
          <a:xfrm>
            <a:off x="8230927" y="3168678"/>
            <a:ext cx="1188720" cy="576064"/>
          </a:xfrm>
          <a:prstGeom prst="round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4" name="Group 63"/>
          <p:cNvGrpSpPr/>
          <p:nvPr/>
        </p:nvGrpSpPr>
        <p:grpSpPr>
          <a:xfrm>
            <a:off x="2445837" y="3993593"/>
            <a:ext cx="2137997" cy="917133"/>
            <a:chOff x="921836" y="3993592"/>
            <a:chExt cx="2137997" cy="917133"/>
          </a:xfrm>
        </p:grpSpPr>
        <p:sp>
          <p:nvSpPr>
            <p:cNvPr id="59" name="TextBox 58"/>
            <p:cNvSpPr txBox="1"/>
            <p:nvPr/>
          </p:nvSpPr>
          <p:spPr>
            <a:xfrm>
              <a:off x="921836" y="4167409"/>
              <a:ext cx="19442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Check if first bit satisfies condition</a:t>
              </a:r>
              <a:endParaRPr lang="en-CA" dirty="0"/>
            </a:p>
          </p:txBody>
        </p:sp>
        <p:cxnSp>
          <p:nvCxnSpPr>
            <p:cNvPr id="60" name="Shape 59"/>
            <p:cNvCxnSpPr/>
            <p:nvPr/>
          </p:nvCxnSpPr>
          <p:spPr>
            <a:xfrm flipV="1">
              <a:off x="2699791" y="3993592"/>
              <a:ext cx="360041" cy="457200"/>
            </a:xfrm>
            <a:prstGeom prst="bentConnector2">
              <a:avLst/>
            </a:prstGeom>
            <a:ln w="38100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hape 62"/>
            <p:cNvCxnSpPr/>
            <p:nvPr/>
          </p:nvCxnSpPr>
          <p:spPr>
            <a:xfrm>
              <a:off x="2699792" y="4453525"/>
              <a:ext cx="360041" cy="457200"/>
            </a:xfrm>
            <a:prstGeom prst="bentConnector2">
              <a:avLst/>
            </a:prstGeom>
            <a:ln w="38100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400258" y="4005065"/>
            <a:ext cx="2304255" cy="917133"/>
            <a:chOff x="6876257" y="4005064"/>
            <a:chExt cx="2304255" cy="917133"/>
          </a:xfrm>
        </p:grpSpPr>
        <p:cxnSp>
          <p:nvCxnSpPr>
            <p:cNvPr id="65" name="Shape 64"/>
            <p:cNvCxnSpPr/>
            <p:nvPr/>
          </p:nvCxnSpPr>
          <p:spPr>
            <a:xfrm flipH="1" flipV="1">
              <a:off x="6876257" y="4005064"/>
              <a:ext cx="360041" cy="457200"/>
            </a:xfrm>
            <a:prstGeom prst="bentConnector2">
              <a:avLst/>
            </a:prstGeom>
            <a:ln w="38100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hape 65"/>
            <p:cNvCxnSpPr/>
            <p:nvPr/>
          </p:nvCxnSpPr>
          <p:spPr>
            <a:xfrm flipH="1">
              <a:off x="6876258" y="4464997"/>
              <a:ext cx="360041" cy="457200"/>
            </a:xfrm>
            <a:prstGeom prst="bentConnector2">
              <a:avLst/>
            </a:prstGeom>
            <a:ln w="38100">
              <a:solidFill>
                <a:schemeClr val="tx1">
                  <a:lumMod val="9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7236297" y="4149080"/>
              <a:ext cx="19442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…and then do the 1-bit comparison</a:t>
              </a:r>
              <a:endParaRPr lang="en-CA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733228" y="3888758"/>
            <a:ext cx="2304256" cy="1152128"/>
            <a:chOff x="4181518" y="3861048"/>
            <a:chExt cx="2304256" cy="1152128"/>
          </a:xfrm>
        </p:grpSpPr>
        <p:sp>
          <p:nvSpPr>
            <p:cNvPr id="56" name="TextBox 55"/>
            <p:cNvSpPr txBox="1"/>
            <p:nvPr/>
          </p:nvSpPr>
          <p:spPr>
            <a:xfrm>
              <a:off x="4181518" y="4118637"/>
              <a:ext cx="2304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If not, check that the first bits are equal…</a:t>
              </a:r>
              <a:endParaRPr lang="en-CA" dirty="0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5220072" y="4725144"/>
              <a:ext cx="0" cy="2880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5220072" y="3861048"/>
              <a:ext cx="0" cy="2880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438400" y="6093296"/>
            <a:ext cx="7762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chemeClr val="accent1"/>
                </a:solidFill>
              </a:rPr>
              <a:t>A &gt; B if and only if A1 &gt; B1 or (A1 = B1 and A0 &gt; B0)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633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46" grpId="0" animBg="1"/>
      <p:bldP spid="47" grpId="0" animBg="1"/>
      <p:bldP spid="48" grpId="0" animBg="1"/>
      <p:bldP spid="54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General Comparators</a:t>
            </a:r>
            <a:endParaRPr lang="en-CA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00" y="1484784"/>
            <a:ext cx="9356576" cy="4726760"/>
          </a:xfrm>
        </p:spPr>
        <p:txBody>
          <a:bodyPr/>
          <a:lstStyle/>
          <a:p>
            <a:r>
              <a:rPr lang="en-US" dirty="0"/>
              <a:t>The general circuit for comparators requires you to define equations for each case.</a:t>
            </a:r>
          </a:p>
          <a:p>
            <a:r>
              <a:rPr lang="en-US" u="sng" dirty="0"/>
              <a:t>Case #1:</a:t>
            </a:r>
            <a:r>
              <a:rPr lang="en-US" dirty="0"/>
              <a:t> Equality</a:t>
            </a:r>
          </a:p>
          <a:p>
            <a:pPr lvl="1"/>
            <a:r>
              <a:rPr lang="en-US" dirty="0"/>
              <a:t>If inputs A and B are equal, then all bits must be the same.</a:t>
            </a:r>
          </a:p>
          <a:p>
            <a:pPr lvl="1"/>
            <a:r>
              <a:rPr lang="en-US" dirty="0"/>
              <a:t>Define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for any digit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</a:t>
            </a:r>
            <a:endParaRPr lang="en-CA" baseline="-25000" dirty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dirty="0"/>
              <a:t>(equality for digit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Equality between A and B is defined as: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19736" y="4734216"/>
            <a:ext cx="3600400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274320" tIns="182880" rIns="274320" bIns="182880" rtlCol="0">
            <a:spAutoFit/>
          </a:bodyPr>
          <a:lstStyle/>
          <a:p>
            <a:pPr algn="ctr"/>
            <a:r>
              <a:rPr lang="en-US" sz="2400" dirty="0">
                <a:latin typeface="Courier New" pitchFamily="49" charset="0"/>
                <a:cs typeface="Courier New" pitchFamily="49" charset="0"/>
              </a:rPr>
              <a:t>A==B : X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·X</a:t>
            </a:r>
            <a:r>
              <a:rPr lang="en-US" sz="2400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·…·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aseline="-25000" dirty="0" err="1">
                <a:latin typeface="Courier New" pitchFamily="49" charset="0"/>
                <a:cs typeface="Courier New" pitchFamily="49" charset="0"/>
              </a:rPr>
              <a:t>n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31904" y="3212452"/>
            <a:ext cx="3600400" cy="738664"/>
            <a:chOff x="4572000" y="5733256"/>
            <a:chExt cx="3600400" cy="738664"/>
          </a:xfrm>
        </p:grpSpPr>
        <p:sp>
          <p:nvSpPr>
            <p:cNvPr id="7" name="TextBox 6"/>
            <p:cNvSpPr txBox="1"/>
            <p:nvPr/>
          </p:nvSpPr>
          <p:spPr>
            <a:xfrm>
              <a:off x="4572000" y="5733256"/>
              <a:ext cx="3600400" cy="73866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lIns="274320" tIns="182880" rIns="274320" bIns="182880" rtlCol="0">
              <a:spAutoFit/>
            </a:bodyPr>
            <a:lstStyle/>
            <a:p>
              <a:pPr algn="ctr"/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baseline="-25000" dirty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000" dirty="0" err="1">
                  <a:latin typeface="Courier New" pitchFamily="49" charset="0"/>
                  <a:cs typeface="Courier New" pitchFamily="49" charset="0"/>
                </a:rPr>
                <a:t>·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B</a:t>
              </a:r>
              <a:r>
                <a:rPr lang="en-US" sz="2400" baseline="-25000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>
                  <a:latin typeface="Courier New" pitchFamily="49" charset="0"/>
                  <a:cs typeface="Courier New" pitchFamily="49" charset="0"/>
                </a:rPr>
                <a:t> + 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en-US" sz="2400" baseline="-25000" dirty="0" err="1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2400" dirty="0" err="1">
                  <a:latin typeface="Courier New" pitchFamily="49" charset="0"/>
                  <a:cs typeface="Courier New" pitchFamily="49" charset="0"/>
                </a:rPr>
                <a:t>·B</a:t>
              </a:r>
              <a:r>
                <a:rPr lang="en-US" sz="2400" baseline="-25000" dirty="0" err="1">
                  <a:latin typeface="Courier New" pitchFamily="49" charset="0"/>
                  <a:cs typeface="Courier New" pitchFamily="49" charset="0"/>
                </a:rPr>
                <a:t>i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031158" y="5949280"/>
              <a:ext cx="1828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538183" y="5949280"/>
              <a:ext cx="1828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72250</TotalTime>
  <Words>1186</Words>
  <Application>Microsoft Office PowerPoint</Application>
  <PresentationFormat>Widescreen</PresentationFormat>
  <Paragraphs>380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Week 3 review</vt:lpstr>
      <vt:lpstr>Comparators</vt:lpstr>
      <vt:lpstr>Comparators</vt:lpstr>
      <vt:lpstr>Basic Comparators</vt:lpstr>
      <vt:lpstr>Basic Comparators</vt:lpstr>
      <vt:lpstr>Basic Comparators</vt:lpstr>
      <vt:lpstr>General Comparators</vt:lpstr>
      <vt:lpstr>Comparators</vt:lpstr>
      <vt:lpstr>Comparator truth table</vt:lpstr>
      <vt:lpstr>Comparator example (cont’d)</vt:lpstr>
      <vt:lpstr>Comparator example (cont’d)</vt:lpstr>
      <vt:lpstr>Comparator example (cont’d)</vt:lpstr>
      <vt:lpstr>Comparing larger numbers</vt:lpstr>
      <vt:lpstr>Question #1</vt:lpstr>
      <vt:lpstr>Question #2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303</cp:revision>
  <cp:lastPrinted>2020-01-06T21:51:47Z</cp:lastPrinted>
  <dcterms:created xsi:type="dcterms:W3CDTF">2010-11-10T13:23:56Z</dcterms:created>
  <dcterms:modified xsi:type="dcterms:W3CDTF">2020-09-25T15:18:09Z</dcterms:modified>
</cp:coreProperties>
</file>