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handoutMasterIdLst>
    <p:handoutMasterId r:id="rId39"/>
  </p:handoutMasterIdLst>
  <p:sldIdLst>
    <p:sldId id="496" r:id="rId2"/>
    <p:sldId id="256" r:id="rId3"/>
    <p:sldId id="267" r:id="rId4"/>
    <p:sldId id="314" r:id="rId5"/>
    <p:sldId id="352" r:id="rId6"/>
    <p:sldId id="358" r:id="rId7"/>
    <p:sldId id="445" r:id="rId8"/>
    <p:sldId id="383" r:id="rId9"/>
    <p:sldId id="384" r:id="rId10"/>
    <p:sldId id="386" r:id="rId11"/>
    <p:sldId id="387" r:id="rId12"/>
    <p:sldId id="391" r:id="rId13"/>
    <p:sldId id="393" r:id="rId14"/>
    <p:sldId id="396" r:id="rId15"/>
    <p:sldId id="399" r:id="rId16"/>
    <p:sldId id="400" r:id="rId17"/>
    <p:sldId id="401" r:id="rId18"/>
    <p:sldId id="431" r:id="rId19"/>
    <p:sldId id="432" r:id="rId20"/>
    <p:sldId id="461" r:id="rId21"/>
    <p:sldId id="433" r:id="rId22"/>
    <p:sldId id="462" r:id="rId23"/>
    <p:sldId id="434" r:id="rId24"/>
    <p:sldId id="407" r:id="rId25"/>
    <p:sldId id="435" r:id="rId26"/>
    <p:sldId id="409" r:id="rId27"/>
    <p:sldId id="410" r:id="rId28"/>
    <p:sldId id="411" r:id="rId29"/>
    <p:sldId id="437" r:id="rId30"/>
    <p:sldId id="444" r:id="rId31"/>
    <p:sldId id="504" r:id="rId32"/>
    <p:sldId id="274" r:id="rId33"/>
    <p:sldId id="279" r:id="rId34"/>
    <p:sldId id="280" r:id="rId35"/>
    <p:sldId id="273" r:id="rId36"/>
    <p:sldId id="503" r:id="rId37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BD951C-5365-4C07-B30B-D90834ABE81D}" v="20" dt="2020-09-11T02:56:03.3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3"/>
    <p:restoredTop sz="93103"/>
  </p:normalViewPr>
  <p:slideViewPr>
    <p:cSldViewPr>
      <p:cViewPr varScale="1">
        <p:scale>
          <a:sx n="119" d="100"/>
          <a:sy n="119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7" d="100"/>
          <a:sy n="107" d="100"/>
        </p:scale>
        <p:origin x="-372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nady Pekhimenko" userId="97aeff6ed7ede7e0" providerId="LiveId" clId="{D6BD951C-5365-4C07-B30B-D90834ABE81D}"/>
    <pc:docChg chg="undo custSel addSld delSld modSld sldOrd">
      <pc:chgData name="Gennady Pekhimenko" userId="97aeff6ed7ede7e0" providerId="LiveId" clId="{D6BD951C-5365-4C07-B30B-D90834ABE81D}" dt="2020-09-11T02:58:22.400" v="111" actId="2711"/>
      <pc:docMkLst>
        <pc:docMk/>
      </pc:docMkLst>
      <pc:sldChg chg="modSp mod">
        <pc:chgData name="Gennady Pekhimenko" userId="97aeff6ed7ede7e0" providerId="LiveId" clId="{D6BD951C-5365-4C07-B30B-D90834ABE81D}" dt="2020-09-11T02:43:58.554" v="28" actId="20577"/>
        <pc:sldMkLst>
          <pc:docMk/>
          <pc:sldMk cId="0" sldId="256"/>
        </pc:sldMkLst>
        <pc:spChg chg="mod">
          <ac:chgData name="Gennady Pekhimenko" userId="97aeff6ed7ede7e0" providerId="LiveId" clId="{D6BD951C-5365-4C07-B30B-D90834ABE81D}" dt="2020-09-11T02:43:58.554" v="28" actId="20577"/>
          <ac:spMkLst>
            <pc:docMk/>
            <pc:sldMk cId="0" sldId="256"/>
            <ac:spMk id="6" creationId="{00000000-0000-0000-0000-000000000000}"/>
          </ac:spMkLst>
        </pc:spChg>
      </pc:sldChg>
      <pc:sldChg chg="del">
        <pc:chgData name="Gennady Pekhimenko" userId="97aeff6ed7ede7e0" providerId="LiveId" clId="{D6BD951C-5365-4C07-B30B-D90834ABE81D}" dt="2020-09-11T02:39:24.608" v="11" actId="47"/>
        <pc:sldMkLst>
          <pc:docMk/>
          <pc:sldMk cId="0" sldId="257"/>
        </pc:sldMkLst>
      </pc:sldChg>
      <pc:sldChg chg="del">
        <pc:chgData name="Gennady Pekhimenko" userId="97aeff6ed7ede7e0" providerId="LiveId" clId="{D6BD951C-5365-4C07-B30B-D90834ABE81D}" dt="2020-09-11T02:39:24.608" v="11" actId="47"/>
        <pc:sldMkLst>
          <pc:docMk/>
          <pc:sldMk cId="0" sldId="259"/>
        </pc:sldMkLst>
      </pc:sldChg>
      <pc:sldChg chg="del">
        <pc:chgData name="Gennady Pekhimenko" userId="97aeff6ed7ede7e0" providerId="LiveId" clId="{D6BD951C-5365-4C07-B30B-D90834ABE81D}" dt="2020-09-11T02:39:09.356" v="10" actId="47"/>
        <pc:sldMkLst>
          <pc:docMk/>
          <pc:sldMk cId="0" sldId="266"/>
        </pc:sldMkLst>
      </pc:sldChg>
      <pc:sldChg chg="modSp del mod">
        <pc:chgData name="Gennady Pekhimenko" userId="97aeff6ed7ede7e0" providerId="LiveId" clId="{D6BD951C-5365-4C07-B30B-D90834ABE81D}" dt="2020-09-11T02:45:52.550" v="36" actId="2711"/>
        <pc:sldMkLst>
          <pc:docMk/>
          <pc:sldMk cId="0" sldId="267"/>
        </pc:sldMkLst>
        <pc:spChg chg="mod">
          <ac:chgData name="Gennady Pekhimenko" userId="97aeff6ed7ede7e0" providerId="LiveId" clId="{D6BD951C-5365-4C07-B30B-D90834ABE81D}" dt="2020-09-11T02:45:52.550" v="36" actId="2711"/>
          <ac:spMkLst>
            <pc:docMk/>
            <pc:sldMk cId="0" sldId="267"/>
            <ac:spMk id="2" creationId="{00000000-0000-0000-0000-000000000000}"/>
          </ac:spMkLst>
        </pc:spChg>
      </pc:sldChg>
      <pc:sldChg chg="del">
        <pc:chgData name="Gennady Pekhimenko" userId="97aeff6ed7ede7e0" providerId="LiveId" clId="{D6BD951C-5365-4C07-B30B-D90834ABE81D}" dt="2020-09-11T02:39:09.356" v="10" actId="47"/>
        <pc:sldMkLst>
          <pc:docMk/>
          <pc:sldMk cId="0" sldId="268"/>
        </pc:sldMkLst>
      </pc:sldChg>
      <pc:sldChg chg="del">
        <pc:chgData name="Gennady Pekhimenko" userId="97aeff6ed7ede7e0" providerId="LiveId" clId="{D6BD951C-5365-4C07-B30B-D90834ABE81D}" dt="2020-09-11T02:39:09.356" v="10" actId="47"/>
        <pc:sldMkLst>
          <pc:docMk/>
          <pc:sldMk cId="0" sldId="269"/>
        </pc:sldMkLst>
      </pc:sldChg>
      <pc:sldChg chg="del">
        <pc:chgData name="Gennady Pekhimenko" userId="97aeff6ed7ede7e0" providerId="LiveId" clId="{D6BD951C-5365-4C07-B30B-D90834ABE81D}" dt="2020-09-11T02:39:09.356" v="10" actId="47"/>
        <pc:sldMkLst>
          <pc:docMk/>
          <pc:sldMk cId="0" sldId="270"/>
        </pc:sldMkLst>
      </pc:sldChg>
      <pc:sldChg chg="del">
        <pc:chgData name="Gennady Pekhimenko" userId="97aeff6ed7ede7e0" providerId="LiveId" clId="{D6BD951C-5365-4C07-B30B-D90834ABE81D}" dt="2020-09-11T02:39:09.356" v="10" actId="47"/>
        <pc:sldMkLst>
          <pc:docMk/>
          <pc:sldMk cId="0" sldId="271"/>
        </pc:sldMkLst>
      </pc:sldChg>
      <pc:sldChg chg="del">
        <pc:chgData name="Gennady Pekhimenko" userId="97aeff6ed7ede7e0" providerId="LiveId" clId="{D6BD951C-5365-4C07-B30B-D90834ABE81D}" dt="2020-09-11T02:39:09.356" v="10" actId="47"/>
        <pc:sldMkLst>
          <pc:docMk/>
          <pc:sldMk cId="0" sldId="272"/>
        </pc:sldMkLst>
      </pc:sldChg>
      <pc:sldChg chg="modSp mod">
        <pc:chgData name="Gennady Pekhimenko" userId="97aeff6ed7ede7e0" providerId="LiveId" clId="{D6BD951C-5365-4C07-B30B-D90834ABE81D}" dt="2020-09-11T02:56:25.471" v="85" actId="208"/>
        <pc:sldMkLst>
          <pc:docMk/>
          <pc:sldMk cId="0" sldId="273"/>
        </pc:sldMkLst>
        <pc:spChg chg="mod">
          <ac:chgData name="Gennady Pekhimenko" userId="97aeff6ed7ede7e0" providerId="LiveId" clId="{D6BD951C-5365-4C07-B30B-D90834ABE81D}" dt="2020-09-11T02:56:10.033" v="83" actId="2711"/>
          <ac:spMkLst>
            <pc:docMk/>
            <pc:sldMk cId="0" sldId="273"/>
            <ac:spMk id="2" creationId="{00000000-0000-0000-0000-000000000000}"/>
          </ac:spMkLst>
        </pc:spChg>
        <pc:cxnChg chg="mod">
          <ac:chgData name="Gennady Pekhimenko" userId="97aeff6ed7ede7e0" providerId="LiveId" clId="{D6BD951C-5365-4C07-B30B-D90834ABE81D}" dt="2020-09-11T02:56:20.523" v="84" actId="208"/>
          <ac:cxnSpMkLst>
            <pc:docMk/>
            <pc:sldMk cId="0" sldId="273"/>
            <ac:cxnSpMk id="134" creationId="{00000000-0000-0000-0000-000000000000}"/>
          </ac:cxnSpMkLst>
        </pc:cxnChg>
        <pc:cxnChg chg="mod">
          <ac:chgData name="Gennady Pekhimenko" userId="97aeff6ed7ede7e0" providerId="LiveId" clId="{D6BD951C-5365-4C07-B30B-D90834ABE81D}" dt="2020-09-11T02:56:25.471" v="85" actId="208"/>
          <ac:cxnSpMkLst>
            <pc:docMk/>
            <pc:sldMk cId="0" sldId="273"/>
            <ac:cxnSpMk id="135" creationId="{00000000-0000-0000-0000-000000000000}"/>
          </ac:cxnSpMkLst>
        </pc:cxnChg>
      </pc:sldChg>
      <pc:sldChg chg="modSp mod">
        <pc:chgData name="Gennady Pekhimenko" userId="97aeff6ed7ede7e0" providerId="LiveId" clId="{D6BD951C-5365-4C07-B30B-D90834ABE81D}" dt="2020-09-11T02:52:30.244" v="44" actId="2711"/>
        <pc:sldMkLst>
          <pc:docMk/>
          <pc:sldMk cId="0" sldId="274"/>
        </pc:sldMkLst>
        <pc:spChg chg="mod">
          <ac:chgData name="Gennady Pekhimenko" userId="97aeff6ed7ede7e0" providerId="LiveId" clId="{D6BD951C-5365-4C07-B30B-D90834ABE81D}" dt="2020-09-11T02:52:30.244" v="44" actId="2711"/>
          <ac:spMkLst>
            <pc:docMk/>
            <pc:sldMk cId="0" sldId="274"/>
            <ac:spMk id="2" creationId="{00000000-0000-0000-0000-000000000000}"/>
          </ac:spMkLst>
        </pc:spChg>
        <pc:spChg chg="mod">
          <ac:chgData name="Gennady Pekhimenko" userId="97aeff6ed7ede7e0" providerId="LiveId" clId="{D6BD951C-5365-4C07-B30B-D90834ABE81D}" dt="2020-09-11T02:52:03.120" v="37" actId="207"/>
          <ac:spMkLst>
            <pc:docMk/>
            <pc:sldMk cId="0" sldId="274"/>
            <ac:spMk id="4" creationId="{00000000-0000-0000-0000-000000000000}"/>
          </ac:spMkLst>
        </pc:spChg>
        <pc:spChg chg="mod">
          <ac:chgData name="Gennady Pekhimenko" userId="97aeff6ed7ede7e0" providerId="LiveId" clId="{D6BD951C-5365-4C07-B30B-D90834ABE81D}" dt="2020-09-11T02:52:12.441" v="39" actId="207"/>
          <ac:spMkLst>
            <pc:docMk/>
            <pc:sldMk cId="0" sldId="274"/>
            <ac:spMk id="5" creationId="{00000000-0000-0000-0000-000000000000}"/>
          </ac:spMkLst>
        </pc:spChg>
        <pc:spChg chg="mod">
          <ac:chgData name="Gennady Pekhimenko" userId="97aeff6ed7ede7e0" providerId="LiveId" clId="{D6BD951C-5365-4C07-B30B-D90834ABE81D}" dt="2020-09-11T02:52:18.922" v="41" actId="1076"/>
          <ac:spMkLst>
            <pc:docMk/>
            <pc:sldMk cId="0" sldId="274"/>
            <ac:spMk id="6" creationId="{00000000-0000-0000-0000-000000000000}"/>
          </ac:spMkLst>
        </pc:spChg>
      </pc:sldChg>
      <pc:sldChg chg="del">
        <pc:chgData name="Gennady Pekhimenko" userId="97aeff6ed7ede7e0" providerId="LiveId" clId="{D6BD951C-5365-4C07-B30B-D90834ABE81D}" dt="2020-09-11T02:39:09.356" v="10" actId="47"/>
        <pc:sldMkLst>
          <pc:docMk/>
          <pc:sldMk cId="0" sldId="276"/>
        </pc:sldMkLst>
      </pc:sldChg>
      <pc:sldChg chg="modSp mod">
        <pc:chgData name="Gennady Pekhimenko" userId="97aeff6ed7ede7e0" providerId="LiveId" clId="{D6BD951C-5365-4C07-B30B-D90834ABE81D}" dt="2020-09-11T02:53:38.768" v="57" actId="208"/>
        <pc:sldMkLst>
          <pc:docMk/>
          <pc:sldMk cId="2643935981" sldId="279"/>
        </pc:sldMkLst>
        <pc:spChg chg="mod">
          <ac:chgData name="Gennady Pekhimenko" userId="97aeff6ed7ede7e0" providerId="LiveId" clId="{D6BD951C-5365-4C07-B30B-D90834ABE81D}" dt="2020-09-11T02:52:49.553" v="49" actId="14100"/>
          <ac:spMkLst>
            <pc:docMk/>
            <pc:sldMk cId="2643935981" sldId="279"/>
            <ac:spMk id="2" creationId="{00000000-0000-0000-0000-000000000000}"/>
          </ac:spMkLst>
        </pc:spChg>
        <pc:spChg chg="mod">
          <ac:chgData name="Gennady Pekhimenko" userId="97aeff6ed7ede7e0" providerId="LiveId" clId="{D6BD951C-5365-4C07-B30B-D90834ABE81D}" dt="2020-09-11T02:53:05.800" v="53" actId="207"/>
          <ac:spMkLst>
            <pc:docMk/>
            <pc:sldMk cId="2643935981" sldId="279"/>
            <ac:spMk id="3" creationId="{00000000-0000-0000-0000-000000000000}"/>
          </ac:spMkLst>
        </pc:spChg>
        <pc:cxnChg chg="mod">
          <ac:chgData name="Gennady Pekhimenko" userId="97aeff6ed7ede7e0" providerId="LiveId" clId="{D6BD951C-5365-4C07-B30B-D90834ABE81D}" dt="2020-09-11T02:53:19.787" v="54" actId="208"/>
          <ac:cxnSpMkLst>
            <pc:docMk/>
            <pc:sldMk cId="2643935981" sldId="279"/>
            <ac:cxnSpMk id="8" creationId="{04F0EE24-18C4-4BE6-A66B-CFA11CC6277D}"/>
          </ac:cxnSpMkLst>
        </pc:cxnChg>
        <pc:cxnChg chg="mod">
          <ac:chgData name="Gennady Pekhimenko" userId="97aeff6ed7ede7e0" providerId="LiveId" clId="{D6BD951C-5365-4C07-B30B-D90834ABE81D}" dt="2020-09-11T02:53:38.768" v="57" actId="208"/>
          <ac:cxnSpMkLst>
            <pc:docMk/>
            <pc:sldMk cId="2643935981" sldId="279"/>
            <ac:cxnSpMk id="12" creationId="{D7D4B20F-806A-4FB3-AFBD-92638EBDC10C}"/>
          </ac:cxnSpMkLst>
        </pc:cxnChg>
        <pc:cxnChg chg="mod">
          <ac:chgData name="Gennady Pekhimenko" userId="97aeff6ed7ede7e0" providerId="LiveId" clId="{D6BD951C-5365-4C07-B30B-D90834ABE81D}" dt="2020-09-11T02:53:24.741" v="55" actId="208"/>
          <ac:cxnSpMkLst>
            <pc:docMk/>
            <pc:sldMk cId="2643935981" sldId="279"/>
            <ac:cxnSpMk id="41" creationId="{29BC49A7-C086-47C9-B5A8-354D4F8A21D2}"/>
          </ac:cxnSpMkLst>
        </pc:cxnChg>
        <pc:cxnChg chg="mod">
          <ac:chgData name="Gennady Pekhimenko" userId="97aeff6ed7ede7e0" providerId="LiveId" clId="{D6BD951C-5365-4C07-B30B-D90834ABE81D}" dt="2020-09-11T02:53:30.956" v="56" actId="208"/>
          <ac:cxnSpMkLst>
            <pc:docMk/>
            <pc:sldMk cId="2643935981" sldId="279"/>
            <ac:cxnSpMk id="42" creationId="{210617E4-4447-412E-B185-4A8B99CAE873}"/>
          </ac:cxnSpMkLst>
        </pc:cxnChg>
      </pc:sldChg>
      <pc:sldChg chg="modSp mod">
        <pc:chgData name="Gennady Pekhimenko" userId="97aeff6ed7ede7e0" providerId="LiveId" clId="{D6BD951C-5365-4C07-B30B-D90834ABE81D}" dt="2020-09-11T02:55:48.301" v="80" actId="1076"/>
        <pc:sldMkLst>
          <pc:docMk/>
          <pc:sldMk cId="1195831420" sldId="280"/>
        </pc:sldMkLst>
        <pc:spChg chg="mod">
          <ac:chgData name="Gennady Pekhimenko" userId="97aeff6ed7ede7e0" providerId="LiveId" clId="{D6BD951C-5365-4C07-B30B-D90834ABE81D}" dt="2020-09-11T02:55:18.265" v="74" actId="14100"/>
          <ac:spMkLst>
            <pc:docMk/>
            <pc:sldMk cId="1195831420" sldId="280"/>
            <ac:spMk id="2" creationId="{00000000-0000-0000-0000-000000000000}"/>
          </ac:spMkLst>
        </pc:spChg>
        <pc:spChg chg="mod">
          <ac:chgData name="Gennady Pekhimenko" userId="97aeff6ed7ede7e0" providerId="LiveId" clId="{D6BD951C-5365-4C07-B30B-D90834ABE81D}" dt="2020-09-11T02:55:23.486" v="76" actId="14100"/>
          <ac:spMkLst>
            <pc:docMk/>
            <pc:sldMk cId="1195831420" sldId="280"/>
            <ac:spMk id="3" creationId="{00000000-0000-0000-0000-000000000000}"/>
          </ac:spMkLst>
        </pc:spChg>
        <pc:spChg chg="mod">
          <ac:chgData name="Gennady Pekhimenko" userId="97aeff6ed7ede7e0" providerId="LiveId" clId="{D6BD951C-5365-4C07-B30B-D90834ABE81D}" dt="2020-09-11T02:55:30.244" v="77" actId="1076"/>
          <ac:spMkLst>
            <pc:docMk/>
            <pc:sldMk cId="1195831420" sldId="280"/>
            <ac:spMk id="7" creationId="{04E0EECE-3E0B-49D8-B75F-237E42A0853C}"/>
          </ac:spMkLst>
        </pc:spChg>
        <pc:spChg chg="mod">
          <ac:chgData name="Gennady Pekhimenko" userId="97aeff6ed7ede7e0" providerId="LiveId" clId="{D6BD951C-5365-4C07-B30B-D90834ABE81D}" dt="2020-09-11T02:55:41.929" v="79" actId="1076"/>
          <ac:spMkLst>
            <pc:docMk/>
            <pc:sldMk cId="1195831420" sldId="280"/>
            <ac:spMk id="26" creationId="{13FD6EEC-7905-4FFE-9952-154F74FD5BFB}"/>
          </ac:spMkLst>
        </pc:spChg>
        <pc:spChg chg="mod">
          <ac:chgData name="Gennady Pekhimenko" userId="97aeff6ed7ede7e0" providerId="LiveId" clId="{D6BD951C-5365-4C07-B30B-D90834ABE81D}" dt="2020-09-11T02:54:29.251" v="62" actId="1076"/>
          <ac:spMkLst>
            <pc:docMk/>
            <pc:sldMk cId="1195831420" sldId="280"/>
            <ac:spMk id="27" creationId="{77908F08-8375-4025-8B6C-6BAED7FC82E1}"/>
          </ac:spMkLst>
        </pc:spChg>
        <pc:spChg chg="mod">
          <ac:chgData name="Gennady Pekhimenko" userId="97aeff6ed7ede7e0" providerId="LiveId" clId="{D6BD951C-5365-4C07-B30B-D90834ABE81D}" dt="2020-09-11T02:54:36.683" v="64" actId="207"/>
          <ac:spMkLst>
            <pc:docMk/>
            <pc:sldMk cId="1195831420" sldId="280"/>
            <ac:spMk id="31" creationId="{C3DFEA61-21BB-475E-84EA-370EFEBF292B}"/>
          </ac:spMkLst>
        </pc:spChg>
        <pc:spChg chg="mod">
          <ac:chgData name="Gennady Pekhimenko" userId="97aeff6ed7ede7e0" providerId="LiveId" clId="{D6BD951C-5365-4C07-B30B-D90834ABE81D}" dt="2020-09-11T02:54:56.031" v="68" actId="207"/>
          <ac:spMkLst>
            <pc:docMk/>
            <pc:sldMk cId="1195831420" sldId="280"/>
            <ac:spMk id="34" creationId="{7E1E8A59-A7E1-4580-AEFA-9FA0D3D5644D}"/>
          </ac:spMkLst>
        </pc:spChg>
        <pc:cxnChg chg="mod">
          <ac:chgData name="Gennady Pekhimenko" userId="97aeff6ed7ede7e0" providerId="LiveId" clId="{D6BD951C-5365-4C07-B30B-D90834ABE81D}" dt="2020-09-11T02:55:38.503" v="78" actId="1076"/>
          <ac:cxnSpMkLst>
            <pc:docMk/>
            <pc:sldMk cId="1195831420" sldId="280"/>
            <ac:cxnSpMk id="5" creationId="{99EE4328-A1A8-4C9F-9852-162F59BA1C67}"/>
          </ac:cxnSpMkLst>
        </pc:cxnChg>
        <pc:cxnChg chg="mod">
          <ac:chgData name="Gennady Pekhimenko" userId="97aeff6ed7ede7e0" providerId="LiveId" clId="{D6BD951C-5365-4C07-B30B-D90834ABE81D}" dt="2020-09-11T02:55:48.301" v="80" actId="1076"/>
          <ac:cxnSpMkLst>
            <pc:docMk/>
            <pc:sldMk cId="1195831420" sldId="280"/>
            <ac:cxnSpMk id="23" creationId="{573ABEB4-9681-435A-878A-486A831B990D}"/>
          </ac:cxnSpMkLst>
        </pc:cxnChg>
        <pc:cxnChg chg="mod">
          <ac:chgData name="Gennady Pekhimenko" userId="97aeff6ed7ede7e0" providerId="LiveId" clId="{D6BD951C-5365-4C07-B30B-D90834ABE81D}" dt="2020-09-11T02:54:33.293" v="63" actId="1076"/>
          <ac:cxnSpMkLst>
            <pc:docMk/>
            <pc:sldMk cId="1195831420" sldId="280"/>
            <ac:cxnSpMk id="28" creationId="{4ADEFD66-1661-41F1-ADC8-96A8152BAAD0}"/>
          </ac:cxnSpMkLst>
        </pc:cxnChg>
        <pc:cxnChg chg="mod">
          <ac:chgData name="Gennady Pekhimenko" userId="97aeff6ed7ede7e0" providerId="LiveId" clId="{D6BD951C-5365-4C07-B30B-D90834ABE81D}" dt="2020-09-11T02:54:41.027" v="65" actId="1076"/>
          <ac:cxnSpMkLst>
            <pc:docMk/>
            <pc:sldMk cId="1195831420" sldId="280"/>
            <ac:cxnSpMk id="30" creationId="{5E7DCBA7-42CB-41D2-B16F-2FA2A564E0CB}"/>
          </ac:cxnSpMkLst>
        </pc:cxnChg>
        <pc:cxnChg chg="mod">
          <ac:chgData name="Gennady Pekhimenko" userId="97aeff6ed7ede7e0" providerId="LiveId" clId="{D6BD951C-5365-4C07-B30B-D90834ABE81D}" dt="2020-09-11T02:54:53.317" v="67" actId="1076"/>
          <ac:cxnSpMkLst>
            <pc:docMk/>
            <pc:sldMk cId="1195831420" sldId="280"/>
            <ac:cxnSpMk id="33" creationId="{A4452293-3589-439E-BA02-EF6F3F8EBF2E}"/>
          </ac:cxnSpMkLst>
        </pc:cxnChg>
      </pc:sldChg>
      <pc:sldChg chg="modSp del mod">
        <pc:chgData name="Gennady Pekhimenko" userId="97aeff6ed7ede7e0" providerId="LiveId" clId="{D6BD951C-5365-4C07-B30B-D90834ABE81D}" dt="2020-09-11T02:44:43.535" v="30" actId="47"/>
        <pc:sldMkLst>
          <pc:docMk/>
          <pc:sldMk cId="4231436737" sldId="285"/>
        </pc:sldMkLst>
        <pc:spChg chg="mod">
          <ac:chgData name="Gennady Pekhimenko" userId="97aeff6ed7ede7e0" providerId="LiveId" clId="{D6BD951C-5365-4C07-B30B-D90834ABE81D}" dt="2020-09-11T02:44:39.240" v="29" actId="27636"/>
          <ac:spMkLst>
            <pc:docMk/>
            <pc:sldMk cId="4231436737" sldId="285"/>
            <ac:spMk id="3" creationId="{00000000-0000-0000-0000-000000000000}"/>
          </ac:spMkLst>
        </pc:spChg>
      </pc:sldChg>
      <pc:sldChg chg="del">
        <pc:chgData name="Gennady Pekhimenko" userId="97aeff6ed7ede7e0" providerId="LiveId" clId="{D6BD951C-5365-4C07-B30B-D90834ABE81D}" dt="2020-09-11T02:39:09.356" v="10" actId="47"/>
        <pc:sldMkLst>
          <pc:docMk/>
          <pc:sldMk cId="0" sldId="286"/>
        </pc:sldMkLst>
      </pc:sldChg>
      <pc:sldChg chg="modSp add del mod">
        <pc:chgData name="Gennady Pekhimenko" userId="97aeff6ed7ede7e0" providerId="LiveId" clId="{D6BD951C-5365-4C07-B30B-D90834ABE81D}" dt="2020-09-11T02:45:18.187" v="34" actId="47"/>
        <pc:sldMkLst>
          <pc:docMk/>
          <pc:sldMk cId="3239938323" sldId="286"/>
        </pc:sldMkLst>
        <pc:spChg chg="mod">
          <ac:chgData name="Gennady Pekhimenko" userId="97aeff6ed7ede7e0" providerId="LiveId" clId="{D6BD951C-5365-4C07-B30B-D90834ABE81D}" dt="2020-09-11T02:45:10.100" v="33" actId="5793"/>
          <ac:spMkLst>
            <pc:docMk/>
            <pc:sldMk cId="3239938323" sldId="286"/>
            <ac:spMk id="3" creationId="{00000000-0000-0000-0000-000000000000}"/>
          </ac:spMkLst>
        </pc:spChg>
      </pc:sldChg>
      <pc:sldChg chg="del">
        <pc:chgData name="Gennady Pekhimenko" userId="97aeff6ed7ede7e0" providerId="LiveId" clId="{D6BD951C-5365-4C07-B30B-D90834ABE81D}" dt="2020-09-11T02:39:09.356" v="10" actId="47"/>
        <pc:sldMkLst>
          <pc:docMk/>
          <pc:sldMk cId="0" sldId="290"/>
        </pc:sldMkLst>
      </pc:sldChg>
      <pc:sldChg chg="del">
        <pc:chgData name="Gennady Pekhimenko" userId="97aeff6ed7ede7e0" providerId="LiveId" clId="{D6BD951C-5365-4C07-B30B-D90834ABE81D}" dt="2020-09-11T02:39:09.356" v="10" actId="47"/>
        <pc:sldMkLst>
          <pc:docMk/>
          <pc:sldMk cId="0" sldId="298"/>
        </pc:sldMkLst>
      </pc:sldChg>
      <pc:sldChg chg="del">
        <pc:chgData name="Gennady Pekhimenko" userId="97aeff6ed7ede7e0" providerId="LiveId" clId="{D6BD951C-5365-4C07-B30B-D90834ABE81D}" dt="2020-09-11T02:39:09.356" v="10" actId="47"/>
        <pc:sldMkLst>
          <pc:docMk/>
          <pc:sldMk cId="0" sldId="300"/>
        </pc:sldMkLst>
      </pc:sldChg>
      <pc:sldChg chg="del">
        <pc:chgData name="Gennady Pekhimenko" userId="97aeff6ed7ede7e0" providerId="LiveId" clId="{D6BD951C-5365-4C07-B30B-D90834ABE81D}" dt="2020-09-11T02:39:09.356" v="10" actId="47"/>
        <pc:sldMkLst>
          <pc:docMk/>
          <pc:sldMk cId="1531378626" sldId="301"/>
        </pc:sldMkLst>
      </pc:sldChg>
      <pc:sldChg chg="del">
        <pc:chgData name="Gennady Pekhimenko" userId="97aeff6ed7ede7e0" providerId="LiveId" clId="{D6BD951C-5365-4C07-B30B-D90834ABE81D}" dt="2020-09-11T02:39:09.356" v="10" actId="47"/>
        <pc:sldMkLst>
          <pc:docMk/>
          <pc:sldMk cId="3593546492" sldId="303"/>
        </pc:sldMkLst>
      </pc:sldChg>
      <pc:sldChg chg="del">
        <pc:chgData name="Gennady Pekhimenko" userId="97aeff6ed7ede7e0" providerId="LiveId" clId="{D6BD951C-5365-4C07-B30B-D90834ABE81D}" dt="2020-09-11T02:39:24.608" v="11" actId="47"/>
        <pc:sldMkLst>
          <pc:docMk/>
          <pc:sldMk cId="1961164519" sldId="304"/>
        </pc:sldMkLst>
      </pc:sldChg>
      <pc:sldChg chg="del">
        <pc:chgData name="Gennady Pekhimenko" userId="97aeff6ed7ede7e0" providerId="LiveId" clId="{D6BD951C-5365-4C07-B30B-D90834ABE81D}" dt="2020-09-11T02:39:24.608" v="11" actId="47"/>
        <pc:sldMkLst>
          <pc:docMk/>
          <pc:sldMk cId="3655564111" sldId="306"/>
        </pc:sldMkLst>
      </pc:sldChg>
      <pc:sldChg chg="del">
        <pc:chgData name="Gennady Pekhimenko" userId="97aeff6ed7ede7e0" providerId="LiveId" clId="{D6BD951C-5365-4C07-B30B-D90834ABE81D}" dt="2020-09-11T02:39:24.608" v="11" actId="47"/>
        <pc:sldMkLst>
          <pc:docMk/>
          <pc:sldMk cId="3100781562" sldId="311"/>
        </pc:sldMkLst>
      </pc:sldChg>
      <pc:sldChg chg="del">
        <pc:chgData name="Gennady Pekhimenko" userId="97aeff6ed7ede7e0" providerId="LiveId" clId="{D6BD951C-5365-4C07-B30B-D90834ABE81D}" dt="2020-09-11T02:39:24.608" v="11" actId="47"/>
        <pc:sldMkLst>
          <pc:docMk/>
          <pc:sldMk cId="201508409" sldId="313"/>
        </pc:sldMkLst>
      </pc:sldChg>
      <pc:sldChg chg="del">
        <pc:chgData name="Gennady Pekhimenko" userId="97aeff6ed7ede7e0" providerId="LiveId" clId="{D6BD951C-5365-4C07-B30B-D90834ABE81D}" dt="2020-09-11T02:39:24.608" v="11" actId="47"/>
        <pc:sldMkLst>
          <pc:docMk/>
          <pc:sldMk cId="915348971" sldId="315"/>
        </pc:sldMkLst>
      </pc:sldChg>
      <pc:sldChg chg="del">
        <pc:chgData name="Gennady Pekhimenko" userId="97aeff6ed7ede7e0" providerId="LiveId" clId="{D6BD951C-5365-4C07-B30B-D90834ABE81D}" dt="2020-09-11T02:39:09.356" v="10" actId="47"/>
        <pc:sldMkLst>
          <pc:docMk/>
          <pc:sldMk cId="2912207841" sldId="318"/>
        </pc:sldMkLst>
      </pc:sldChg>
      <pc:sldChg chg="del">
        <pc:chgData name="Gennady Pekhimenko" userId="97aeff6ed7ede7e0" providerId="LiveId" clId="{D6BD951C-5365-4C07-B30B-D90834ABE81D}" dt="2020-09-11T02:39:09.356" v="10" actId="47"/>
        <pc:sldMkLst>
          <pc:docMk/>
          <pc:sldMk cId="2596249111" sldId="319"/>
        </pc:sldMkLst>
      </pc:sldChg>
      <pc:sldChg chg="del">
        <pc:chgData name="Gennady Pekhimenko" userId="97aeff6ed7ede7e0" providerId="LiveId" clId="{D6BD951C-5365-4C07-B30B-D90834ABE81D}" dt="2020-09-11T02:39:09.356" v="10" actId="47"/>
        <pc:sldMkLst>
          <pc:docMk/>
          <pc:sldMk cId="342463940" sldId="320"/>
        </pc:sldMkLst>
      </pc:sldChg>
      <pc:sldChg chg="del">
        <pc:chgData name="Gennady Pekhimenko" userId="97aeff6ed7ede7e0" providerId="LiveId" clId="{D6BD951C-5365-4C07-B30B-D90834ABE81D}" dt="2020-09-11T02:39:09.356" v="10" actId="47"/>
        <pc:sldMkLst>
          <pc:docMk/>
          <pc:sldMk cId="1636801270" sldId="324"/>
        </pc:sldMkLst>
      </pc:sldChg>
      <pc:sldChg chg="del">
        <pc:chgData name="Gennady Pekhimenko" userId="97aeff6ed7ede7e0" providerId="LiveId" clId="{D6BD951C-5365-4C07-B30B-D90834ABE81D}" dt="2020-09-11T02:39:09.356" v="10" actId="47"/>
        <pc:sldMkLst>
          <pc:docMk/>
          <pc:sldMk cId="103268685" sldId="328"/>
        </pc:sldMkLst>
      </pc:sldChg>
      <pc:sldChg chg="del">
        <pc:chgData name="Gennady Pekhimenko" userId="97aeff6ed7ede7e0" providerId="LiveId" clId="{D6BD951C-5365-4C07-B30B-D90834ABE81D}" dt="2020-09-11T02:39:09.356" v="10" actId="47"/>
        <pc:sldMkLst>
          <pc:docMk/>
          <pc:sldMk cId="1138623076" sldId="329"/>
        </pc:sldMkLst>
      </pc:sldChg>
      <pc:sldChg chg="del">
        <pc:chgData name="Gennady Pekhimenko" userId="97aeff6ed7ede7e0" providerId="LiveId" clId="{D6BD951C-5365-4C07-B30B-D90834ABE81D}" dt="2020-09-11T02:39:09.356" v="10" actId="47"/>
        <pc:sldMkLst>
          <pc:docMk/>
          <pc:sldMk cId="3132585861" sldId="330"/>
        </pc:sldMkLst>
      </pc:sldChg>
      <pc:sldChg chg="del">
        <pc:chgData name="Gennady Pekhimenko" userId="97aeff6ed7ede7e0" providerId="LiveId" clId="{D6BD951C-5365-4C07-B30B-D90834ABE81D}" dt="2020-09-11T02:39:09.356" v="10" actId="47"/>
        <pc:sldMkLst>
          <pc:docMk/>
          <pc:sldMk cId="2463231851" sldId="331"/>
        </pc:sldMkLst>
      </pc:sldChg>
      <pc:sldChg chg="del">
        <pc:chgData name="Gennady Pekhimenko" userId="97aeff6ed7ede7e0" providerId="LiveId" clId="{D6BD951C-5365-4C07-B30B-D90834ABE81D}" dt="2020-09-11T02:39:09.356" v="10" actId="47"/>
        <pc:sldMkLst>
          <pc:docMk/>
          <pc:sldMk cId="3662292954" sldId="332"/>
        </pc:sldMkLst>
      </pc:sldChg>
      <pc:sldChg chg="del">
        <pc:chgData name="Gennady Pekhimenko" userId="97aeff6ed7ede7e0" providerId="LiveId" clId="{D6BD951C-5365-4C07-B30B-D90834ABE81D}" dt="2020-09-11T02:39:09.356" v="10" actId="47"/>
        <pc:sldMkLst>
          <pc:docMk/>
          <pc:sldMk cId="932840362" sldId="333"/>
        </pc:sldMkLst>
      </pc:sldChg>
      <pc:sldChg chg="del">
        <pc:chgData name="Gennady Pekhimenko" userId="97aeff6ed7ede7e0" providerId="LiveId" clId="{D6BD951C-5365-4C07-B30B-D90834ABE81D}" dt="2020-09-11T02:39:09.356" v="10" actId="47"/>
        <pc:sldMkLst>
          <pc:docMk/>
          <pc:sldMk cId="2888293787" sldId="334"/>
        </pc:sldMkLst>
      </pc:sldChg>
      <pc:sldChg chg="del">
        <pc:chgData name="Gennady Pekhimenko" userId="97aeff6ed7ede7e0" providerId="LiveId" clId="{D6BD951C-5365-4C07-B30B-D90834ABE81D}" dt="2020-09-11T02:39:09.356" v="10" actId="47"/>
        <pc:sldMkLst>
          <pc:docMk/>
          <pc:sldMk cId="2374908661" sldId="335"/>
        </pc:sldMkLst>
      </pc:sldChg>
      <pc:sldChg chg="del">
        <pc:chgData name="Gennady Pekhimenko" userId="97aeff6ed7ede7e0" providerId="LiveId" clId="{D6BD951C-5365-4C07-B30B-D90834ABE81D}" dt="2020-09-11T02:39:09.356" v="10" actId="47"/>
        <pc:sldMkLst>
          <pc:docMk/>
          <pc:sldMk cId="293288748" sldId="340"/>
        </pc:sldMkLst>
      </pc:sldChg>
      <pc:sldChg chg="del">
        <pc:chgData name="Gennady Pekhimenko" userId="97aeff6ed7ede7e0" providerId="LiveId" clId="{D6BD951C-5365-4C07-B30B-D90834ABE81D}" dt="2020-09-11T02:39:09.356" v="10" actId="47"/>
        <pc:sldMkLst>
          <pc:docMk/>
          <pc:sldMk cId="1666061712" sldId="341"/>
        </pc:sldMkLst>
      </pc:sldChg>
      <pc:sldChg chg="del">
        <pc:chgData name="Gennady Pekhimenko" userId="97aeff6ed7ede7e0" providerId="LiveId" clId="{D6BD951C-5365-4C07-B30B-D90834ABE81D}" dt="2020-09-11T02:39:09.356" v="10" actId="47"/>
        <pc:sldMkLst>
          <pc:docMk/>
          <pc:sldMk cId="820554028" sldId="343"/>
        </pc:sldMkLst>
      </pc:sldChg>
      <pc:sldChg chg="del">
        <pc:chgData name="Gennady Pekhimenko" userId="97aeff6ed7ede7e0" providerId="LiveId" clId="{D6BD951C-5365-4C07-B30B-D90834ABE81D}" dt="2020-09-11T02:39:09.356" v="10" actId="47"/>
        <pc:sldMkLst>
          <pc:docMk/>
          <pc:sldMk cId="3472544748" sldId="344"/>
        </pc:sldMkLst>
      </pc:sldChg>
      <pc:sldChg chg="del">
        <pc:chgData name="Gennady Pekhimenko" userId="97aeff6ed7ede7e0" providerId="LiveId" clId="{D6BD951C-5365-4C07-B30B-D90834ABE81D}" dt="2020-09-11T02:39:24.608" v="11" actId="47"/>
        <pc:sldMkLst>
          <pc:docMk/>
          <pc:sldMk cId="775563331" sldId="348"/>
        </pc:sldMkLst>
      </pc:sldChg>
      <pc:sldChg chg="del">
        <pc:chgData name="Gennady Pekhimenko" userId="97aeff6ed7ede7e0" providerId="LiveId" clId="{D6BD951C-5365-4C07-B30B-D90834ABE81D}" dt="2020-09-11T02:39:28.736" v="12" actId="47"/>
        <pc:sldMkLst>
          <pc:docMk/>
          <pc:sldMk cId="1180245678" sldId="349"/>
        </pc:sldMkLst>
      </pc:sldChg>
      <pc:sldChg chg="del">
        <pc:chgData name="Gennady Pekhimenko" userId="97aeff6ed7ede7e0" providerId="LiveId" clId="{D6BD951C-5365-4C07-B30B-D90834ABE81D}" dt="2020-09-11T02:39:33.860" v="13" actId="47"/>
        <pc:sldMkLst>
          <pc:docMk/>
          <pc:sldMk cId="577037491" sldId="354"/>
        </pc:sldMkLst>
      </pc:sldChg>
      <pc:sldChg chg="del">
        <pc:chgData name="Gennady Pekhimenko" userId="97aeff6ed7ede7e0" providerId="LiveId" clId="{D6BD951C-5365-4C07-B30B-D90834ABE81D}" dt="2020-09-11T02:39:33.860" v="13" actId="47"/>
        <pc:sldMkLst>
          <pc:docMk/>
          <pc:sldMk cId="519309214" sldId="356"/>
        </pc:sldMkLst>
      </pc:sldChg>
      <pc:sldChg chg="del">
        <pc:chgData name="Gennady Pekhimenko" userId="97aeff6ed7ede7e0" providerId="LiveId" clId="{D6BD951C-5365-4C07-B30B-D90834ABE81D}" dt="2020-09-11T02:39:33.860" v="13" actId="47"/>
        <pc:sldMkLst>
          <pc:docMk/>
          <pc:sldMk cId="656418290" sldId="357"/>
        </pc:sldMkLst>
      </pc:sldChg>
      <pc:sldChg chg="del">
        <pc:chgData name="Gennady Pekhimenko" userId="97aeff6ed7ede7e0" providerId="LiveId" clId="{D6BD951C-5365-4C07-B30B-D90834ABE81D}" dt="2020-09-11T02:39:54.765" v="15" actId="47"/>
        <pc:sldMkLst>
          <pc:docMk/>
          <pc:sldMk cId="2068712787" sldId="359"/>
        </pc:sldMkLst>
      </pc:sldChg>
      <pc:sldChg chg="del">
        <pc:chgData name="Gennady Pekhimenko" userId="97aeff6ed7ede7e0" providerId="LiveId" clId="{D6BD951C-5365-4C07-B30B-D90834ABE81D}" dt="2020-09-11T02:39:54.765" v="15" actId="47"/>
        <pc:sldMkLst>
          <pc:docMk/>
          <pc:sldMk cId="1095566179" sldId="360"/>
        </pc:sldMkLst>
      </pc:sldChg>
      <pc:sldChg chg="del">
        <pc:chgData name="Gennady Pekhimenko" userId="97aeff6ed7ede7e0" providerId="LiveId" clId="{D6BD951C-5365-4C07-B30B-D90834ABE81D}" dt="2020-09-11T02:39:54.765" v="15" actId="47"/>
        <pc:sldMkLst>
          <pc:docMk/>
          <pc:sldMk cId="655981075" sldId="361"/>
        </pc:sldMkLst>
      </pc:sldChg>
      <pc:sldChg chg="del">
        <pc:chgData name="Gennady Pekhimenko" userId="97aeff6ed7ede7e0" providerId="LiveId" clId="{D6BD951C-5365-4C07-B30B-D90834ABE81D}" dt="2020-09-11T02:39:54.765" v="15" actId="47"/>
        <pc:sldMkLst>
          <pc:docMk/>
          <pc:sldMk cId="2040367474" sldId="362"/>
        </pc:sldMkLst>
      </pc:sldChg>
      <pc:sldChg chg="del">
        <pc:chgData name="Gennady Pekhimenko" userId="97aeff6ed7ede7e0" providerId="LiveId" clId="{D6BD951C-5365-4C07-B30B-D90834ABE81D}" dt="2020-09-11T02:39:54.765" v="15" actId="47"/>
        <pc:sldMkLst>
          <pc:docMk/>
          <pc:sldMk cId="1136489698" sldId="364"/>
        </pc:sldMkLst>
      </pc:sldChg>
      <pc:sldChg chg="del">
        <pc:chgData name="Gennady Pekhimenko" userId="97aeff6ed7ede7e0" providerId="LiveId" clId="{D6BD951C-5365-4C07-B30B-D90834ABE81D}" dt="2020-09-11T02:39:54.765" v="15" actId="47"/>
        <pc:sldMkLst>
          <pc:docMk/>
          <pc:sldMk cId="1262797868" sldId="365"/>
        </pc:sldMkLst>
      </pc:sldChg>
      <pc:sldChg chg="del">
        <pc:chgData name="Gennady Pekhimenko" userId="97aeff6ed7ede7e0" providerId="LiveId" clId="{D6BD951C-5365-4C07-B30B-D90834ABE81D}" dt="2020-09-11T02:39:54.765" v="15" actId="47"/>
        <pc:sldMkLst>
          <pc:docMk/>
          <pc:sldMk cId="1168955083" sldId="370"/>
        </pc:sldMkLst>
      </pc:sldChg>
      <pc:sldChg chg="del">
        <pc:chgData name="Gennady Pekhimenko" userId="97aeff6ed7ede7e0" providerId="LiveId" clId="{D6BD951C-5365-4C07-B30B-D90834ABE81D}" dt="2020-09-11T02:39:54.765" v="15" actId="47"/>
        <pc:sldMkLst>
          <pc:docMk/>
          <pc:sldMk cId="121400065" sldId="371"/>
        </pc:sldMkLst>
      </pc:sldChg>
      <pc:sldChg chg="del">
        <pc:chgData name="Gennady Pekhimenko" userId="97aeff6ed7ede7e0" providerId="LiveId" clId="{D6BD951C-5365-4C07-B30B-D90834ABE81D}" dt="2020-09-11T02:39:54.765" v="15" actId="47"/>
        <pc:sldMkLst>
          <pc:docMk/>
          <pc:sldMk cId="261427805" sldId="372"/>
        </pc:sldMkLst>
      </pc:sldChg>
      <pc:sldChg chg="del">
        <pc:chgData name="Gennady Pekhimenko" userId="97aeff6ed7ede7e0" providerId="LiveId" clId="{D6BD951C-5365-4C07-B30B-D90834ABE81D}" dt="2020-09-11T02:39:54.765" v="15" actId="47"/>
        <pc:sldMkLst>
          <pc:docMk/>
          <pc:sldMk cId="65576873" sldId="373"/>
        </pc:sldMkLst>
      </pc:sldChg>
      <pc:sldChg chg="del">
        <pc:chgData name="Gennady Pekhimenko" userId="97aeff6ed7ede7e0" providerId="LiveId" clId="{D6BD951C-5365-4C07-B30B-D90834ABE81D}" dt="2020-09-11T02:39:54.765" v="15" actId="47"/>
        <pc:sldMkLst>
          <pc:docMk/>
          <pc:sldMk cId="491393600" sldId="374"/>
        </pc:sldMkLst>
      </pc:sldChg>
      <pc:sldChg chg="del">
        <pc:chgData name="Gennady Pekhimenko" userId="97aeff6ed7ede7e0" providerId="LiveId" clId="{D6BD951C-5365-4C07-B30B-D90834ABE81D}" dt="2020-09-11T02:39:54.765" v="15" actId="47"/>
        <pc:sldMkLst>
          <pc:docMk/>
          <pc:sldMk cId="540538331" sldId="375"/>
        </pc:sldMkLst>
      </pc:sldChg>
      <pc:sldChg chg="del">
        <pc:chgData name="Gennady Pekhimenko" userId="97aeff6ed7ede7e0" providerId="LiveId" clId="{D6BD951C-5365-4C07-B30B-D90834ABE81D}" dt="2020-09-11T02:39:54.765" v="15" actId="47"/>
        <pc:sldMkLst>
          <pc:docMk/>
          <pc:sldMk cId="971902307" sldId="376"/>
        </pc:sldMkLst>
      </pc:sldChg>
      <pc:sldChg chg="del">
        <pc:chgData name="Gennady Pekhimenko" userId="97aeff6ed7ede7e0" providerId="LiveId" clId="{D6BD951C-5365-4C07-B30B-D90834ABE81D}" dt="2020-09-11T02:39:54.765" v="15" actId="47"/>
        <pc:sldMkLst>
          <pc:docMk/>
          <pc:sldMk cId="1001454667" sldId="377"/>
        </pc:sldMkLst>
      </pc:sldChg>
      <pc:sldChg chg="del">
        <pc:chgData name="Gennady Pekhimenko" userId="97aeff6ed7ede7e0" providerId="LiveId" clId="{D6BD951C-5365-4C07-B30B-D90834ABE81D}" dt="2020-09-11T02:39:54.765" v="15" actId="47"/>
        <pc:sldMkLst>
          <pc:docMk/>
          <pc:sldMk cId="1767016326" sldId="378"/>
        </pc:sldMkLst>
      </pc:sldChg>
      <pc:sldChg chg="del">
        <pc:chgData name="Gennady Pekhimenko" userId="97aeff6ed7ede7e0" providerId="LiveId" clId="{D6BD951C-5365-4C07-B30B-D90834ABE81D}" dt="2020-09-11T02:39:54.765" v="15" actId="47"/>
        <pc:sldMkLst>
          <pc:docMk/>
          <pc:sldMk cId="289704081" sldId="380"/>
        </pc:sldMkLst>
      </pc:sldChg>
      <pc:sldChg chg="del">
        <pc:chgData name="Gennady Pekhimenko" userId="97aeff6ed7ede7e0" providerId="LiveId" clId="{D6BD951C-5365-4C07-B30B-D90834ABE81D}" dt="2020-09-11T02:39:54.765" v="15" actId="47"/>
        <pc:sldMkLst>
          <pc:docMk/>
          <pc:sldMk cId="711061618" sldId="381"/>
        </pc:sldMkLst>
      </pc:sldChg>
      <pc:sldChg chg="del">
        <pc:chgData name="Gennady Pekhimenko" userId="97aeff6ed7ede7e0" providerId="LiveId" clId="{D6BD951C-5365-4C07-B30B-D90834ABE81D}" dt="2020-09-11T02:40:03.637" v="16" actId="47"/>
        <pc:sldMkLst>
          <pc:docMk/>
          <pc:sldMk cId="1935744556" sldId="385"/>
        </pc:sldMkLst>
      </pc:sldChg>
      <pc:sldChg chg="del">
        <pc:chgData name="Gennady Pekhimenko" userId="97aeff6ed7ede7e0" providerId="LiveId" clId="{D6BD951C-5365-4C07-B30B-D90834ABE81D}" dt="2020-09-11T02:40:22.454" v="17" actId="47"/>
        <pc:sldMkLst>
          <pc:docMk/>
          <pc:sldMk cId="2103457583" sldId="388"/>
        </pc:sldMkLst>
      </pc:sldChg>
      <pc:sldChg chg="del">
        <pc:chgData name="Gennady Pekhimenko" userId="97aeff6ed7ede7e0" providerId="LiveId" clId="{D6BD951C-5365-4C07-B30B-D90834ABE81D}" dt="2020-09-11T02:40:34.060" v="19" actId="47"/>
        <pc:sldMkLst>
          <pc:docMk/>
          <pc:sldMk cId="1133470882" sldId="394"/>
        </pc:sldMkLst>
      </pc:sldChg>
      <pc:sldChg chg="del">
        <pc:chgData name="Gennady Pekhimenko" userId="97aeff6ed7ede7e0" providerId="LiveId" clId="{D6BD951C-5365-4C07-B30B-D90834ABE81D}" dt="2020-09-11T02:40:34.060" v="19" actId="47"/>
        <pc:sldMkLst>
          <pc:docMk/>
          <pc:sldMk cId="1595502574" sldId="395"/>
        </pc:sldMkLst>
      </pc:sldChg>
      <pc:sldChg chg="del">
        <pc:chgData name="Gennady Pekhimenko" userId="97aeff6ed7ede7e0" providerId="LiveId" clId="{D6BD951C-5365-4C07-B30B-D90834ABE81D}" dt="2020-09-11T02:40:37.115" v="20" actId="47"/>
        <pc:sldMkLst>
          <pc:docMk/>
          <pc:sldMk cId="105877190" sldId="398"/>
        </pc:sldMkLst>
      </pc:sldChg>
      <pc:sldChg chg="del">
        <pc:chgData name="Gennady Pekhimenko" userId="97aeff6ed7ede7e0" providerId="LiveId" clId="{D6BD951C-5365-4C07-B30B-D90834ABE81D}" dt="2020-09-11T02:39:09.356" v="10" actId="47"/>
        <pc:sldMkLst>
          <pc:docMk/>
          <pc:sldMk cId="424139844" sldId="418"/>
        </pc:sldMkLst>
      </pc:sldChg>
      <pc:sldChg chg="del">
        <pc:chgData name="Gennady Pekhimenko" userId="97aeff6ed7ede7e0" providerId="LiveId" clId="{D6BD951C-5365-4C07-B30B-D90834ABE81D}" dt="2020-09-11T02:39:09.356" v="10" actId="47"/>
        <pc:sldMkLst>
          <pc:docMk/>
          <pc:sldMk cId="577393156" sldId="419"/>
        </pc:sldMkLst>
      </pc:sldChg>
      <pc:sldChg chg="del">
        <pc:chgData name="Gennady Pekhimenko" userId="97aeff6ed7ede7e0" providerId="LiveId" clId="{D6BD951C-5365-4C07-B30B-D90834ABE81D}" dt="2020-09-11T02:39:09.356" v="10" actId="47"/>
        <pc:sldMkLst>
          <pc:docMk/>
          <pc:sldMk cId="1602091871" sldId="420"/>
        </pc:sldMkLst>
      </pc:sldChg>
      <pc:sldChg chg="del">
        <pc:chgData name="Gennady Pekhimenko" userId="97aeff6ed7ede7e0" providerId="LiveId" clId="{D6BD951C-5365-4C07-B30B-D90834ABE81D}" dt="2020-09-11T02:39:09.356" v="10" actId="47"/>
        <pc:sldMkLst>
          <pc:docMk/>
          <pc:sldMk cId="636460288" sldId="422"/>
        </pc:sldMkLst>
      </pc:sldChg>
      <pc:sldChg chg="del">
        <pc:chgData name="Gennady Pekhimenko" userId="97aeff6ed7ede7e0" providerId="LiveId" clId="{D6BD951C-5365-4C07-B30B-D90834ABE81D}" dt="2020-09-11T02:39:09.356" v="10" actId="47"/>
        <pc:sldMkLst>
          <pc:docMk/>
          <pc:sldMk cId="3984008322" sldId="423"/>
        </pc:sldMkLst>
      </pc:sldChg>
      <pc:sldChg chg="modSp mod">
        <pc:chgData name="Gennady Pekhimenko" userId="97aeff6ed7ede7e0" providerId="LiveId" clId="{D6BD951C-5365-4C07-B30B-D90834ABE81D}" dt="2020-09-11T02:58:22.400" v="111" actId="2711"/>
        <pc:sldMkLst>
          <pc:docMk/>
          <pc:sldMk cId="0" sldId="445"/>
        </pc:sldMkLst>
        <pc:spChg chg="mod">
          <ac:chgData name="Gennady Pekhimenko" userId="97aeff6ed7ede7e0" providerId="LiveId" clId="{D6BD951C-5365-4C07-B30B-D90834ABE81D}" dt="2020-09-11T02:58:22.400" v="111" actId="2711"/>
          <ac:spMkLst>
            <pc:docMk/>
            <pc:sldMk cId="0" sldId="445"/>
            <ac:spMk id="2" creationId="{00000000-0000-0000-0000-000000000000}"/>
          </ac:spMkLst>
        </pc:spChg>
      </pc:sldChg>
      <pc:sldChg chg="del">
        <pc:chgData name="Gennady Pekhimenko" userId="97aeff6ed7ede7e0" providerId="LiveId" clId="{D6BD951C-5365-4C07-B30B-D90834ABE81D}" dt="2020-09-11T02:39:54.765" v="15" actId="47"/>
        <pc:sldMkLst>
          <pc:docMk/>
          <pc:sldMk cId="0" sldId="447"/>
        </pc:sldMkLst>
      </pc:sldChg>
      <pc:sldChg chg="del">
        <pc:chgData name="Gennady Pekhimenko" userId="97aeff6ed7ede7e0" providerId="LiveId" clId="{D6BD951C-5365-4C07-B30B-D90834ABE81D}" dt="2020-09-11T02:39:54.765" v="15" actId="47"/>
        <pc:sldMkLst>
          <pc:docMk/>
          <pc:sldMk cId="4001919407" sldId="463"/>
        </pc:sldMkLst>
      </pc:sldChg>
      <pc:sldChg chg="del">
        <pc:chgData name="Gennady Pekhimenko" userId="97aeff6ed7ede7e0" providerId="LiveId" clId="{D6BD951C-5365-4C07-B30B-D90834ABE81D}" dt="2020-09-11T02:39:09.356" v="10" actId="47"/>
        <pc:sldMkLst>
          <pc:docMk/>
          <pc:sldMk cId="2345536089" sldId="479"/>
        </pc:sldMkLst>
      </pc:sldChg>
      <pc:sldChg chg="del">
        <pc:chgData name="Gennady Pekhimenko" userId="97aeff6ed7ede7e0" providerId="LiveId" clId="{D6BD951C-5365-4C07-B30B-D90834ABE81D}" dt="2020-09-11T02:39:09.356" v="10" actId="47"/>
        <pc:sldMkLst>
          <pc:docMk/>
          <pc:sldMk cId="3261055912" sldId="482"/>
        </pc:sldMkLst>
      </pc:sldChg>
      <pc:sldChg chg="del">
        <pc:chgData name="Gennady Pekhimenko" userId="97aeff6ed7ede7e0" providerId="LiveId" clId="{D6BD951C-5365-4C07-B30B-D90834ABE81D}" dt="2020-09-11T02:39:09.356" v="10" actId="47"/>
        <pc:sldMkLst>
          <pc:docMk/>
          <pc:sldMk cId="4000863002" sldId="484"/>
        </pc:sldMkLst>
      </pc:sldChg>
      <pc:sldChg chg="del">
        <pc:chgData name="Gennady Pekhimenko" userId="97aeff6ed7ede7e0" providerId="LiveId" clId="{D6BD951C-5365-4C07-B30B-D90834ABE81D}" dt="2020-09-11T02:39:09.356" v="10" actId="47"/>
        <pc:sldMkLst>
          <pc:docMk/>
          <pc:sldMk cId="1490072732" sldId="497"/>
        </pc:sldMkLst>
      </pc:sldChg>
      <pc:sldChg chg="del">
        <pc:chgData name="Gennady Pekhimenko" userId="97aeff6ed7ede7e0" providerId="LiveId" clId="{D6BD951C-5365-4C07-B30B-D90834ABE81D}" dt="2020-09-11T02:39:24.608" v="11" actId="47"/>
        <pc:sldMkLst>
          <pc:docMk/>
          <pc:sldMk cId="19657944" sldId="498"/>
        </pc:sldMkLst>
      </pc:sldChg>
      <pc:sldChg chg="del">
        <pc:chgData name="Gennady Pekhimenko" userId="97aeff6ed7ede7e0" providerId="LiveId" clId="{D6BD951C-5365-4C07-B30B-D90834ABE81D}" dt="2020-09-11T02:39:24.608" v="11" actId="47"/>
        <pc:sldMkLst>
          <pc:docMk/>
          <pc:sldMk cId="2307833177" sldId="499"/>
        </pc:sldMkLst>
      </pc:sldChg>
      <pc:sldChg chg="del">
        <pc:chgData name="Gennady Pekhimenko" userId="97aeff6ed7ede7e0" providerId="LiveId" clId="{D6BD951C-5365-4C07-B30B-D90834ABE81D}" dt="2020-09-11T02:39:54.765" v="15" actId="47"/>
        <pc:sldMkLst>
          <pc:docMk/>
          <pc:sldMk cId="755102298" sldId="500"/>
        </pc:sldMkLst>
      </pc:sldChg>
      <pc:sldChg chg="del">
        <pc:chgData name="Gennady Pekhimenko" userId="97aeff6ed7ede7e0" providerId="LiveId" clId="{D6BD951C-5365-4C07-B30B-D90834ABE81D}" dt="2020-09-11T02:40:26.004" v="18" actId="47"/>
        <pc:sldMkLst>
          <pc:docMk/>
          <pc:sldMk cId="1637755574" sldId="501"/>
        </pc:sldMkLst>
      </pc:sldChg>
      <pc:sldChg chg="del">
        <pc:chgData name="Gennady Pekhimenko" userId="97aeff6ed7ede7e0" providerId="LiveId" clId="{D6BD951C-5365-4C07-B30B-D90834ABE81D}" dt="2020-09-11T02:40:42.114" v="21" actId="47"/>
        <pc:sldMkLst>
          <pc:docMk/>
          <pc:sldMk cId="2040883197" sldId="502"/>
        </pc:sldMkLst>
      </pc:sldChg>
      <pc:sldChg chg="del">
        <pc:chgData name="Gennady Pekhimenko" userId="97aeff6ed7ede7e0" providerId="LiveId" clId="{D6BD951C-5365-4C07-B30B-D90834ABE81D}" dt="2020-09-11T02:39:24.608" v="11" actId="47"/>
        <pc:sldMkLst>
          <pc:docMk/>
          <pc:sldMk cId="1221775737" sldId="504"/>
        </pc:sldMkLst>
      </pc:sldChg>
      <pc:sldChg chg="delSp modSp new mod ord">
        <pc:chgData name="Gennady Pekhimenko" userId="97aeff6ed7ede7e0" providerId="LiveId" clId="{D6BD951C-5365-4C07-B30B-D90834ABE81D}" dt="2020-09-11T02:57:50.873" v="110" actId="14100"/>
        <pc:sldMkLst>
          <pc:docMk/>
          <pc:sldMk cId="1944051024" sldId="504"/>
        </pc:sldMkLst>
        <pc:spChg chg="mod">
          <ac:chgData name="Gennady Pekhimenko" userId="97aeff6ed7ede7e0" providerId="LiveId" clId="{D6BD951C-5365-4C07-B30B-D90834ABE81D}" dt="2020-09-11T02:57:50.873" v="110" actId="14100"/>
          <ac:spMkLst>
            <pc:docMk/>
            <pc:sldMk cId="1944051024" sldId="504"/>
            <ac:spMk id="2" creationId="{FBA2B147-76E5-4F08-9178-E56E45372DE4}"/>
          </ac:spMkLst>
        </pc:spChg>
        <pc:spChg chg="del">
          <ac:chgData name="Gennady Pekhimenko" userId="97aeff6ed7ede7e0" providerId="LiveId" clId="{D6BD951C-5365-4C07-B30B-D90834ABE81D}" dt="2020-09-11T02:57:42.605" v="108" actId="478"/>
          <ac:spMkLst>
            <pc:docMk/>
            <pc:sldMk cId="1944051024" sldId="504"/>
            <ac:spMk id="3" creationId="{6CE955A9-9B20-48AB-8702-FF940151036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850"/>
            <a:ext cx="3076575" cy="5111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9" y="9721850"/>
            <a:ext cx="3076575" cy="5111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A9309-7565-42BA-8AFE-A0DC43BBC6E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29727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694" cy="5126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506" y="0"/>
            <a:ext cx="3076694" cy="5126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F7180-9AAA-433D-819B-D6675FB0789A}" type="datetimeFigureOut">
              <a:rPr lang="en-CA" smtClean="0"/>
              <a:pPr/>
              <a:t>2020-09-10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62" y="4860983"/>
            <a:ext cx="5678779" cy="4606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969"/>
            <a:ext cx="3076694" cy="5103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506" y="9721969"/>
            <a:ext cx="3076694" cy="5103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2B3EA-9B4F-403D-8748-72BF449D988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39624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59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2B3EA-9B4F-403D-8748-72BF449D988D}" type="slidenum">
              <a:rPr lang="en-CA" smtClean="0"/>
              <a:pPr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0142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2B3EA-9B4F-403D-8748-72BF449D988D}" type="slidenum">
              <a:rPr lang="en-CA" smtClean="0"/>
              <a:pPr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0151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710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2B3EA-9B4F-403D-8748-72BF449D988D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0282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2B3EA-9B4F-403D-8748-72BF449D988D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4900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6836CA-F6F1-4BD2-950F-AAD4BFAA9D67}" type="slidenum">
              <a:rPr lang="en-CA"/>
              <a:pPr/>
              <a:t>18</a:t>
            </a:fld>
            <a:endParaRPr lang="en-CA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7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56CB1-E1C7-45AB-8CFD-0841F0AF2EE7}" type="slidenum">
              <a:rPr lang="en-CA"/>
              <a:pPr/>
              <a:t>19</a:t>
            </a:fld>
            <a:endParaRPr lang="en-CA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48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BF1523-D9D9-47F6-A83D-C507711A4830}" type="slidenum">
              <a:rPr lang="en-CA"/>
              <a:pPr/>
              <a:t>21</a:t>
            </a:fld>
            <a:endParaRPr lang="en-CA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57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BE4B5D-BF30-402A-A3E2-D1B79E16F2E4}" type="slidenum">
              <a:rPr lang="en-CA"/>
              <a:pPr/>
              <a:t>23</a:t>
            </a:fld>
            <a:endParaRPr lang="en-CA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24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018273-A9D9-4A65-9D50-443A27812AB4}" type="slidenum">
              <a:rPr lang="en-CA"/>
              <a:pPr/>
              <a:t>25</a:t>
            </a:fld>
            <a:endParaRPr lang="en-CA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90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FCFA8B-5C1D-4122-A75C-17107D8B02F3}" type="slidenum">
              <a:rPr lang="en-CA"/>
              <a:pPr/>
              <a:t>29</a:t>
            </a:fld>
            <a:endParaRPr lang="en-CA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85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88258-866A-46E3-8511-14867A4F8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34E03C-6EFA-42FB-9B56-A48E970A3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09901-052B-45B7-9126-F3B36EDF3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E80B-A67B-3947-ADA2-F980BF011B1A}" type="datetime1">
              <a:rPr lang="en-CA" smtClean="0"/>
              <a:t>2020-09-10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D6ABC-0916-4FA1-860B-E9CCB6548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ADC2D-E0EB-4F5E-B978-634D87312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686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AA3C-24A7-4050-AE1C-C1C357669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E5CBD0-A6FE-492B-AAE9-A6A3D6B39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D7010-C8E9-4F07-975D-9E488E19B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BD75-AE4E-B24F-9277-0FE82729A4BE}" type="datetime1">
              <a:rPr lang="en-CA" smtClean="0"/>
              <a:t>2020-09-10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F6670-C240-48D4-B01E-95F32F111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9278B-F45C-4B28-9D6D-469522D1C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743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3D0576-5A89-4A32-94E4-3F2A50D151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F6F186-8BD0-4C3D-8531-A7930F60C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FF60-5084-4459-A7DA-2FE3829E5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8E32-931A-EE4C-B69C-C77925494BA3}" type="datetime1">
              <a:rPr lang="en-CA" smtClean="0"/>
              <a:t>2020-09-10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8AB93-EDB4-494F-B78A-3164684B3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3DA19-48B4-4816-A00C-36B55827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062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96146-2BA9-4552-8DDC-F5D5711AD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020E1-F4DB-4516-ABC6-1321AB07B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2ABDC-850B-4026-8A69-E7AA3EECF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57FB-1291-0943-BC9C-608C3D7E756D}" type="datetime1">
              <a:rPr lang="en-CA" smtClean="0"/>
              <a:t>2020-09-10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EC838-7834-4B1C-912E-7509B6B9A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65381-521D-468F-BFEB-884214D2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020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D5AAE-91BB-4311-BF39-2969F0C4B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AD078-09C3-4F32-B872-8A0FF7C97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906A8-6EEF-46AE-B326-E5772B879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3354-9B5A-7745-B456-16A43789C056}" type="datetime1">
              <a:rPr lang="en-CA" smtClean="0"/>
              <a:t>2020-09-10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1111E-3C75-4B2E-A44E-4D80241F6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2063C-DB96-4DD6-B19B-B759EB286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483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5BB07-FBEB-44E1-B062-5A9EA27E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1A391-2D9A-4DB8-9804-707FA50FA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85BB8-5DE1-4923-A520-2F8EA2474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5A431-3D06-441A-AFC7-2A1E929F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51ED-2173-BC4C-B8A5-21E4198B083C}" type="datetime1">
              <a:rPr lang="en-CA" smtClean="0"/>
              <a:t>2020-09-10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29A14-2B48-48EF-8ABA-2BAAA9386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8913B-9A74-440B-A95D-02BBDEDC6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16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5A0CE-F167-4452-A649-A2FE242A2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6986A-7188-48B2-AAA1-B84CB3940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F94E7-B0D3-4C43-B635-4A7015589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5EB44-AE5E-4FEF-BF6E-B8C4AEEA4D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B8DBE-5A26-4A37-937D-5A55E040AF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60EF55-138C-4919-9CFC-B8B25381B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0E934-E37E-1446-965C-903777CC04FD}" type="datetime1">
              <a:rPr lang="en-CA" smtClean="0"/>
              <a:t>2020-09-10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46E215-C961-4466-91BA-16A92CEC2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0B00F2-2054-4B44-9BB6-194844C82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062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CDC78-543F-45B0-B5BB-6072661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3F9AA6-5338-496F-A48C-B64FBCE5E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CD0A-F3B3-124B-9568-2A47B559E9ED}" type="datetime1">
              <a:rPr lang="en-CA" smtClean="0"/>
              <a:t>2020-09-10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C36863-1CFA-40E3-A679-ED58C8E0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9C5368-0FF2-4C47-990B-91E9A7F4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921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90A7A6-A123-4A1C-95FF-1F9D43332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E14E-FFAF-1A42-9D5D-E3578C33ABCD}" type="datetime1">
              <a:rPr lang="en-CA" smtClean="0"/>
              <a:t>2020-09-10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04CC71-C0D6-4047-BDAA-1B367A60E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986EC-819D-40E2-9BF6-E95600EAA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892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7AE1-4FA4-45EF-B56F-76F486EF0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EACBC-4CD5-4FEA-BA3D-E827469A9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61388D-587A-4AE0-8FBA-48A23CEF0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0318AD-5A9F-4460-8A73-1F1A9BBE3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02C0-BDAA-B448-BD6B-E8108E3B814B}" type="datetime1">
              <a:rPr lang="en-CA" smtClean="0"/>
              <a:t>2020-09-10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9C06C-3A5F-4C63-BEEE-576572693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22A97-29D1-4C65-9AFF-BB3F18354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529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83064-35DA-4A58-B9C7-770F49F10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54ACF1-85C5-43FD-BCFC-01A27F55A8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BC6D7B-D50F-4F3E-A91F-006D59565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B061B-FC70-4CEC-8E47-29BA878BC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4C79-99C8-CE41-B033-39840F6E7222}" type="datetime1">
              <a:rPr lang="en-CA" smtClean="0"/>
              <a:t>2020-09-10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CBE8CC-5ED2-4003-8313-89F35157D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A4547-396E-4F87-989E-98B59E35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582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EADA0D-090B-430B-895C-943430A9F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7A931-C536-4B56-9082-AFB350D04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DDBC6-18F3-4CAB-9850-EEA1973D6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D8216-8D13-964B-9642-F0E16941A36E}" type="datetime1">
              <a:rPr lang="en-CA" smtClean="0"/>
              <a:t>2020-09-10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71085-8472-4259-B70E-013F4142E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ACAEC-3FE4-4E41-B15E-5AC71C820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853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12192000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>
                <a:latin typeface="+mn-lt"/>
              </a:rPr>
              <a:t>CSCB58: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Computer Organization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429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Fall 2020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6584" y="621167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lectures of </a:t>
            </a:r>
          </a:p>
          <a:p>
            <a:pPr algn="ctr"/>
            <a:r>
              <a:rPr lang="en-US" b="1" i="1" dirty="0">
                <a:solidFill>
                  <a:schemeClr val="tx2"/>
                </a:solidFill>
              </a:rPr>
              <a:t>Larry Zheng and Steve Engels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35C7AC-AE60-496C-9820-AFE8A46F9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4" y="3825513"/>
            <a:ext cx="298326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oud TPU | Google Cloud">
            <a:extLst>
              <a:ext uri="{FF2B5EF4-FFF2-40B4-BE49-F238E27FC236}">
                <a16:creationId xmlns:a16="http://schemas.microsoft.com/office/drawing/2014/main" id="{854AA425-A807-46E1-B551-13656F250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694" y="3979312"/>
            <a:ext cx="309038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04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64782" y="2720457"/>
            <a:ext cx="6624736" cy="1872208"/>
            <a:chOff x="1331640" y="3284984"/>
            <a:chExt cx="6624736" cy="1872208"/>
          </a:xfrm>
        </p:grpSpPr>
        <p:sp>
          <p:nvSpPr>
            <p:cNvPr id="3" name="Oval 2"/>
            <p:cNvSpPr/>
            <p:nvPr/>
          </p:nvSpPr>
          <p:spPr>
            <a:xfrm>
              <a:off x="1691680" y="3284984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195736" y="3284984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691680" y="3789040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195736" y="3789040"/>
              <a:ext cx="288032" cy="28803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P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691680" y="4365104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195736" y="4365104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691680" y="4869160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195736" y="4869160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699792" y="3284984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203848" y="3284984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699792" y="3789040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203848" y="3789040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699792" y="4365104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203848" y="4365104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699792" y="4869160"/>
              <a:ext cx="288032" cy="28803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B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203848" y="4869160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4211960" y="3284984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707904" y="3789040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211960" y="3789040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707904" y="4365104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707904" y="4869160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211960" y="4869160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716016" y="3284984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4716016" y="3789040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5220072" y="3789040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6016" y="4365104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20072" y="4365104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716016" y="4869160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724128" y="3284984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228184" y="3284984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724128" y="3789040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228184" y="3789040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228184" y="4365104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724128" y="4869160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6228184" y="4869160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236296" y="3284984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6732240" y="3789040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6732240" y="4365104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7236296" y="4365104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732240" y="4869160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1331640" y="4221088"/>
              <a:ext cx="6624736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3707904" y="3284984"/>
              <a:ext cx="288032" cy="28803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P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220072" y="3284984"/>
              <a:ext cx="288032" cy="28803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P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6732240" y="3284984"/>
              <a:ext cx="288032" cy="28803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P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7236296" y="3789040"/>
              <a:ext cx="288032" cy="28803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P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211960" y="4365104"/>
              <a:ext cx="288032" cy="28803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B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5220072" y="4869160"/>
              <a:ext cx="288032" cy="28803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B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724128" y="4365104"/>
              <a:ext cx="288032" cy="28803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B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7236296" y="4869160"/>
              <a:ext cx="288032" cy="28803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B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7576904" y="3841616"/>
              <a:ext cx="91440" cy="914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-</a:t>
              </a:r>
              <a:endParaRPr lang="en-CA" sz="1050" dirty="0">
                <a:solidFill>
                  <a:schemeClr val="bg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7008983" y="3534875"/>
              <a:ext cx="91440" cy="914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-</a:t>
              </a:r>
              <a:endParaRPr lang="en-CA" sz="1050" dirty="0">
                <a:solidFill>
                  <a:schemeClr val="bg1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5148064" y="3553584"/>
              <a:ext cx="91440" cy="914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-</a:t>
              </a:r>
              <a:endParaRPr lang="en-CA" sz="1050" dirty="0">
                <a:solidFill>
                  <a:schemeClr val="bg1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973358" y="3573016"/>
              <a:ext cx="91440" cy="914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-</a:t>
              </a:r>
              <a:endParaRPr lang="en-CA" sz="1050" dirty="0">
                <a:solidFill>
                  <a:schemeClr val="bg1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472479" y="3743884"/>
              <a:ext cx="91440" cy="914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-</a:t>
              </a:r>
              <a:endParaRPr lang="en-CA" sz="1050" dirty="0">
                <a:solidFill>
                  <a:schemeClr val="bg1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7452320" y="4759011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-</a:t>
              </a:r>
              <a:endParaRPr lang="en-CA" sz="1050" dirty="0">
                <a:solidFill>
                  <a:schemeClr val="bg1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16434" y="4622415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-</a:t>
              </a:r>
              <a:endParaRPr lang="en-CA" sz="1050" dirty="0">
                <a:solidFill>
                  <a:schemeClr val="bg1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5462948" y="4774574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-</a:t>
              </a:r>
              <a:endParaRPr lang="en-CA" sz="1050" dirty="0">
                <a:solidFill>
                  <a:schemeClr val="bg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4139952" y="4633704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-</a:t>
              </a:r>
              <a:endParaRPr lang="en-CA" sz="1050" dirty="0">
                <a:solidFill>
                  <a:schemeClr val="bg1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2616495" y="4808441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-</a:t>
              </a:r>
              <a:endParaRPr lang="en-CA" sz="1050" dirty="0">
                <a:solidFill>
                  <a:schemeClr val="bg1"/>
                </a:solidFill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2024709" y="3402148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024709" y="3485445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024868" y="388790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024868" y="3971197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024550" y="445969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024550" y="4542987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024709" y="496802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2024709" y="5051317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528606" y="3402148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528606" y="3485445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528765" y="388790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528765" y="3971197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528447" y="445969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528447" y="4542987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2528606" y="5051317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032821" y="3395133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3032821" y="347843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032980" y="3880885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032980" y="3964182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032662" y="4452675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032662" y="4535972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032821" y="4961005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3032821" y="5044302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3536718" y="3395133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536718" y="347843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3536877" y="3880885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3536877" y="3964182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3536559" y="4452675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3536559" y="4535972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3536718" y="4961005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3536718" y="5044302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4040933" y="3402148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4040933" y="3485445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4041092" y="388790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4041092" y="3971197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4040774" y="445969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4040933" y="496802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4040933" y="5051317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4544830" y="3402148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4544830" y="3485445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4544989" y="388790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4544989" y="3971197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4544671" y="445969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4544671" y="4542987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4544830" y="496802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4544830" y="5051317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5049045" y="3395133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5049045" y="347843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5049204" y="3880885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049204" y="3964182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5048886" y="4452675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5048886" y="4535972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5049045" y="4961005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5049045" y="5044302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5552942" y="3395133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5552942" y="347843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5553101" y="3880885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5553101" y="3964182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5552783" y="4452675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5552783" y="4535972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5552942" y="4961005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5552942" y="5044302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6057157" y="3481171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6057316" y="3883626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6057316" y="3966923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6056998" y="4455416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6056998" y="4538713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6057157" y="4963746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6057157" y="5047043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6561054" y="3481171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6561213" y="3883626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6561213" y="3966923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6560895" y="4455416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6560895" y="4538713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6561054" y="4963746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6561054" y="5047043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7065269" y="3474156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7065428" y="3876611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7065428" y="3959908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7065110" y="4448401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7065110" y="4531698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7065269" y="4956731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7065269" y="5040028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6057157" y="3397874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6561054" y="3397874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7065269" y="3390859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3313151" y="3684171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3229854" y="3684171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5400000">
              <a:off x="2809095" y="368433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2725798" y="368433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5400000">
              <a:off x="2320602" y="3684012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2237305" y="3684012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>
              <a:off x="1812272" y="3684171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5400000">
              <a:off x="1728975" y="3684171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>
              <a:off x="5329375" y="3695459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5246078" y="3695459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>
              <a:off x="4814030" y="3695618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5400000">
              <a:off x="4730733" y="3695618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5400000">
              <a:off x="4325537" y="369530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4242240" y="369530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>
              <a:off x="3817207" y="3695459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5400000">
              <a:off x="3733910" y="3695459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5400000">
              <a:off x="7345599" y="368417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7262302" y="368417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6841543" y="3684329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6758246" y="3684329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>
              <a:off x="6353050" y="3684011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6269753" y="3684011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5400000">
              <a:off x="5844720" y="368417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5400000">
              <a:off x="5761423" y="368417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3313151" y="4753002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3229854" y="4753002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rot="5400000">
              <a:off x="2809095" y="4753161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>
              <a:off x="2725798" y="4753161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2320602" y="4752843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5400000">
              <a:off x="2237305" y="4752843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1812272" y="4753002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rot="5400000">
              <a:off x="1728975" y="4753002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rot="5400000">
              <a:off x="5246078" y="476429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4814030" y="4764449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5400000">
              <a:off x="4730733" y="4764449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5400000">
              <a:off x="4325537" y="4764131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5400000">
              <a:off x="4242240" y="4764131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3817207" y="476429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3733910" y="476429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5400000">
              <a:off x="7262302" y="4753001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6841543" y="475316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5400000">
              <a:off x="6758246" y="475316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6353050" y="4752842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6269753" y="4752842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5400000">
              <a:off x="5761423" y="4753001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3" name="TextBox 192"/>
          <p:cNvSpPr txBox="1"/>
          <p:nvPr/>
        </p:nvSpPr>
        <p:spPr>
          <a:xfrm>
            <a:off x="4843963" y="5530737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p-type</a:t>
            </a:r>
            <a:endParaRPr lang="en-CA" sz="2400" dirty="0"/>
          </a:p>
        </p:txBody>
      </p:sp>
      <p:sp>
        <p:nvSpPr>
          <p:cNvPr id="194" name="TextBox 193"/>
          <p:cNvSpPr txBox="1"/>
          <p:nvPr/>
        </p:nvSpPr>
        <p:spPr>
          <a:xfrm>
            <a:off x="4938261" y="1491006"/>
            <a:ext cx="1147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n-type</a:t>
            </a:r>
            <a:endParaRPr lang="en-CA" sz="2400" dirty="0"/>
          </a:p>
        </p:txBody>
      </p:sp>
      <p:sp>
        <p:nvSpPr>
          <p:cNvPr id="195" name="Freeform 194"/>
          <p:cNvSpPr/>
          <p:nvPr/>
        </p:nvSpPr>
        <p:spPr>
          <a:xfrm>
            <a:off x="3088918" y="3284985"/>
            <a:ext cx="632178" cy="980253"/>
          </a:xfrm>
          <a:custGeom>
            <a:avLst/>
            <a:gdLst>
              <a:gd name="connsiteX0" fmla="*/ 16934 w 632178"/>
              <a:gd name="connsiteY0" fmla="*/ 0 h 980253"/>
              <a:gd name="connsiteX1" fmla="*/ 84667 w 632178"/>
              <a:gd name="connsiteY1" fmla="*/ 316089 h 980253"/>
              <a:gd name="connsiteX2" fmla="*/ 524934 w 632178"/>
              <a:gd name="connsiteY2" fmla="*/ 304800 h 980253"/>
              <a:gd name="connsiteX3" fmla="*/ 581378 w 632178"/>
              <a:gd name="connsiteY3" fmla="*/ 869245 h 980253"/>
              <a:gd name="connsiteX4" fmla="*/ 220134 w 632178"/>
              <a:gd name="connsiteY4" fmla="*/ 970845 h 98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178" h="980253">
                <a:moveTo>
                  <a:pt x="16934" y="0"/>
                </a:moveTo>
                <a:cubicBezTo>
                  <a:pt x="8467" y="132644"/>
                  <a:pt x="0" y="265289"/>
                  <a:pt x="84667" y="316089"/>
                </a:cubicBezTo>
                <a:cubicBezTo>
                  <a:pt x="169334" y="366889"/>
                  <a:pt x="442149" y="212607"/>
                  <a:pt x="524934" y="304800"/>
                </a:cubicBezTo>
                <a:cubicBezTo>
                  <a:pt x="607719" y="396993"/>
                  <a:pt x="632178" y="758237"/>
                  <a:pt x="581378" y="869245"/>
                </a:cubicBezTo>
                <a:cubicBezTo>
                  <a:pt x="530578" y="980253"/>
                  <a:pt x="375356" y="975549"/>
                  <a:pt x="220134" y="970845"/>
                </a:cubicBezTo>
              </a:path>
            </a:pathLst>
          </a:custGeom>
          <a:ln w="571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6" name="Freeform 195"/>
          <p:cNvSpPr/>
          <p:nvPr/>
        </p:nvSpPr>
        <p:spPr>
          <a:xfrm>
            <a:off x="5571404" y="3104363"/>
            <a:ext cx="628415" cy="1061155"/>
          </a:xfrm>
          <a:custGeom>
            <a:avLst/>
            <a:gdLst>
              <a:gd name="connsiteX0" fmla="*/ 156163 w 628415"/>
              <a:gd name="connsiteY0" fmla="*/ 0 h 1061155"/>
              <a:gd name="connsiteX1" fmla="*/ 65852 w 628415"/>
              <a:gd name="connsiteY1" fmla="*/ 440267 h 1061155"/>
              <a:gd name="connsiteX2" fmla="*/ 551274 w 628415"/>
              <a:gd name="connsiteY2" fmla="*/ 666044 h 1061155"/>
              <a:gd name="connsiteX3" fmla="*/ 528696 w 628415"/>
              <a:gd name="connsiteY3" fmla="*/ 1061155 h 106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415" h="1061155">
                <a:moveTo>
                  <a:pt x="156163" y="0"/>
                </a:moveTo>
                <a:cubicBezTo>
                  <a:pt x="78081" y="164630"/>
                  <a:pt x="0" y="329260"/>
                  <a:pt x="65852" y="440267"/>
                </a:cubicBezTo>
                <a:cubicBezTo>
                  <a:pt x="131704" y="551274"/>
                  <a:pt x="474133" y="562563"/>
                  <a:pt x="551274" y="666044"/>
                </a:cubicBezTo>
                <a:cubicBezTo>
                  <a:pt x="628415" y="769525"/>
                  <a:pt x="578555" y="915340"/>
                  <a:pt x="528696" y="1061155"/>
                </a:cubicBezTo>
              </a:path>
            </a:pathLst>
          </a:custGeom>
          <a:ln w="571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7" name="Freeform 196"/>
          <p:cNvSpPr/>
          <p:nvPr/>
        </p:nvSpPr>
        <p:spPr>
          <a:xfrm>
            <a:off x="6553536" y="3104363"/>
            <a:ext cx="1228608" cy="903111"/>
          </a:xfrm>
          <a:custGeom>
            <a:avLst/>
            <a:gdLst>
              <a:gd name="connsiteX0" fmla="*/ 1047986 w 1228608"/>
              <a:gd name="connsiteY0" fmla="*/ 0 h 903111"/>
              <a:gd name="connsiteX1" fmla="*/ 1081852 w 1228608"/>
              <a:gd name="connsiteY1" fmla="*/ 440267 h 903111"/>
              <a:gd name="connsiteX2" fmla="*/ 167452 w 1228608"/>
              <a:gd name="connsiteY2" fmla="*/ 632178 h 903111"/>
              <a:gd name="connsiteX3" fmla="*/ 77141 w 1228608"/>
              <a:gd name="connsiteY3" fmla="*/ 903111 h 903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8608" h="903111">
                <a:moveTo>
                  <a:pt x="1047986" y="0"/>
                </a:moveTo>
                <a:cubicBezTo>
                  <a:pt x="1138297" y="167452"/>
                  <a:pt x="1228608" y="334904"/>
                  <a:pt x="1081852" y="440267"/>
                </a:cubicBezTo>
                <a:cubicBezTo>
                  <a:pt x="935096" y="545630"/>
                  <a:pt x="334904" y="555037"/>
                  <a:pt x="167452" y="632178"/>
                </a:cubicBezTo>
                <a:cubicBezTo>
                  <a:pt x="0" y="709319"/>
                  <a:pt x="38570" y="806215"/>
                  <a:pt x="77141" y="903111"/>
                </a:cubicBezTo>
              </a:path>
            </a:pathLst>
          </a:custGeom>
          <a:ln w="571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8" name="Freeform 197"/>
          <p:cNvSpPr/>
          <p:nvPr/>
        </p:nvSpPr>
        <p:spPr>
          <a:xfrm>
            <a:off x="8086944" y="3409162"/>
            <a:ext cx="137348" cy="767644"/>
          </a:xfrm>
          <a:custGeom>
            <a:avLst/>
            <a:gdLst>
              <a:gd name="connsiteX0" fmla="*/ 79022 w 137348"/>
              <a:gd name="connsiteY0" fmla="*/ 0 h 767644"/>
              <a:gd name="connsiteX1" fmla="*/ 124178 w 137348"/>
              <a:gd name="connsiteY1" fmla="*/ 519289 h 767644"/>
              <a:gd name="connsiteX2" fmla="*/ 0 w 137348"/>
              <a:gd name="connsiteY2" fmla="*/ 767644 h 76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348" h="767644">
                <a:moveTo>
                  <a:pt x="79022" y="0"/>
                </a:moveTo>
                <a:cubicBezTo>
                  <a:pt x="108185" y="195674"/>
                  <a:pt x="137348" y="391348"/>
                  <a:pt x="124178" y="519289"/>
                </a:cubicBezTo>
                <a:cubicBezTo>
                  <a:pt x="111008" y="647230"/>
                  <a:pt x="55504" y="707437"/>
                  <a:pt x="0" y="767644"/>
                </a:cubicBezTo>
              </a:path>
            </a:pathLst>
          </a:custGeom>
          <a:ln w="571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9" name="Freeform 198"/>
          <p:cNvSpPr/>
          <p:nvPr/>
        </p:nvSpPr>
        <p:spPr>
          <a:xfrm>
            <a:off x="4621256" y="2980184"/>
            <a:ext cx="600193" cy="1328326"/>
          </a:xfrm>
          <a:custGeom>
            <a:avLst/>
            <a:gdLst>
              <a:gd name="connsiteX0" fmla="*/ 0 w 600193"/>
              <a:gd name="connsiteY0" fmla="*/ 67733 h 1328326"/>
              <a:gd name="connsiteX1" fmla="*/ 508000 w 600193"/>
              <a:gd name="connsiteY1" fmla="*/ 180622 h 1328326"/>
              <a:gd name="connsiteX2" fmla="*/ 553155 w 600193"/>
              <a:gd name="connsiteY2" fmla="*/ 1151467 h 1328326"/>
              <a:gd name="connsiteX3" fmla="*/ 293511 w 600193"/>
              <a:gd name="connsiteY3" fmla="*/ 1241778 h 1328326"/>
              <a:gd name="connsiteX4" fmla="*/ 169333 w 600193"/>
              <a:gd name="connsiteY4" fmla="*/ 1185333 h 132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193" h="1328326">
                <a:moveTo>
                  <a:pt x="0" y="67733"/>
                </a:moveTo>
                <a:cubicBezTo>
                  <a:pt x="207904" y="33866"/>
                  <a:pt x="415808" y="0"/>
                  <a:pt x="508000" y="180622"/>
                </a:cubicBezTo>
                <a:cubicBezTo>
                  <a:pt x="600193" y="361244"/>
                  <a:pt x="588903" y="974608"/>
                  <a:pt x="553155" y="1151467"/>
                </a:cubicBezTo>
                <a:cubicBezTo>
                  <a:pt x="517407" y="1328326"/>
                  <a:pt x="357481" y="1236134"/>
                  <a:pt x="293511" y="1241778"/>
                </a:cubicBezTo>
                <a:cubicBezTo>
                  <a:pt x="229541" y="1247422"/>
                  <a:pt x="199437" y="1216377"/>
                  <a:pt x="169333" y="1185333"/>
                </a:cubicBezTo>
              </a:path>
            </a:pathLst>
          </a:custGeom>
          <a:ln w="571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1" name="Cross 200"/>
          <p:cNvSpPr/>
          <p:nvPr/>
        </p:nvSpPr>
        <p:spPr>
          <a:xfrm>
            <a:off x="2525861" y="3061248"/>
            <a:ext cx="542196" cy="509046"/>
          </a:xfrm>
          <a:prstGeom prst="plus">
            <a:avLst>
              <a:gd name="adj" fmla="val 38008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2" name="Cross 201"/>
          <p:cNvSpPr/>
          <p:nvPr/>
        </p:nvSpPr>
        <p:spPr>
          <a:xfrm>
            <a:off x="4120662" y="2518156"/>
            <a:ext cx="542196" cy="509046"/>
          </a:xfrm>
          <a:prstGeom prst="plus">
            <a:avLst>
              <a:gd name="adj" fmla="val 38008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3" name="Cross 202"/>
          <p:cNvSpPr/>
          <p:nvPr/>
        </p:nvSpPr>
        <p:spPr>
          <a:xfrm>
            <a:off x="5664273" y="2505042"/>
            <a:ext cx="542196" cy="509046"/>
          </a:xfrm>
          <a:prstGeom prst="plus">
            <a:avLst>
              <a:gd name="adj" fmla="val 38008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4" name="Cross 203"/>
          <p:cNvSpPr/>
          <p:nvPr/>
        </p:nvSpPr>
        <p:spPr>
          <a:xfrm>
            <a:off x="7144653" y="2490585"/>
            <a:ext cx="542196" cy="509046"/>
          </a:xfrm>
          <a:prstGeom prst="plus">
            <a:avLst>
              <a:gd name="adj" fmla="val 38008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5" name="Cross 204"/>
          <p:cNvSpPr/>
          <p:nvPr/>
        </p:nvSpPr>
        <p:spPr>
          <a:xfrm>
            <a:off x="7735412" y="3016068"/>
            <a:ext cx="542196" cy="509046"/>
          </a:xfrm>
          <a:prstGeom prst="plus">
            <a:avLst>
              <a:gd name="adj" fmla="val 38008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6" name="Rectangular Callout 205"/>
          <p:cNvSpPr/>
          <p:nvPr/>
        </p:nvSpPr>
        <p:spPr>
          <a:xfrm>
            <a:off x="1648758" y="1484784"/>
            <a:ext cx="2376264" cy="936104"/>
          </a:xfrm>
          <a:prstGeom prst="wedgeRectCallout">
            <a:avLst>
              <a:gd name="adj1" fmla="val -4256"/>
              <a:gd name="adj2" fmla="val 11718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Because lost electron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3102175" y="4415917"/>
            <a:ext cx="488493" cy="1440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8" name="Rectangle 207"/>
          <p:cNvSpPr/>
          <p:nvPr/>
        </p:nvSpPr>
        <p:spPr>
          <a:xfrm>
            <a:off x="4645159" y="3937579"/>
            <a:ext cx="488493" cy="1440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9" name="Rectangle 208"/>
          <p:cNvSpPr/>
          <p:nvPr/>
        </p:nvSpPr>
        <p:spPr>
          <a:xfrm>
            <a:off x="6201758" y="3934362"/>
            <a:ext cx="488493" cy="1440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0" name="Rectangle 209"/>
          <p:cNvSpPr/>
          <p:nvPr/>
        </p:nvSpPr>
        <p:spPr>
          <a:xfrm>
            <a:off x="7715301" y="4332225"/>
            <a:ext cx="488493" cy="1440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1" name="Rectangle 210"/>
          <p:cNvSpPr/>
          <p:nvPr/>
        </p:nvSpPr>
        <p:spPr>
          <a:xfrm>
            <a:off x="5639572" y="4367264"/>
            <a:ext cx="488493" cy="1440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2" name="Rectangular Callout 211"/>
          <p:cNvSpPr/>
          <p:nvPr/>
        </p:nvSpPr>
        <p:spPr>
          <a:xfrm>
            <a:off x="1676600" y="5110562"/>
            <a:ext cx="2659032" cy="936104"/>
          </a:xfrm>
          <a:prstGeom prst="wedgeRectCallout">
            <a:avLst>
              <a:gd name="adj1" fmla="val 15152"/>
              <a:gd name="adj2" fmla="val -1098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Because gained electron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213" name="Down Arrow 212"/>
          <p:cNvSpPr/>
          <p:nvPr/>
        </p:nvSpPr>
        <p:spPr>
          <a:xfrm>
            <a:off x="8555881" y="2619307"/>
            <a:ext cx="432048" cy="2074509"/>
          </a:xfrm>
          <a:prstGeom prst="downArrow">
            <a:avLst>
              <a:gd name="adj1" fmla="val 50000"/>
              <a:gd name="adj2" fmla="val 13048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6" name="Rectangular Callout 215"/>
          <p:cNvSpPr/>
          <p:nvPr/>
        </p:nvSpPr>
        <p:spPr>
          <a:xfrm>
            <a:off x="6201758" y="959174"/>
            <a:ext cx="4286731" cy="1010141"/>
          </a:xfrm>
          <a:prstGeom prst="wedgeRectCallout">
            <a:avLst>
              <a:gd name="adj1" fmla="val 6931"/>
              <a:gd name="adj2" fmla="val 11718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Electrons’ initial movement (attracted by holes)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200" name="Slide Number Placeholder 19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802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Box 192"/>
          <p:cNvSpPr txBox="1"/>
          <p:nvPr/>
        </p:nvSpPr>
        <p:spPr>
          <a:xfrm>
            <a:off x="4843963" y="5530737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p-type</a:t>
            </a:r>
            <a:endParaRPr lang="en-CA" sz="2400" dirty="0"/>
          </a:p>
        </p:txBody>
      </p:sp>
      <p:sp>
        <p:nvSpPr>
          <p:cNvPr id="194" name="TextBox 193"/>
          <p:cNvSpPr txBox="1"/>
          <p:nvPr/>
        </p:nvSpPr>
        <p:spPr>
          <a:xfrm>
            <a:off x="4938261" y="1491006"/>
            <a:ext cx="1147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n-type</a:t>
            </a:r>
            <a:endParaRPr lang="en-CA" sz="2400" dirty="0"/>
          </a:p>
        </p:txBody>
      </p:sp>
      <p:sp>
        <p:nvSpPr>
          <p:cNvPr id="201" name="Cross 200"/>
          <p:cNvSpPr/>
          <p:nvPr/>
        </p:nvSpPr>
        <p:spPr>
          <a:xfrm>
            <a:off x="2525861" y="3061248"/>
            <a:ext cx="542196" cy="509046"/>
          </a:xfrm>
          <a:prstGeom prst="plus">
            <a:avLst>
              <a:gd name="adj" fmla="val 38008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2" name="Cross 201"/>
          <p:cNvSpPr/>
          <p:nvPr/>
        </p:nvSpPr>
        <p:spPr>
          <a:xfrm>
            <a:off x="4120662" y="2518156"/>
            <a:ext cx="542196" cy="509046"/>
          </a:xfrm>
          <a:prstGeom prst="plus">
            <a:avLst>
              <a:gd name="adj" fmla="val 38008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3" name="Cross 202"/>
          <p:cNvSpPr/>
          <p:nvPr/>
        </p:nvSpPr>
        <p:spPr>
          <a:xfrm>
            <a:off x="5664273" y="2505042"/>
            <a:ext cx="542196" cy="509046"/>
          </a:xfrm>
          <a:prstGeom prst="plus">
            <a:avLst>
              <a:gd name="adj" fmla="val 38008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4" name="Cross 203"/>
          <p:cNvSpPr/>
          <p:nvPr/>
        </p:nvSpPr>
        <p:spPr>
          <a:xfrm>
            <a:off x="7144653" y="2490585"/>
            <a:ext cx="542196" cy="509046"/>
          </a:xfrm>
          <a:prstGeom prst="plus">
            <a:avLst>
              <a:gd name="adj" fmla="val 38008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5" name="Cross 204"/>
          <p:cNvSpPr/>
          <p:nvPr/>
        </p:nvSpPr>
        <p:spPr>
          <a:xfrm>
            <a:off x="7735412" y="3016068"/>
            <a:ext cx="542196" cy="509046"/>
          </a:xfrm>
          <a:prstGeom prst="plus">
            <a:avLst>
              <a:gd name="adj" fmla="val 38008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7" name="Rectangle 206"/>
          <p:cNvSpPr/>
          <p:nvPr/>
        </p:nvSpPr>
        <p:spPr>
          <a:xfrm>
            <a:off x="3102175" y="4415917"/>
            <a:ext cx="488493" cy="1440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8" name="Rectangle 207"/>
          <p:cNvSpPr/>
          <p:nvPr/>
        </p:nvSpPr>
        <p:spPr>
          <a:xfrm>
            <a:off x="4645159" y="3937579"/>
            <a:ext cx="488493" cy="1440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9" name="Rectangle 208"/>
          <p:cNvSpPr/>
          <p:nvPr/>
        </p:nvSpPr>
        <p:spPr>
          <a:xfrm>
            <a:off x="6201758" y="3934362"/>
            <a:ext cx="488493" cy="1440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0" name="Rectangle 209"/>
          <p:cNvSpPr/>
          <p:nvPr/>
        </p:nvSpPr>
        <p:spPr>
          <a:xfrm>
            <a:off x="7715301" y="4332225"/>
            <a:ext cx="488493" cy="1440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1" name="Rectangle 210"/>
          <p:cNvSpPr/>
          <p:nvPr/>
        </p:nvSpPr>
        <p:spPr>
          <a:xfrm>
            <a:off x="5639572" y="4367264"/>
            <a:ext cx="488493" cy="1440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3" name="Down Arrow 212"/>
          <p:cNvSpPr/>
          <p:nvPr/>
        </p:nvSpPr>
        <p:spPr>
          <a:xfrm>
            <a:off x="8555881" y="2619307"/>
            <a:ext cx="432048" cy="2074509"/>
          </a:xfrm>
          <a:prstGeom prst="downArrow">
            <a:avLst>
              <a:gd name="adj1" fmla="val 50000"/>
              <a:gd name="adj2" fmla="val 13048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5" name="Rectangular Callout 214"/>
          <p:cNvSpPr/>
          <p:nvPr/>
        </p:nvSpPr>
        <p:spPr>
          <a:xfrm>
            <a:off x="6201758" y="959174"/>
            <a:ext cx="4286731" cy="1010141"/>
          </a:xfrm>
          <a:prstGeom prst="wedgeRectCallout">
            <a:avLst>
              <a:gd name="adj1" fmla="val 6931"/>
              <a:gd name="adj2" fmla="val 11718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Electrons’ initial movement (attracted by holes)</a:t>
            </a:r>
            <a:endParaRPr lang="en-CA" sz="2800" dirty="0">
              <a:solidFill>
                <a:schemeClr val="bg1"/>
              </a:solidFill>
            </a:endParaRPr>
          </a:p>
        </p:txBody>
      </p:sp>
      <p:cxnSp>
        <p:nvCxnSpPr>
          <p:cNvPr id="216" name="Straight Connector 215"/>
          <p:cNvCxnSpPr/>
          <p:nvPr/>
        </p:nvCxnSpPr>
        <p:spPr>
          <a:xfrm>
            <a:off x="1864782" y="3656561"/>
            <a:ext cx="6624736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" name="Picture 3" descr="D:\Courses\CSC258\archive\12w\lectures\images\electron_ho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5586" y="1969314"/>
            <a:ext cx="3372665" cy="3384376"/>
          </a:xfrm>
          <a:prstGeom prst="rect">
            <a:avLst/>
          </a:prstGeom>
          <a:noFill/>
        </p:spPr>
      </p:pic>
      <p:sp>
        <p:nvSpPr>
          <p:cNvPr id="236" name="Cross 235"/>
          <p:cNvSpPr/>
          <p:nvPr/>
        </p:nvSpPr>
        <p:spPr>
          <a:xfrm>
            <a:off x="5195494" y="2826278"/>
            <a:ext cx="542196" cy="509046"/>
          </a:xfrm>
          <a:prstGeom prst="plus">
            <a:avLst>
              <a:gd name="adj" fmla="val 38008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7" name="Rectangle 236"/>
          <p:cNvSpPr/>
          <p:nvPr/>
        </p:nvSpPr>
        <p:spPr>
          <a:xfrm>
            <a:off x="5235770" y="4201449"/>
            <a:ext cx="488493" cy="1440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8" name="Rectangular Callout 237"/>
          <p:cNvSpPr/>
          <p:nvPr/>
        </p:nvSpPr>
        <p:spPr>
          <a:xfrm>
            <a:off x="1653252" y="5505550"/>
            <a:ext cx="3108341" cy="1010141"/>
          </a:xfrm>
          <a:prstGeom prst="wedgeRectCallout">
            <a:avLst>
              <a:gd name="adj1" fmla="val 49608"/>
              <a:gd name="adj2" fmla="val -14162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Electric field</a:t>
            </a:r>
            <a:endParaRPr lang="en-CA" sz="3600" b="1" dirty="0">
              <a:solidFill>
                <a:schemeClr val="bg1"/>
              </a:solidFill>
            </a:endParaRPr>
          </a:p>
        </p:txBody>
      </p:sp>
      <p:sp>
        <p:nvSpPr>
          <p:cNvPr id="239" name="Freeform 238"/>
          <p:cNvSpPr/>
          <p:nvPr/>
        </p:nvSpPr>
        <p:spPr>
          <a:xfrm>
            <a:off x="3088918" y="3284985"/>
            <a:ext cx="632178" cy="980253"/>
          </a:xfrm>
          <a:custGeom>
            <a:avLst/>
            <a:gdLst>
              <a:gd name="connsiteX0" fmla="*/ 16934 w 632178"/>
              <a:gd name="connsiteY0" fmla="*/ 0 h 980253"/>
              <a:gd name="connsiteX1" fmla="*/ 84667 w 632178"/>
              <a:gd name="connsiteY1" fmla="*/ 316089 h 980253"/>
              <a:gd name="connsiteX2" fmla="*/ 524934 w 632178"/>
              <a:gd name="connsiteY2" fmla="*/ 304800 h 980253"/>
              <a:gd name="connsiteX3" fmla="*/ 581378 w 632178"/>
              <a:gd name="connsiteY3" fmla="*/ 869245 h 980253"/>
              <a:gd name="connsiteX4" fmla="*/ 220134 w 632178"/>
              <a:gd name="connsiteY4" fmla="*/ 970845 h 98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178" h="980253">
                <a:moveTo>
                  <a:pt x="16934" y="0"/>
                </a:moveTo>
                <a:cubicBezTo>
                  <a:pt x="8467" y="132644"/>
                  <a:pt x="0" y="265289"/>
                  <a:pt x="84667" y="316089"/>
                </a:cubicBezTo>
                <a:cubicBezTo>
                  <a:pt x="169334" y="366889"/>
                  <a:pt x="442149" y="212607"/>
                  <a:pt x="524934" y="304800"/>
                </a:cubicBezTo>
                <a:cubicBezTo>
                  <a:pt x="607719" y="396993"/>
                  <a:pt x="632178" y="758237"/>
                  <a:pt x="581378" y="869245"/>
                </a:cubicBezTo>
                <a:cubicBezTo>
                  <a:pt x="530578" y="980253"/>
                  <a:pt x="375356" y="975549"/>
                  <a:pt x="220134" y="970845"/>
                </a:cubicBezTo>
              </a:path>
            </a:pathLst>
          </a:custGeom>
          <a:ln w="571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0" name="Down Arrow 239"/>
          <p:cNvSpPr/>
          <p:nvPr/>
        </p:nvSpPr>
        <p:spPr>
          <a:xfrm flipV="1">
            <a:off x="9424913" y="2619306"/>
            <a:ext cx="432048" cy="2074509"/>
          </a:xfrm>
          <a:prstGeom prst="downArrow">
            <a:avLst>
              <a:gd name="adj1" fmla="val 50000"/>
              <a:gd name="adj2" fmla="val 130484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1" name="Rectangular Callout 240"/>
          <p:cNvSpPr/>
          <p:nvPr/>
        </p:nvSpPr>
        <p:spPr>
          <a:xfrm>
            <a:off x="6085925" y="4914344"/>
            <a:ext cx="4113744" cy="1010141"/>
          </a:xfrm>
          <a:prstGeom prst="wedgeRectCallout">
            <a:avLst>
              <a:gd name="adj1" fmla="val 35052"/>
              <a:gd name="adj2" fmla="val -9827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Electron’s movement drawn by the electric field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242" name="Rectangle 241"/>
          <p:cNvSpPr/>
          <p:nvPr/>
        </p:nvSpPr>
        <p:spPr>
          <a:xfrm>
            <a:off x="7144653" y="332657"/>
            <a:ext cx="2712308" cy="62651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“Diffusion”</a:t>
            </a:r>
            <a:endParaRPr lang="en-CA" sz="3600" b="1" dirty="0">
              <a:solidFill>
                <a:schemeClr val="bg1"/>
              </a:solidFill>
            </a:endParaRPr>
          </a:p>
        </p:txBody>
      </p:sp>
      <p:sp>
        <p:nvSpPr>
          <p:cNvPr id="243" name="Rectangle 242"/>
          <p:cNvSpPr/>
          <p:nvPr/>
        </p:nvSpPr>
        <p:spPr>
          <a:xfrm>
            <a:off x="6330695" y="5924485"/>
            <a:ext cx="3365705" cy="62651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“Drift”</a:t>
            </a:r>
            <a:endParaRPr lang="en-CA" sz="3600" b="1" dirty="0">
              <a:solidFill>
                <a:schemeClr val="bg1"/>
              </a:solidFill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1653252" y="260648"/>
            <a:ext cx="4432674" cy="193899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Diffusion increases the width of depletion layer, and drift draws it back. An </a:t>
            </a:r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equilibrium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3"/>
                </a:solidFill>
              </a:rPr>
              <a:t>is reached, when the depletion layer is of a certain width. </a:t>
            </a:r>
            <a:endParaRPr lang="en-CA" sz="2400" dirty="0">
              <a:solidFill>
                <a:schemeClr val="accent3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354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  <p:bldP spid="194" grpId="0"/>
      <p:bldP spid="236" grpId="0" animBg="1"/>
      <p:bldP spid="237" grpId="0" animBg="1"/>
      <p:bldP spid="238" grpId="0" animBg="1"/>
      <p:bldP spid="240" grpId="0" animBg="1"/>
      <p:bldP spid="241" grpId="0" animBg="1"/>
      <p:bldP spid="242" grpId="0" animBg="1"/>
      <p:bldP spid="243" grpId="0" animBg="1"/>
      <p:bldP spid="2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168473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Summary of </a:t>
            </a:r>
            <a:r>
              <a:rPr lang="en-US" b="1" dirty="0" err="1">
                <a:latin typeface="+mn-lt"/>
              </a:rPr>
              <a:t>pn</a:t>
            </a:r>
            <a:r>
              <a:rPr lang="en-US" b="1" dirty="0">
                <a:latin typeface="+mn-lt"/>
              </a:rPr>
              <a:t>-junction</a:t>
            </a:r>
            <a:endParaRPr lang="en-CA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12</a:t>
            </a:fld>
            <a:endParaRPr lang="en-CA"/>
          </a:p>
        </p:txBody>
      </p:sp>
      <p:pic>
        <p:nvPicPr>
          <p:cNvPr id="4" name="Picture 18" descr="dio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5760" y="1196752"/>
            <a:ext cx="3986494" cy="228225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591944" y="1345362"/>
            <a:ext cx="792088" cy="1800200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2076579" y="3627621"/>
            <a:ext cx="7704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When we put </a:t>
            </a:r>
            <a:r>
              <a:rPr lang="en-US" sz="3200" b="1" dirty="0"/>
              <a:t>p</a:t>
            </a:r>
            <a:r>
              <a:rPr lang="en-US" sz="3200" dirty="0"/>
              <a:t> and </a:t>
            </a:r>
            <a:r>
              <a:rPr lang="en-US" sz="3200" b="1" dirty="0"/>
              <a:t>n</a:t>
            </a:r>
            <a:r>
              <a:rPr lang="en-US" sz="3200" dirty="0"/>
              <a:t> together, they will form a depletion layer with electric field in it.</a:t>
            </a:r>
          </a:p>
          <a:p>
            <a:endParaRPr lang="en-US" sz="3200" dirty="0"/>
          </a:p>
          <a:p>
            <a:r>
              <a:rPr lang="en-US" sz="3200" dirty="0"/>
              <a:t>The depletion layer grows up to a certain </a:t>
            </a:r>
            <a:r>
              <a:rPr lang="en-US" sz="3200" b="1" dirty="0"/>
              <a:t>width</a:t>
            </a:r>
            <a:r>
              <a:rPr lang="en-US" sz="3200" dirty="0"/>
              <a:t>, until equilibrium is reached.</a:t>
            </a:r>
            <a:endParaRPr lang="en-CA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420297" y="1891519"/>
            <a:ext cx="542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N</a:t>
            </a:r>
            <a:endParaRPr lang="en-CA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825631" y="1891519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092185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632" y="1628800"/>
            <a:ext cx="6768752" cy="108012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Apply voltage to a PN-junction</a:t>
            </a:r>
            <a:endParaRPr lang="en-CA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13</a:t>
            </a:fld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2207568" y="3068960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200" dirty="0"/>
              <a:t>It could be applied in two possible </a:t>
            </a:r>
            <a:r>
              <a:rPr lang="en-US" sz="3200" dirty="0">
                <a:solidFill>
                  <a:schemeClr val="accent1"/>
                </a:solidFill>
              </a:rPr>
              <a:t>directions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/>
                </a:solidFill>
              </a:rPr>
              <a:t>P</a:t>
            </a:r>
            <a:r>
              <a:rPr lang="en-US" sz="3200" dirty="0"/>
              <a:t>ositive voltage </a:t>
            </a:r>
            <a:r>
              <a:rPr lang="en-US" sz="3200" dirty="0">
                <a:solidFill>
                  <a:schemeClr val="accent1"/>
                </a:solidFill>
              </a:rPr>
              <a:t>to</a:t>
            </a:r>
            <a:r>
              <a:rPr lang="en-US" sz="3200" dirty="0"/>
              <a:t> the </a:t>
            </a:r>
            <a:r>
              <a:rPr lang="en-US" sz="3200" b="1" dirty="0">
                <a:solidFill>
                  <a:schemeClr val="accent1"/>
                </a:solidFill>
              </a:rPr>
              <a:t>P</a:t>
            </a:r>
            <a:r>
              <a:rPr lang="en-US" sz="3200" dirty="0"/>
              <a:t> side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/>
                </a:solidFill>
              </a:rPr>
              <a:t>P</a:t>
            </a:r>
            <a:r>
              <a:rPr lang="en-US" sz="3200" dirty="0"/>
              <a:t>ositive voltage </a:t>
            </a:r>
            <a:r>
              <a:rPr lang="en-US" sz="3200" dirty="0">
                <a:solidFill>
                  <a:schemeClr val="accent1"/>
                </a:solidFill>
              </a:rPr>
              <a:t>to</a:t>
            </a:r>
            <a:r>
              <a:rPr lang="en-US" sz="3200" dirty="0"/>
              <a:t> the </a:t>
            </a:r>
            <a:r>
              <a:rPr lang="en-US" sz="3200" b="1" dirty="0">
                <a:solidFill>
                  <a:schemeClr val="accent1"/>
                </a:solidFill>
              </a:rPr>
              <a:t>N</a:t>
            </a:r>
            <a:r>
              <a:rPr lang="en-US" sz="3200" dirty="0"/>
              <a:t> side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53692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5714" y="317171"/>
            <a:ext cx="58326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Apply </a:t>
            </a:r>
            <a:r>
              <a:rPr lang="en-US" sz="3200" dirty="0">
                <a:solidFill>
                  <a:schemeClr val="accent1"/>
                </a:solidFill>
              </a:rPr>
              <a:t>forward bias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Depletion layer narrower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Easier to travel through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Better conductivity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Like switch </a:t>
            </a:r>
            <a:r>
              <a:rPr lang="en-US" sz="3200" b="1" dirty="0">
                <a:solidFill>
                  <a:schemeClr val="accent1"/>
                </a:solidFill>
              </a:rPr>
              <a:t>connected</a:t>
            </a:r>
            <a:endParaRPr lang="en-CA" sz="32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5714" y="2943724"/>
            <a:ext cx="58326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Apply </a:t>
            </a:r>
            <a:r>
              <a:rPr lang="en-US" sz="3200" dirty="0">
                <a:solidFill>
                  <a:schemeClr val="accent1"/>
                </a:solidFill>
              </a:rPr>
              <a:t>reverse bias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Depletion layer wider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Harder to travel through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Worse conductivity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Like switch </a:t>
            </a:r>
            <a:r>
              <a:rPr lang="en-US" sz="3200" b="1" dirty="0">
                <a:solidFill>
                  <a:schemeClr val="accent1"/>
                </a:solidFill>
              </a:rPr>
              <a:t>disconnected</a:t>
            </a:r>
            <a:endParaRPr lang="en-CA" sz="3200" b="1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99656" y="5733256"/>
            <a:ext cx="6135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That’s how transistors work!</a:t>
            </a:r>
            <a:endParaRPr lang="en-CA" sz="4000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406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576" y="2564904"/>
            <a:ext cx="7772400" cy="144016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b="1" dirty="0">
                <a:solidFill>
                  <a:schemeClr val="accent1"/>
                </a:solidFill>
                <a:latin typeface="+mn-lt"/>
              </a:rPr>
              <a:t>M</a:t>
            </a:r>
            <a:r>
              <a:rPr lang="en-US" sz="4400" dirty="0">
                <a:solidFill>
                  <a:schemeClr val="tx1"/>
                </a:solidFill>
                <a:latin typeface="+mn-lt"/>
              </a:rPr>
              <a:t>etal </a:t>
            </a:r>
            <a:r>
              <a:rPr lang="en-US" sz="4400" b="1" dirty="0">
                <a:solidFill>
                  <a:schemeClr val="accent1"/>
                </a:solidFill>
                <a:latin typeface="+mn-lt"/>
              </a:rPr>
              <a:t>O</a:t>
            </a:r>
            <a:r>
              <a:rPr lang="en-US" sz="4400" dirty="0">
                <a:solidFill>
                  <a:schemeClr val="tx1"/>
                </a:solidFill>
                <a:latin typeface="+mn-lt"/>
              </a:rPr>
              <a:t>xide </a:t>
            </a:r>
            <a:r>
              <a:rPr lang="en-US" sz="4400" dirty="0">
                <a:solidFill>
                  <a:schemeClr val="accent1"/>
                </a:solidFill>
                <a:latin typeface="+mn-lt"/>
              </a:rPr>
              <a:t>S</a:t>
            </a:r>
            <a:r>
              <a:rPr lang="en-US" sz="4400" dirty="0">
                <a:solidFill>
                  <a:schemeClr val="tx1"/>
                </a:solidFill>
                <a:latin typeface="+mn-lt"/>
              </a:rPr>
              <a:t>emiconductor </a:t>
            </a:r>
            <a:r>
              <a:rPr lang="en-US" sz="4400" b="1" dirty="0">
                <a:solidFill>
                  <a:schemeClr val="accent1"/>
                </a:solidFill>
                <a:latin typeface="+mn-lt"/>
              </a:rPr>
              <a:t>F</a:t>
            </a:r>
            <a:r>
              <a:rPr lang="en-US" sz="4400" dirty="0">
                <a:solidFill>
                  <a:schemeClr val="tx1"/>
                </a:solidFill>
                <a:latin typeface="+mn-lt"/>
              </a:rPr>
              <a:t>ield </a:t>
            </a:r>
            <a:r>
              <a:rPr lang="en-US" sz="4400" b="1" dirty="0">
                <a:solidFill>
                  <a:schemeClr val="accent1"/>
                </a:solidFill>
                <a:latin typeface="+mn-lt"/>
              </a:rPr>
              <a:t>E</a:t>
            </a:r>
            <a:r>
              <a:rPr lang="en-US" sz="4400" dirty="0">
                <a:solidFill>
                  <a:schemeClr val="tx1"/>
                </a:solidFill>
                <a:latin typeface="+mn-lt"/>
              </a:rPr>
              <a:t>ffect </a:t>
            </a:r>
            <a:r>
              <a:rPr lang="en-US" sz="4400" b="1" dirty="0">
                <a:solidFill>
                  <a:schemeClr val="accent1"/>
                </a:solidFill>
                <a:latin typeface="+mn-lt"/>
              </a:rPr>
              <a:t>T</a:t>
            </a:r>
            <a:r>
              <a:rPr lang="en-US" sz="4400" dirty="0">
                <a:solidFill>
                  <a:schemeClr val="tx1"/>
                </a:solidFill>
                <a:latin typeface="+mn-lt"/>
              </a:rPr>
              <a:t>ransistor</a:t>
            </a:r>
            <a:br>
              <a:rPr lang="en-US" sz="4400" dirty="0">
                <a:solidFill>
                  <a:schemeClr val="tx1"/>
                </a:solidFill>
                <a:latin typeface="+mn-lt"/>
              </a:rPr>
            </a:br>
            <a:endParaRPr lang="en-CA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1964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23792" y="3785163"/>
            <a:ext cx="3046914" cy="957264"/>
            <a:chOff x="1835696" y="3645024"/>
            <a:chExt cx="1224136" cy="360040"/>
          </a:xfrm>
        </p:grpSpPr>
        <p:cxnSp>
          <p:nvCxnSpPr>
            <p:cNvPr id="3" name="Elbow Connector 2"/>
            <p:cNvCxnSpPr/>
            <p:nvPr/>
          </p:nvCxnSpPr>
          <p:spPr>
            <a:xfrm flipV="1">
              <a:off x="1835696" y="3645024"/>
              <a:ext cx="720080" cy="360040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Elbow Connector 3"/>
            <p:cNvCxnSpPr/>
            <p:nvPr/>
          </p:nvCxnSpPr>
          <p:spPr>
            <a:xfrm flipH="1" flipV="1">
              <a:off x="2339752" y="3645024"/>
              <a:ext cx="720080" cy="360040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/>
        </p:nvCxnSpPr>
        <p:spPr>
          <a:xfrm>
            <a:off x="5082126" y="3569138"/>
            <a:ext cx="130766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720965" y="2855726"/>
            <a:ext cx="0" cy="71341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57794" y="4419262"/>
            <a:ext cx="2268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ourier New" pitchFamily="49" charset="0"/>
                <a:cs typeface="Courier New" pitchFamily="49" charset="0"/>
              </a:rPr>
              <a:t>Source</a:t>
            </a:r>
            <a:endParaRPr lang="en-CA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42370" y="4421988"/>
            <a:ext cx="2569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>
                <a:latin typeface="Courier New" pitchFamily="49" charset="0"/>
                <a:cs typeface="Courier New" pitchFamily="49" charset="0"/>
              </a:rPr>
              <a:t>Drain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1217" y="2101384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ourier New" pitchFamily="49" charset="0"/>
                <a:cs typeface="Courier New" pitchFamily="49" charset="0"/>
              </a:rPr>
              <a:t>Gate</a:t>
            </a:r>
            <a:endParaRPr lang="en-CA" sz="36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0" name="Picture 2" descr="http://pad2.whstatic.com/images/thumb/9/94/Replace-an-Outdoor-Water-Faucet-Step-1.jpg/670px-Replace-an-Outdoor-Water-Faucet-Step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07" y="260649"/>
            <a:ext cx="3115008" cy="233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490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cee.colorado.edu/~bart/book/mosfet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1" t="29647" r="36053" b="5130"/>
          <a:stretch/>
        </p:blipFill>
        <p:spPr bwMode="auto">
          <a:xfrm>
            <a:off x="3359696" y="3502717"/>
            <a:ext cx="5089658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20620" y="476673"/>
            <a:ext cx="1403372" cy="58477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solidFill>
                  <a:schemeClr val="bg1"/>
                </a:solidFill>
              </a:rPr>
              <a:t>Metal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016" y="476673"/>
            <a:ext cx="144016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solidFill>
                  <a:schemeClr val="bg1"/>
                </a:solidFill>
              </a:rPr>
              <a:t>Oxide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0620" y="1340767"/>
            <a:ext cx="1403372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solidFill>
                  <a:schemeClr val="bg1"/>
                </a:solidFill>
              </a:rPr>
              <a:t>N-type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0016" y="1340768"/>
            <a:ext cx="144016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solidFill>
                  <a:schemeClr val="bg1"/>
                </a:solidFill>
              </a:rPr>
              <a:t>P-type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82587" y="2999611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Gate</a:t>
            </a:r>
            <a:endParaRPr lang="en-CA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7708" y="2999611"/>
            <a:ext cx="1908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Source</a:t>
            </a:r>
            <a:endParaRPr lang="en-CA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096" y="2999611"/>
            <a:ext cx="1908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Drain</a:t>
            </a:r>
            <a:endParaRPr lang="en-CA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8221020" y="620688"/>
            <a:ext cx="2088232" cy="864096"/>
          </a:xfrm>
          <a:prstGeom prst="wedgeRoundRectCallout">
            <a:avLst>
              <a:gd name="adj1" fmla="val -78806"/>
              <a:gd name="adj2" fmla="val -41831"/>
              <a:gd name="adj3" fmla="val 16667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>
                <a:solidFill>
                  <a:schemeClr val="accent1"/>
                </a:solidFill>
              </a:rPr>
              <a:t>Insulator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1703513" y="1043570"/>
            <a:ext cx="2773092" cy="1501394"/>
          </a:xfrm>
          <a:prstGeom prst="wedgeRoundRectCallout">
            <a:avLst>
              <a:gd name="adj1" fmla="val 55255"/>
              <a:gd name="adj2" fmla="val -67051"/>
              <a:gd name="adj3" fmla="val 16667"/>
            </a:avLst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chemeClr val="tx2">
                    <a:lumMod val="75000"/>
                  </a:schemeClr>
                </a:solidFill>
              </a:rPr>
              <a:t>Conductor, can apply electric charge to it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4800640" y="2119854"/>
            <a:ext cx="4464496" cy="728791"/>
          </a:xfrm>
          <a:prstGeom prst="wedgeRoundRectCallout">
            <a:avLst>
              <a:gd name="adj1" fmla="val -19995"/>
              <a:gd name="adj2" fmla="val -117863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>
                <a:solidFill>
                  <a:schemeClr val="tx1"/>
                </a:solidFill>
              </a:rPr>
              <a:t>Semiconductors, doped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20449" y="4291011"/>
            <a:ext cx="1368152" cy="99602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14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95400" y="0"/>
            <a:ext cx="10515600" cy="1325563"/>
          </a:xfrm>
        </p:spPr>
        <p:txBody>
          <a:bodyPr/>
          <a:lstStyle/>
          <a:p>
            <a:r>
              <a:rPr lang="en-US" b="1" dirty="0"/>
              <a:t>The MO of MOSFETs</a:t>
            </a:r>
            <a:endParaRPr lang="en-CA" b="1" dirty="0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3472" y="3861048"/>
            <a:ext cx="9577064" cy="223224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Metal Oxide Semiconductor Field Effect Transistors are composed of a layer of semiconductor material, with two layers on top of the semiconductor:</a:t>
            </a:r>
          </a:p>
          <a:p>
            <a:pPr lvl="1"/>
            <a:r>
              <a:rPr lang="en-US" dirty="0"/>
              <a:t>An oxide layer that doesn’t conduct electricity,</a:t>
            </a:r>
          </a:p>
          <a:p>
            <a:pPr lvl="1"/>
            <a:r>
              <a:rPr lang="en-US" dirty="0"/>
              <a:t>A metal layer (called the gate), that can have an electric charge applied to it</a:t>
            </a:r>
          </a:p>
          <a:p>
            <a:pPr lvl="1"/>
            <a:r>
              <a:rPr lang="en-US" dirty="0"/>
              <a:t>These are the M and O components of MOSFETs.</a:t>
            </a:r>
          </a:p>
          <a:p>
            <a:endParaRPr lang="en-CA"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5A5B52-D740-48B2-B7F3-94B986B67EF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1196753"/>
            <a:ext cx="3888432" cy="2370995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 of MOSFETs</a:t>
            </a:r>
            <a:endParaRPr lang="en-CA" b="1" dirty="0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552" y="1508720"/>
            <a:ext cx="7766248" cy="4800600"/>
          </a:xfrm>
        </p:spPr>
        <p:txBody>
          <a:bodyPr>
            <a:normAutofit/>
          </a:bodyPr>
          <a:lstStyle/>
          <a:p>
            <a:r>
              <a:rPr lang="en-US" dirty="0"/>
              <a:t>The semiconductor					 sections are two					 pockets of n-type					 material, resting on					  a </a:t>
            </a:r>
            <a:r>
              <a:rPr lang="en-US" b="1" dirty="0"/>
              <a:t>substrate</a:t>
            </a:r>
            <a:r>
              <a:rPr lang="en-US" dirty="0"/>
              <a:t> layer					 of p-type material.</a:t>
            </a:r>
          </a:p>
          <a:p>
            <a:r>
              <a:rPr lang="en-US" dirty="0"/>
              <a:t>A voltage is applied					 across the two n-type sections, called the </a:t>
            </a:r>
            <a:r>
              <a:rPr lang="en-US" b="1" dirty="0"/>
              <a:t>drain </a:t>
            </a:r>
            <a:r>
              <a:rPr lang="en-US" dirty="0"/>
              <a:t>and the </a:t>
            </a:r>
            <a:r>
              <a:rPr lang="en-US" b="1" dirty="0"/>
              <a:t>source</a:t>
            </a:r>
            <a:r>
              <a:rPr lang="en-US" dirty="0"/>
              <a:t>. No current will pass between them though, because the p section in between creates at least one reverse-biased </a:t>
            </a:r>
            <a:r>
              <a:rPr lang="en-US" dirty="0" err="1"/>
              <a:t>pn</a:t>
            </a:r>
            <a:r>
              <a:rPr lang="en-US" dirty="0"/>
              <a:t> junction.</a:t>
            </a:r>
            <a:endParaRPr lang="en-CA" dirty="0"/>
          </a:p>
        </p:txBody>
      </p:sp>
      <p:pic>
        <p:nvPicPr>
          <p:cNvPr id="15361" name="Picture 1" descr="D:\Courses\CSC258\archive\12w\lectures\images\mosfet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79976" y="1340768"/>
            <a:ext cx="4531322" cy="2664296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7568" y="2708920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CSCB58 Week 1:</a:t>
            </a:r>
          </a:p>
          <a:p>
            <a:pPr algn="ctr"/>
            <a:r>
              <a:rPr lang="en-US" sz="6000" b="1" dirty="0"/>
              <a:t>Summary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DEDCD6-2B57-4F68-A702-FC6ABB1BF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Applying voltage to NPN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F03B2C5-8242-4F78-B7C9-A39A916EA295}"/>
              </a:ext>
            </a:extLst>
          </p:cNvPr>
          <p:cNvGrpSpPr/>
          <p:nvPr/>
        </p:nvGrpSpPr>
        <p:grpSpPr>
          <a:xfrm>
            <a:off x="683568" y="2799934"/>
            <a:ext cx="3168352" cy="1258131"/>
            <a:chOff x="755576" y="2530909"/>
            <a:chExt cx="3168352" cy="1258131"/>
          </a:xfrm>
        </p:grpSpPr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058FD9EB-E87A-450C-92E3-2ABC78A49EB5}"/>
                </a:ext>
              </a:extLst>
            </p:cNvPr>
            <p:cNvSpPr/>
            <p:nvPr/>
          </p:nvSpPr>
          <p:spPr>
            <a:xfrm>
              <a:off x="914400" y="2874640"/>
              <a:ext cx="2793504" cy="914400"/>
            </a:xfrm>
            <a:prstGeom prst="roundRect">
              <a:avLst/>
            </a:prstGeom>
            <a:solidFill>
              <a:srgbClr val="92D050"/>
            </a:solidFill>
            <a:ln w="19050" cap="flat" cmpd="sng" algn="ctr">
              <a:solidFill>
                <a:srgbClr val="7FD13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p</a:t>
              </a:r>
              <a:endParaRPr kumimoji="0" lang="en-C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2EB62327-FEE8-4776-B2C9-8622438BB85F}"/>
                </a:ext>
              </a:extLst>
            </p:cNvPr>
            <p:cNvSpPr/>
            <p:nvPr/>
          </p:nvSpPr>
          <p:spPr>
            <a:xfrm>
              <a:off x="2735796" y="2782937"/>
              <a:ext cx="864096" cy="648072"/>
            </a:xfrm>
            <a:prstGeom prst="roundRect">
              <a:avLst/>
            </a:prstGeom>
            <a:solidFill>
              <a:srgbClr val="00ADDC">
                <a:lumMod val="40000"/>
                <a:lumOff val="60000"/>
              </a:srgbClr>
            </a:solidFill>
            <a:ln w="381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n</a:t>
              </a:r>
              <a:endParaRPr kumimoji="0" lang="en-C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1E0D1423-56F4-493D-93F5-DA854E566638}"/>
                </a:ext>
              </a:extLst>
            </p:cNvPr>
            <p:cNvSpPr/>
            <p:nvPr/>
          </p:nvSpPr>
          <p:spPr>
            <a:xfrm>
              <a:off x="1043608" y="2791792"/>
              <a:ext cx="864096" cy="648072"/>
            </a:xfrm>
            <a:prstGeom prst="roundRect">
              <a:avLst/>
            </a:prstGeom>
            <a:solidFill>
              <a:srgbClr val="00ADDC">
                <a:lumMod val="40000"/>
                <a:lumOff val="60000"/>
              </a:srgbClr>
            </a:solidFill>
            <a:ln w="381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n</a:t>
              </a:r>
              <a:endParaRPr kumimoji="0" lang="en-C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A65E7D1-23CC-4D2B-AED6-735329A490C7}"/>
                </a:ext>
              </a:extLst>
            </p:cNvPr>
            <p:cNvSpPr/>
            <p:nvPr/>
          </p:nvSpPr>
          <p:spPr>
            <a:xfrm>
              <a:off x="914400" y="2530909"/>
              <a:ext cx="2880320" cy="504056"/>
            </a:xfrm>
            <a:prstGeom prst="rect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E09AF32-A240-4E93-8A89-00FA0F983AB5}"/>
                </a:ext>
              </a:extLst>
            </p:cNvPr>
            <p:cNvCxnSpPr/>
            <p:nvPr/>
          </p:nvCxnSpPr>
          <p:spPr>
            <a:xfrm>
              <a:off x="755576" y="3034965"/>
              <a:ext cx="3168352" cy="0"/>
            </a:xfrm>
            <a:prstGeom prst="line">
              <a:avLst/>
            </a:prstGeom>
            <a:noFill/>
            <a:ln w="571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</p:cxn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BE76F3A-75E8-4750-A11D-2BB493D25895}"/>
                </a:ext>
              </a:extLst>
            </p:cNvPr>
            <p:cNvSpPr/>
            <p:nvPr/>
          </p:nvSpPr>
          <p:spPr>
            <a:xfrm>
              <a:off x="1317352" y="2874640"/>
              <a:ext cx="327309" cy="11746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BAEE5CCA-B281-455D-9115-D46F096535F8}"/>
                </a:ext>
              </a:extLst>
            </p:cNvPr>
            <p:cNvSpPr/>
            <p:nvPr/>
          </p:nvSpPr>
          <p:spPr>
            <a:xfrm>
              <a:off x="3004189" y="2874640"/>
              <a:ext cx="327309" cy="11746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7B0552C-1979-40C6-839D-D4E6E7A70A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81007" y="2621756"/>
              <a:ext cx="0" cy="259732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8173FB9-A48B-44AC-8340-275A096FE961}"/>
                </a:ext>
              </a:extLst>
            </p:cNvPr>
            <p:cNvCxnSpPr/>
            <p:nvPr/>
          </p:nvCxnSpPr>
          <p:spPr>
            <a:xfrm>
              <a:off x="3165885" y="2651200"/>
              <a:ext cx="5351" cy="21600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07A9FFAA-3161-4C4E-A5B9-47114662B146}"/>
                </a:ext>
              </a:extLst>
            </p:cNvPr>
            <p:cNvSpPr/>
            <p:nvPr/>
          </p:nvSpPr>
          <p:spPr>
            <a:xfrm>
              <a:off x="1425648" y="2543200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AF73E660-40F5-464A-8C05-31A131ACFA85}"/>
                </a:ext>
              </a:extLst>
            </p:cNvPr>
            <p:cNvSpPr/>
            <p:nvPr/>
          </p:nvSpPr>
          <p:spPr>
            <a:xfrm>
              <a:off x="3110408" y="2565472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6463B045-AD6A-4911-B337-1D9CF06D5B71}"/>
              </a:ext>
            </a:extLst>
          </p:cNvPr>
          <p:cNvSpPr/>
          <p:nvPr/>
        </p:nvSpPr>
        <p:spPr>
          <a:xfrm>
            <a:off x="5184328" y="2303863"/>
            <a:ext cx="2793504" cy="914400"/>
          </a:xfrm>
          <a:prstGeom prst="roundRect">
            <a:avLst/>
          </a:prstGeom>
          <a:solidFill>
            <a:srgbClr val="92D050"/>
          </a:solidFill>
          <a:ln w="19050" cap="flat" cmpd="sng" algn="ctr">
            <a:solidFill>
              <a:srgbClr val="7FD13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C0A4FE82-9CD5-4408-B18E-F0AFD7A901D9}"/>
              </a:ext>
            </a:extLst>
          </p:cNvPr>
          <p:cNvSpPr/>
          <p:nvPr/>
        </p:nvSpPr>
        <p:spPr>
          <a:xfrm>
            <a:off x="7005724" y="2212160"/>
            <a:ext cx="864096" cy="648072"/>
          </a:xfrm>
          <a:prstGeom prst="roundRect">
            <a:avLst/>
          </a:prstGeom>
          <a:solidFill>
            <a:srgbClr val="00ADDC">
              <a:lumMod val="40000"/>
              <a:lumOff val="60000"/>
            </a:srgbClr>
          </a:solidFill>
          <a:ln w="381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F3B8EFF5-82E6-47BC-85BD-52F70FF18FA5}"/>
              </a:ext>
            </a:extLst>
          </p:cNvPr>
          <p:cNvSpPr/>
          <p:nvPr/>
        </p:nvSpPr>
        <p:spPr>
          <a:xfrm>
            <a:off x="5220876" y="2361607"/>
            <a:ext cx="1109960" cy="648072"/>
          </a:xfrm>
          <a:prstGeom prst="roundRect">
            <a:avLst/>
          </a:prstGeom>
          <a:solidFill>
            <a:srgbClr val="00ADDC">
              <a:lumMod val="75000"/>
            </a:srgbClr>
          </a:solidFill>
          <a:ln w="381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37189F76-909B-4C3A-B952-7F1EE0268F8A}"/>
              </a:ext>
            </a:extLst>
          </p:cNvPr>
          <p:cNvSpPr/>
          <p:nvPr/>
        </p:nvSpPr>
        <p:spPr>
          <a:xfrm>
            <a:off x="5313536" y="2221015"/>
            <a:ext cx="864096" cy="648072"/>
          </a:xfrm>
          <a:prstGeom prst="roundRect">
            <a:avLst/>
          </a:prstGeom>
          <a:solidFill>
            <a:srgbClr val="00ADDC">
              <a:lumMod val="40000"/>
              <a:lumOff val="60000"/>
            </a:srgbClr>
          </a:solidFill>
          <a:ln w="381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72666D3-B52B-4FD8-99AD-24A2C14FDEDB}"/>
              </a:ext>
            </a:extLst>
          </p:cNvPr>
          <p:cNvGrpSpPr/>
          <p:nvPr/>
        </p:nvGrpSpPr>
        <p:grpSpPr>
          <a:xfrm>
            <a:off x="5025504" y="1960132"/>
            <a:ext cx="3168352" cy="504056"/>
            <a:chOff x="5025504" y="1960132"/>
            <a:chExt cx="3168352" cy="504056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F537FFA-181F-4F5F-A8D5-790C4BA7F9B0}"/>
                </a:ext>
              </a:extLst>
            </p:cNvPr>
            <p:cNvSpPr/>
            <p:nvPr/>
          </p:nvSpPr>
          <p:spPr>
            <a:xfrm>
              <a:off x="5184328" y="1960132"/>
              <a:ext cx="2880320" cy="504056"/>
            </a:xfrm>
            <a:prstGeom prst="rect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80C706B8-CABB-4F6F-90EA-79A139130EED}"/>
                </a:ext>
              </a:extLst>
            </p:cNvPr>
            <p:cNvCxnSpPr/>
            <p:nvPr/>
          </p:nvCxnSpPr>
          <p:spPr>
            <a:xfrm>
              <a:off x="5025504" y="2464188"/>
              <a:ext cx="3168352" cy="0"/>
            </a:xfrm>
            <a:prstGeom prst="line">
              <a:avLst/>
            </a:prstGeom>
            <a:noFill/>
            <a:ln w="571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</p:cxn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DD0FD94-DD97-4497-A48B-68E7C13F20D7}"/>
                </a:ext>
              </a:extLst>
            </p:cNvPr>
            <p:cNvSpPr/>
            <p:nvPr/>
          </p:nvSpPr>
          <p:spPr>
            <a:xfrm>
              <a:off x="5587280" y="2303863"/>
              <a:ext cx="327309" cy="11746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DC781F8E-7E41-4A30-9D2C-F2D9B4F8B1AE}"/>
                </a:ext>
              </a:extLst>
            </p:cNvPr>
            <p:cNvSpPr/>
            <p:nvPr/>
          </p:nvSpPr>
          <p:spPr>
            <a:xfrm>
              <a:off x="7274117" y="2303863"/>
              <a:ext cx="327309" cy="11746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660A981-3B23-4B34-9667-AB72E44603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0935" y="2050979"/>
              <a:ext cx="0" cy="259732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6031FF5-B252-4279-992F-28D93C6DAC44}"/>
                </a:ext>
              </a:extLst>
            </p:cNvPr>
            <p:cNvCxnSpPr/>
            <p:nvPr/>
          </p:nvCxnSpPr>
          <p:spPr>
            <a:xfrm>
              <a:off x="7435813" y="2080423"/>
              <a:ext cx="5351" cy="21600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8F25F771-F674-4CC0-A44B-8317606E9C71}"/>
                </a:ext>
              </a:extLst>
            </p:cNvPr>
            <p:cNvSpPr/>
            <p:nvPr/>
          </p:nvSpPr>
          <p:spPr>
            <a:xfrm>
              <a:off x="5695576" y="1972423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322AF1D1-4DD8-4670-9975-BD15E3854513}"/>
                </a:ext>
              </a:extLst>
            </p:cNvPr>
            <p:cNvSpPr/>
            <p:nvPr/>
          </p:nvSpPr>
          <p:spPr>
            <a:xfrm>
              <a:off x="7380336" y="1994695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A486B0F-DA76-4EF0-AE04-9BEF5FE0A842}"/>
              </a:ext>
            </a:extLst>
          </p:cNvPr>
          <p:cNvGrpSpPr/>
          <p:nvPr/>
        </p:nvGrpSpPr>
        <p:grpSpPr>
          <a:xfrm>
            <a:off x="5752728" y="1528216"/>
            <a:ext cx="1688752" cy="504056"/>
            <a:chOff x="5745584" y="1502932"/>
            <a:chExt cx="1688752" cy="504056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514F358C-1C67-4944-BA9E-1B660161DF89}"/>
                </a:ext>
              </a:extLst>
            </p:cNvPr>
            <p:cNvCxnSpPr/>
            <p:nvPr/>
          </p:nvCxnSpPr>
          <p:spPr>
            <a:xfrm>
              <a:off x="5745584" y="1754960"/>
              <a:ext cx="1688752" cy="0"/>
            </a:xfrm>
            <a:prstGeom prst="line">
              <a:avLst/>
            </a:prstGeom>
            <a:noFill/>
            <a:ln w="38100" cap="flat" cmpd="sng" algn="ctr">
              <a:solidFill>
                <a:srgbClr val="00ADDC">
                  <a:lumMod val="20000"/>
                  <a:lumOff val="80000"/>
                </a:srgbClr>
              </a:solidFill>
              <a:prstDash val="solid"/>
            </a:ln>
            <a:effectLst/>
          </p:spPr>
        </p:cxn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40CABA6B-4590-4B77-AA77-64DE476A95BB}"/>
                </a:ext>
              </a:extLst>
            </p:cNvPr>
            <p:cNvSpPr/>
            <p:nvPr/>
          </p:nvSpPr>
          <p:spPr>
            <a:xfrm rot="16200000">
              <a:off x="6372200" y="1502932"/>
              <a:ext cx="504056" cy="504056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ADDC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+  –</a:t>
              </a: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A03EC50A-70EB-4A89-B100-6C79CE4BAA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34336" y="1747815"/>
              <a:ext cx="0" cy="216000"/>
            </a:xfrm>
            <a:prstGeom prst="line">
              <a:avLst/>
            </a:prstGeom>
            <a:noFill/>
            <a:ln w="38100" cap="flat" cmpd="sng" algn="ctr">
              <a:solidFill>
                <a:srgbClr val="00ADDC">
                  <a:lumMod val="20000"/>
                  <a:lumOff val="80000"/>
                </a:srgbClr>
              </a:solidFill>
              <a:prstDash val="solid"/>
            </a:ln>
            <a:effectLst/>
          </p:spPr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ECBA1E9A-617F-44C4-8CC0-71CCA8F0B7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584" y="1744132"/>
              <a:ext cx="0" cy="216000"/>
            </a:xfrm>
            <a:prstGeom prst="line">
              <a:avLst/>
            </a:prstGeom>
            <a:noFill/>
            <a:ln w="38100" cap="flat" cmpd="sng" algn="ctr">
              <a:solidFill>
                <a:srgbClr val="00ADDC">
                  <a:lumMod val="20000"/>
                  <a:lumOff val="80000"/>
                </a:srgbClr>
              </a:solidFill>
              <a:prstDash val="solid"/>
            </a:ln>
            <a:effectLst/>
          </p:spPr>
        </p:cxn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1644214-EEBD-4DA7-875F-AA42AD7B4215}"/>
              </a:ext>
            </a:extLst>
          </p:cNvPr>
          <p:cNvGrpSpPr/>
          <p:nvPr/>
        </p:nvGrpSpPr>
        <p:grpSpPr>
          <a:xfrm>
            <a:off x="4336011" y="2915052"/>
            <a:ext cx="1346412" cy="966195"/>
            <a:chOff x="4887791" y="2934765"/>
            <a:chExt cx="1346412" cy="966195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AA99FC15-97D2-4306-B2AB-320A8DE185D6}"/>
                </a:ext>
              </a:extLst>
            </p:cNvPr>
            <p:cNvSpPr txBox="1"/>
            <p:nvPr/>
          </p:nvSpPr>
          <p:spPr>
            <a:xfrm>
              <a:off x="4887791" y="3254629"/>
              <a:ext cx="1133367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rbel"/>
                </a:rPr>
                <a:t>depletion layer</a:t>
              </a:r>
            </a:p>
          </p:txBody>
        </p:sp>
        <p:sp>
          <p:nvSpPr>
            <p:cNvPr id="122" name="Arc 121">
              <a:extLst>
                <a:ext uri="{FF2B5EF4-FFF2-40B4-BE49-F238E27FC236}">
                  <a16:creationId xmlns:a16="http://schemas.microsoft.com/office/drawing/2014/main" id="{DB3085E6-C5BC-4F0E-B00E-95D4C26FD7C6}"/>
                </a:ext>
              </a:extLst>
            </p:cNvPr>
            <p:cNvSpPr/>
            <p:nvPr/>
          </p:nvSpPr>
          <p:spPr>
            <a:xfrm rot="3978917">
              <a:off x="5550127" y="2826753"/>
              <a:ext cx="576064" cy="792088"/>
            </a:xfrm>
            <a:prstGeom prst="arc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ABD7B449-9FAC-41AE-B566-735BC001411F}"/>
              </a:ext>
            </a:extLst>
          </p:cNvPr>
          <p:cNvSpPr/>
          <p:nvPr/>
        </p:nvSpPr>
        <p:spPr>
          <a:xfrm>
            <a:off x="5184328" y="5013176"/>
            <a:ext cx="2793504" cy="914400"/>
          </a:xfrm>
          <a:prstGeom prst="roundRect">
            <a:avLst/>
          </a:prstGeom>
          <a:solidFill>
            <a:srgbClr val="92D050"/>
          </a:solidFill>
          <a:ln w="19050" cap="flat" cmpd="sng" algn="ctr">
            <a:solidFill>
              <a:srgbClr val="7FD13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68B9F2E2-6275-45FC-B69E-C9632FAE1A3D}"/>
              </a:ext>
            </a:extLst>
          </p:cNvPr>
          <p:cNvSpPr/>
          <p:nvPr/>
        </p:nvSpPr>
        <p:spPr>
          <a:xfrm>
            <a:off x="5329520" y="4913856"/>
            <a:ext cx="864096" cy="648072"/>
          </a:xfrm>
          <a:prstGeom prst="roundRect">
            <a:avLst/>
          </a:prstGeom>
          <a:solidFill>
            <a:srgbClr val="00ADDC">
              <a:lumMod val="40000"/>
              <a:lumOff val="60000"/>
            </a:srgbClr>
          </a:solidFill>
          <a:ln w="381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22B055CB-5A79-47E9-BB49-2A74C851CD04}"/>
              </a:ext>
            </a:extLst>
          </p:cNvPr>
          <p:cNvSpPr/>
          <p:nvPr/>
        </p:nvSpPr>
        <p:spPr>
          <a:xfrm>
            <a:off x="6813336" y="5044722"/>
            <a:ext cx="1109960" cy="648072"/>
          </a:xfrm>
          <a:prstGeom prst="roundRect">
            <a:avLst/>
          </a:prstGeom>
          <a:solidFill>
            <a:srgbClr val="00ADDC">
              <a:lumMod val="75000"/>
            </a:srgbClr>
          </a:solidFill>
          <a:ln w="381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CC4DCBD4-AB40-460F-A327-2077EE7656A8}"/>
              </a:ext>
            </a:extLst>
          </p:cNvPr>
          <p:cNvSpPr/>
          <p:nvPr/>
        </p:nvSpPr>
        <p:spPr>
          <a:xfrm>
            <a:off x="6979539" y="4923730"/>
            <a:ext cx="864096" cy="648072"/>
          </a:xfrm>
          <a:prstGeom prst="roundRect">
            <a:avLst/>
          </a:prstGeom>
          <a:solidFill>
            <a:srgbClr val="00ADDC">
              <a:lumMod val="40000"/>
              <a:lumOff val="60000"/>
            </a:srgbClr>
          </a:solidFill>
          <a:ln w="381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2095D753-5B8B-42FB-AB95-719838D1A030}"/>
              </a:ext>
            </a:extLst>
          </p:cNvPr>
          <p:cNvGrpSpPr/>
          <p:nvPr/>
        </p:nvGrpSpPr>
        <p:grpSpPr>
          <a:xfrm>
            <a:off x="5025504" y="4669445"/>
            <a:ext cx="3168352" cy="504056"/>
            <a:chOff x="5025504" y="1960132"/>
            <a:chExt cx="3168352" cy="504056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068F1B12-B20C-4EA1-9D03-E835E88E7608}"/>
                </a:ext>
              </a:extLst>
            </p:cNvPr>
            <p:cNvSpPr/>
            <p:nvPr/>
          </p:nvSpPr>
          <p:spPr>
            <a:xfrm>
              <a:off x="5184328" y="1960132"/>
              <a:ext cx="2880320" cy="504056"/>
            </a:xfrm>
            <a:prstGeom prst="rect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52470E22-7BEF-4886-9B34-893AAAB51E34}"/>
                </a:ext>
              </a:extLst>
            </p:cNvPr>
            <p:cNvCxnSpPr/>
            <p:nvPr/>
          </p:nvCxnSpPr>
          <p:spPr>
            <a:xfrm>
              <a:off x="5025504" y="2464188"/>
              <a:ext cx="3168352" cy="0"/>
            </a:xfrm>
            <a:prstGeom prst="line">
              <a:avLst/>
            </a:prstGeom>
            <a:noFill/>
            <a:ln w="571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</p:cxn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4E2A65D9-7E0A-4EEC-9F9F-FEC78BF49C27}"/>
                </a:ext>
              </a:extLst>
            </p:cNvPr>
            <p:cNvSpPr/>
            <p:nvPr/>
          </p:nvSpPr>
          <p:spPr>
            <a:xfrm>
              <a:off x="5587280" y="2303863"/>
              <a:ext cx="327309" cy="11746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D385526A-D374-4F68-A989-AF39206693A3}"/>
                </a:ext>
              </a:extLst>
            </p:cNvPr>
            <p:cNvSpPr/>
            <p:nvPr/>
          </p:nvSpPr>
          <p:spPr>
            <a:xfrm>
              <a:off x="7274117" y="2303863"/>
              <a:ext cx="327309" cy="11746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F6521FBB-57D0-43F4-87EA-C120FA3E8A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0935" y="2050979"/>
              <a:ext cx="0" cy="259732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0D64029B-EF60-47CC-A45A-63AF09CD8B28}"/>
                </a:ext>
              </a:extLst>
            </p:cNvPr>
            <p:cNvCxnSpPr/>
            <p:nvPr/>
          </p:nvCxnSpPr>
          <p:spPr>
            <a:xfrm>
              <a:off x="7435813" y="2080423"/>
              <a:ext cx="5351" cy="21600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6DBE2C25-32E5-49C2-A158-3B7A0722C99A}"/>
                </a:ext>
              </a:extLst>
            </p:cNvPr>
            <p:cNvSpPr/>
            <p:nvPr/>
          </p:nvSpPr>
          <p:spPr>
            <a:xfrm>
              <a:off x="5695576" y="1972423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1D8B8329-33B9-4E2B-9309-7ACE710E2990}"/>
                </a:ext>
              </a:extLst>
            </p:cNvPr>
            <p:cNvSpPr/>
            <p:nvPr/>
          </p:nvSpPr>
          <p:spPr>
            <a:xfrm>
              <a:off x="7380336" y="1994695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45902290-9C40-424A-A1B6-270A446DA108}"/>
              </a:ext>
            </a:extLst>
          </p:cNvPr>
          <p:cNvGrpSpPr/>
          <p:nvPr/>
        </p:nvGrpSpPr>
        <p:grpSpPr>
          <a:xfrm>
            <a:off x="5752728" y="4237529"/>
            <a:ext cx="1688752" cy="504056"/>
            <a:chOff x="5745584" y="1502932"/>
            <a:chExt cx="1688752" cy="504056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17F31442-FA00-424D-AC30-F532C224EBA9}"/>
                </a:ext>
              </a:extLst>
            </p:cNvPr>
            <p:cNvCxnSpPr/>
            <p:nvPr/>
          </p:nvCxnSpPr>
          <p:spPr>
            <a:xfrm>
              <a:off x="5745584" y="1754960"/>
              <a:ext cx="1688752" cy="0"/>
            </a:xfrm>
            <a:prstGeom prst="line">
              <a:avLst/>
            </a:prstGeom>
            <a:noFill/>
            <a:ln w="38100" cap="flat" cmpd="sng" algn="ctr">
              <a:solidFill>
                <a:srgbClr val="00ADDC">
                  <a:lumMod val="20000"/>
                  <a:lumOff val="80000"/>
                </a:srgbClr>
              </a:solidFill>
              <a:prstDash val="solid"/>
            </a:ln>
            <a:effectLst/>
          </p:spPr>
        </p:cxn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D2870AF4-096A-4AF4-BE68-FC0D927D4CB8}"/>
                </a:ext>
              </a:extLst>
            </p:cNvPr>
            <p:cNvSpPr/>
            <p:nvPr/>
          </p:nvSpPr>
          <p:spPr>
            <a:xfrm rot="5400000">
              <a:off x="6372200" y="1502932"/>
              <a:ext cx="504056" cy="504056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ADDC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+  –</a:t>
              </a: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74318CB-AD29-49AF-8BB3-2E9CFB449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34336" y="1747815"/>
              <a:ext cx="0" cy="216000"/>
            </a:xfrm>
            <a:prstGeom prst="line">
              <a:avLst/>
            </a:prstGeom>
            <a:noFill/>
            <a:ln w="38100" cap="flat" cmpd="sng" algn="ctr">
              <a:solidFill>
                <a:srgbClr val="00ADDC">
                  <a:lumMod val="20000"/>
                  <a:lumOff val="80000"/>
                </a:srgbClr>
              </a:solidFill>
              <a:prstDash val="solid"/>
            </a:ln>
            <a:effectLst/>
          </p:spPr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539103DF-378E-448C-B12D-C8F95E4739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584" y="1744132"/>
              <a:ext cx="0" cy="216000"/>
            </a:xfrm>
            <a:prstGeom prst="line">
              <a:avLst/>
            </a:prstGeom>
            <a:noFill/>
            <a:ln w="38100" cap="flat" cmpd="sng" algn="ctr">
              <a:solidFill>
                <a:srgbClr val="00ADDC">
                  <a:lumMod val="20000"/>
                  <a:lumOff val="80000"/>
                </a:srgbClr>
              </a:solidFill>
              <a:prstDash val="solid"/>
            </a:ln>
            <a:effectLst/>
          </p:spPr>
        </p:cxn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47738C8D-1F83-4352-852C-63883227E3EF}"/>
              </a:ext>
            </a:extLst>
          </p:cNvPr>
          <p:cNvGrpSpPr/>
          <p:nvPr/>
        </p:nvGrpSpPr>
        <p:grpSpPr>
          <a:xfrm>
            <a:off x="6057528" y="5673023"/>
            <a:ext cx="1328928" cy="966195"/>
            <a:chOff x="4905275" y="2934765"/>
            <a:chExt cx="1328928" cy="966195"/>
          </a:xfrm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20CE9467-8A5B-411E-95D6-E4EDCE0F3BA5}"/>
                </a:ext>
              </a:extLst>
            </p:cNvPr>
            <p:cNvSpPr txBox="1"/>
            <p:nvPr/>
          </p:nvSpPr>
          <p:spPr>
            <a:xfrm>
              <a:off x="4905275" y="3254629"/>
              <a:ext cx="11158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rbel"/>
                </a:rPr>
                <a:t>depletion layer</a:t>
              </a:r>
            </a:p>
          </p:txBody>
        </p:sp>
        <p:sp>
          <p:nvSpPr>
            <p:cNvPr id="143" name="Arc 142">
              <a:extLst>
                <a:ext uri="{FF2B5EF4-FFF2-40B4-BE49-F238E27FC236}">
                  <a16:creationId xmlns:a16="http://schemas.microsoft.com/office/drawing/2014/main" id="{D94E43D2-3594-448B-BD0A-40B5F7B8A00B}"/>
                </a:ext>
              </a:extLst>
            </p:cNvPr>
            <p:cNvSpPr/>
            <p:nvPr/>
          </p:nvSpPr>
          <p:spPr>
            <a:xfrm rot="3978917">
              <a:off x="5550127" y="2826753"/>
              <a:ext cx="576064" cy="792088"/>
            </a:xfrm>
            <a:prstGeom prst="arc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A2AC83D3-E3DC-4E34-A099-BC05BDBD3025}"/>
              </a:ext>
            </a:extLst>
          </p:cNvPr>
          <p:cNvGrpSpPr/>
          <p:nvPr/>
        </p:nvGrpSpPr>
        <p:grpSpPr>
          <a:xfrm>
            <a:off x="5886248" y="2255710"/>
            <a:ext cx="956778" cy="1828204"/>
            <a:chOff x="5886248" y="2255710"/>
            <a:chExt cx="956778" cy="1828204"/>
          </a:xfrm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CE491384-9313-4729-B97B-F3FC24A4177C}"/>
                </a:ext>
              </a:extLst>
            </p:cNvPr>
            <p:cNvSpPr txBox="1"/>
            <p:nvPr/>
          </p:nvSpPr>
          <p:spPr>
            <a:xfrm>
              <a:off x="5886248" y="3437583"/>
              <a:ext cx="956778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rbel"/>
                </a:rPr>
                <a:t>reverse biased</a:t>
              </a: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2A9DD3A6-F07D-42FB-A6FF-1602F9C89284}"/>
                </a:ext>
              </a:extLst>
            </p:cNvPr>
            <p:cNvCxnSpPr/>
            <p:nvPr/>
          </p:nvCxnSpPr>
          <p:spPr>
            <a:xfrm>
              <a:off x="6162972" y="2255710"/>
              <a:ext cx="0" cy="125301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ysDash"/>
            </a:ln>
            <a:effectLst/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EC96A9A5-93F7-44EF-AB8F-26A7D9CA15DD}"/>
                </a:ext>
              </a:extLst>
            </p:cNvPr>
            <p:cNvCxnSpPr/>
            <p:nvPr/>
          </p:nvCxnSpPr>
          <p:spPr>
            <a:xfrm>
              <a:off x="6330836" y="2255710"/>
              <a:ext cx="0" cy="125301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ysDash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6489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  <p:bldP spid="105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n-channel MOSFETs</a:t>
            </a:r>
            <a:endParaRPr lang="en-CA" b="1" dirty="0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1504" y="1496144"/>
            <a:ext cx="8136904" cy="452514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However, when a voltage				 is applied between the 					 source and the metal 					 plate (the </a:t>
            </a:r>
            <a:r>
              <a:rPr lang="en-US" b="1" dirty="0"/>
              <a:t>gate</a:t>
            </a:r>
            <a:r>
              <a:rPr lang="en-US" dirty="0"/>
              <a:t>), positive				 charges are built up in the 				 metal layer, which attracts				  a layer of negative charge to				 the surface of the p-type material.</a:t>
            </a:r>
          </a:p>
          <a:p>
            <a:r>
              <a:rPr lang="en-US" dirty="0"/>
              <a:t>This layer of electrons creates an n-type channel between the drain and the source, connecting the two and allowing current to flow between them.</a:t>
            </a:r>
          </a:p>
          <a:p>
            <a:pPr lvl="1"/>
            <a:r>
              <a:rPr lang="en-US" dirty="0"/>
              <a:t>the wider the channel, the higher the current</a:t>
            </a:r>
            <a:endParaRPr lang="en-CA" dirty="0"/>
          </a:p>
        </p:txBody>
      </p:sp>
      <p:pic>
        <p:nvPicPr>
          <p:cNvPr id="13313" name="Picture 1" descr="D:\Courses\CSC258\archive\12w\lectures\images\mosfet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4072" y="1196753"/>
            <a:ext cx="3740913" cy="3164582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DEDCD6-2B57-4F68-A702-FC6ABB1BF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Applying voltage to NPN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4318FB31-F711-4096-AB33-69761100EAB0}"/>
              </a:ext>
            </a:extLst>
          </p:cNvPr>
          <p:cNvSpPr/>
          <p:nvPr/>
        </p:nvSpPr>
        <p:spPr>
          <a:xfrm>
            <a:off x="1543172" y="3225798"/>
            <a:ext cx="2793504" cy="914400"/>
          </a:xfrm>
          <a:prstGeom prst="roundRect">
            <a:avLst/>
          </a:prstGeom>
          <a:solidFill>
            <a:srgbClr val="92D050"/>
          </a:solidFill>
          <a:ln w="19050" cap="flat" cmpd="sng" algn="ctr">
            <a:solidFill>
              <a:srgbClr val="7FD13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C239724E-8BCB-4209-8AE3-449D0F172C7A}"/>
              </a:ext>
            </a:extLst>
          </p:cNvPr>
          <p:cNvSpPr/>
          <p:nvPr/>
        </p:nvSpPr>
        <p:spPr>
          <a:xfrm>
            <a:off x="3364568" y="3134095"/>
            <a:ext cx="864096" cy="648072"/>
          </a:xfrm>
          <a:prstGeom prst="roundRect">
            <a:avLst/>
          </a:prstGeom>
          <a:solidFill>
            <a:srgbClr val="00ADDC">
              <a:lumMod val="40000"/>
              <a:lumOff val="60000"/>
            </a:srgbClr>
          </a:solidFill>
          <a:ln w="381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23A16623-59C2-42EA-AD6E-6EBBC0BCB8D7}"/>
              </a:ext>
            </a:extLst>
          </p:cNvPr>
          <p:cNvSpPr/>
          <p:nvPr/>
        </p:nvSpPr>
        <p:spPr>
          <a:xfrm>
            <a:off x="1579720" y="3283542"/>
            <a:ext cx="1109960" cy="648072"/>
          </a:xfrm>
          <a:prstGeom prst="roundRect">
            <a:avLst/>
          </a:prstGeom>
          <a:solidFill>
            <a:srgbClr val="00ADDC">
              <a:lumMod val="75000"/>
            </a:srgbClr>
          </a:solidFill>
          <a:ln w="381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90B65333-A6CA-4D42-AF8A-7C02A83E1F86}"/>
              </a:ext>
            </a:extLst>
          </p:cNvPr>
          <p:cNvSpPr/>
          <p:nvPr/>
        </p:nvSpPr>
        <p:spPr>
          <a:xfrm>
            <a:off x="1672380" y="3142950"/>
            <a:ext cx="864096" cy="648072"/>
          </a:xfrm>
          <a:prstGeom prst="roundRect">
            <a:avLst/>
          </a:prstGeom>
          <a:solidFill>
            <a:srgbClr val="00ADDC">
              <a:lumMod val="40000"/>
              <a:lumOff val="60000"/>
            </a:srgbClr>
          </a:solidFill>
          <a:ln w="381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9876718-5088-4AA4-A196-D0FE6E29C69C}"/>
              </a:ext>
            </a:extLst>
          </p:cNvPr>
          <p:cNvGrpSpPr/>
          <p:nvPr/>
        </p:nvGrpSpPr>
        <p:grpSpPr>
          <a:xfrm>
            <a:off x="1384348" y="2882067"/>
            <a:ext cx="3168352" cy="504056"/>
            <a:chOff x="5025504" y="1960132"/>
            <a:chExt cx="3168352" cy="504056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ECABF9C-EA04-486B-96C3-A9AED1A01D6A}"/>
                </a:ext>
              </a:extLst>
            </p:cNvPr>
            <p:cNvSpPr/>
            <p:nvPr/>
          </p:nvSpPr>
          <p:spPr>
            <a:xfrm>
              <a:off x="5184328" y="1960132"/>
              <a:ext cx="2880320" cy="504056"/>
            </a:xfrm>
            <a:prstGeom prst="rect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ECC47A28-A491-474F-8F88-3E3C13E7F817}"/>
                </a:ext>
              </a:extLst>
            </p:cNvPr>
            <p:cNvCxnSpPr/>
            <p:nvPr/>
          </p:nvCxnSpPr>
          <p:spPr>
            <a:xfrm>
              <a:off x="5025504" y="2464188"/>
              <a:ext cx="3168352" cy="0"/>
            </a:xfrm>
            <a:prstGeom prst="line">
              <a:avLst/>
            </a:prstGeom>
            <a:noFill/>
            <a:ln w="571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</p:cxn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58DABDDE-D7A6-4946-8884-572027907273}"/>
                </a:ext>
              </a:extLst>
            </p:cNvPr>
            <p:cNvSpPr/>
            <p:nvPr/>
          </p:nvSpPr>
          <p:spPr>
            <a:xfrm>
              <a:off x="5587280" y="2303863"/>
              <a:ext cx="327309" cy="11746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4E0B66BF-FCEC-4C33-8D59-D88E029039DD}"/>
                </a:ext>
              </a:extLst>
            </p:cNvPr>
            <p:cNvSpPr/>
            <p:nvPr/>
          </p:nvSpPr>
          <p:spPr>
            <a:xfrm>
              <a:off x="7274117" y="2303863"/>
              <a:ext cx="327309" cy="11746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661519E-6734-463C-A52F-8D77FEF8D3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0935" y="2050979"/>
              <a:ext cx="0" cy="259732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8B4D50D-9FD4-4E00-8A16-733AE4422F60}"/>
                </a:ext>
              </a:extLst>
            </p:cNvPr>
            <p:cNvCxnSpPr/>
            <p:nvPr/>
          </p:nvCxnSpPr>
          <p:spPr>
            <a:xfrm>
              <a:off x="7435813" y="2080423"/>
              <a:ext cx="5351" cy="21600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34C25CF1-1CA9-4574-8336-92CB59B23335}"/>
                </a:ext>
              </a:extLst>
            </p:cNvPr>
            <p:cNvSpPr/>
            <p:nvPr/>
          </p:nvSpPr>
          <p:spPr>
            <a:xfrm>
              <a:off x="5695576" y="1972423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69F54EA-EC03-4F77-8A50-F9D8AA485C2D}"/>
                </a:ext>
              </a:extLst>
            </p:cNvPr>
            <p:cNvSpPr/>
            <p:nvPr/>
          </p:nvSpPr>
          <p:spPr>
            <a:xfrm>
              <a:off x="7380336" y="1994695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C78A531D-0A17-4619-8F27-157875D4D148}"/>
              </a:ext>
            </a:extLst>
          </p:cNvPr>
          <p:cNvGrpSpPr/>
          <p:nvPr/>
        </p:nvGrpSpPr>
        <p:grpSpPr>
          <a:xfrm>
            <a:off x="2111572" y="2450151"/>
            <a:ext cx="1688752" cy="504056"/>
            <a:chOff x="5745584" y="1502932"/>
            <a:chExt cx="1688752" cy="504056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1585716D-6F63-451A-A398-E0620A646B3D}"/>
                </a:ext>
              </a:extLst>
            </p:cNvPr>
            <p:cNvCxnSpPr/>
            <p:nvPr/>
          </p:nvCxnSpPr>
          <p:spPr>
            <a:xfrm>
              <a:off x="5745584" y="1754960"/>
              <a:ext cx="1688752" cy="0"/>
            </a:xfrm>
            <a:prstGeom prst="line">
              <a:avLst/>
            </a:prstGeom>
            <a:noFill/>
            <a:ln w="38100" cap="flat" cmpd="sng" algn="ctr">
              <a:solidFill>
                <a:srgbClr val="00ADDC">
                  <a:lumMod val="20000"/>
                  <a:lumOff val="80000"/>
                </a:srgbClr>
              </a:solidFill>
              <a:prstDash val="solid"/>
            </a:ln>
            <a:effectLst/>
          </p:spPr>
        </p:cxn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84A40669-E21D-46C6-B8C1-93951782903A}"/>
                </a:ext>
              </a:extLst>
            </p:cNvPr>
            <p:cNvSpPr/>
            <p:nvPr/>
          </p:nvSpPr>
          <p:spPr>
            <a:xfrm rot="16200000">
              <a:off x="6372200" y="1502932"/>
              <a:ext cx="504056" cy="504056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ADDC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+  –</a:t>
              </a:r>
            </a:p>
          </p:txBody>
        </p: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B8182CE-1DAD-4616-9CEE-93FD582001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34336" y="1747815"/>
              <a:ext cx="0" cy="216000"/>
            </a:xfrm>
            <a:prstGeom prst="line">
              <a:avLst/>
            </a:prstGeom>
            <a:noFill/>
            <a:ln w="38100" cap="flat" cmpd="sng" algn="ctr">
              <a:solidFill>
                <a:srgbClr val="00ADDC">
                  <a:lumMod val="20000"/>
                  <a:lumOff val="80000"/>
                </a:srgbClr>
              </a:solidFill>
              <a:prstDash val="solid"/>
            </a:ln>
            <a:effectLst/>
          </p:spPr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7B33E3EE-00F5-49DB-AEB6-B2DB0EE0B9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584" y="1744132"/>
              <a:ext cx="0" cy="216000"/>
            </a:xfrm>
            <a:prstGeom prst="line">
              <a:avLst/>
            </a:prstGeom>
            <a:noFill/>
            <a:ln w="38100" cap="flat" cmpd="sng" algn="ctr">
              <a:solidFill>
                <a:srgbClr val="00ADDC">
                  <a:lumMod val="20000"/>
                  <a:lumOff val="80000"/>
                </a:srgbClr>
              </a:solidFill>
              <a:prstDash val="solid"/>
            </a:ln>
            <a:effectLst/>
          </p:spPr>
        </p:cxn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05A58F2-2D2C-4AB3-B37B-3B002DF072FD}"/>
              </a:ext>
            </a:extLst>
          </p:cNvPr>
          <p:cNvGrpSpPr/>
          <p:nvPr/>
        </p:nvGrpSpPr>
        <p:grpSpPr>
          <a:xfrm>
            <a:off x="1423224" y="3856700"/>
            <a:ext cx="1169823" cy="966195"/>
            <a:chOff x="5064380" y="2934765"/>
            <a:chExt cx="1169823" cy="966195"/>
          </a:xfrm>
        </p:grpSpPr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DC917CEB-CDC4-496B-8F9F-26E97ACBFDA3}"/>
                </a:ext>
              </a:extLst>
            </p:cNvPr>
            <p:cNvSpPr txBox="1"/>
            <p:nvPr/>
          </p:nvSpPr>
          <p:spPr>
            <a:xfrm>
              <a:off x="5064380" y="3254629"/>
              <a:ext cx="9567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rbel"/>
                </a:rPr>
                <a:t>reverse biased</a:t>
              </a:r>
            </a:p>
          </p:txBody>
        </p:sp>
        <p:sp>
          <p:nvSpPr>
            <p:cNvPr id="156" name="Arc 155">
              <a:extLst>
                <a:ext uri="{FF2B5EF4-FFF2-40B4-BE49-F238E27FC236}">
                  <a16:creationId xmlns:a16="http://schemas.microsoft.com/office/drawing/2014/main" id="{B069761D-D6FA-4CE8-B263-3FC4B5D7517C}"/>
                </a:ext>
              </a:extLst>
            </p:cNvPr>
            <p:cNvSpPr/>
            <p:nvPr/>
          </p:nvSpPr>
          <p:spPr>
            <a:xfrm rot="3978917">
              <a:off x="5550127" y="2826753"/>
              <a:ext cx="576064" cy="792088"/>
            </a:xfrm>
            <a:prstGeom prst="arc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5A920DFD-C52F-4BBA-B0D3-D3460AE6B880}"/>
              </a:ext>
            </a:extLst>
          </p:cNvPr>
          <p:cNvSpPr/>
          <p:nvPr/>
        </p:nvSpPr>
        <p:spPr>
          <a:xfrm>
            <a:off x="5522668" y="3213305"/>
            <a:ext cx="3222214" cy="914400"/>
          </a:xfrm>
          <a:prstGeom prst="roundRect">
            <a:avLst/>
          </a:prstGeom>
          <a:solidFill>
            <a:srgbClr val="92D050"/>
          </a:solidFill>
          <a:ln w="19050" cap="flat" cmpd="sng" algn="ctr">
            <a:solidFill>
              <a:srgbClr val="7FD13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BAEAE293-B3F6-452F-A282-870614BDE7B1}"/>
              </a:ext>
            </a:extLst>
          </p:cNvPr>
          <p:cNvSpPr/>
          <p:nvPr/>
        </p:nvSpPr>
        <p:spPr>
          <a:xfrm>
            <a:off x="7765914" y="3106007"/>
            <a:ext cx="864096" cy="648072"/>
          </a:xfrm>
          <a:prstGeom prst="roundRect">
            <a:avLst/>
          </a:prstGeom>
          <a:solidFill>
            <a:srgbClr val="00ADDC">
              <a:lumMod val="40000"/>
              <a:lumOff val="60000"/>
            </a:srgbClr>
          </a:solidFill>
          <a:ln w="381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E583BF09-4191-45D3-8F87-06652479DA78}"/>
              </a:ext>
            </a:extLst>
          </p:cNvPr>
          <p:cNvSpPr/>
          <p:nvPr/>
        </p:nvSpPr>
        <p:spPr>
          <a:xfrm>
            <a:off x="5559216" y="3271049"/>
            <a:ext cx="1109960" cy="648072"/>
          </a:xfrm>
          <a:prstGeom prst="roundRect">
            <a:avLst/>
          </a:prstGeom>
          <a:solidFill>
            <a:srgbClr val="00ADDC">
              <a:lumMod val="75000"/>
            </a:srgbClr>
          </a:solidFill>
          <a:ln w="381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33FE1A94-0B03-42CC-A73C-1862BF4B4C48}"/>
              </a:ext>
            </a:extLst>
          </p:cNvPr>
          <p:cNvSpPr/>
          <p:nvPr/>
        </p:nvSpPr>
        <p:spPr>
          <a:xfrm>
            <a:off x="5659020" y="3101881"/>
            <a:ext cx="864096" cy="648072"/>
          </a:xfrm>
          <a:prstGeom prst="roundRect">
            <a:avLst/>
          </a:prstGeom>
          <a:solidFill>
            <a:srgbClr val="00ADDC">
              <a:lumMod val="40000"/>
              <a:lumOff val="60000"/>
            </a:srgbClr>
          </a:solidFill>
          <a:ln w="381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FC5A606D-D875-4AA3-967C-16C09DC84EFE}"/>
              </a:ext>
            </a:extLst>
          </p:cNvPr>
          <p:cNvGrpSpPr/>
          <p:nvPr/>
        </p:nvGrpSpPr>
        <p:grpSpPr>
          <a:xfrm>
            <a:off x="5216490" y="2898799"/>
            <a:ext cx="3888421" cy="474831"/>
            <a:chOff x="5025504" y="1989357"/>
            <a:chExt cx="3168352" cy="474831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9483471C-A713-4EA6-94FB-C285D1C83152}"/>
                </a:ext>
              </a:extLst>
            </p:cNvPr>
            <p:cNvSpPr/>
            <p:nvPr/>
          </p:nvSpPr>
          <p:spPr>
            <a:xfrm>
              <a:off x="5177311" y="2014962"/>
              <a:ext cx="2887337" cy="449225"/>
            </a:xfrm>
            <a:prstGeom prst="rect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24283D49-2E15-4D29-BDCE-8472D112238A}"/>
                </a:ext>
              </a:extLst>
            </p:cNvPr>
            <p:cNvCxnSpPr/>
            <p:nvPr/>
          </p:nvCxnSpPr>
          <p:spPr>
            <a:xfrm>
              <a:off x="5025504" y="2464188"/>
              <a:ext cx="3168352" cy="0"/>
            </a:xfrm>
            <a:prstGeom prst="line">
              <a:avLst/>
            </a:prstGeom>
            <a:noFill/>
            <a:ln w="571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</p:cxn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F3A66169-FFAB-4276-8898-A6202BA951BB}"/>
                </a:ext>
              </a:extLst>
            </p:cNvPr>
            <p:cNvSpPr/>
            <p:nvPr/>
          </p:nvSpPr>
          <p:spPr>
            <a:xfrm>
              <a:off x="5587280" y="2303863"/>
              <a:ext cx="327309" cy="11746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B67F801B-CEE0-462A-A36A-E7A8299488BB}"/>
                </a:ext>
              </a:extLst>
            </p:cNvPr>
            <p:cNvSpPr/>
            <p:nvPr/>
          </p:nvSpPr>
          <p:spPr>
            <a:xfrm>
              <a:off x="7274117" y="2303863"/>
              <a:ext cx="327309" cy="11746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A17D94A3-8B7C-496D-91A5-A9DC16240BEF}"/>
                </a:ext>
              </a:extLst>
            </p:cNvPr>
            <p:cNvCxnSpPr>
              <a:cxnSpLocks/>
            </p:cNvCxnSpPr>
            <p:nvPr/>
          </p:nvCxnSpPr>
          <p:spPr>
            <a:xfrm>
              <a:off x="5750935" y="2079233"/>
              <a:ext cx="0" cy="231478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5BE9A9C4-FB47-4B2B-A0E2-28873EB79D60}"/>
                </a:ext>
              </a:extLst>
            </p:cNvPr>
            <p:cNvCxnSpPr/>
            <p:nvPr/>
          </p:nvCxnSpPr>
          <p:spPr>
            <a:xfrm>
              <a:off x="7435813" y="2080423"/>
              <a:ext cx="5351" cy="21600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E7CB8386-EB8C-4AC4-9DB1-EBBBD9A8DBD6}"/>
                </a:ext>
              </a:extLst>
            </p:cNvPr>
            <p:cNvSpPr/>
            <p:nvPr/>
          </p:nvSpPr>
          <p:spPr>
            <a:xfrm>
              <a:off x="5712862" y="1989357"/>
              <a:ext cx="73513" cy="80210"/>
            </a:xfrm>
            <a:prstGeom prst="ellips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726DAE16-2B7D-4D0E-8A13-A315EAFD2069}"/>
                </a:ext>
              </a:extLst>
            </p:cNvPr>
            <p:cNvSpPr/>
            <p:nvPr/>
          </p:nvSpPr>
          <p:spPr>
            <a:xfrm>
              <a:off x="7395055" y="2006684"/>
              <a:ext cx="73334" cy="90000"/>
            </a:xfrm>
            <a:prstGeom prst="ellips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991F1B92-EEB4-4D4A-A07E-97092480CD60}"/>
              </a:ext>
            </a:extLst>
          </p:cNvPr>
          <p:cNvGrpSpPr/>
          <p:nvPr/>
        </p:nvGrpSpPr>
        <p:grpSpPr>
          <a:xfrm>
            <a:off x="6096000" y="1772816"/>
            <a:ext cx="2088000" cy="1165525"/>
            <a:chOff x="5359234" y="1456521"/>
            <a:chExt cx="2088000" cy="1165525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24AD1E9E-246F-443B-BA0F-EE1F4CA5574C}"/>
                </a:ext>
              </a:extLst>
            </p:cNvPr>
            <p:cNvGrpSpPr/>
            <p:nvPr/>
          </p:nvGrpSpPr>
          <p:grpSpPr>
            <a:xfrm>
              <a:off x="5359234" y="1694776"/>
              <a:ext cx="2088000" cy="927270"/>
              <a:chOff x="5586251" y="1599586"/>
              <a:chExt cx="1688752" cy="216349"/>
            </a:xfrm>
          </p:grpSpPr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CDC137A3-FFD7-4C2C-BC23-53B1A39528EB}"/>
                  </a:ext>
                </a:extLst>
              </p:cNvPr>
              <p:cNvCxnSpPr/>
              <p:nvPr/>
            </p:nvCxnSpPr>
            <p:spPr>
              <a:xfrm>
                <a:off x="5586251" y="1603746"/>
                <a:ext cx="1688752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ADDC">
                    <a:lumMod val="20000"/>
                    <a:lumOff val="80000"/>
                  </a:srgbClr>
                </a:solidFill>
                <a:prstDash val="solid"/>
              </a:ln>
              <a:effectLst/>
            </p:spPr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ABD7ABBB-C696-428B-806A-6B114A3867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75003" y="1599935"/>
                <a:ext cx="0" cy="2160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ADDC">
                    <a:lumMod val="20000"/>
                    <a:lumOff val="80000"/>
                  </a:srgbClr>
                </a:solidFill>
                <a:prstDash val="solid"/>
              </a:ln>
              <a:effectLst/>
            </p:spPr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F54F4F80-A2ED-4743-975E-6751B48387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86251" y="1599586"/>
                <a:ext cx="0" cy="209986"/>
              </a:xfrm>
              <a:prstGeom prst="line">
                <a:avLst/>
              </a:prstGeom>
              <a:noFill/>
              <a:ln w="38100" cap="flat" cmpd="sng" algn="ctr">
                <a:solidFill>
                  <a:srgbClr val="00ADDC">
                    <a:lumMod val="20000"/>
                    <a:lumOff val="80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8820B153-BC90-4578-B059-34ED96280202}"/>
                </a:ext>
              </a:extLst>
            </p:cNvPr>
            <p:cNvSpPr/>
            <p:nvPr/>
          </p:nvSpPr>
          <p:spPr>
            <a:xfrm rot="16200000">
              <a:off x="6162923" y="1456521"/>
              <a:ext cx="504056" cy="504056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ADDC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+  –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DF2332B5-A606-45E6-8A43-B4EC1F66106E}"/>
              </a:ext>
            </a:extLst>
          </p:cNvPr>
          <p:cNvGrpSpPr/>
          <p:nvPr/>
        </p:nvGrpSpPr>
        <p:grpSpPr>
          <a:xfrm>
            <a:off x="6662630" y="2747826"/>
            <a:ext cx="1017520" cy="576867"/>
            <a:chOff x="5925864" y="2431531"/>
            <a:chExt cx="1017520" cy="576867"/>
          </a:xfrm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C0411299-DA68-4A81-9750-0A41794EAA32}"/>
                </a:ext>
              </a:extLst>
            </p:cNvPr>
            <p:cNvSpPr/>
            <p:nvPr/>
          </p:nvSpPr>
          <p:spPr>
            <a:xfrm>
              <a:off x="5925864" y="2746037"/>
              <a:ext cx="1008000" cy="11746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E1742472-B282-46DB-B55F-7E8ECC81D0BA}"/>
                </a:ext>
              </a:extLst>
            </p:cNvPr>
            <p:cNvCxnSpPr>
              <a:cxnSpLocks/>
            </p:cNvCxnSpPr>
            <p:nvPr/>
          </p:nvCxnSpPr>
          <p:spPr>
            <a:xfrm>
              <a:off x="6430376" y="2521407"/>
              <a:ext cx="0" cy="231478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F0A4D5DD-D8A1-4C93-9125-09F6E04D7EBA}"/>
                </a:ext>
              </a:extLst>
            </p:cNvPr>
            <p:cNvSpPr/>
            <p:nvPr/>
          </p:nvSpPr>
          <p:spPr>
            <a:xfrm>
              <a:off x="6383650" y="2431531"/>
              <a:ext cx="90220" cy="80210"/>
            </a:xfrm>
            <a:prstGeom prst="ellips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0A4B348-9A21-4CB6-812A-4ECEFDDFA844}"/>
                </a:ext>
              </a:extLst>
            </p:cNvPr>
            <p:cNvSpPr/>
            <p:nvPr/>
          </p:nvSpPr>
          <p:spPr>
            <a:xfrm>
              <a:off x="5935384" y="2890937"/>
              <a:ext cx="1008000" cy="117461"/>
            </a:xfrm>
            <a:prstGeom prst="rect">
              <a:avLst/>
            </a:prstGeom>
            <a:pattFill prst="wdUpDiag">
              <a:fgClr>
                <a:sysClr val="window" lastClr="FFFFFF">
                  <a:lumMod val="65000"/>
                </a:sysClr>
              </a:fgClr>
              <a:bgClr>
                <a:srgbClr val="002060"/>
              </a:bgClr>
            </a:pattFill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587FD19D-65C2-4776-915B-03560F1FEA41}"/>
              </a:ext>
            </a:extLst>
          </p:cNvPr>
          <p:cNvGrpSpPr/>
          <p:nvPr/>
        </p:nvGrpSpPr>
        <p:grpSpPr>
          <a:xfrm>
            <a:off x="7174568" y="2317164"/>
            <a:ext cx="1056602" cy="504056"/>
            <a:chOff x="6437802" y="2000869"/>
            <a:chExt cx="1056602" cy="504056"/>
          </a:xfrm>
        </p:grpSpPr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4E45E8B5-9F0E-4268-8AC9-43B2E68D1955}"/>
                </a:ext>
              </a:extLst>
            </p:cNvPr>
            <p:cNvGrpSpPr/>
            <p:nvPr/>
          </p:nvGrpSpPr>
          <p:grpSpPr>
            <a:xfrm>
              <a:off x="6437802" y="2255440"/>
              <a:ext cx="1006587" cy="193737"/>
              <a:chOff x="5586251" y="1599586"/>
              <a:chExt cx="1688752" cy="216349"/>
            </a:xfrm>
          </p:grpSpPr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AE1E58BA-8E5C-436A-A353-0083F0EEBAD4}"/>
                  </a:ext>
                </a:extLst>
              </p:cNvPr>
              <p:cNvCxnSpPr/>
              <p:nvPr/>
            </p:nvCxnSpPr>
            <p:spPr>
              <a:xfrm>
                <a:off x="5586251" y="1603746"/>
                <a:ext cx="1688752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ADDC">
                    <a:lumMod val="20000"/>
                    <a:lumOff val="80000"/>
                  </a:srgbClr>
                </a:solidFill>
                <a:prstDash val="solid"/>
              </a:ln>
              <a:effectLst/>
            </p:spPr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5372E94A-1167-435F-8BCB-9B9D3FB63B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75003" y="1599935"/>
                <a:ext cx="0" cy="2160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ADDC">
                    <a:lumMod val="20000"/>
                    <a:lumOff val="80000"/>
                  </a:srgbClr>
                </a:solidFill>
                <a:prstDash val="solid"/>
              </a:ln>
              <a:effectLst/>
            </p:spPr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170C1F7A-5CFA-4794-9AEC-4EDBC60CE0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86251" y="1599586"/>
                <a:ext cx="0" cy="209986"/>
              </a:xfrm>
              <a:prstGeom prst="line">
                <a:avLst/>
              </a:prstGeom>
              <a:noFill/>
              <a:ln w="38100" cap="flat" cmpd="sng" algn="ctr">
                <a:solidFill>
                  <a:srgbClr val="00ADDC">
                    <a:lumMod val="20000"/>
                    <a:lumOff val="80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682F2AB8-58A0-4660-90B1-D86EB88923FB}"/>
                </a:ext>
              </a:extLst>
            </p:cNvPr>
            <p:cNvSpPr/>
            <p:nvPr/>
          </p:nvSpPr>
          <p:spPr>
            <a:xfrm rot="16200000">
              <a:off x="6686883" y="2000869"/>
              <a:ext cx="504056" cy="504056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rgbClr val="00ADDC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+  –</a:t>
              </a: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944676C8-0574-4544-90EF-430369ABD0FA}"/>
                </a:ext>
              </a:extLst>
            </p:cNvPr>
            <p:cNvSpPr/>
            <p:nvPr/>
          </p:nvSpPr>
          <p:spPr>
            <a:xfrm>
              <a:off x="7386404" y="2211261"/>
              <a:ext cx="108000" cy="108000"/>
            </a:xfrm>
            <a:prstGeom prst="ellipse">
              <a:avLst/>
            </a:prstGeom>
            <a:solidFill>
              <a:srgbClr val="00ADDC">
                <a:lumMod val="20000"/>
                <a:lumOff val="80000"/>
              </a:srgbClr>
            </a:solidFill>
            <a:ln w="38100" cap="flat" cmpd="sng" algn="ctr">
              <a:solidFill>
                <a:srgbClr val="00ADDC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ACE91DED-E0BB-417F-835D-89487739FAFA}"/>
              </a:ext>
            </a:extLst>
          </p:cNvPr>
          <p:cNvGrpSpPr/>
          <p:nvPr/>
        </p:nvGrpSpPr>
        <p:grpSpPr>
          <a:xfrm>
            <a:off x="6659468" y="3007184"/>
            <a:ext cx="987817" cy="172609"/>
            <a:chOff x="5786350" y="4580217"/>
            <a:chExt cx="987817" cy="172609"/>
          </a:xfrm>
        </p:grpSpPr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4A8E8D4B-C93E-46C9-BD84-F6A782CBAF38}"/>
                </a:ext>
              </a:extLst>
            </p:cNvPr>
            <p:cNvSpPr/>
            <p:nvPr/>
          </p:nvSpPr>
          <p:spPr>
            <a:xfrm flipH="1">
              <a:off x="5786350" y="4588698"/>
              <a:ext cx="158237" cy="158237"/>
            </a:xfrm>
            <a:prstGeom prst="ellipse">
              <a:avLst/>
            </a:prstGeom>
            <a:solidFill>
              <a:sysClr val="windowText" lastClr="000000"/>
            </a:solidFill>
            <a:ln w="635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AE626E29-C132-4B16-BB1F-CA934C1195F9}"/>
                </a:ext>
              </a:extLst>
            </p:cNvPr>
            <p:cNvSpPr/>
            <p:nvPr/>
          </p:nvSpPr>
          <p:spPr>
            <a:xfrm flipH="1">
              <a:off x="5941763" y="4581212"/>
              <a:ext cx="158237" cy="158237"/>
            </a:xfrm>
            <a:prstGeom prst="ellipse">
              <a:avLst/>
            </a:prstGeom>
            <a:solidFill>
              <a:sysClr val="windowText" lastClr="000000"/>
            </a:solidFill>
            <a:ln w="635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1840CBED-BDF4-42FE-8DF6-FF2BF20E79A9}"/>
                </a:ext>
              </a:extLst>
            </p:cNvPr>
            <p:cNvSpPr/>
            <p:nvPr/>
          </p:nvSpPr>
          <p:spPr>
            <a:xfrm flipH="1">
              <a:off x="6083804" y="4584458"/>
              <a:ext cx="158237" cy="158237"/>
            </a:xfrm>
            <a:prstGeom prst="ellipse">
              <a:avLst/>
            </a:prstGeom>
            <a:solidFill>
              <a:sysClr val="windowText" lastClr="000000"/>
            </a:solidFill>
            <a:ln w="635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5C1E5911-898F-4DC0-8367-6F2ECBDC8CDE}"/>
                </a:ext>
              </a:extLst>
            </p:cNvPr>
            <p:cNvSpPr/>
            <p:nvPr/>
          </p:nvSpPr>
          <p:spPr>
            <a:xfrm flipH="1">
              <a:off x="6206436" y="4580218"/>
              <a:ext cx="158237" cy="158237"/>
            </a:xfrm>
            <a:prstGeom prst="ellipse">
              <a:avLst/>
            </a:prstGeom>
            <a:solidFill>
              <a:sysClr val="windowText" lastClr="000000"/>
            </a:solidFill>
            <a:ln w="635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A2F0F951-F0E5-4412-B2B3-A2FE95B09EFC}"/>
                </a:ext>
              </a:extLst>
            </p:cNvPr>
            <p:cNvSpPr/>
            <p:nvPr/>
          </p:nvSpPr>
          <p:spPr>
            <a:xfrm flipH="1">
              <a:off x="6351257" y="4594589"/>
              <a:ext cx="158237" cy="158237"/>
            </a:xfrm>
            <a:prstGeom prst="ellipse">
              <a:avLst/>
            </a:prstGeom>
            <a:solidFill>
              <a:sysClr val="windowText" lastClr="000000"/>
            </a:solidFill>
            <a:ln w="635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066A2EB2-5AB2-46FA-97C7-B585DEF96ADB}"/>
                </a:ext>
              </a:extLst>
            </p:cNvPr>
            <p:cNvSpPr/>
            <p:nvPr/>
          </p:nvSpPr>
          <p:spPr>
            <a:xfrm flipH="1">
              <a:off x="6490474" y="4593237"/>
              <a:ext cx="158237" cy="158237"/>
            </a:xfrm>
            <a:prstGeom prst="ellipse">
              <a:avLst/>
            </a:prstGeom>
            <a:solidFill>
              <a:sysClr val="windowText" lastClr="000000"/>
            </a:solidFill>
            <a:ln w="635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041F0698-1262-499C-BBCB-98BA75C360EA}"/>
                </a:ext>
              </a:extLst>
            </p:cNvPr>
            <p:cNvSpPr/>
            <p:nvPr/>
          </p:nvSpPr>
          <p:spPr>
            <a:xfrm flipH="1">
              <a:off x="6615930" y="4580217"/>
              <a:ext cx="158237" cy="158237"/>
            </a:xfrm>
            <a:prstGeom prst="ellipse">
              <a:avLst/>
            </a:prstGeom>
            <a:solidFill>
              <a:sysClr val="windowText" lastClr="000000"/>
            </a:solidFill>
            <a:ln w="635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196" name="Flowchart: Manual Input 195">
            <a:extLst>
              <a:ext uri="{FF2B5EF4-FFF2-40B4-BE49-F238E27FC236}">
                <a16:creationId xmlns:a16="http://schemas.microsoft.com/office/drawing/2014/main" id="{C1838016-2027-4B49-8BF5-4C48DDD7B3FA}"/>
              </a:ext>
            </a:extLst>
          </p:cNvPr>
          <p:cNvSpPr/>
          <p:nvPr/>
        </p:nvSpPr>
        <p:spPr>
          <a:xfrm flipV="1">
            <a:off x="6389250" y="3382072"/>
            <a:ext cx="1460183" cy="300926"/>
          </a:xfrm>
          <a:prstGeom prst="flowChartManualInput">
            <a:avLst/>
          </a:prstGeom>
          <a:solidFill>
            <a:srgbClr val="00ADDC">
              <a:lumMod val="40000"/>
              <a:lumOff val="60000"/>
            </a:srgbClr>
          </a:solidFill>
          <a:ln w="19050" cap="flat" cmpd="sng" algn="ctr">
            <a:solidFill>
              <a:srgbClr val="00ADDC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D75980CA-CF3B-4B70-8205-3AC1DC51D4A4}"/>
              </a:ext>
            </a:extLst>
          </p:cNvPr>
          <p:cNvGrpSpPr/>
          <p:nvPr/>
        </p:nvGrpSpPr>
        <p:grpSpPr>
          <a:xfrm rot="237917">
            <a:off x="6388056" y="3357834"/>
            <a:ext cx="1444170" cy="316474"/>
            <a:chOff x="5432609" y="4866784"/>
            <a:chExt cx="1444170" cy="316474"/>
          </a:xfrm>
        </p:grpSpPr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9EC05AEE-0F50-400E-9CEA-E2FFDC03DED7}"/>
                </a:ext>
              </a:extLst>
            </p:cNvPr>
            <p:cNvSpPr/>
            <p:nvPr/>
          </p:nvSpPr>
          <p:spPr>
            <a:xfrm flipH="1">
              <a:off x="5571852" y="4924287"/>
              <a:ext cx="158237" cy="158237"/>
            </a:xfrm>
            <a:prstGeom prst="ellipse">
              <a:avLst/>
            </a:prstGeom>
            <a:solidFill>
              <a:sysClr val="windowText" lastClr="000000"/>
            </a:solidFill>
            <a:ln w="635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86F5CA31-AB74-45BA-8D45-9167184AF4A9}"/>
                </a:ext>
              </a:extLst>
            </p:cNvPr>
            <p:cNvSpPr/>
            <p:nvPr/>
          </p:nvSpPr>
          <p:spPr>
            <a:xfrm flipH="1">
              <a:off x="5707231" y="4963891"/>
              <a:ext cx="158237" cy="158237"/>
            </a:xfrm>
            <a:prstGeom prst="ellipse">
              <a:avLst/>
            </a:prstGeom>
            <a:solidFill>
              <a:sysClr val="windowText" lastClr="000000"/>
            </a:solidFill>
            <a:ln w="635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06EDC531-9476-4710-AD31-94CC30579FBB}"/>
                </a:ext>
              </a:extLst>
            </p:cNvPr>
            <p:cNvSpPr/>
            <p:nvPr/>
          </p:nvSpPr>
          <p:spPr>
            <a:xfrm flipH="1">
              <a:off x="5818094" y="4918686"/>
              <a:ext cx="158237" cy="158237"/>
            </a:xfrm>
            <a:prstGeom prst="ellipse">
              <a:avLst/>
            </a:prstGeom>
            <a:solidFill>
              <a:sysClr val="windowText" lastClr="000000"/>
            </a:solidFill>
            <a:ln w="635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23800AEC-07B6-44F2-A90A-7E1D07BF4C19}"/>
                </a:ext>
              </a:extLst>
            </p:cNvPr>
            <p:cNvSpPr/>
            <p:nvPr/>
          </p:nvSpPr>
          <p:spPr>
            <a:xfrm flipH="1">
              <a:off x="5974214" y="4972539"/>
              <a:ext cx="158237" cy="158237"/>
            </a:xfrm>
            <a:prstGeom prst="ellipse">
              <a:avLst/>
            </a:prstGeom>
            <a:solidFill>
              <a:sysClr val="windowText" lastClr="000000"/>
            </a:solidFill>
            <a:ln w="635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3FD368EE-B328-4357-8DCD-CF957FA0DF16}"/>
                </a:ext>
              </a:extLst>
            </p:cNvPr>
            <p:cNvSpPr/>
            <p:nvPr/>
          </p:nvSpPr>
          <p:spPr>
            <a:xfrm flipH="1">
              <a:off x="6068146" y="4896603"/>
              <a:ext cx="158237" cy="158237"/>
            </a:xfrm>
            <a:prstGeom prst="ellipse">
              <a:avLst/>
            </a:prstGeom>
            <a:solidFill>
              <a:sysClr val="windowText" lastClr="000000"/>
            </a:solidFill>
            <a:ln w="635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1E499583-86E2-45B1-9ED3-C4290BF8ACEE}"/>
                </a:ext>
              </a:extLst>
            </p:cNvPr>
            <p:cNvSpPr/>
            <p:nvPr/>
          </p:nvSpPr>
          <p:spPr>
            <a:xfrm flipH="1">
              <a:off x="6179700" y="4987157"/>
              <a:ext cx="158237" cy="158237"/>
            </a:xfrm>
            <a:prstGeom prst="ellipse">
              <a:avLst/>
            </a:prstGeom>
            <a:solidFill>
              <a:sysClr val="windowText" lastClr="000000"/>
            </a:solidFill>
            <a:ln w="635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86335131-CAF5-4B4D-A1A8-CFA24AF70E36}"/>
                </a:ext>
              </a:extLst>
            </p:cNvPr>
            <p:cNvSpPr/>
            <p:nvPr/>
          </p:nvSpPr>
          <p:spPr>
            <a:xfrm flipH="1">
              <a:off x="5432609" y="4972538"/>
              <a:ext cx="158237" cy="158237"/>
            </a:xfrm>
            <a:prstGeom prst="ellipse">
              <a:avLst/>
            </a:prstGeom>
            <a:solidFill>
              <a:sysClr val="windowText" lastClr="000000"/>
            </a:solidFill>
            <a:ln w="635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54049B6A-5177-4D59-BF7B-21434FBAABB8}"/>
                </a:ext>
              </a:extLst>
            </p:cNvPr>
            <p:cNvSpPr/>
            <p:nvPr/>
          </p:nvSpPr>
          <p:spPr>
            <a:xfrm flipH="1">
              <a:off x="6273632" y="4866994"/>
              <a:ext cx="158237" cy="158237"/>
            </a:xfrm>
            <a:prstGeom prst="ellipse">
              <a:avLst/>
            </a:prstGeom>
            <a:solidFill>
              <a:sysClr val="windowText" lastClr="000000"/>
            </a:solidFill>
            <a:ln w="635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7BAAA20E-FF23-4AF1-9425-F557D91C378B}"/>
                </a:ext>
              </a:extLst>
            </p:cNvPr>
            <p:cNvSpPr/>
            <p:nvPr/>
          </p:nvSpPr>
          <p:spPr>
            <a:xfrm flipH="1">
              <a:off x="6370448" y="4997804"/>
              <a:ext cx="158237" cy="158237"/>
            </a:xfrm>
            <a:prstGeom prst="ellipse">
              <a:avLst/>
            </a:prstGeom>
            <a:solidFill>
              <a:sysClr val="windowText" lastClr="000000"/>
            </a:solidFill>
            <a:ln w="635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2700F7BA-DBF0-4E3B-922F-C36C0EF4000D}"/>
                </a:ext>
              </a:extLst>
            </p:cNvPr>
            <p:cNvSpPr/>
            <p:nvPr/>
          </p:nvSpPr>
          <p:spPr>
            <a:xfrm flipH="1">
              <a:off x="6491993" y="4866784"/>
              <a:ext cx="158237" cy="158237"/>
            </a:xfrm>
            <a:prstGeom prst="ellipse">
              <a:avLst/>
            </a:prstGeom>
            <a:solidFill>
              <a:sysClr val="windowText" lastClr="000000"/>
            </a:solidFill>
            <a:ln w="635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EC25D615-19F7-4033-9211-690CAB01ABF3}"/>
                </a:ext>
              </a:extLst>
            </p:cNvPr>
            <p:cNvSpPr/>
            <p:nvPr/>
          </p:nvSpPr>
          <p:spPr>
            <a:xfrm flipH="1">
              <a:off x="6560305" y="5010956"/>
              <a:ext cx="158237" cy="158237"/>
            </a:xfrm>
            <a:prstGeom prst="ellipse">
              <a:avLst/>
            </a:prstGeom>
            <a:solidFill>
              <a:sysClr val="windowText" lastClr="000000"/>
            </a:solidFill>
            <a:ln w="635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E26C2F8A-85C6-4D0E-B579-7C1E2FEF7E8B}"/>
                </a:ext>
              </a:extLst>
            </p:cNvPr>
            <p:cNvSpPr/>
            <p:nvPr/>
          </p:nvSpPr>
          <p:spPr>
            <a:xfrm flipH="1">
              <a:off x="6702224" y="4867166"/>
              <a:ext cx="158237" cy="158237"/>
            </a:xfrm>
            <a:prstGeom prst="ellipse">
              <a:avLst/>
            </a:prstGeom>
            <a:solidFill>
              <a:sysClr val="windowText" lastClr="000000"/>
            </a:solidFill>
            <a:ln w="635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F25E2CDB-AA82-4716-8F72-E10EB143D852}"/>
                </a:ext>
              </a:extLst>
            </p:cNvPr>
            <p:cNvSpPr/>
            <p:nvPr/>
          </p:nvSpPr>
          <p:spPr>
            <a:xfrm flipH="1">
              <a:off x="6718542" y="5025021"/>
              <a:ext cx="158237" cy="158237"/>
            </a:xfrm>
            <a:prstGeom prst="ellipse">
              <a:avLst/>
            </a:prstGeom>
            <a:solidFill>
              <a:sysClr val="windowText" lastClr="000000"/>
            </a:solidFill>
            <a:ln w="635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-</a:t>
              </a: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291882E3-6569-474C-9735-7FE6D6AF61F6}"/>
              </a:ext>
            </a:extLst>
          </p:cNvPr>
          <p:cNvGrpSpPr/>
          <p:nvPr/>
        </p:nvGrpSpPr>
        <p:grpSpPr>
          <a:xfrm>
            <a:off x="5656012" y="3532595"/>
            <a:ext cx="1279861" cy="1315653"/>
            <a:chOff x="5064380" y="2585307"/>
            <a:chExt cx="1279861" cy="1315653"/>
          </a:xfrm>
        </p:grpSpPr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CC02F38E-56D9-4194-84A9-20D384CCDC99}"/>
                </a:ext>
              </a:extLst>
            </p:cNvPr>
            <p:cNvSpPr txBox="1"/>
            <p:nvPr/>
          </p:nvSpPr>
          <p:spPr>
            <a:xfrm>
              <a:off x="5064380" y="3254629"/>
              <a:ext cx="9567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rbel"/>
                </a:rPr>
                <a:t>n-type channel</a:t>
              </a:r>
            </a:p>
          </p:txBody>
        </p:sp>
        <p:sp>
          <p:nvSpPr>
            <p:cNvPr id="213" name="Arc 212">
              <a:extLst>
                <a:ext uri="{FF2B5EF4-FFF2-40B4-BE49-F238E27FC236}">
                  <a16:creationId xmlns:a16="http://schemas.microsoft.com/office/drawing/2014/main" id="{426634CC-170D-408F-AD35-8C61CBD0874D}"/>
                </a:ext>
              </a:extLst>
            </p:cNvPr>
            <p:cNvSpPr/>
            <p:nvPr/>
          </p:nvSpPr>
          <p:spPr>
            <a:xfrm rot="3978917">
              <a:off x="5317513" y="2423192"/>
              <a:ext cx="864613" cy="1188843"/>
            </a:xfrm>
            <a:prstGeom prst="arc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844D7BA4-C1A9-412A-AA22-C64140683AA7}"/>
              </a:ext>
            </a:extLst>
          </p:cNvPr>
          <p:cNvGrpSpPr/>
          <p:nvPr/>
        </p:nvGrpSpPr>
        <p:grpSpPr>
          <a:xfrm>
            <a:off x="4522792" y="1300734"/>
            <a:ext cx="2406805" cy="2162460"/>
            <a:chOff x="4388337" y="3034839"/>
            <a:chExt cx="2406805" cy="2162460"/>
          </a:xfrm>
        </p:grpSpPr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115EB86A-7411-4078-B539-1A1A5F17BB7B}"/>
                </a:ext>
              </a:extLst>
            </p:cNvPr>
            <p:cNvSpPr txBox="1"/>
            <p:nvPr/>
          </p:nvSpPr>
          <p:spPr>
            <a:xfrm>
              <a:off x="4543716" y="3034839"/>
              <a:ext cx="14360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rbel"/>
                </a:rPr>
                <a:t>Gate (metal layer over oxide layer)</a:t>
              </a:r>
            </a:p>
          </p:txBody>
        </p:sp>
        <p:sp>
          <p:nvSpPr>
            <p:cNvPr id="216" name="Arc 215">
              <a:extLst>
                <a:ext uri="{FF2B5EF4-FFF2-40B4-BE49-F238E27FC236}">
                  <a16:creationId xmlns:a16="http://schemas.microsoft.com/office/drawing/2014/main" id="{D12FEB30-5BDF-4F99-BB4D-83DED0B357CE}"/>
                </a:ext>
              </a:extLst>
            </p:cNvPr>
            <p:cNvSpPr/>
            <p:nvPr/>
          </p:nvSpPr>
          <p:spPr>
            <a:xfrm rot="17621083" flipV="1">
              <a:off x="4764101" y="3166258"/>
              <a:ext cx="1655277" cy="2406805"/>
            </a:xfrm>
            <a:prstGeom prst="arc">
              <a:avLst>
                <a:gd name="adj1" fmla="val 16688898"/>
                <a:gd name="adj2" fmla="val 1245223"/>
              </a:avLst>
            </a:prstGeom>
            <a:noFill/>
            <a:ln w="38100" cap="flat" cmpd="sng" algn="ctr">
              <a:solidFill>
                <a:schemeClr val="accent1"/>
              </a:solidFill>
              <a:prstDash val="solid"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217" name="TextBox 216">
            <a:extLst>
              <a:ext uri="{FF2B5EF4-FFF2-40B4-BE49-F238E27FC236}">
                <a16:creationId xmlns:a16="http://schemas.microsoft.com/office/drawing/2014/main" id="{700311DF-7832-46FB-AAF9-C6BB5F261C9D}"/>
              </a:ext>
            </a:extLst>
          </p:cNvPr>
          <p:cNvSpPr txBox="1"/>
          <p:nvPr/>
        </p:nvSpPr>
        <p:spPr>
          <a:xfrm>
            <a:off x="4389992" y="4909865"/>
            <a:ext cx="4438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latin typeface="Corbel"/>
              </a:rPr>
              <a:t>n-type channel creates path between source and drain for current to conduct!</a:t>
            </a:r>
          </a:p>
        </p:txBody>
      </p:sp>
    </p:spTree>
    <p:extLst>
      <p:ext uri="{BB962C8B-B14F-4D97-AF65-F5344CB8AC3E}">
        <p14:creationId xmlns:p14="http://schemas.microsoft.com/office/powerpoint/2010/main" val="174381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58" grpId="0" animBg="1"/>
      <p:bldP spid="159" grpId="0" animBg="1"/>
      <p:bldP spid="160" grpId="0" animBg="1"/>
      <p:bldP spid="196" grpId="0" animBg="1"/>
      <p:bldP spid="2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403"/>
            <a:ext cx="10515600" cy="1325563"/>
          </a:xfrm>
        </p:spPr>
        <p:txBody>
          <a:bodyPr/>
          <a:lstStyle/>
          <a:p>
            <a:r>
              <a:rPr lang="en-US" b="1" dirty="0" err="1"/>
              <a:t>nMOS</a:t>
            </a:r>
            <a:r>
              <a:rPr lang="en-US" b="1" dirty="0"/>
              <a:t> </a:t>
            </a:r>
            <a:r>
              <a:rPr lang="en-US" b="1" dirty="0" err="1"/>
              <a:t>vs</a:t>
            </a:r>
            <a:r>
              <a:rPr lang="en-US" b="1" dirty="0"/>
              <a:t> </a:t>
            </a:r>
            <a:r>
              <a:rPr lang="en-US" b="1" dirty="0" err="1"/>
              <a:t>pMOS</a:t>
            </a:r>
            <a:endParaRPr lang="en-CA" b="1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268760"/>
            <a:ext cx="5326360" cy="504056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Two types of MOSFETs exist, based on the semiconductor type in the drain and source, and the channel formed. </a:t>
            </a:r>
          </a:p>
          <a:p>
            <a:pPr lvl="1">
              <a:lnSpc>
                <a:spcPct val="90000"/>
              </a:lnSpc>
            </a:pPr>
            <a:endParaRPr lang="en-CA" dirty="0">
              <a:solidFill>
                <a:srgbClr val="FFFF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CA" dirty="0" err="1">
                <a:solidFill>
                  <a:schemeClr val="accent1"/>
                </a:solidFill>
              </a:rPr>
              <a:t>nMOS</a:t>
            </a:r>
            <a:r>
              <a:rPr lang="en-CA" dirty="0">
                <a:solidFill>
                  <a:schemeClr val="accent1"/>
                </a:solidFill>
              </a:rPr>
              <a:t> transistors </a:t>
            </a:r>
            <a:r>
              <a:rPr lang="en-CA" dirty="0"/>
              <a:t>(the design described so far) conduct electricity when a positive voltage (5V) is applied to the gate.</a:t>
            </a:r>
          </a:p>
          <a:p>
            <a:pPr lvl="1">
              <a:lnSpc>
                <a:spcPct val="90000"/>
              </a:lnSpc>
            </a:pPr>
            <a:endParaRPr lang="en-CA" dirty="0"/>
          </a:p>
          <a:p>
            <a:pPr lvl="1">
              <a:lnSpc>
                <a:spcPct val="90000"/>
              </a:lnSpc>
            </a:pPr>
            <a:r>
              <a:rPr lang="en-CA" dirty="0" err="1">
                <a:solidFill>
                  <a:schemeClr val="accent1"/>
                </a:solidFill>
              </a:rPr>
              <a:t>pMOS</a:t>
            </a:r>
            <a:r>
              <a:rPr lang="en-CA" dirty="0">
                <a:solidFill>
                  <a:schemeClr val="accent1"/>
                </a:solidFill>
              </a:rPr>
              <a:t> transistors </a:t>
            </a:r>
            <a:r>
              <a:rPr lang="en-CA" dirty="0"/>
              <a:t>(indicated by a small circle above the gate) conduct electricity (i.e., act as a closed switch) when the gate voltage is logic-zero.</a:t>
            </a:r>
          </a:p>
        </p:txBody>
      </p:sp>
      <p:sp>
        <p:nvSpPr>
          <p:cNvPr id="239620" name="Rectangle 4"/>
          <p:cNvSpPr>
            <a:spLocks noChangeArrowheads="1"/>
          </p:cNvSpPr>
          <p:nvPr/>
        </p:nvSpPr>
        <p:spPr bwMode="auto">
          <a:xfrm>
            <a:off x="7054850" y="148113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239626" name="Rectangle 10"/>
          <p:cNvSpPr>
            <a:spLocks noChangeArrowheads="1"/>
          </p:cNvSpPr>
          <p:nvPr/>
        </p:nvSpPr>
        <p:spPr bwMode="auto">
          <a:xfrm>
            <a:off x="8758238" y="3611563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239629" name="Rectangle 13"/>
          <p:cNvSpPr>
            <a:spLocks noChangeArrowheads="1"/>
          </p:cNvSpPr>
          <p:nvPr/>
        </p:nvSpPr>
        <p:spPr bwMode="auto">
          <a:xfrm>
            <a:off x="9232900" y="1273175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CA"/>
          </a:p>
        </p:txBody>
      </p:sp>
      <p:grpSp>
        <p:nvGrpSpPr>
          <p:cNvPr id="35" name="Group 34"/>
          <p:cNvGrpSpPr/>
          <p:nvPr/>
        </p:nvGrpSpPr>
        <p:grpSpPr>
          <a:xfrm>
            <a:off x="7896200" y="620688"/>
            <a:ext cx="2390778" cy="2713856"/>
            <a:chOff x="2743200" y="1219200"/>
            <a:chExt cx="2819400" cy="3200400"/>
          </a:xfrm>
        </p:grpSpPr>
        <p:sp>
          <p:nvSpPr>
            <p:cNvPr id="239632" name="Rectangle 16"/>
            <p:cNvSpPr>
              <a:spLocks noChangeArrowheads="1"/>
            </p:cNvSpPr>
            <p:nvPr/>
          </p:nvSpPr>
          <p:spPr bwMode="auto">
            <a:xfrm>
              <a:off x="2743200" y="1219200"/>
              <a:ext cx="2819400" cy="3200400"/>
            </a:xfrm>
            <a:prstGeom prst="round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239622" name="Picture 6" descr="pmos.gif (11461 bytes)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4988" y="2667000"/>
              <a:ext cx="2182813" cy="1622425"/>
            </a:xfrm>
            <a:prstGeom prst="rect">
              <a:avLst/>
            </a:prstGeom>
            <a:noFill/>
          </p:spPr>
        </p:pic>
        <p:pic>
          <p:nvPicPr>
            <p:cNvPr id="239628" name="Picture 12" descr="nmos-symbol.gif (4030 bytes)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95600" y="1462088"/>
              <a:ext cx="2514600" cy="1052513"/>
            </a:xfrm>
            <a:prstGeom prst="rect">
              <a:avLst/>
            </a:prstGeom>
            <a:noFill/>
          </p:spPr>
        </p:pic>
      </p:grpSp>
      <p:grpSp>
        <p:nvGrpSpPr>
          <p:cNvPr id="34" name="Group 33"/>
          <p:cNvGrpSpPr/>
          <p:nvPr/>
        </p:nvGrpSpPr>
        <p:grpSpPr>
          <a:xfrm>
            <a:off x="7896200" y="3573016"/>
            <a:ext cx="2326162" cy="2713856"/>
            <a:chOff x="5867400" y="1219200"/>
            <a:chExt cx="2743200" cy="3200400"/>
          </a:xfrm>
        </p:grpSpPr>
        <p:sp>
          <p:nvSpPr>
            <p:cNvPr id="239633" name="Rectangle 17"/>
            <p:cNvSpPr>
              <a:spLocks noChangeArrowheads="1"/>
            </p:cNvSpPr>
            <p:nvPr/>
          </p:nvSpPr>
          <p:spPr bwMode="auto">
            <a:xfrm>
              <a:off x="5867400" y="1219200"/>
              <a:ext cx="2743200" cy="3200400"/>
            </a:xfrm>
            <a:prstGeom prst="round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239625" name="Picture 9" descr="nmos.gif (11613 bytes)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69025" y="2667000"/>
              <a:ext cx="2136775" cy="1600200"/>
            </a:xfrm>
            <a:prstGeom prst="rect">
              <a:avLst/>
            </a:prstGeom>
            <a:noFill/>
          </p:spPr>
        </p:pic>
        <p:pic>
          <p:nvPicPr>
            <p:cNvPr id="239631" name="Picture 15" descr="pmos-symbol.gif (4215 bytes)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19800" y="1473200"/>
              <a:ext cx="2438400" cy="10302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1624" y="2780928"/>
            <a:ext cx="5904656" cy="91440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+mn-lt"/>
              </a:rPr>
              <a:t>Transistors to Logic Gates</a:t>
            </a:r>
            <a:endParaRPr lang="en-CA" sz="4400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9787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Transistors to Gates</a:t>
            </a:r>
            <a:endParaRPr lang="en-CA" b="1" dirty="0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7448" y="1536565"/>
            <a:ext cx="6525259" cy="47007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MOSFETs can make current flow, based on the voltage values in the gate and drain.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i.e. the truth table on the right.</a:t>
            </a:r>
          </a:p>
          <a:p>
            <a:pPr>
              <a:lnSpc>
                <a:spcPct val="90000"/>
              </a:lnSpc>
            </a:pPr>
            <a:r>
              <a:rPr lang="en-US" dirty="0"/>
              <a:t>One final step: combining MOSFETS to create high and low voltage outputs, based on high and low voltage inputs.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General approach: create transistor circuits that make current flow to outputs from high or low voltage, based on transistor input values.</a:t>
            </a:r>
          </a:p>
          <a:p>
            <a:pPr lvl="1">
              <a:lnSpc>
                <a:spcPct val="90000"/>
              </a:lnSpc>
            </a:pPr>
            <a:endParaRPr lang="en-CA" dirty="0"/>
          </a:p>
        </p:txBody>
      </p:sp>
      <p:graphicFrame>
        <p:nvGraphicFramePr>
          <p:cNvPr id="237635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490541"/>
              </p:ext>
            </p:extLst>
          </p:nvPr>
        </p:nvGraphicFramePr>
        <p:xfrm>
          <a:off x="7757864" y="1737643"/>
          <a:ext cx="2514600" cy="1999616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DS</a:t>
                      </a:r>
                      <a:endParaRPr kumimoji="0" lang="en-CA" sz="20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GS</a:t>
                      </a:r>
                      <a:endParaRPr kumimoji="0" lang="en-CA" sz="20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DS</a:t>
                      </a:r>
                      <a:endParaRPr kumimoji="0" lang="en-CA" sz="20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Low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Low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Low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Low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High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Low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High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Low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Low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High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High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itchFamily="34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7661" name="Line 93"/>
          <p:cNvSpPr>
            <a:spLocks noChangeShapeType="1"/>
          </p:cNvSpPr>
          <p:nvPr/>
        </p:nvSpPr>
        <p:spPr bwMode="auto">
          <a:xfrm>
            <a:off x="7757864" y="2118643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37662" name="Line 94"/>
          <p:cNvSpPr>
            <a:spLocks noChangeShapeType="1"/>
          </p:cNvSpPr>
          <p:nvPr/>
        </p:nvSpPr>
        <p:spPr bwMode="auto">
          <a:xfrm flipV="1">
            <a:off x="9434264" y="1737643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37664" name="Text Box 96"/>
          <p:cNvSpPr txBox="1">
            <a:spLocks noChangeArrowheads="1"/>
          </p:cNvSpPr>
          <p:nvPr/>
        </p:nvSpPr>
        <p:spPr bwMode="auto">
          <a:xfrm>
            <a:off x="7846351" y="1337533"/>
            <a:ext cx="23209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/>
              <a:t>MOSFET Truth Table</a:t>
            </a:r>
            <a:endParaRPr lang="en-CA" sz="20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548680"/>
            <a:ext cx="10225136" cy="914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Create gates using a combination of transistors</a:t>
            </a:r>
            <a:endParaRPr lang="en-CA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26</a:t>
            </a:fld>
            <a:endParaRPr lang="en-CA"/>
          </a:p>
        </p:txBody>
      </p:sp>
      <p:sp>
        <p:nvSpPr>
          <p:cNvPr id="4" name="Rounded Rectangle 3"/>
          <p:cNvSpPr/>
          <p:nvPr/>
        </p:nvSpPr>
        <p:spPr>
          <a:xfrm>
            <a:off x="6888088" y="1817175"/>
            <a:ext cx="2114416" cy="3672408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Down Arrow 4"/>
          <p:cNvSpPr/>
          <p:nvPr/>
        </p:nvSpPr>
        <p:spPr>
          <a:xfrm>
            <a:off x="7778369" y="4209804"/>
            <a:ext cx="333855" cy="4451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" name="Straight Connector 5"/>
          <p:cNvCxnSpPr/>
          <p:nvPr/>
        </p:nvCxnSpPr>
        <p:spPr>
          <a:xfrm>
            <a:off x="7444513" y="5014036"/>
            <a:ext cx="1057208" cy="0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6"/>
          <p:cNvSpPr/>
          <p:nvPr/>
        </p:nvSpPr>
        <p:spPr>
          <a:xfrm rot="5400000">
            <a:off x="7828186" y="4849695"/>
            <a:ext cx="278213" cy="333855"/>
          </a:xfrm>
          <a:prstGeom prst="triangle">
            <a:avLst/>
          </a:prstGeom>
          <a:solidFill>
            <a:srgbClr val="002060"/>
          </a:solidFill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8095400" y="4971976"/>
            <a:ext cx="84790" cy="84790"/>
          </a:xfrm>
          <a:prstGeom prst="ellipse">
            <a:avLst/>
          </a:prstGeom>
          <a:solidFill>
            <a:srgbClr val="002060"/>
          </a:solidFill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7070816" y="2773537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A</a:t>
            </a:r>
            <a:endParaRPr lang="en-CA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54270" y="278714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Y</a:t>
            </a:r>
            <a:endParaRPr lang="en-CA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32434" y="4820367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A</a:t>
            </a:r>
            <a:endParaRPr lang="en-CA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18545" y="4830065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Y</a:t>
            </a:r>
            <a:endParaRPr lang="en-CA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611442" y="2953830"/>
            <a:ext cx="56527" cy="5652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8075214" y="2960434"/>
            <a:ext cx="56527" cy="5652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5" name="Group 25"/>
          <p:cNvGrpSpPr/>
          <p:nvPr/>
        </p:nvGrpSpPr>
        <p:grpSpPr>
          <a:xfrm>
            <a:off x="7377581" y="2095389"/>
            <a:ext cx="1057901" cy="1891847"/>
            <a:chOff x="6933652" y="1484784"/>
            <a:chExt cx="1369049" cy="2448272"/>
          </a:xfrm>
        </p:grpSpPr>
        <p:grpSp>
          <p:nvGrpSpPr>
            <p:cNvPr id="16" name="Group 19"/>
            <p:cNvGrpSpPr/>
            <p:nvPr/>
          </p:nvGrpSpPr>
          <p:grpSpPr>
            <a:xfrm>
              <a:off x="6933652" y="1484784"/>
              <a:ext cx="1369049" cy="2304256"/>
              <a:chOff x="6589595" y="2060848"/>
              <a:chExt cx="1156477" cy="1584176"/>
            </a:xfrm>
          </p:grpSpPr>
          <p:cxnSp>
            <p:nvCxnSpPr>
              <p:cNvPr id="22" name="Elbow Connector 21"/>
              <p:cNvCxnSpPr/>
              <p:nvPr/>
            </p:nvCxnSpPr>
            <p:spPr>
              <a:xfrm rot="5400000" flipH="1" flipV="1">
                <a:off x="7020272" y="2204864"/>
                <a:ext cx="504056" cy="216024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Elbow Connector 22"/>
              <p:cNvCxnSpPr/>
              <p:nvPr/>
            </p:nvCxnSpPr>
            <p:spPr>
              <a:xfrm rot="16200000" flipH="1">
                <a:off x="7020272" y="2492896"/>
                <a:ext cx="504056" cy="216024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Elbow Connector 23"/>
              <p:cNvCxnSpPr/>
              <p:nvPr/>
            </p:nvCxnSpPr>
            <p:spPr>
              <a:xfrm rot="5400000" flipH="1" flipV="1">
                <a:off x="7020272" y="2996952"/>
                <a:ext cx="504056" cy="216024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Elbow Connector 24"/>
              <p:cNvCxnSpPr/>
              <p:nvPr/>
            </p:nvCxnSpPr>
            <p:spPr>
              <a:xfrm rot="16200000" flipH="1">
                <a:off x="7020272" y="3284984"/>
                <a:ext cx="504056" cy="216024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380312" y="2852936"/>
                <a:ext cx="365760" cy="0"/>
              </a:xfrm>
              <a:prstGeom prst="line">
                <a:avLst/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7092280" y="2309530"/>
                <a:ext cx="0" cy="288032"/>
              </a:xfrm>
              <a:prstGeom prst="line">
                <a:avLst/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7092280" y="3101618"/>
                <a:ext cx="0" cy="288032"/>
              </a:xfrm>
              <a:prstGeom prst="line">
                <a:avLst/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lbow Connector 28"/>
              <p:cNvCxnSpPr/>
              <p:nvPr/>
            </p:nvCxnSpPr>
            <p:spPr>
              <a:xfrm rot="5400000">
                <a:off x="6743329" y="2574134"/>
                <a:ext cx="457200" cy="216025"/>
              </a:xfrm>
              <a:prstGeom prst="bentConnector3">
                <a:avLst>
                  <a:gd name="adj1" fmla="val 1289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lbow Connector 29"/>
              <p:cNvCxnSpPr/>
              <p:nvPr/>
            </p:nvCxnSpPr>
            <p:spPr>
              <a:xfrm rot="16200000" flipV="1">
                <a:off x="6743327" y="2919908"/>
                <a:ext cx="457200" cy="216025"/>
              </a:xfrm>
              <a:prstGeom prst="bentConnector3">
                <a:avLst>
                  <a:gd name="adj1" fmla="val 1289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589595" y="2852936"/>
                <a:ext cx="274319" cy="0"/>
              </a:xfrm>
              <a:prstGeom prst="line">
                <a:avLst/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Oval 16"/>
            <p:cNvSpPr/>
            <p:nvPr/>
          </p:nvSpPr>
          <p:spPr>
            <a:xfrm>
              <a:off x="7432888" y="2019644"/>
              <a:ext cx="91440" cy="91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732292" y="1484784"/>
              <a:ext cx="274320" cy="0"/>
            </a:xfrm>
            <a:prstGeom prst="line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90116" y="3789040"/>
              <a:ext cx="365760" cy="0"/>
            </a:xfrm>
            <a:prstGeom prst="line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762124" y="3861048"/>
              <a:ext cx="228600" cy="0"/>
            </a:xfrm>
            <a:prstGeom prst="line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834132" y="3933056"/>
              <a:ext cx="91440" cy="0"/>
            </a:xfrm>
            <a:prstGeom prst="line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6838533" y="5828374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NOT Gate</a:t>
            </a:r>
            <a:endParaRPr lang="en-CA" sz="4400" dirty="0"/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2111923" y="2120461"/>
            <a:ext cx="4552995" cy="4178687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None/>
            </a:pPr>
            <a:r>
              <a:rPr lang="en-US" dirty="0"/>
              <a:t>Physical data:</a:t>
            </a:r>
          </a:p>
          <a:p>
            <a:pPr lvl="1"/>
            <a:r>
              <a:rPr lang="en-US" dirty="0"/>
              <a:t>“High” input = 5V (aka </a:t>
            </a:r>
            <a:r>
              <a:rPr lang="en-US" dirty="0" err="1"/>
              <a:t>V</a:t>
            </a:r>
            <a:r>
              <a:rPr lang="en-US" baseline="-25000" dirty="0" err="1"/>
              <a:t>cc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“Low” input = 0V</a:t>
            </a:r>
          </a:p>
          <a:p>
            <a:pPr lvl="1"/>
            <a:r>
              <a:rPr lang="en-US" dirty="0"/>
              <a:t>Switching time: ~</a:t>
            </a:r>
            <a:r>
              <a:rPr lang="en-US" dirty="0">
                <a:sym typeface="Symbol" pitchFamily="18" charset="2"/>
              </a:rPr>
              <a:t>20 picoseconds</a:t>
            </a:r>
          </a:p>
          <a:p>
            <a:pPr lvl="1"/>
            <a:r>
              <a:rPr lang="en-US" dirty="0">
                <a:sym typeface="Symbol" pitchFamily="18" charset="2"/>
              </a:rPr>
              <a:t>Switching interval ~10 ns</a:t>
            </a:r>
          </a:p>
        </p:txBody>
      </p:sp>
      <p:sp>
        <p:nvSpPr>
          <p:cNvPr id="32" name="Text Box 86">
            <a:extLst>
              <a:ext uri="{FF2B5EF4-FFF2-40B4-BE49-F238E27FC236}">
                <a16:creationId xmlns:a16="http://schemas.microsoft.com/office/drawing/2014/main" id="{57A07A31-9DA9-4A6E-B12D-F11537FA9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2351" y="1787589"/>
            <a:ext cx="565524" cy="39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V</a:t>
            </a:r>
            <a:r>
              <a:rPr kumimoji="0" lang="en-CA" sz="2000" b="1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cc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98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/>
      <p:bldP spid="12" grpId="0"/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Transistors into gates</a:t>
            </a:r>
            <a:endParaRPr lang="en-CA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27</a:t>
            </a:fld>
            <a:endParaRPr lang="en-CA"/>
          </a:p>
        </p:txBody>
      </p:sp>
      <p:grpSp>
        <p:nvGrpSpPr>
          <p:cNvPr id="256" name="Group 255"/>
          <p:cNvGrpSpPr/>
          <p:nvPr/>
        </p:nvGrpSpPr>
        <p:grpSpPr>
          <a:xfrm>
            <a:off x="7752184" y="1700808"/>
            <a:ext cx="2592288" cy="4032448"/>
            <a:chOff x="6228184" y="1628800"/>
            <a:chExt cx="2592288" cy="4032448"/>
          </a:xfrm>
        </p:grpSpPr>
        <p:sp>
          <p:nvSpPr>
            <p:cNvPr id="253" name="Rounded Rectangle 252"/>
            <p:cNvSpPr/>
            <p:nvPr/>
          </p:nvSpPr>
          <p:spPr>
            <a:xfrm>
              <a:off x="6228184" y="1628800"/>
              <a:ext cx="2592288" cy="403244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5064" name="Text Box 72"/>
            <p:cNvSpPr txBox="1">
              <a:spLocks noChangeArrowheads="1"/>
            </p:cNvSpPr>
            <p:nvPr/>
          </p:nvSpPr>
          <p:spPr bwMode="auto">
            <a:xfrm>
              <a:off x="8365004" y="3476269"/>
              <a:ext cx="449713" cy="432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CA" sz="1400" dirty="0">
                  <a:latin typeface="Courier New" pitchFamily="49" charset="0"/>
                  <a:cs typeface="Arial" pitchFamily="34" charset="0"/>
                </a:rPr>
                <a:t>Y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50" name="Group 249"/>
            <p:cNvGrpSpPr/>
            <p:nvPr/>
          </p:nvGrpSpPr>
          <p:grpSpPr>
            <a:xfrm>
              <a:off x="6444208" y="1844824"/>
              <a:ext cx="1931173" cy="3565489"/>
              <a:chOff x="6444208" y="1844824"/>
              <a:chExt cx="1931173" cy="3565489"/>
            </a:xfrm>
          </p:grpSpPr>
          <p:grpSp>
            <p:nvGrpSpPr>
              <p:cNvPr id="84995" name="Group 3"/>
              <p:cNvGrpSpPr>
                <a:grpSpLocks/>
              </p:cNvGrpSpPr>
              <p:nvPr/>
            </p:nvGrpSpPr>
            <p:grpSpPr bwMode="auto">
              <a:xfrm>
                <a:off x="7008080" y="2124080"/>
                <a:ext cx="249072" cy="1210399"/>
                <a:chOff x="8232" y="10120"/>
                <a:chExt cx="288" cy="1400"/>
              </a:xfrm>
            </p:grpSpPr>
            <p:grpSp>
              <p:nvGrpSpPr>
                <p:cNvPr id="84996" name="Group 4"/>
                <p:cNvGrpSpPr>
                  <a:grpSpLocks/>
                </p:cNvGrpSpPr>
                <p:nvPr/>
              </p:nvGrpSpPr>
              <p:grpSpPr bwMode="auto">
                <a:xfrm>
                  <a:off x="8312" y="10120"/>
                  <a:ext cx="208" cy="780"/>
                  <a:chOff x="8312" y="10120"/>
                  <a:chExt cx="208" cy="780"/>
                </a:xfrm>
              </p:grpSpPr>
              <p:cxnSp>
                <p:nvCxnSpPr>
                  <p:cNvPr id="84997" name="AutoShape 5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8166" y="10266"/>
                    <a:ext cx="500" cy="208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84998" name="AutoShape 6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8166" y="10546"/>
                    <a:ext cx="500" cy="208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</p:cxnSp>
            </p:grpSp>
            <p:grpSp>
              <p:nvGrpSpPr>
                <p:cNvPr id="84999" name="Group 7"/>
                <p:cNvGrpSpPr>
                  <a:grpSpLocks/>
                </p:cNvGrpSpPr>
                <p:nvPr/>
              </p:nvGrpSpPr>
              <p:grpSpPr bwMode="auto">
                <a:xfrm>
                  <a:off x="8312" y="10740"/>
                  <a:ext cx="208" cy="780"/>
                  <a:chOff x="8312" y="10120"/>
                  <a:chExt cx="208" cy="780"/>
                </a:xfrm>
              </p:grpSpPr>
              <p:cxnSp>
                <p:nvCxnSpPr>
                  <p:cNvPr id="85000" name="AutoShape 8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8166" y="10266"/>
                    <a:ext cx="500" cy="208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85001" name="AutoShape 9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8166" y="10546"/>
                    <a:ext cx="500" cy="208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</p:cxnSp>
            </p:grpSp>
            <p:cxnSp>
              <p:nvCxnSpPr>
                <p:cNvPr id="85002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8232" y="10360"/>
                  <a:ext cx="0" cy="283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85003" name="AutoShape 11"/>
                <p:cNvCxnSpPr>
                  <a:cxnSpLocks noChangeShapeType="1"/>
                </p:cNvCxnSpPr>
                <p:nvPr/>
              </p:nvCxnSpPr>
              <p:spPr bwMode="auto">
                <a:xfrm>
                  <a:off x="8232" y="10980"/>
                  <a:ext cx="0" cy="283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85004" name="Group 12"/>
              <p:cNvGrpSpPr>
                <a:grpSpLocks/>
              </p:cNvGrpSpPr>
              <p:nvPr/>
            </p:nvGrpSpPr>
            <p:grpSpPr bwMode="auto">
              <a:xfrm>
                <a:off x="7959397" y="2124080"/>
                <a:ext cx="249072" cy="1210399"/>
                <a:chOff x="8232" y="10120"/>
                <a:chExt cx="288" cy="1400"/>
              </a:xfrm>
            </p:grpSpPr>
            <p:grpSp>
              <p:nvGrpSpPr>
                <p:cNvPr id="85005" name="Group 13"/>
                <p:cNvGrpSpPr>
                  <a:grpSpLocks/>
                </p:cNvGrpSpPr>
                <p:nvPr/>
              </p:nvGrpSpPr>
              <p:grpSpPr bwMode="auto">
                <a:xfrm>
                  <a:off x="8312" y="10120"/>
                  <a:ext cx="208" cy="780"/>
                  <a:chOff x="8312" y="10120"/>
                  <a:chExt cx="208" cy="780"/>
                </a:xfrm>
              </p:grpSpPr>
              <p:cxnSp>
                <p:nvCxnSpPr>
                  <p:cNvPr id="85006" name="AutoShape 1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8166" y="10266"/>
                    <a:ext cx="500" cy="208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85007" name="AutoShape 15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8166" y="10546"/>
                    <a:ext cx="500" cy="208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</p:cxnSp>
            </p:grpSp>
            <p:grpSp>
              <p:nvGrpSpPr>
                <p:cNvPr id="85008" name="Group 16"/>
                <p:cNvGrpSpPr>
                  <a:grpSpLocks/>
                </p:cNvGrpSpPr>
                <p:nvPr/>
              </p:nvGrpSpPr>
              <p:grpSpPr bwMode="auto">
                <a:xfrm>
                  <a:off x="8312" y="10740"/>
                  <a:ext cx="208" cy="780"/>
                  <a:chOff x="8312" y="10120"/>
                  <a:chExt cx="208" cy="780"/>
                </a:xfrm>
              </p:grpSpPr>
              <p:cxnSp>
                <p:nvCxnSpPr>
                  <p:cNvPr id="85009" name="AutoShape 17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8166" y="10266"/>
                    <a:ext cx="500" cy="208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85010" name="AutoShape 18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8166" y="10546"/>
                    <a:ext cx="500" cy="208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</p:cxnSp>
            </p:grpSp>
            <p:cxnSp>
              <p:nvCxnSpPr>
                <p:cNvPr id="85011" name="AutoShape 19"/>
                <p:cNvCxnSpPr>
                  <a:cxnSpLocks noChangeShapeType="1"/>
                </p:cNvCxnSpPr>
                <p:nvPr/>
              </p:nvCxnSpPr>
              <p:spPr bwMode="auto">
                <a:xfrm>
                  <a:off x="8232" y="10360"/>
                  <a:ext cx="0" cy="283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85012" name="AutoShape 20"/>
                <p:cNvCxnSpPr>
                  <a:cxnSpLocks noChangeShapeType="1"/>
                </p:cNvCxnSpPr>
                <p:nvPr/>
              </p:nvCxnSpPr>
              <p:spPr bwMode="auto">
                <a:xfrm>
                  <a:off x="8232" y="10980"/>
                  <a:ext cx="0" cy="283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85013" name="AutoShape 21"/>
              <p:cNvCxnSpPr>
                <a:cxnSpLocks noChangeShapeType="1"/>
              </p:cNvCxnSpPr>
              <p:nvPr/>
            </p:nvCxnSpPr>
            <p:spPr bwMode="auto">
              <a:xfrm flipH="1">
                <a:off x="7120508" y="2124080"/>
                <a:ext cx="295773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5014" name="AutoShape 22"/>
              <p:cNvCxnSpPr>
                <a:cxnSpLocks noChangeShapeType="1"/>
              </p:cNvCxnSpPr>
              <p:nvPr/>
            </p:nvCxnSpPr>
            <p:spPr bwMode="auto">
              <a:xfrm flipH="1">
                <a:off x="8054528" y="2124080"/>
                <a:ext cx="295773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85015" name="Group 23"/>
              <p:cNvGrpSpPr>
                <a:grpSpLocks/>
              </p:cNvGrpSpPr>
              <p:nvPr/>
            </p:nvGrpSpPr>
            <p:grpSpPr bwMode="auto">
              <a:xfrm>
                <a:off x="7959397" y="4060718"/>
                <a:ext cx="249072" cy="1210399"/>
                <a:chOff x="8232" y="10120"/>
                <a:chExt cx="288" cy="1400"/>
              </a:xfrm>
            </p:grpSpPr>
            <p:grpSp>
              <p:nvGrpSpPr>
                <p:cNvPr id="85016" name="Group 24"/>
                <p:cNvGrpSpPr>
                  <a:grpSpLocks/>
                </p:cNvGrpSpPr>
                <p:nvPr/>
              </p:nvGrpSpPr>
              <p:grpSpPr bwMode="auto">
                <a:xfrm>
                  <a:off x="8312" y="10120"/>
                  <a:ext cx="208" cy="780"/>
                  <a:chOff x="8312" y="10120"/>
                  <a:chExt cx="208" cy="780"/>
                </a:xfrm>
              </p:grpSpPr>
              <p:cxnSp>
                <p:nvCxnSpPr>
                  <p:cNvPr id="85017" name="AutoShape 25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8166" y="10266"/>
                    <a:ext cx="500" cy="208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85018" name="AutoShape 26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8166" y="10546"/>
                    <a:ext cx="500" cy="208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</p:cxnSp>
            </p:grpSp>
            <p:grpSp>
              <p:nvGrpSpPr>
                <p:cNvPr id="85019" name="Group 27"/>
                <p:cNvGrpSpPr>
                  <a:grpSpLocks/>
                </p:cNvGrpSpPr>
                <p:nvPr/>
              </p:nvGrpSpPr>
              <p:grpSpPr bwMode="auto">
                <a:xfrm>
                  <a:off x="8312" y="10740"/>
                  <a:ext cx="208" cy="780"/>
                  <a:chOff x="8312" y="10120"/>
                  <a:chExt cx="208" cy="780"/>
                </a:xfrm>
              </p:grpSpPr>
              <p:cxnSp>
                <p:nvCxnSpPr>
                  <p:cNvPr id="85020" name="AutoShape 28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8166" y="10266"/>
                    <a:ext cx="500" cy="208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85021" name="AutoShape 29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8166" y="10546"/>
                    <a:ext cx="500" cy="208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</p:cxnSp>
            </p:grpSp>
            <p:cxnSp>
              <p:nvCxnSpPr>
                <p:cNvPr id="85022" name="AutoShape 30"/>
                <p:cNvCxnSpPr>
                  <a:cxnSpLocks noChangeShapeType="1"/>
                </p:cNvCxnSpPr>
                <p:nvPr/>
              </p:nvCxnSpPr>
              <p:spPr bwMode="auto">
                <a:xfrm>
                  <a:off x="8232" y="10360"/>
                  <a:ext cx="0" cy="283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85023" name="AutoShape 31"/>
                <p:cNvCxnSpPr>
                  <a:cxnSpLocks noChangeShapeType="1"/>
                </p:cNvCxnSpPr>
                <p:nvPr/>
              </p:nvCxnSpPr>
              <p:spPr bwMode="auto">
                <a:xfrm>
                  <a:off x="8232" y="10980"/>
                  <a:ext cx="0" cy="283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85024" name="Group 32"/>
              <p:cNvGrpSpPr>
                <a:grpSpLocks/>
              </p:cNvGrpSpPr>
              <p:nvPr/>
            </p:nvGrpSpPr>
            <p:grpSpPr bwMode="auto">
              <a:xfrm>
                <a:off x="7008080" y="4060718"/>
                <a:ext cx="249072" cy="1210399"/>
                <a:chOff x="8232" y="10120"/>
                <a:chExt cx="288" cy="1400"/>
              </a:xfrm>
            </p:grpSpPr>
            <p:grpSp>
              <p:nvGrpSpPr>
                <p:cNvPr id="85025" name="Group 33"/>
                <p:cNvGrpSpPr>
                  <a:grpSpLocks/>
                </p:cNvGrpSpPr>
                <p:nvPr/>
              </p:nvGrpSpPr>
              <p:grpSpPr bwMode="auto">
                <a:xfrm>
                  <a:off x="8312" y="10120"/>
                  <a:ext cx="208" cy="780"/>
                  <a:chOff x="8312" y="10120"/>
                  <a:chExt cx="208" cy="780"/>
                </a:xfrm>
              </p:grpSpPr>
              <p:cxnSp>
                <p:nvCxnSpPr>
                  <p:cNvPr id="85026" name="AutoShape 3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8166" y="10266"/>
                    <a:ext cx="500" cy="208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85027" name="AutoShape 35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8166" y="10546"/>
                    <a:ext cx="500" cy="208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</p:cxnSp>
            </p:grpSp>
            <p:grpSp>
              <p:nvGrpSpPr>
                <p:cNvPr id="85028" name="Group 36"/>
                <p:cNvGrpSpPr>
                  <a:grpSpLocks/>
                </p:cNvGrpSpPr>
                <p:nvPr/>
              </p:nvGrpSpPr>
              <p:grpSpPr bwMode="auto">
                <a:xfrm>
                  <a:off x="8312" y="10740"/>
                  <a:ext cx="208" cy="780"/>
                  <a:chOff x="8312" y="10120"/>
                  <a:chExt cx="208" cy="780"/>
                </a:xfrm>
              </p:grpSpPr>
              <p:cxnSp>
                <p:nvCxnSpPr>
                  <p:cNvPr id="85029" name="AutoShape 37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8166" y="10266"/>
                    <a:ext cx="500" cy="208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85030" name="AutoShape 38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8166" y="10546"/>
                    <a:ext cx="500" cy="208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</p:cxnSp>
            </p:grpSp>
            <p:cxnSp>
              <p:nvCxnSpPr>
                <p:cNvPr id="85031" name="AutoShape 39"/>
                <p:cNvCxnSpPr>
                  <a:cxnSpLocks noChangeShapeType="1"/>
                </p:cNvCxnSpPr>
                <p:nvPr/>
              </p:nvCxnSpPr>
              <p:spPr bwMode="auto">
                <a:xfrm>
                  <a:off x="8232" y="10360"/>
                  <a:ext cx="0" cy="283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85032" name="AutoShape 40"/>
                <p:cNvCxnSpPr>
                  <a:cxnSpLocks noChangeShapeType="1"/>
                </p:cNvCxnSpPr>
                <p:nvPr/>
              </p:nvCxnSpPr>
              <p:spPr bwMode="auto">
                <a:xfrm>
                  <a:off x="8232" y="10980"/>
                  <a:ext cx="0" cy="283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85033" name="AutoShape 41"/>
              <p:cNvCxnSpPr>
                <a:cxnSpLocks noChangeShapeType="1"/>
              </p:cNvCxnSpPr>
              <p:nvPr/>
            </p:nvCxnSpPr>
            <p:spPr bwMode="auto">
              <a:xfrm flipH="1">
                <a:off x="8052799" y="5271117"/>
                <a:ext cx="295773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5034" name="AutoShape 42"/>
              <p:cNvCxnSpPr>
                <a:cxnSpLocks noChangeShapeType="1"/>
              </p:cNvCxnSpPr>
              <p:nvPr/>
            </p:nvCxnSpPr>
            <p:spPr bwMode="auto">
              <a:xfrm flipH="1">
                <a:off x="8104689" y="5340283"/>
                <a:ext cx="196317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5035" name="AutoShape 43"/>
              <p:cNvCxnSpPr>
                <a:cxnSpLocks noChangeShapeType="1"/>
              </p:cNvCxnSpPr>
              <p:nvPr/>
            </p:nvCxnSpPr>
            <p:spPr bwMode="auto">
              <a:xfrm flipH="1">
                <a:off x="8156579" y="5409448"/>
                <a:ext cx="97726" cy="86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5036" name="AutoShape 44"/>
              <p:cNvCxnSpPr>
                <a:cxnSpLocks noChangeShapeType="1"/>
              </p:cNvCxnSpPr>
              <p:nvPr/>
            </p:nvCxnSpPr>
            <p:spPr bwMode="auto">
              <a:xfrm flipH="1">
                <a:off x="7118778" y="5271117"/>
                <a:ext cx="295773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5037" name="AutoShape 45"/>
              <p:cNvCxnSpPr>
                <a:cxnSpLocks noChangeShapeType="1"/>
              </p:cNvCxnSpPr>
              <p:nvPr/>
            </p:nvCxnSpPr>
            <p:spPr bwMode="auto">
              <a:xfrm flipH="1">
                <a:off x="7170668" y="5340283"/>
                <a:ext cx="196317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5038" name="AutoShape 46"/>
              <p:cNvCxnSpPr>
                <a:cxnSpLocks noChangeShapeType="1"/>
              </p:cNvCxnSpPr>
              <p:nvPr/>
            </p:nvCxnSpPr>
            <p:spPr bwMode="auto">
              <a:xfrm flipH="1">
                <a:off x="7222558" y="5409448"/>
                <a:ext cx="97726" cy="86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5039" name="AutoShape 47"/>
              <p:cNvCxnSpPr>
                <a:cxnSpLocks noChangeShapeType="1"/>
              </p:cNvCxnSpPr>
              <p:nvPr/>
            </p:nvCxnSpPr>
            <p:spPr bwMode="auto">
              <a:xfrm>
                <a:off x="7257152" y="3317188"/>
                <a:ext cx="951317" cy="743531"/>
              </a:xfrm>
              <a:prstGeom prst="bentConnector3">
                <a:avLst>
                  <a:gd name="adj1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85040" name="AutoShape 48"/>
              <p:cNvCxnSpPr>
                <a:cxnSpLocks noChangeShapeType="1"/>
              </p:cNvCxnSpPr>
              <p:nvPr/>
            </p:nvCxnSpPr>
            <p:spPr bwMode="auto">
              <a:xfrm flipH="1">
                <a:off x="7257152" y="3317188"/>
                <a:ext cx="951317" cy="743531"/>
              </a:xfrm>
              <a:prstGeom prst="bentConnector3">
                <a:avLst>
                  <a:gd name="adj1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85041" name="AutoShape 49"/>
              <p:cNvCxnSpPr>
                <a:cxnSpLocks noChangeShapeType="1"/>
              </p:cNvCxnSpPr>
              <p:nvPr/>
            </p:nvCxnSpPr>
            <p:spPr bwMode="auto">
              <a:xfrm>
                <a:off x="6748629" y="2452617"/>
                <a:ext cx="244748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5042" name="AutoShape 50"/>
              <p:cNvCxnSpPr>
                <a:cxnSpLocks noChangeShapeType="1"/>
              </p:cNvCxnSpPr>
              <p:nvPr/>
            </p:nvCxnSpPr>
            <p:spPr bwMode="auto">
              <a:xfrm>
                <a:off x="7699946" y="2452617"/>
                <a:ext cx="244748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85043" name="Oval 51"/>
              <p:cNvSpPr>
                <a:spLocks noChangeArrowheads="1"/>
              </p:cNvSpPr>
              <p:nvPr/>
            </p:nvSpPr>
            <p:spPr bwMode="auto">
              <a:xfrm>
                <a:off x="7862535" y="2400743"/>
                <a:ext cx="97726" cy="9769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cxnSp>
            <p:nvCxnSpPr>
              <p:cNvPr id="85044" name="AutoShape 52"/>
              <p:cNvCxnSpPr>
                <a:cxnSpLocks noChangeShapeType="1"/>
              </p:cNvCxnSpPr>
              <p:nvPr/>
            </p:nvCxnSpPr>
            <p:spPr bwMode="auto">
              <a:xfrm>
                <a:off x="6748629" y="2988651"/>
                <a:ext cx="244748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5045" name="AutoShape 53"/>
              <p:cNvCxnSpPr>
                <a:cxnSpLocks noChangeShapeType="1"/>
              </p:cNvCxnSpPr>
              <p:nvPr/>
            </p:nvCxnSpPr>
            <p:spPr bwMode="auto">
              <a:xfrm>
                <a:off x="7699946" y="2988651"/>
                <a:ext cx="244748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5046" name="AutoShape 54"/>
              <p:cNvCxnSpPr>
                <a:cxnSpLocks noChangeShapeType="1"/>
              </p:cNvCxnSpPr>
              <p:nvPr/>
            </p:nvCxnSpPr>
            <p:spPr bwMode="auto">
              <a:xfrm>
                <a:off x="6765926" y="4389255"/>
                <a:ext cx="244748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5047" name="AutoShape 55"/>
              <p:cNvCxnSpPr>
                <a:cxnSpLocks noChangeShapeType="1"/>
              </p:cNvCxnSpPr>
              <p:nvPr/>
            </p:nvCxnSpPr>
            <p:spPr bwMode="auto">
              <a:xfrm>
                <a:off x="7717243" y="4389255"/>
                <a:ext cx="244748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5048" name="AutoShape 56"/>
              <p:cNvCxnSpPr>
                <a:cxnSpLocks noChangeShapeType="1"/>
              </p:cNvCxnSpPr>
              <p:nvPr/>
            </p:nvCxnSpPr>
            <p:spPr bwMode="auto">
              <a:xfrm>
                <a:off x="6765926" y="4925289"/>
                <a:ext cx="244748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5049" name="AutoShape 57"/>
              <p:cNvCxnSpPr>
                <a:cxnSpLocks noChangeShapeType="1"/>
              </p:cNvCxnSpPr>
              <p:nvPr/>
            </p:nvCxnSpPr>
            <p:spPr bwMode="auto">
              <a:xfrm>
                <a:off x="7717243" y="4925289"/>
                <a:ext cx="244748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85050" name="Oval 58"/>
              <p:cNvSpPr>
                <a:spLocks noChangeArrowheads="1"/>
              </p:cNvSpPr>
              <p:nvPr/>
            </p:nvSpPr>
            <p:spPr bwMode="auto">
              <a:xfrm>
                <a:off x="6911218" y="2936777"/>
                <a:ext cx="97726" cy="9769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5051" name="Oval 59"/>
              <p:cNvSpPr>
                <a:spLocks noChangeArrowheads="1"/>
              </p:cNvSpPr>
              <p:nvPr/>
            </p:nvSpPr>
            <p:spPr bwMode="auto">
              <a:xfrm>
                <a:off x="7862535" y="4337381"/>
                <a:ext cx="97726" cy="9769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5052" name="Oval 60"/>
              <p:cNvSpPr>
                <a:spLocks noChangeArrowheads="1"/>
              </p:cNvSpPr>
              <p:nvPr/>
            </p:nvSpPr>
            <p:spPr bwMode="auto">
              <a:xfrm>
                <a:off x="7862535" y="4873415"/>
                <a:ext cx="97726" cy="9769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cxnSp>
            <p:nvCxnSpPr>
              <p:cNvPr id="85053" name="AutoShape 61"/>
              <p:cNvCxnSpPr>
                <a:cxnSpLocks noChangeShapeType="1"/>
              </p:cNvCxnSpPr>
              <p:nvPr/>
            </p:nvCxnSpPr>
            <p:spPr bwMode="auto">
              <a:xfrm>
                <a:off x="7717243" y="3680307"/>
                <a:ext cx="637382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85054" name="Oval 62"/>
              <p:cNvSpPr>
                <a:spLocks noChangeArrowheads="1"/>
              </p:cNvSpPr>
              <p:nvPr/>
            </p:nvSpPr>
            <p:spPr bwMode="auto">
              <a:xfrm>
                <a:off x="7689568" y="3628433"/>
                <a:ext cx="97726" cy="9769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5055" name="Oval 63"/>
              <p:cNvSpPr>
                <a:spLocks noChangeArrowheads="1"/>
              </p:cNvSpPr>
              <p:nvPr/>
            </p:nvSpPr>
            <p:spPr bwMode="auto">
              <a:xfrm>
                <a:off x="8277655" y="3628433"/>
                <a:ext cx="97726" cy="97696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5056" name="Text Box 64"/>
              <p:cNvSpPr txBox="1">
                <a:spLocks noChangeArrowheads="1"/>
              </p:cNvSpPr>
              <p:nvPr/>
            </p:nvSpPr>
            <p:spPr bwMode="auto">
              <a:xfrm>
                <a:off x="6444208" y="2259818"/>
                <a:ext cx="449713" cy="432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CA" sz="1400">
                    <a:latin typeface="Courier New" pitchFamily="49" charset="0"/>
                    <a:cs typeface="Arial" pitchFamily="34" charset="0"/>
                  </a:rPr>
                  <a:t>A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57" name="Text Box 65"/>
              <p:cNvSpPr txBox="1">
                <a:spLocks noChangeArrowheads="1"/>
              </p:cNvSpPr>
              <p:nvPr/>
            </p:nvSpPr>
            <p:spPr bwMode="auto">
              <a:xfrm>
                <a:off x="6444208" y="2795852"/>
                <a:ext cx="449713" cy="432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CA" sz="1400" dirty="0">
                    <a:latin typeface="Courier New" pitchFamily="49" charset="0"/>
                    <a:cs typeface="Arial" pitchFamily="34" charset="0"/>
                  </a:rPr>
                  <a:t>B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58" name="Text Box 66"/>
              <p:cNvSpPr txBox="1">
                <a:spLocks noChangeArrowheads="1"/>
              </p:cNvSpPr>
              <p:nvPr/>
            </p:nvSpPr>
            <p:spPr bwMode="auto">
              <a:xfrm>
                <a:off x="7395525" y="2259818"/>
                <a:ext cx="449713" cy="432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CA" sz="1400">
                    <a:latin typeface="Courier New" pitchFamily="49" charset="0"/>
                    <a:cs typeface="Arial" pitchFamily="34" charset="0"/>
                  </a:rPr>
                  <a:t>A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59" name="Text Box 67"/>
              <p:cNvSpPr txBox="1">
                <a:spLocks noChangeArrowheads="1"/>
              </p:cNvSpPr>
              <p:nvPr/>
            </p:nvSpPr>
            <p:spPr bwMode="auto">
              <a:xfrm>
                <a:off x="7395525" y="2795852"/>
                <a:ext cx="449713" cy="432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CA" sz="1400" dirty="0">
                    <a:latin typeface="Courier New" pitchFamily="49" charset="0"/>
                    <a:cs typeface="Arial" pitchFamily="34" charset="0"/>
                  </a:rPr>
                  <a:t>B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60" name="Text Box 68"/>
              <p:cNvSpPr txBox="1">
                <a:spLocks noChangeArrowheads="1"/>
              </p:cNvSpPr>
              <p:nvPr/>
            </p:nvSpPr>
            <p:spPr bwMode="auto">
              <a:xfrm>
                <a:off x="6461505" y="4196456"/>
                <a:ext cx="449713" cy="432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CA" sz="1400" dirty="0">
                    <a:latin typeface="Courier New" pitchFamily="49" charset="0"/>
                    <a:cs typeface="Arial" pitchFamily="34" charset="0"/>
                  </a:rPr>
                  <a:t>A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61" name="Text Box 69"/>
              <p:cNvSpPr txBox="1">
                <a:spLocks noChangeArrowheads="1"/>
              </p:cNvSpPr>
              <p:nvPr/>
            </p:nvSpPr>
            <p:spPr bwMode="auto">
              <a:xfrm>
                <a:off x="6461505" y="4732490"/>
                <a:ext cx="449713" cy="432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CA" sz="1400" dirty="0">
                    <a:latin typeface="Courier New" pitchFamily="49" charset="0"/>
                    <a:cs typeface="Arial" pitchFamily="34" charset="0"/>
                  </a:rPr>
                  <a:t>B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62" name="Text Box 70"/>
              <p:cNvSpPr txBox="1">
                <a:spLocks noChangeArrowheads="1"/>
              </p:cNvSpPr>
              <p:nvPr/>
            </p:nvSpPr>
            <p:spPr bwMode="auto">
              <a:xfrm>
                <a:off x="7412822" y="4196456"/>
                <a:ext cx="449713" cy="432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CA" sz="1400" dirty="0">
                    <a:latin typeface="Courier New" pitchFamily="49" charset="0"/>
                    <a:cs typeface="Arial" pitchFamily="34" charset="0"/>
                  </a:rPr>
                  <a:t>A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63" name="Text Box 71"/>
              <p:cNvSpPr txBox="1">
                <a:spLocks noChangeArrowheads="1"/>
              </p:cNvSpPr>
              <p:nvPr/>
            </p:nvSpPr>
            <p:spPr bwMode="auto">
              <a:xfrm>
                <a:off x="7412822" y="4732490"/>
                <a:ext cx="449713" cy="432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CA" sz="1400" dirty="0">
                    <a:latin typeface="Courier New" pitchFamily="49" charset="0"/>
                    <a:cs typeface="Arial" pitchFamily="34" charset="0"/>
                  </a:rPr>
                  <a:t>B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65" name="Text Box 73"/>
              <p:cNvSpPr txBox="1">
                <a:spLocks noChangeArrowheads="1"/>
              </p:cNvSpPr>
              <p:nvPr/>
            </p:nvSpPr>
            <p:spPr bwMode="auto">
              <a:xfrm>
                <a:off x="6634471" y="1844824"/>
                <a:ext cx="622680" cy="432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CA" sz="1400">
                    <a:latin typeface="Courier New" pitchFamily="49" charset="0"/>
                    <a:cs typeface="Arial" pitchFamily="34" charset="0"/>
                  </a:rPr>
                  <a:t>V</a:t>
                </a:r>
                <a:r>
                  <a:rPr lang="en-CA" sz="1400" baseline="-25000">
                    <a:latin typeface="Courier New" pitchFamily="49" charset="0"/>
                    <a:cs typeface="Arial" pitchFamily="34" charset="0"/>
                  </a:rPr>
                  <a:t>cc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66" name="Text Box 74"/>
              <p:cNvSpPr txBox="1">
                <a:spLocks noChangeArrowheads="1"/>
              </p:cNvSpPr>
              <p:nvPr/>
            </p:nvSpPr>
            <p:spPr bwMode="auto">
              <a:xfrm>
                <a:off x="7568492" y="1844824"/>
                <a:ext cx="622680" cy="432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CA" sz="1400" dirty="0" err="1">
                    <a:latin typeface="Courier New" pitchFamily="49" charset="0"/>
                    <a:cs typeface="Arial" pitchFamily="34" charset="0"/>
                  </a:rPr>
                  <a:t>V</a:t>
                </a:r>
                <a:r>
                  <a:rPr lang="en-CA" sz="1400" baseline="-25000" dirty="0" err="1">
                    <a:latin typeface="Courier New" pitchFamily="49" charset="0"/>
                    <a:cs typeface="Arial" pitchFamily="34" charset="0"/>
                  </a:rPr>
                  <a:t>cc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54" name="Group 253"/>
          <p:cNvGrpSpPr/>
          <p:nvPr/>
        </p:nvGrpSpPr>
        <p:grpSpPr>
          <a:xfrm>
            <a:off x="2207568" y="1700808"/>
            <a:ext cx="2376264" cy="3384376"/>
            <a:chOff x="683568" y="1700808"/>
            <a:chExt cx="2376264" cy="3384376"/>
          </a:xfrm>
          <a:solidFill>
            <a:schemeClr val="bg2">
              <a:lumMod val="75000"/>
            </a:schemeClr>
          </a:solidFill>
        </p:grpSpPr>
        <p:sp>
          <p:nvSpPr>
            <p:cNvPr id="251" name="Rounded Rectangle 250"/>
            <p:cNvSpPr/>
            <p:nvPr/>
          </p:nvSpPr>
          <p:spPr>
            <a:xfrm>
              <a:off x="683568" y="1700808"/>
              <a:ext cx="2304256" cy="3384376"/>
            </a:xfrm>
            <a:prstGeom prst="round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48" name="Group 247"/>
            <p:cNvGrpSpPr/>
            <p:nvPr/>
          </p:nvGrpSpPr>
          <p:grpSpPr>
            <a:xfrm>
              <a:off x="827584" y="1988840"/>
              <a:ext cx="2232248" cy="2687729"/>
              <a:chOff x="827584" y="1988840"/>
              <a:chExt cx="2232248" cy="2687729"/>
            </a:xfrm>
            <a:grpFill/>
          </p:grpSpPr>
          <p:cxnSp>
            <p:nvCxnSpPr>
              <p:cNvPr id="85069" name="AutoShape 77"/>
              <p:cNvCxnSpPr>
                <a:cxnSpLocks noChangeShapeType="1"/>
              </p:cNvCxnSpPr>
              <p:nvPr/>
            </p:nvCxnSpPr>
            <p:spPr bwMode="auto">
              <a:xfrm flipH="1">
                <a:off x="1945279" y="2242385"/>
                <a:ext cx="268624" cy="0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5070" name="AutoShape 78"/>
              <p:cNvCxnSpPr>
                <a:cxnSpLocks noChangeShapeType="1"/>
              </p:cNvCxnSpPr>
              <p:nvPr/>
            </p:nvCxnSpPr>
            <p:spPr bwMode="auto">
              <a:xfrm>
                <a:off x="1528990" y="2540672"/>
                <a:ext cx="311824" cy="0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5071" name="AutoShape 79"/>
              <p:cNvCxnSpPr>
                <a:cxnSpLocks noChangeShapeType="1"/>
              </p:cNvCxnSpPr>
              <p:nvPr/>
            </p:nvCxnSpPr>
            <p:spPr bwMode="auto">
              <a:xfrm>
                <a:off x="1528990" y="3152947"/>
                <a:ext cx="311824" cy="0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5072" name="AutoShape 80"/>
              <p:cNvCxnSpPr>
                <a:cxnSpLocks noChangeShapeType="1"/>
              </p:cNvCxnSpPr>
              <p:nvPr/>
            </p:nvCxnSpPr>
            <p:spPr bwMode="auto">
              <a:xfrm>
                <a:off x="2063096" y="3608229"/>
                <a:ext cx="578877" cy="0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85073" name="Oval 81"/>
              <p:cNvSpPr>
                <a:spLocks noChangeArrowheads="1"/>
              </p:cNvSpPr>
              <p:nvPr/>
            </p:nvSpPr>
            <p:spPr bwMode="auto">
              <a:xfrm>
                <a:off x="2037962" y="3561130"/>
                <a:ext cx="88756" cy="88701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5074" name="Oval 82"/>
              <p:cNvSpPr>
                <a:spLocks noChangeArrowheads="1"/>
              </p:cNvSpPr>
              <p:nvPr/>
            </p:nvSpPr>
            <p:spPr bwMode="auto">
              <a:xfrm>
                <a:off x="2572068" y="3561130"/>
                <a:ext cx="88756" cy="88701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5075" name="Text Box 83"/>
              <p:cNvSpPr txBox="1">
                <a:spLocks noChangeArrowheads="1"/>
              </p:cNvSpPr>
              <p:nvPr/>
            </p:nvSpPr>
            <p:spPr bwMode="auto">
              <a:xfrm>
                <a:off x="1221094" y="2365625"/>
                <a:ext cx="408434" cy="39248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CA" sz="1400">
                    <a:latin typeface="Courier New" pitchFamily="49" charset="0"/>
                    <a:cs typeface="Arial" pitchFamily="34" charset="0"/>
                  </a:rPr>
                  <a:t>A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76" name="Text Box 84"/>
              <p:cNvSpPr txBox="1">
                <a:spLocks noChangeArrowheads="1"/>
              </p:cNvSpPr>
              <p:nvPr/>
            </p:nvSpPr>
            <p:spPr bwMode="auto">
              <a:xfrm>
                <a:off x="1221094" y="2977899"/>
                <a:ext cx="408434" cy="39248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CA" sz="1400">
                    <a:latin typeface="Courier New" pitchFamily="49" charset="0"/>
                    <a:cs typeface="Arial" pitchFamily="34" charset="0"/>
                  </a:rPr>
                  <a:t>B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77" name="Text Box 85"/>
              <p:cNvSpPr txBox="1">
                <a:spLocks noChangeArrowheads="1"/>
              </p:cNvSpPr>
              <p:nvPr/>
            </p:nvSpPr>
            <p:spPr bwMode="auto">
              <a:xfrm>
                <a:off x="2651398" y="3422976"/>
                <a:ext cx="408434" cy="392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CA" sz="1400">
                    <a:latin typeface="Courier New" pitchFamily="49" charset="0"/>
                    <a:cs typeface="Arial" pitchFamily="34" charset="0"/>
                  </a:rPr>
                  <a:t>Y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78" name="Text Box 86"/>
              <p:cNvSpPr txBox="1">
                <a:spLocks noChangeArrowheads="1"/>
              </p:cNvSpPr>
              <p:nvPr/>
            </p:nvSpPr>
            <p:spPr bwMode="auto">
              <a:xfrm>
                <a:off x="1503856" y="1988840"/>
                <a:ext cx="565524" cy="39248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CA" sz="1400">
                    <a:latin typeface="Courier New" pitchFamily="49" charset="0"/>
                    <a:cs typeface="Arial" pitchFamily="34" charset="0"/>
                  </a:rPr>
                  <a:t>V</a:t>
                </a:r>
                <a:r>
                  <a:rPr lang="en-CA" sz="1400" baseline="-25000">
                    <a:latin typeface="Courier New" pitchFamily="49" charset="0"/>
                    <a:cs typeface="Arial" pitchFamily="34" charset="0"/>
                  </a:rPr>
                  <a:t>cc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5079" name="Group 87"/>
              <p:cNvGrpSpPr>
                <a:grpSpLocks/>
              </p:cNvGrpSpPr>
              <p:nvPr/>
            </p:nvGrpSpPr>
            <p:grpSpPr bwMode="auto">
              <a:xfrm>
                <a:off x="1906006" y="2242385"/>
                <a:ext cx="163374" cy="612275"/>
                <a:chOff x="8312" y="10120"/>
                <a:chExt cx="208" cy="780"/>
              </a:xfrm>
              <a:grpFill/>
            </p:grpSpPr>
            <p:cxnSp>
              <p:nvCxnSpPr>
                <p:cNvPr id="85080" name="AutoShape 8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8166" y="10266"/>
                  <a:ext cx="500" cy="208"/>
                </a:xfrm>
                <a:prstGeom prst="bentConnector3">
                  <a:avLst>
                    <a:gd name="adj1" fmla="val 50000"/>
                  </a:avLst>
                </a:prstGeom>
                <a:grp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85081" name="AutoShape 89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8166" y="10546"/>
                  <a:ext cx="500" cy="208"/>
                </a:xfrm>
                <a:prstGeom prst="bentConnector3">
                  <a:avLst>
                    <a:gd name="adj1" fmla="val 50000"/>
                  </a:avLst>
                </a:prstGeom>
                <a:grp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cxnSp>
          </p:grpSp>
          <p:cxnSp>
            <p:nvCxnSpPr>
              <p:cNvPr id="85082" name="AutoShape 90"/>
              <p:cNvCxnSpPr>
                <a:cxnSpLocks noChangeShapeType="1"/>
              </p:cNvCxnSpPr>
              <p:nvPr/>
            </p:nvCxnSpPr>
            <p:spPr bwMode="auto">
              <a:xfrm>
                <a:off x="1843170" y="2430777"/>
                <a:ext cx="0" cy="222146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85083" name="Group 91"/>
              <p:cNvGrpSpPr>
                <a:grpSpLocks/>
              </p:cNvGrpSpPr>
              <p:nvPr/>
            </p:nvGrpSpPr>
            <p:grpSpPr bwMode="auto">
              <a:xfrm>
                <a:off x="1906006" y="2854659"/>
                <a:ext cx="163374" cy="612275"/>
                <a:chOff x="8312" y="10120"/>
                <a:chExt cx="208" cy="780"/>
              </a:xfrm>
              <a:grpFill/>
            </p:grpSpPr>
            <p:cxnSp>
              <p:nvCxnSpPr>
                <p:cNvPr id="85084" name="AutoShape 9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8166" y="10266"/>
                  <a:ext cx="500" cy="208"/>
                </a:xfrm>
                <a:prstGeom prst="bentConnector3">
                  <a:avLst>
                    <a:gd name="adj1" fmla="val 50000"/>
                  </a:avLst>
                </a:prstGeom>
                <a:grp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85085" name="AutoShape 93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8166" y="10546"/>
                  <a:ext cx="500" cy="208"/>
                </a:xfrm>
                <a:prstGeom prst="bentConnector3">
                  <a:avLst>
                    <a:gd name="adj1" fmla="val 50000"/>
                  </a:avLst>
                </a:prstGeom>
                <a:grp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cxnSp>
          </p:grpSp>
          <p:cxnSp>
            <p:nvCxnSpPr>
              <p:cNvPr id="85086" name="AutoShape 94"/>
              <p:cNvCxnSpPr>
                <a:cxnSpLocks noChangeShapeType="1"/>
              </p:cNvCxnSpPr>
              <p:nvPr/>
            </p:nvCxnSpPr>
            <p:spPr bwMode="auto">
              <a:xfrm>
                <a:off x="1843170" y="3043052"/>
                <a:ext cx="0" cy="222146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5087" name="AutoShape 95"/>
              <p:cNvCxnSpPr>
                <a:cxnSpLocks noChangeShapeType="1"/>
              </p:cNvCxnSpPr>
              <p:nvPr/>
            </p:nvCxnSpPr>
            <p:spPr bwMode="auto">
              <a:xfrm flipV="1">
                <a:off x="2069380" y="3419836"/>
                <a:ext cx="0" cy="377569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5089" name="AutoShape 97"/>
              <p:cNvCxnSpPr>
                <a:cxnSpLocks noChangeShapeType="1"/>
              </p:cNvCxnSpPr>
              <p:nvPr/>
            </p:nvCxnSpPr>
            <p:spPr bwMode="auto">
              <a:xfrm flipH="1">
                <a:off x="2382774" y="4550189"/>
                <a:ext cx="268624" cy="0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5090" name="AutoShape 98"/>
              <p:cNvCxnSpPr>
                <a:cxnSpLocks noChangeShapeType="1"/>
              </p:cNvCxnSpPr>
              <p:nvPr/>
            </p:nvCxnSpPr>
            <p:spPr bwMode="auto">
              <a:xfrm flipH="1">
                <a:off x="2429901" y="4612987"/>
                <a:ext cx="178297" cy="0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5091" name="AutoShape 99"/>
              <p:cNvCxnSpPr>
                <a:cxnSpLocks noChangeShapeType="1"/>
              </p:cNvCxnSpPr>
              <p:nvPr/>
            </p:nvCxnSpPr>
            <p:spPr bwMode="auto">
              <a:xfrm flipH="1">
                <a:off x="2477028" y="4675784"/>
                <a:ext cx="88756" cy="785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5092" name="AutoShape 100"/>
              <p:cNvCxnSpPr>
                <a:cxnSpLocks noChangeShapeType="1"/>
              </p:cNvCxnSpPr>
              <p:nvPr/>
            </p:nvCxnSpPr>
            <p:spPr bwMode="auto">
              <a:xfrm flipH="1">
                <a:off x="1534489" y="4550189"/>
                <a:ext cx="268624" cy="0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5093" name="AutoShape 101"/>
              <p:cNvCxnSpPr>
                <a:cxnSpLocks noChangeShapeType="1"/>
              </p:cNvCxnSpPr>
              <p:nvPr/>
            </p:nvCxnSpPr>
            <p:spPr bwMode="auto">
              <a:xfrm flipH="1">
                <a:off x="1581616" y="4612987"/>
                <a:ext cx="178297" cy="0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5094" name="AutoShape 102"/>
              <p:cNvCxnSpPr>
                <a:cxnSpLocks noChangeShapeType="1"/>
              </p:cNvCxnSpPr>
              <p:nvPr/>
            </p:nvCxnSpPr>
            <p:spPr bwMode="auto">
              <a:xfrm flipH="1">
                <a:off x="1628743" y="4675784"/>
                <a:ext cx="88756" cy="785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5095" name="AutoShape 103"/>
              <p:cNvCxnSpPr>
                <a:cxnSpLocks noChangeShapeType="1"/>
              </p:cNvCxnSpPr>
              <p:nvPr/>
            </p:nvCxnSpPr>
            <p:spPr bwMode="auto">
              <a:xfrm rot="16200000" flipH="1">
                <a:off x="1963551" y="3393010"/>
                <a:ext cx="675072" cy="446135"/>
              </a:xfrm>
              <a:prstGeom prst="bentConnector3">
                <a:avLst>
                  <a:gd name="adj1" fmla="val 96278"/>
                </a:avLst>
              </a:prstGeom>
              <a:grp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85096" name="AutoShape 104"/>
              <p:cNvCxnSpPr>
                <a:cxnSpLocks noChangeShapeType="1"/>
              </p:cNvCxnSpPr>
              <p:nvPr/>
            </p:nvCxnSpPr>
            <p:spPr bwMode="auto">
              <a:xfrm rot="5400000">
                <a:off x="1531554" y="3407148"/>
                <a:ext cx="675072" cy="417859"/>
              </a:xfrm>
              <a:prstGeom prst="bentConnector3">
                <a:avLst>
                  <a:gd name="adj1" fmla="val 95810"/>
                </a:avLst>
              </a:prstGeom>
              <a:grp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sp>
            <p:nvSpPr>
              <p:cNvPr id="85097" name="Oval 105"/>
              <p:cNvSpPr>
                <a:spLocks noChangeArrowheads="1"/>
              </p:cNvSpPr>
              <p:nvPr/>
            </p:nvSpPr>
            <p:spPr bwMode="auto">
              <a:xfrm>
                <a:off x="1347552" y="4190674"/>
                <a:ext cx="88756" cy="88701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cxnSp>
            <p:nvCxnSpPr>
              <p:cNvPr id="85098" name="AutoShape 106"/>
              <p:cNvCxnSpPr>
                <a:cxnSpLocks noChangeShapeType="1"/>
              </p:cNvCxnSpPr>
              <p:nvPr/>
            </p:nvCxnSpPr>
            <p:spPr bwMode="auto">
              <a:xfrm>
                <a:off x="1124191" y="4236202"/>
                <a:ext cx="222282" cy="0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5099" name="AutoShape 107"/>
              <p:cNvCxnSpPr>
                <a:cxnSpLocks noChangeShapeType="1"/>
              </p:cNvCxnSpPr>
              <p:nvPr/>
            </p:nvCxnSpPr>
            <p:spPr bwMode="auto">
              <a:xfrm>
                <a:off x="2078020" y="4236202"/>
                <a:ext cx="222282" cy="0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85100" name="Oval 108"/>
              <p:cNvSpPr>
                <a:spLocks noChangeArrowheads="1"/>
              </p:cNvSpPr>
              <p:nvPr/>
            </p:nvSpPr>
            <p:spPr bwMode="auto">
              <a:xfrm>
                <a:off x="2209975" y="4189104"/>
                <a:ext cx="88756" cy="88701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5101" name="Text Box 109"/>
              <p:cNvSpPr txBox="1">
                <a:spLocks noChangeArrowheads="1"/>
              </p:cNvSpPr>
              <p:nvPr/>
            </p:nvSpPr>
            <p:spPr bwMode="auto">
              <a:xfrm>
                <a:off x="827584" y="4061155"/>
                <a:ext cx="408434" cy="39248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CA" sz="1400">
                    <a:latin typeface="Courier New" pitchFamily="49" charset="0"/>
                    <a:cs typeface="Arial" pitchFamily="34" charset="0"/>
                  </a:rPr>
                  <a:t>A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102" name="Text Box 110"/>
              <p:cNvSpPr txBox="1">
                <a:spLocks noChangeArrowheads="1"/>
              </p:cNvSpPr>
              <p:nvPr/>
            </p:nvSpPr>
            <p:spPr bwMode="auto">
              <a:xfrm>
                <a:off x="1801542" y="4061155"/>
                <a:ext cx="408434" cy="39248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CA" sz="1400">
                    <a:latin typeface="Courier New" pitchFamily="49" charset="0"/>
                    <a:cs typeface="Arial" pitchFamily="34" charset="0"/>
                  </a:rPr>
                  <a:t>B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5103" name="Group 111"/>
              <p:cNvGrpSpPr>
                <a:grpSpLocks/>
              </p:cNvGrpSpPr>
              <p:nvPr/>
            </p:nvGrpSpPr>
            <p:grpSpPr bwMode="auto">
              <a:xfrm>
                <a:off x="1496787" y="3937915"/>
                <a:ext cx="163374" cy="612275"/>
                <a:chOff x="8312" y="10120"/>
                <a:chExt cx="208" cy="780"/>
              </a:xfrm>
              <a:grpFill/>
            </p:grpSpPr>
            <p:cxnSp>
              <p:nvCxnSpPr>
                <p:cNvPr id="85104" name="AutoShape 11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8166" y="10266"/>
                  <a:ext cx="500" cy="208"/>
                </a:xfrm>
                <a:prstGeom prst="bentConnector3">
                  <a:avLst>
                    <a:gd name="adj1" fmla="val 50000"/>
                  </a:avLst>
                </a:prstGeom>
                <a:grp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85105" name="AutoShape 113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8166" y="10546"/>
                  <a:ext cx="500" cy="208"/>
                </a:xfrm>
                <a:prstGeom prst="bentConnector3">
                  <a:avLst>
                    <a:gd name="adj1" fmla="val 50000"/>
                  </a:avLst>
                </a:prstGeom>
                <a:grp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cxnSp>
          </p:grpSp>
          <p:cxnSp>
            <p:nvCxnSpPr>
              <p:cNvPr id="85106" name="AutoShape 114"/>
              <p:cNvCxnSpPr>
                <a:cxnSpLocks noChangeShapeType="1"/>
              </p:cNvCxnSpPr>
              <p:nvPr/>
            </p:nvCxnSpPr>
            <p:spPr bwMode="auto">
              <a:xfrm>
                <a:off x="1433951" y="4126307"/>
                <a:ext cx="0" cy="222146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85107" name="Group 115"/>
              <p:cNvGrpSpPr>
                <a:grpSpLocks/>
              </p:cNvGrpSpPr>
              <p:nvPr/>
            </p:nvGrpSpPr>
            <p:grpSpPr bwMode="auto">
              <a:xfrm>
                <a:off x="2360782" y="3937915"/>
                <a:ext cx="163374" cy="612275"/>
                <a:chOff x="8312" y="10120"/>
                <a:chExt cx="208" cy="780"/>
              </a:xfrm>
              <a:grpFill/>
            </p:grpSpPr>
            <p:cxnSp>
              <p:nvCxnSpPr>
                <p:cNvPr id="85108" name="AutoShape 11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8166" y="10266"/>
                  <a:ext cx="500" cy="208"/>
                </a:xfrm>
                <a:prstGeom prst="bentConnector3">
                  <a:avLst>
                    <a:gd name="adj1" fmla="val 50000"/>
                  </a:avLst>
                </a:prstGeom>
                <a:grp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85109" name="AutoShape 117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8166" y="10546"/>
                  <a:ext cx="500" cy="208"/>
                </a:xfrm>
                <a:prstGeom prst="bentConnector3">
                  <a:avLst>
                    <a:gd name="adj1" fmla="val 50000"/>
                  </a:avLst>
                </a:prstGeom>
                <a:grp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cxnSp>
          </p:grpSp>
          <p:cxnSp>
            <p:nvCxnSpPr>
              <p:cNvPr id="85110" name="AutoShape 118"/>
              <p:cNvCxnSpPr>
                <a:cxnSpLocks noChangeShapeType="1"/>
              </p:cNvCxnSpPr>
              <p:nvPr/>
            </p:nvCxnSpPr>
            <p:spPr bwMode="auto">
              <a:xfrm>
                <a:off x="2297946" y="4126307"/>
                <a:ext cx="0" cy="222146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255" name="Group 254"/>
          <p:cNvGrpSpPr/>
          <p:nvPr/>
        </p:nvGrpSpPr>
        <p:grpSpPr>
          <a:xfrm>
            <a:off x="5015880" y="1700808"/>
            <a:ext cx="2315436" cy="3384376"/>
            <a:chOff x="3491880" y="1844824"/>
            <a:chExt cx="2315436" cy="3384376"/>
          </a:xfrm>
        </p:grpSpPr>
        <p:sp>
          <p:nvSpPr>
            <p:cNvPr id="252" name="Rounded Rectangle 251"/>
            <p:cNvSpPr/>
            <p:nvPr/>
          </p:nvSpPr>
          <p:spPr>
            <a:xfrm>
              <a:off x="3491880" y="1844824"/>
              <a:ext cx="2304256" cy="338437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49" name="Group 248"/>
            <p:cNvGrpSpPr/>
            <p:nvPr/>
          </p:nvGrpSpPr>
          <p:grpSpPr>
            <a:xfrm>
              <a:off x="3635896" y="2132856"/>
              <a:ext cx="2171420" cy="2664296"/>
              <a:chOff x="3707904" y="2276872"/>
              <a:chExt cx="2171420" cy="2664296"/>
            </a:xfrm>
          </p:grpSpPr>
          <p:cxnSp>
            <p:nvCxnSpPr>
              <p:cNvPr id="85112" name="AutoShape 120"/>
              <p:cNvCxnSpPr>
                <a:cxnSpLocks noChangeShapeType="1"/>
              </p:cNvCxnSpPr>
              <p:nvPr/>
            </p:nvCxnSpPr>
            <p:spPr bwMode="auto">
              <a:xfrm flipH="1">
                <a:off x="4327404" y="2532689"/>
                <a:ext cx="270932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5113" name="AutoShape 121"/>
              <p:cNvCxnSpPr>
                <a:cxnSpLocks noChangeShapeType="1"/>
              </p:cNvCxnSpPr>
              <p:nvPr/>
            </p:nvCxnSpPr>
            <p:spPr bwMode="auto">
              <a:xfrm flipH="1">
                <a:off x="5182980" y="2532689"/>
                <a:ext cx="270932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5114" name="AutoShape 122"/>
              <p:cNvCxnSpPr>
                <a:cxnSpLocks noChangeShapeType="1"/>
              </p:cNvCxnSpPr>
              <p:nvPr/>
            </p:nvCxnSpPr>
            <p:spPr bwMode="auto">
              <a:xfrm flipH="1">
                <a:off x="4753608" y="4813656"/>
                <a:ext cx="270932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5115" name="AutoShape 123"/>
              <p:cNvCxnSpPr>
                <a:cxnSpLocks noChangeShapeType="1"/>
              </p:cNvCxnSpPr>
              <p:nvPr/>
            </p:nvCxnSpPr>
            <p:spPr bwMode="auto">
              <a:xfrm flipH="1">
                <a:off x="4801140" y="4877016"/>
                <a:ext cx="179829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5116" name="AutoShape 124"/>
              <p:cNvCxnSpPr>
                <a:cxnSpLocks noChangeShapeType="1"/>
              </p:cNvCxnSpPr>
              <p:nvPr/>
            </p:nvCxnSpPr>
            <p:spPr bwMode="auto">
              <a:xfrm flipH="1">
                <a:off x="4848672" y="4940376"/>
                <a:ext cx="89519" cy="79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5117" name="AutoShape 125"/>
              <p:cNvCxnSpPr>
                <a:cxnSpLocks noChangeShapeType="1"/>
              </p:cNvCxnSpPr>
              <p:nvPr/>
            </p:nvCxnSpPr>
            <p:spPr bwMode="auto">
              <a:xfrm rot="16200000" flipH="1">
                <a:off x="4322736" y="3280286"/>
                <a:ext cx="681122" cy="421450"/>
              </a:xfrm>
              <a:prstGeom prst="bentConnector3">
                <a:avLst>
                  <a:gd name="adj1" fmla="val 5116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85118" name="AutoShape 126"/>
              <p:cNvCxnSpPr>
                <a:cxnSpLocks noChangeShapeType="1"/>
              </p:cNvCxnSpPr>
              <p:nvPr/>
            </p:nvCxnSpPr>
            <p:spPr bwMode="auto">
              <a:xfrm rot="5400000">
                <a:off x="4766366" y="3258107"/>
                <a:ext cx="664490" cy="449970"/>
              </a:xfrm>
              <a:prstGeom prst="bentConnector3">
                <a:avLst>
                  <a:gd name="adj1" fmla="val 6194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85119" name="AutoShape 127"/>
              <p:cNvCxnSpPr>
                <a:cxnSpLocks noChangeShapeType="1"/>
              </p:cNvCxnSpPr>
              <p:nvPr/>
            </p:nvCxnSpPr>
            <p:spPr bwMode="auto">
              <a:xfrm>
                <a:off x="3986758" y="2833650"/>
                <a:ext cx="224193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5120" name="AutoShape 128"/>
              <p:cNvCxnSpPr>
                <a:cxnSpLocks noChangeShapeType="1"/>
              </p:cNvCxnSpPr>
              <p:nvPr/>
            </p:nvCxnSpPr>
            <p:spPr bwMode="auto">
              <a:xfrm>
                <a:off x="4858178" y="2833650"/>
                <a:ext cx="224193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85121" name="Oval 129"/>
              <p:cNvSpPr>
                <a:spLocks noChangeArrowheads="1"/>
              </p:cNvSpPr>
              <p:nvPr/>
            </p:nvSpPr>
            <p:spPr bwMode="auto">
              <a:xfrm>
                <a:off x="4563480" y="4449335"/>
                <a:ext cx="89519" cy="8949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cxnSp>
            <p:nvCxnSpPr>
              <p:cNvPr id="85122" name="AutoShape 130"/>
              <p:cNvCxnSpPr>
                <a:cxnSpLocks noChangeShapeType="1"/>
              </p:cNvCxnSpPr>
              <p:nvPr/>
            </p:nvCxnSpPr>
            <p:spPr bwMode="auto">
              <a:xfrm>
                <a:off x="4335326" y="4481015"/>
                <a:ext cx="224193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5123" name="AutoShape 131"/>
              <p:cNvCxnSpPr>
                <a:cxnSpLocks noChangeShapeType="1"/>
              </p:cNvCxnSpPr>
              <p:nvPr/>
            </p:nvCxnSpPr>
            <p:spPr bwMode="auto">
              <a:xfrm>
                <a:off x="4874022" y="3483092"/>
                <a:ext cx="583851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85124" name="Oval 132"/>
              <p:cNvSpPr>
                <a:spLocks noChangeArrowheads="1"/>
              </p:cNvSpPr>
              <p:nvPr/>
            </p:nvSpPr>
            <p:spPr bwMode="auto">
              <a:xfrm>
                <a:off x="4848672" y="3435571"/>
                <a:ext cx="89519" cy="8949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5125" name="Oval 133"/>
              <p:cNvSpPr>
                <a:spLocks noChangeArrowheads="1"/>
              </p:cNvSpPr>
              <p:nvPr/>
            </p:nvSpPr>
            <p:spPr bwMode="auto">
              <a:xfrm>
                <a:off x="5387368" y="3435571"/>
                <a:ext cx="89519" cy="89496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5126" name="Text Box 134"/>
              <p:cNvSpPr txBox="1">
                <a:spLocks noChangeArrowheads="1"/>
              </p:cNvSpPr>
              <p:nvPr/>
            </p:nvSpPr>
            <p:spPr bwMode="auto">
              <a:xfrm>
                <a:off x="3707904" y="2657033"/>
                <a:ext cx="411944" cy="396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CA" sz="1400">
                    <a:latin typeface="Courier New" pitchFamily="49" charset="0"/>
                    <a:cs typeface="Arial" pitchFamily="34" charset="0"/>
                  </a:rPr>
                  <a:t>A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127" name="Text Box 135"/>
              <p:cNvSpPr txBox="1">
                <a:spLocks noChangeArrowheads="1"/>
              </p:cNvSpPr>
              <p:nvPr/>
            </p:nvSpPr>
            <p:spPr bwMode="auto">
              <a:xfrm>
                <a:off x="4579324" y="2657033"/>
                <a:ext cx="411944" cy="396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CA" sz="1400">
                    <a:latin typeface="Courier New" pitchFamily="49" charset="0"/>
                    <a:cs typeface="Arial" pitchFamily="34" charset="0"/>
                  </a:rPr>
                  <a:t>B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128" name="Text Box 136"/>
              <p:cNvSpPr txBox="1">
                <a:spLocks noChangeArrowheads="1"/>
              </p:cNvSpPr>
              <p:nvPr/>
            </p:nvSpPr>
            <p:spPr bwMode="auto">
              <a:xfrm>
                <a:off x="4024784" y="4320238"/>
                <a:ext cx="411944" cy="396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CA" sz="1400">
                    <a:latin typeface="Courier New" pitchFamily="49" charset="0"/>
                    <a:cs typeface="Arial" pitchFamily="34" charset="0"/>
                  </a:rPr>
                  <a:t>A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129" name="Text Box 137"/>
              <p:cNvSpPr txBox="1">
                <a:spLocks noChangeArrowheads="1"/>
              </p:cNvSpPr>
              <p:nvPr/>
            </p:nvSpPr>
            <p:spPr bwMode="auto">
              <a:xfrm>
                <a:off x="5467380" y="3296179"/>
                <a:ext cx="411944" cy="396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CA" sz="1400">
                    <a:latin typeface="Courier New" pitchFamily="49" charset="0"/>
                    <a:cs typeface="Arial" pitchFamily="34" charset="0"/>
                  </a:rPr>
                  <a:t>Y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130" name="Text Box 138"/>
              <p:cNvSpPr txBox="1">
                <a:spLocks noChangeArrowheads="1"/>
              </p:cNvSpPr>
              <p:nvPr/>
            </p:nvSpPr>
            <p:spPr bwMode="auto">
              <a:xfrm>
                <a:off x="3882188" y="2276872"/>
                <a:ext cx="570384" cy="396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CA" sz="1400" dirty="0" err="1">
                    <a:latin typeface="Courier New" pitchFamily="49" charset="0"/>
                    <a:cs typeface="Arial" pitchFamily="34" charset="0"/>
                  </a:rPr>
                  <a:t>V</a:t>
                </a:r>
                <a:r>
                  <a:rPr lang="en-CA" sz="1400" baseline="-25000" dirty="0" err="1">
                    <a:latin typeface="Courier New" pitchFamily="49" charset="0"/>
                    <a:cs typeface="Arial" pitchFamily="34" charset="0"/>
                  </a:rPr>
                  <a:t>cc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131" name="Text Box 139"/>
              <p:cNvSpPr txBox="1">
                <a:spLocks noChangeArrowheads="1"/>
              </p:cNvSpPr>
              <p:nvPr/>
            </p:nvSpPr>
            <p:spPr bwMode="auto">
              <a:xfrm>
                <a:off x="4737764" y="2276872"/>
                <a:ext cx="570384" cy="396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CA" sz="1400">
                    <a:latin typeface="Courier New" pitchFamily="49" charset="0"/>
                    <a:cs typeface="Arial" pitchFamily="34" charset="0"/>
                  </a:rPr>
                  <a:t>V</a:t>
                </a:r>
                <a:r>
                  <a:rPr lang="en-CA" sz="1400" baseline="-25000">
                    <a:latin typeface="Courier New" pitchFamily="49" charset="0"/>
                    <a:cs typeface="Arial" pitchFamily="34" charset="0"/>
                  </a:rPr>
                  <a:t>cc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5132" name="Group 140"/>
              <p:cNvGrpSpPr>
                <a:grpSpLocks/>
              </p:cNvGrpSpPr>
              <p:nvPr/>
            </p:nvGrpSpPr>
            <p:grpSpPr bwMode="auto">
              <a:xfrm>
                <a:off x="4715582" y="4195894"/>
                <a:ext cx="164778" cy="617762"/>
                <a:chOff x="8312" y="10120"/>
                <a:chExt cx="208" cy="780"/>
              </a:xfrm>
            </p:grpSpPr>
            <p:cxnSp>
              <p:nvCxnSpPr>
                <p:cNvPr id="85133" name="AutoShape 14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8166" y="10266"/>
                  <a:ext cx="500" cy="208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85134" name="AutoShape 142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8166" y="10546"/>
                  <a:ext cx="500" cy="208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cxnSp>
          </p:grpSp>
          <p:cxnSp>
            <p:nvCxnSpPr>
              <p:cNvPr id="85135" name="AutoShape 143"/>
              <p:cNvCxnSpPr>
                <a:cxnSpLocks noChangeShapeType="1"/>
              </p:cNvCxnSpPr>
              <p:nvPr/>
            </p:nvCxnSpPr>
            <p:spPr bwMode="auto">
              <a:xfrm>
                <a:off x="4652206" y="4385974"/>
                <a:ext cx="0" cy="224137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85136" name="Group 144"/>
              <p:cNvGrpSpPr>
                <a:grpSpLocks/>
              </p:cNvGrpSpPr>
              <p:nvPr/>
            </p:nvGrpSpPr>
            <p:grpSpPr bwMode="auto">
              <a:xfrm>
                <a:off x="4287794" y="2532689"/>
                <a:ext cx="164778" cy="617762"/>
                <a:chOff x="8312" y="10120"/>
                <a:chExt cx="208" cy="780"/>
              </a:xfrm>
            </p:grpSpPr>
            <p:cxnSp>
              <p:nvCxnSpPr>
                <p:cNvPr id="85137" name="AutoShape 14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8166" y="10266"/>
                  <a:ext cx="500" cy="208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85138" name="AutoShape 146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8166" y="10546"/>
                  <a:ext cx="500" cy="208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cxnSp>
          </p:grpSp>
          <p:cxnSp>
            <p:nvCxnSpPr>
              <p:cNvPr id="85139" name="AutoShape 147"/>
              <p:cNvCxnSpPr>
                <a:cxnSpLocks noChangeShapeType="1"/>
              </p:cNvCxnSpPr>
              <p:nvPr/>
            </p:nvCxnSpPr>
            <p:spPr bwMode="auto">
              <a:xfrm>
                <a:off x="4224418" y="2722769"/>
                <a:ext cx="0" cy="224137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85140" name="Group 148"/>
              <p:cNvGrpSpPr>
                <a:grpSpLocks/>
              </p:cNvGrpSpPr>
              <p:nvPr/>
            </p:nvGrpSpPr>
            <p:grpSpPr bwMode="auto">
              <a:xfrm>
                <a:off x="5159214" y="2532689"/>
                <a:ext cx="164778" cy="617762"/>
                <a:chOff x="8312" y="10120"/>
                <a:chExt cx="208" cy="780"/>
              </a:xfrm>
            </p:grpSpPr>
            <p:cxnSp>
              <p:nvCxnSpPr>
                <p:cNvPr id="85141" name="AutoShape 14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8166" y="10266"/>
                  <a:ext cx="500" cy="208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85142" name="AutoShape 150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8166" y="10546"/>
                  <a:ext cx="500" cy="208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cxnSp>
          </p:grpSp>
          <p:cxnSp>
            <p:nvCxnSpPr>
              <p:cNvPr id="85143" name="AutoShape 151"/>
              <p:cNvCxnSpPr>
                <a:cxnSpLocks noChangeShapeType="1"/>
              </p:cNvCxnSpPr>
              <p:nvPr/>
            </p:nvCxnSpPr>
            <p:spPr bwMode="auto">
              <a:xfrm>
                <a:off x="5095838" y="2722769"/>
                <a:ext cx="0" cy="224137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85144" name="Oval 152"/>
              <p:cNvSpPr>
                <a:spLocks noChangeArrowheads="1"/>
              </p:cNvSpPr>
              <p:nvPr/>
            </p:nvSpPr>
            <p:spPr bwMode="auto">
              <a:xfrm>
                <a:off x="4563480" y="3867804"/>
                <a:ext cx="89519" cy="8949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cxnSp>
            <p:nvCxnSpPr>
              <p:cNvPr id="85145" name="AutoShape 153"/>
              <p:cNvCxnSpPr>
                <a:cxnSpLocks noChangeShapeType="1"/>
              </p:cNvCxnSpPr>
              <p:nvPr/>
            </p:nvCxnSpPr>
            <p:spPr bwMode="auto">
              <a:xfrm>
                <a:off x="4335326" y="3910773"/>
                <a:ext cx="224193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85146" name="Text Box 154"/>
              <p:cNvSpPr txBox="1">
                <a:spLocks noChangeArrowheads="1"/>
              </p:cNvSpPr>
              <p:nvPr/>
            </p:nvSpPr>
            <p:spPr bwMode="auto">
              <a:xfrm>
                <a:off x="4024784" y="3749996"/>
                <a:ext cx="411944" cy="396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CA" sz="1400">
                    <a:latin typeface="Courier New" pitchFamily="49" charset="0"/>
                    <a:cs typeface="Arial" pitchFamily="34" charset="0"/>
                  </a:rPr>
                  <a:t>B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5147" name="Group 155"/>
              <p:cNvGrpSpPr>
                <a:grpSpLocks/>
              </p:cNvGrpSpPr>
              <p:nvPr/>
            </p:nvGrpSpPr>
            <p:grpSpPr bwMode="auto">
              <a:xfrm>
                <a:off x="4715582" y="3625652"/>
                <a:ext cx="164778" cy="617762"/>
                <a:chOff x="8312" y="10120"/>
                <a:chExt cx="208" cy="780"/>
              </a:xfrm>
            </p:grpSpPr>
            <p:cxnSp>
              <p:nvCxnSpPr>
                <p:cNvPr id="85148" name="AutoShape 15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8166" y="10266"/>
                  <a:ext cx="500" cy="208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85149" name="AutoShape 157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8166" y="10546"/>
                  <a:ext cx="500" cy="208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cxnSp>
          </p:grpSp>
          <p:cxnSp>
            <p:nvCxnSpPr>
              <p:cNvPr id="85150" name="AutoShape 158"/>
              <p:cNvCxnSpPr>
                <a:cxnSpLocks noChangeShapeType="1"/>
              </p:cNvCxnSpPr>
              <p:nvPr/>
            </p:nvCxnSpPr>
            <p:spPr bwMode="auto">
              <a:xfrm>
                <a:off x="4652206" y="3815733"/>
                <a:ext cx="0" cy="224137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sp>
        <p:nvSpPr>
          <p:cNvPr id="3" name="TextBox 2"/>
          <p:cNvSpPr txBox="1"/>
          <p:nvPr/>
        </p:nvSpPr>
        <p:spPr>
          <a:xfrm>
            <a:off x="2630952" y="5450549"/>
            <a:ext cx="1389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AND</a:t>
            </a:r>
            <a:endParaRPr lang="en-CA" sz="3200" dirty="0"/>
          </a:p>
        </p:txBody>
      </p:sp>
      <p:sp>
        <p:nvSpPr>
          <p:cNvPr id="165" name="TextBox 164"/>
          <p:cNvSpPr txBox="1"/>
          <p:nvPr/>
        </p:nvSpPr>
        <p:spPr>
          <a:xfrm>
            <a:off x="5560913" y="5450549"/>
            <a:ext cx="118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OR</a:t>
            </a:r>
            <a:endParaRPr lang="en-CA" sz="3200" dirty="0"/>
          </a:p>
        </p:txBody>
      </p:sp>
      <p:sp>
        <p:nvSpPr>
          <p:cNvPr id="166" name="TextBox 165"/>
          <p:cNvSpPr txBox="1"/>
          <p:nvPr/>
        </p:nvSpPr>
        <p:spPr>
          <a:xfrm>
            <a:off x="8598598" y="5925297"/>
            <a:ext cx="118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XOR</a:t>
            </a:r>
            <a:endParaRPr lang="en-CA" sz="3200" dirty="0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9958B90C-CE1A-489E-9CEF-A5F1AE217E5A}"/>
              </a:ext>
            </a:extLst>
          </p:cNvPr>
          <p:cNvSpPr txBox="1"/>
          <p:nvPr/>
        </p:nvSpPr>
        <p:spPr>
          <a:xfrm>
            <a:off x="6547830" y="865888"/>
            <a:ext cx="4224228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300"/>
              </a:spcAft>
            </a:pPr>
            <a:r>
              <a:rPr lang="en-CA" dirty="0">
                <a:cs typeface="Calibri" panose="020F0502020204030204" pitchFamily="34" charset="0"/>
              </a:rPr>
              <a:t>Note: </a:t>
            </a:r>
            <a:r>
              <a:rPr lang="en-CA" dirty="0" err="1">
                <a:latin typeface="Courier New" pitchFamily="49" charset="0"/>
                <a:cs typeface="Arial" pitchFamily="34" charset="0"/>
              </a:rPr>
              <a:t>Vcc</a:t>
            </a:r>
            <a:r>
              <a:rPr lang="en-CA" dirty="0">
                <a:cs typeface="Arial" pitchFamily="34" charset="0"/>
              </a:rPr>
              <a:t>  = “Common Collector Voltage” </a:t>
            </a:r>
          </a:p>
          <a:p>
            <a:pPr fontAlgn="base">
              <a:spcBef>
                <a:spcPct val="0"/>
              </a:spcBef>
              <a:spcAft>
                <a:spcPts val="300"/>
              </a:spcAft>
            </a:pPr>
            <a:r>
              <a:rPr lang="en-CA" dirty="0">
                <a:cs typeface="Arial" pitchFamily="34" charset="0"/>
              </a:rPr>
              <a:t>	    = high voltage </a:t>
            </a:r>
            <a:r>
              <a:rPr lang="en-CA" dirty="0">
                <a:latin typeface="Courier New" pitchFamily="49" charset="0"/>
                <a:cs typeface="Arial" pitchFamily="34" charset="0"/>
              </a:rPr>
              <a:t>(5</a:t>
            </a:r>
            <a:r>
              <a:rPr lang="en-CA" sz="900" dirty="0">
                <a:latin typeface="Courier New" pitchFamily="49" charset="0"/>
                <a:cs typeface="Arial" pitchFamily="34" charset="0"/>
              </a:rPr>
              <a:t> </a:t>
            </a:r>
            <a:r>
              <a:rPr kumimoji="0" lang="en-C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V)</a:t>
            </a:r>
          </a:p>
        </p:txBody>
      </p:sp>
    </p:spTree>
    <p:extLst>
      <p:ext uri="{BB962C8B-B14F-4D97-AF65-F5344CB8AC3E}">
        <p14:creationId xmlns:p14="http://schemas.microsoft.com/office/powerpoint/2010/main" val="179047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5" grpId="0"/>
      <p:bldP spid="16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4826983" y="764705"/>
            <a:ext cx="66538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NAND is the most awesome  logic gate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It’s cheaper to build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/>
                </a:solidFill>
              </a:rPr>
              <a:t>All</a:t>
            </a:r>
            <a:r>
              <a:rPr lang="en-US" sz="3600" dirty="0"/>
              <a:t> other logic functions (AND, OR, …) can be implemented using </a:t>
            </a:r>
            <a:r>
              <a:rPr lang="en-US" sz="3600" dirty="0">
                <a:solidFill>
                  <a:schemeClr val="accent1"/>
                </a:solidFill>
              </a:rPr>
              <a:t>only</a:t>
            </a:r>
            <a:r>
              <a:rPr lang="en-US" sz="3600" dirty="0"/>
              <a:t> NAND, i.e., it is </a:t>
            </a:r>
            <a:r>
              <a:rPr lang="en-US" sz="3600" dirty="0">
                <a:solidFill>
                  <a:schemeClr val="accent1"/>
                </a:solidFill>
              </a:rPr>
              <a:t>functionally complete</a:t>
            </a:r>
            <a:endParaRPr lang="en-CA" sz="3600" dirty="0">
              <a:solidFill>
                <a:srgbClr val="FFFF00"/>
              </a:solidFill>
            </a:endParaRPr>
          </a:p>
        </p:txBody>
      </p:sp>
      <p:sp>
        <p:nvSpPr>
          <p:cNvPr id="50" name="Rectangular Callout 49"/>
          <p:cNvSpPr/>
          <p:nvPr/>
        </p:nvSpPr>
        <p:spPr>
          <a:xfrm>
            <a:off x="3405808" y="5420621"/>
            <a:ext cx="6656064" cy="1157234"/>
          </a:xfrm>
          <a:prstGeom prst="wedgeRectCallout">
            <a:avLst>
              <a:gd name="adj1" fmla="val 13188"/>
              <a:gd name="adj2" fmla="val -9761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Challenge for home: implement AND, </a:t>
            </a:r>
            <a:r>
              <a:rPr lang="en-US" altLang="zh-CN" sz="3200" dirty="0">
                <a:solidFill>
                  <a:schemeClr val="bg1"/>
                </a:solidFill>
              </a:rPr>
              <a:t>OR, NOT, XOR using only NAND.</a:t>
            </a:r>
            <a:endParaRPr lang="en-CA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i2.kym-cdn.com/entries/icons/original/000/004/457/challen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t="11154" r="26072" b="5687"/>
          <a:stretch/>
        </p:blipFill>
        <p:spPr bwMode="auto">
          <a:xfrm>
            <a:off x="2494914" y="5420621"/>
            <a:ext cx="946829" cy="115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28</a:t>
            </a:fld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7CC1A1-E63B-3C4D-8AE2-9773ACFC2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591587"/>
            <a:ext cx="2549358" cy="4149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55736D-506D-AE44-A657-E40DED451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537" y="4437113"/>
            <a:ext cx="720080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8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p"/>
      <p:bldP spid="5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404664"/>
            <a:ext cx="7772400" cy="9144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Transistor Fabrication</a:t>
            </a:r>
            <a:endParaRPr lang="en-CA" b="1" dirty="0">
              <a:latin typeface="+mn-lt"/>
            </a:endParaRP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392" y="1508720"/>
            <a:ext cx="5548808" cy="4800600"/>
          </a:xfrm>
        </p:spPr>
        <p:txBody>
          <a:bodyPr>
            <a:normAutofit/>
          </a:bodyPr>
          <a:lstStyle/>
          <a:p>
            <a:r>
              <a:rPr lang="en-US" dirty="0"/>
              <a:t>Transistors are not formed by pushing large chunks of n- and p-type semiconductors together. </a:t>
            </a:r>
          </a:p>
          <a:p>
            <a:r>
              <a:rPr lang="en-US" dirty="0"/>
              <a:t>Transistors are now made by bombarding silicon with doping substances to create the layers for each junction</a:t>
            </a:r>
          </a:p>
          <a:p>
            <a:pPr lvl="1"/>
            <a:r>
              <a:rPr lang="en-US" dirty="0"/>
              <a:t>Surface is oxidized in between stages to ensure that only the necessary sections are doped.</a:t>
            </a:r>
            <a:endParaRPr lang="en-CA" dirty="0"/>
          </a:p>
        </p:txBody>
      </p:sp>
      <p:pic>
        <p:nvPicPr>
          <p:cNvPr id="240649" name="Picture 9" descr="V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371601"/>
            <a:ext cx="3684588" cy="1954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122" name="Picture 2" descr="http://newscenter.lbl.gov/wp-content/uploads/cleanroom-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9054" y="3573016"/>
            <a:ext cx="3569395" cy="2393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Week 1 Review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Properties of electricity</a:t>
            </a:r>
          </a:p>
          <a:p>
            <a:r>
              <a:rPr lang="en-US" dirty="0"/>
              <a:t>Semiconductor materials</a:t>
            </a:r>
          </a:p>
          <a:p>
            <a:pPr lvl="1"/>
            <a:r>
              <a:rPr lang="en-US" dirty="0"/>
              <a:t>Doping (n-type and p-type)</a:t>
            </a:r>
          </a:p>
          <a:p>
            <a:r>
              <a:rPr lang="en-US" dirty="0"/>
              <a:t>p-n junctions</a:t>
            </a:r>
          </a:p>
          <a:p>
            <a:r>
              <a:rPr lang="en-US" dirty="0"/>
              <a:t>Transistors</a:t>
            </a:r>
          </a:p>
          <a:p>
            <a:pPr lvl="1"/>
            <a:r>
              <a:rPr lang="en-US" dirty="0"/>
              <a:t>MOSFETs</a:t>
            </a:r>
            <a:endParaRPr lang="en-CA" dirty="0"/>
          </a:p>
        </p:txBody>
      </p:sp>
      <p:grpSp>
        <p:nvGrpSpPr>
          <p:cNvPr id="6" name="Group 5"/>
          <p:cNvGrpSpPr/>
          <p:nvPr/>
        </p:nvGrpSpPr>
        <p:grpSpPr>
          <a:xfrm>
            <a:off x="6023992" y="3717032"/>
            <a:ext cx="3635896" cy="2291912"/>
            <a:chOff x="3203848" y="2924944"/>
            <a:chExt cx="5940152" cy="3744416"/>
          </a:xfrm>
        </p:grpSpPr>
        <p:sp>
          <p:nvSpPr>
            <p:cNvPr id="5" name="Rounded Rectangle 4"/>
            <p:cNvSpPr/>
            <p:nvPr/>
          </p:nvSpPr>
          <p:spPr>
            <a:xfrm>
              <a:off x="3203848" y="2924944"/>
              <a:ext cx="5940152" cy="374441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026" name="Picture 2" descr="http://www.doitpoms.ac.uk/tlplib/semiconductors/images/mosfe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63888" y="3212976"/>
              <a:ext cx="5153025" cy="324802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Fabrication Process</a:t>
            </a:r>
            <a:endParaRPr lang="en-CA" b="1" dirty="0">
              <a:latin typeface="+mn-lt"/>
            </a:endParaRPr>
          </a:p>
        </p:txBody>
      </p:sp>
      <p:pic>
        <p:nvPicPr>
          <p:cNvPr id="4" name="Picture 5" descr="BJ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616" y="1690688"/>
            <a:ext cx="6548294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B147-76E5-4F08-9178-E56E45372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5720" y="2708920"/>
            <a:ext cx="4752528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Example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B3621-7A7B-4B1C-8870-992E0F23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4051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Short Answer Q’s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628800"/>
            <a:ext cx="7772400" cy="4726760"/>
          </a:xfrm>
        </p:spPr>
        <p:txBody>
          <a:bodyPr/>
          <a:lstStyle/>
          <a:p>
            <a:r>
              <a:rPr lang="en-CA" dirty="0"/>
              <a:t>True or False?  Doping gives a semiconductor an overall positive or negative charge.</a:t>
            </a:r>
          </a:p>
          <a:p>
            <a:r>
              <a:rPr lang="en-CA" dirty="0"/>
              <a:t>What kind of bias on a </a:t>
            </a:r>
            <a:r>
              <a:rPr lang="en-CA" dirty="0" err="1"/>
              <a:t>pn</a:t>
            </a:r>
            <a:r>
              <a:rPr lang="en-CA" dirty="0"/>
              <a:t> junction causes the depletion layer to expand?</a:t>
            </a:r>
          </a:p>
          <a:p>
            <a:r>
              <a:rPr lang="en-CA" dirty="0"/>
              <a:t>Phosphorus has 5 electrons in its outer valence shell. When added in small amounts to silicon, the result is a ___________ semiconductor.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88289" y="2031232"/>
            <a:ext cx="1192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False</a:t>
            </a:r>
            <a:endParaRPr lang="en-CA" sz="3200" b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8961" y="2873025"/>
            <a:ext cx="2706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Reverse bias</a:t>
            </a:r>
            <a:endParaRPr lang="en-CA" sz="3200" b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9696" y="4644425"/>
            <a:ext cx="3666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Doped or N-Type</a:t>
            </a:r>
            <a:endParaRPr lang="en-CA" sz="3200" b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404664"/>
            <a:ext cx="9659416" cy="914400"/>
          </a:xfrm>
        </p:spPr>
        <p:txBody>
          <a:bodyPr/>
          <a:lstStyle/>
          <a:p>
            <a:r>
              <a:rPr lang="en-CA" b="1" dirty="0">
                <a:latin typeface="+mn-lt"/>
              </a:rPr>
              <a:t>Electricity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319064"/>
            <a:ext cx="10369152" cy="4726760"/>
          </a:xfrm>
        </p:spPr>
        <p:txBody>
          <a:bodyPr>
            <a:normAutofit/>
          </a:bodyPr>
          <a:lstStyle/>
          <a:p>
            <a:r>
              <a:rPr lang="en-US" dirty="0"/>
              <a:t>If electrons are traveling from the bottom of the battery to the top, which way is current said to be traveling</a:t>
            </a:r>
            <a:r>
              <a:rPr lang="en-CA" dirty="0"/>
              <a:t>?</a:t>
            </a:r>
          </a:p>
          <a:p>
            <a:pPr lvl="1"/>
            <a:r>
              <a:rPr lang="en-CA" sz="2200" dirty="0"/>
              <a:t>Current is measured as the movement of </a:t>
            </a:r>
            <a:r>
              <a:rPr lang="en-CA" sz="2200" dirty="0">
                <a:solidFill>
                  <a:schemeClr val="accent1"/>
                </a:solidFill>
              </a:rPr>
              <a:t>positive charges</a:t>
            </a:r>
            <a:r>
              <a:rPr lang="en-CA" sz="2200" dirty="0"/>
              <a:t>.</a:t>
            </a:r>
            <a:endParaRPr lang="en-US" sz="2200" dirty="0"/>
          </a:p>
          <a:p>
            <a:endParaRPr lang="en-CA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AB20802-0EFD-46B0-9F68-C762D4F3A753}"/>
              </a:ext>
            </a:extLst>
          </p:cNvPr>
          <p:cNvGrpSpPr/>
          <p:nvPr/>
        </p:nvGrpSpPr>
        <p:grpSpPr>
          <a:xfrm>
            <a:off x="3071665" y="3717032"/>
            <a:ext cx="3888432" cy="2593394"/>
            <a:chOff x="1547664" y="3104706"/>
            <a:chExt cx="4922349" cy="3205720"/>
          </a:xfrm>
        </p:grpSpPr>
        <p:pic>
          <p:nvPicPr>
            <p:cNvPr id="1026" name="Picture 2" descr="Image result for battery">
              <a:extLst>
                <a:ext uri="{FF2B5EF4-FFF2-40B4-BE49-F238E27FC236}">
                  <a16:creationId xmlns:a16="http://schemas.microsoft.com/office/drawing/2014/main" id="{C6FB7FF8-6F47-4964-BAD2-C2DEE175D7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3415745"/>
              <a:ext cx="2708920" cy="270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Connector: Elbow 7">
              <a:extLst>
                <a:ext uri="{FF2B5EF4-FFF2-40B4-BE49-F238E27FC236}">
                  <a16:creationId xmlns:a16="http://schemas.microsoft.com/office/drawing/2014/main" id="{04F0EE24-18C4-4BE6-A66B-CFA11CC6277D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566380" y="2454397"/>
              <a:ext cx="274777" cy="1620000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D7D4B20F-806A-4FB3-AFBD-92638EBDC10C}"/>
                </a:ext>
              </a:extLst>
            </p:cNvPr>
            <p:cNvCxnSpPr>
              <a:cxnSpLocks/>
            </p:cNvCxnSpPr>
            <p:nvPr/>
          </p:nvCxnSpPr>
          <p:spPr>
            <a:xfrm>
              <a:off x="2902127" y="6124665"/>
              <a:ext cx="1583060" cy="162341"/>
            </a:xfrm>
            <a:prstGeom prst="bentConnector3">
              <a:avLst>
                <a:gd name="adj1" fmla="val -266"/>
              </a:avLst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2" name="Picture 8" descr="Image result for light bulb">
              <a:extLst>
                <a:ext uri="{FF2B5EF4-FFF2-40B4-BE49-F238E27FC236}">
                  <a16:creationId xmlns:a16="http://schemas.microsoft.com/office/drawing/2014/main" id="{21E5D2CB-F11D-433B-BDE4-60038F365A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00"/>
            <a:stretch/>
          </p:blipFill>
          <p:spPr bwMode="auto">
            <a:xfrm rot="5400000">
              <a:off x="4610772" y="3519567"/>
              <a:ext cx="1820469" cy="1898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1" name="Connector: Elbow 40">
              <a:extLst>
                <a:ext uri="{FF2B5EF4-FFF2-40B4-BE49-F238E27FC236}">
                  <a16:creationId xmlns:a16="http://schemas.microsoft.com/office/drawing/2014/main" id="{29BC49A7-C086-47C9-B5A8-354D4F8A21D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096488" y="3523107"/>
              <a:ext cx="1268802" cy="432000"/>
            </a:xfrm>
            <a:prstGeom prst="bentConnector3">
              <a:avLst>
                <a:gd name="adj1" fmla="val 99512"/>
              </a:avLst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or: Elbow 41">
              <a:extLst>
                <a:ext uri="{FF2B5EF4-FFF2-40B4-BE49-F238E27FC236}">
                  <a16:creationId xmlns:a16="http://schemas.microsoft.com/office/drawing/2014/main" id="{210617E4-4447-412E-B185-4A8B99CAE873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828056" y="5199038"/>
              <a:ext cx="1801305" cy="421471"/>
            </a:xfrm>
            <a:prstGeom prst="bentConnector3">
              <a:avLst>
                <a:gd name="adj1" fmla="val 97276"/>
              </a:avLst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1E7819C-E4F5-4F22-859B-C812F3CE8116}"/>
              </a:ext>
            </a:extLst>
          </p:cNvPr>
          <p:cNvGrpSpPr/>
          <p:nvPr/>
        </p:nvGrpSpPr>
        <p:grpSpPr>
          <a:xfrm>
            <a:off x="7601856" y="3674228"/>
            <a:ext cx="1302457" cy="2549124"/>
            <a:chOff x="6494397" y="3037413"/>
            <a:chExt cx="1853313" cy="322874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1684267-24C8-4B3C-A22E-A8EE8B81C991}"/>
                </a:ext>
              </a:extLst>
            </p:cNvPr>
            <p:cNvGrpSpPr/>
            <p:nvPr/>
          </p:nvGrpSpPr>
          <p:grpSpPr>
            <a:xfrm>
              <a:off x="6494397" y="3037413"/>
              <a:ext cx="973287" cy="3228743"/>
              <a:chOff x="6494397" y="3037413"/>
              <a:chExt cx="973287" cy="3228743"/>
            </a:xfrm>
          </p:grpSpPr>
          <p:cxnSp>
            <p:nvCxnSpPr>
              <p:cNvPr id="27" name="Connector: Elbow 26">
                <a:extLst>
                  <a:ext uri="{FF2B5EF4-FFF2-40B4-BE49-F238E27FC236}">
                    <a16:creationId xmlns:a16="http://schemas.microsoft.com/office/drawing/2014/main" id="{6D73F615-37B5-41B9-BF82-835350B02803}"/>
                  </a:ext>
                </a:extLst>
              </p:cNvPr>
              <p:cNvCxnSpPr/>
              <p:nvPr/>
            </p:nvCxnSpPr>
            <p:spPr>
              <a:xfrm rot="5400000">
                <a:off x="5972285" y="4772045"/>
                <a:ext cx="2016223" cy="972000"/>
              </a:xfrm>
              <a:prstGeom prst="bentConnector3">
                <a:avLst>
                  <a:gd name="adj1" fmla="val 99923"/>
                </a:avLst>
              </a:prstGeom>
              <a:ln w="38100"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or: Elbow 34">
                <a:extLst>
                  <a:ext uri="{FF2B5EF4-FFF2-40B4-BE49-F238E27FC236}">
                    <a16:creationId xmlns:a16="http://schemas.microsoft.com/office/drawing/2014/main" id="{3C25889E-1D06-4E83-9DBB-10CF01BBAA81}"/>
                  </a:ext>
                </a:extLst>
              </p:cNvPr>
              <p:cNvCxnSpPr/>
              <p:nvPr/>
            </p:nvCxnSpPr>
            <p:spPr>
              <a:xfrm rot="16200000" flipH="1">
                <a:off x="6459572" y="3253437"/>
                <a:ext cx="1224136" cy="792088"/>
              </a:xfrm>
              <a:prstGeom prst="bentConnector3">
                <a:avLst>
                  <a:gd name="adj1" fmla="val 1083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94BF6C7-1D69-4B55-B1FC-617012535D36}"/>
                </a:ext>
              </a:extLst>
            </p:cNvPr>
            <p:cNvSpPr txBox="1"/>
            <p:nvPr/>
          </p:nvSpPr>
          <p:spPr>
            <a:xfrm flipH="1">
              <a:off x="7471817" y="3860290"/>
              <a:ext cx="875893" cy="1549483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CA" sz="2800" dirty="0">
                  <a:solidFill>
                    <a:srgbClr val="92D050"/>
                  </a:solidFill>
                </a:rPr>
                <a:t>current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393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7" y="404664"/>
            <a:ext cx="9299373" cy="914400"/>
          </a:xfrm>
        </p:spPr>
        <p:txBody>
          <a:bodyPr/>
          <a:lstStyle/>
          <a:p>
            <a:r>
              <a:rPr lang="en-CA" b="1" dirty="0">
                <a:latin typeface="+mn-lt"/>
              </a:rPr>
              <a:t>Transistor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305376"/>
            <a:ext cx="7978080" cy="4726760"/>
          </a:xfrm>
        </p:spPr>
        <p:txBody>
          <a:bodyPr>
            <a:normAutofit/>
          </a:bodyPr>
          <a:lstStyle/>
          <a:p>
            <a:r>
              <a:rPr lang="en-US" dirty="0"/>
              <a:t>Logic gates are built from</a:t>
            </a:r>
          </a:p>
          <a:p>
            <a:pPr marL="68580" indent="0">
              <a:buNone/>
            </a:pPr>
            <a:r>
              <a:rPr lang="en-US" dirty="0"/>
              <a:t>                 This transistor is called</a:t>
            </a:r>
          </a:p>
          <a:p>
            <a:pPr marL="512064" lvl="1" indent="0">
              <a:buNone/>
            </a:pPr>
            <a:r>
              <a:rPr lang="en-US" dirty="0"/>
              <a:t>             It conducts (i.e., acts as a closed switch) if </a:t>
            </a:r>
          </a:p>
          <a:p>
            <a:pPr marL="512064" lvl="1" indent="0">
              <a:buNone/>
            </a:pPr>
            <a:r>
              <a:rPr lang="en-US" dirty="0"/>
              <a:t>             we apply       Volts (logic-1) at its gate.</a:t>
            </a:r>
          </a:p>
          <a:p>
            <a:pPr lvl="1"/>
            <a:endParaRPr lang="en-US" dirty="0"/>
          </a:p>
          <a:p>
            <a:pPr marL="68580" indent="0">
              <a:buNone/>
            </a:pPr>
            <a:r>
              <a:rPr lang="en-US" dirty="0"/>
              <a:t>                This transistor is called</a:t>
            </a:r>
          </a:p>
          <a:p>
            <a:pPr marL="68580" indent="0">
              <a:buNone/>
            </a:pPr>
            <a:r>
              <a:rPr lang="en-US" dirty="0"/>
              <a:t>	  </a:t>
            </a:r>
            <a:r>
              <a:rPr lang="en-US" sz="3200" dirty="0"/>
              <a:t>  </a:t>
            </a:r>
            <a:r>
              <a:rPr lang="en-US" sz="2400" dirty="0"/>
              <a:t> </a:t>
            </a:r>
            <a:r>
              <a:rPr lang="en-US" sz="2600" dirty="0"/>
              <a:t>It conducts (i.e., acts as a closed switch,                </a:t>
            </a:r>
          </a:p>
          <a:p>
            <a:pPr marL="68580" indent="0">
              <a:buNone/>
            </a:pPr>
            <a:r>
              <a:rPr lang="en-US" sz="2600" dirty="0"/>
              <a:t>                  if  we apply        Volts (logic-0 , </a:t>
            </a:r>
            <a:r>
              <a:rPr lang="en-US" sz="2600" dirty="0" err="1"/>
              <a:t>Gnd</a:t>
            </a:r>
            <a:r>
              <a:rPr lang="en-US" sz="2600" dirty="0"/>
              <a:t>) at its gate.</a:t>
            </a:r>
          </a:p>
          <a:p>
            <a:endParaRPr lang="en-CA" dirty="0"/>
          </a:p>
        </p:txBody>
      </p:sp>
      <p:grpSp>
        <p:nvGrpSpPr>
          <p:cNvPr id="10" name="Group 9"/>
          <p:cNvGrpSpPr/>
          <p:nvPr/>
        </p:nvGrpSpPr>
        <p:grpSpPr>
          <a:xfrm>
            <a:off x="2927648" y="3933056"/>
            <a:ext cx="619608" cy="648072"/>
            <a:chOff x="7408776" y="4365104"/>
            <a:chExt cx="619608" cy="648072"/>
          </a:xfrm>
        </p:grpSpPr>
        <p:cxnSp>
          <p:nvCxnSpPr>
            <p:cNvPr id="125" name="Straight Connector 124"/>
            <p:cNvCxnSpPr/>
            <p:nvPr/>
          </p:nvCxnSpPr>
          <p:spPr>
            <a:xfrm>
              <a:off x="7521988" y="4725144"/>
              <a:ext cx="3681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7524328" y="4818924"/>
              <a:ext cx="36576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7718580" y="4365104"/>
              <a:ext cx="0" cy="36576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7613914" y="4830296"/>
              <a:ext cx="0" cy="18288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7808166" y="4830296"/>
              <a:ext cx="0" cy="18288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7408776" y="5006132"/>
              <a:ext cx="21602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7812360" y="5006132"/>
              <a:ext cx="21602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Oval 131"/>
            <p:cNvSpPr/>
            <p:nvPr/>
          </p:nvSpPr>
          <p:spPr>
            <a:xfrm>
              <a:off x="7668344" y="4624672"/>
              <a:ext cx="91440" cy="914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55641" y="2132856"/>
            <a:ext cx="610643" cy="576064"/>
            <a:chOff x="1403648" y="1916832"/>
            <a:chExt cx="610643" cy="576064"/>
          </a:xfrm>
        </p:grpSpPr>
        <p:cxnSp>
          <p:nvCxnSpPr>
            <p:cNvPr id="110" name="Straight Connector 109"/>
            <p:cNvCxnSpPr/>
            <p:nvPr/>
          </p:nvCxnSpPr>
          <p:spPr>
            <a:xfrm>
              <a:off x="1519200" y="2298644"/>
              <a:ext cx="36576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1713452" y="1916832"/>
              <a:ext cx="0" cy="288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1608786" y="2310016"/>
              <a:ext cx="0" cy="18288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1803038" y="2310016"/>
              <a:ext cx="0" cy="18288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1403648" y="2476887"/>
              <a:ext cx="21602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1798267" y="2476887"/>
              <a:ext cx="21602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519200" y="2204864"/>
              <a:ext cx="36576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EE4328-A1A8-4C9F-9852-162F59BA1C67}"/>
              </a:ext>
            </a:extLst>
          </p:cNvPr>
          <p:cNvCxnSpPr/>
          <p:nvPr/>
        </p:nvCxnSpPr>
        <p:spPr>
          <a:xfrm flipH="1">
            <a:off x="6699309" y="1700808"/>
            <a:ext cx="180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73ABEB4-9681-435A-878A-486A831B990D}"/>
              </a:ext>
            </a:extLst>
          </p:cNvPr>
          <p:cNvCxnSpPr>
            <a:cxnSpLocks/>
          </p:cNvCxnSpPr>
          <p:nvPr/>
        </p:nvCxnSpPr>
        <p:spPr>
          <a:xfrm flipH="1">
            <a:off x="7388663" y="2151774"/>
            <a:ext cx="10801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4E0EECE-3E0B-49D8-B75F-237E42A0853C}"/>
              </a:ext>
            </a:extLst>
          </p:cNvPr>
          <p:cNvSpPr txBox="1"/>
          <p:nvPr/>
        </p:nvSpPr>
        <p:spPr>
          <a:xfrm>
            <a:off x="6655080" y="1173295"/>
            <a:ext cx="278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transistors</a:t>
            </a:r>
            <a:endParaRPr lang="en-CA" sz="3200" dirty="0">
              <a:solidFill>
                <a:schemeClr val="accent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FD6EEC-7905-4FFE-9952-154F74FD5BFB}"/>
              </a:ext>
            </a:extLst>
          </p:cNvPr>
          <p:cNvSpPr txBox="1"/>
          <p:nvPr/>
        </p:nvSpPr>
        <p:spPr>
          <a:xfrm>
            <a:off x="7306820" y="1700786"/>
            <a:ext cx="1478541" cy="60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1"/>
                </a:solidFill>
              </a:rPr>
              <a:t>nMOS</a:t>
            </a:r>
            <a:endParaRPr lang="en-CA" sz="3200" dirty="0">
              <a:solidFill>
                <a:schemeClr val="accent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908F08-8375-4025-8B6C-6BAED7FC82E1}"/>
              </a:ext>
            </a:extLst>
          </p:cNvPr>
          <p:cNvSpPr txBox="1"/>
          <p:nvPr/>
        </p:nvSpPr>
        <p:spPr>
          <a:xfrm>
            <a:off x="5124380" y="2543438"/>
            <a:ext cx="151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5</a:t>
            </a:r>
            <a:endParaRPr lang="en-CA" sz="3200" dirty="0">
              <a:solidFill>
                <a:schemeClr val="accent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ADEFD66-1661-41F1-ADC8-96A8152BAAD0}"/>
              </a:ext>
            </a:extLst>
          </p:cNvPr>
          <p:cNvCxnSpPr>
            <a:cxnSpLocks/>
          </p:cNvCxnSpPr>
          <p:nvPr/>
        </p:nvCxnSpPr>
        <p:spPr>
          <a:xfrm flipH="1">
            <a:off x="5124380" y="2996952"/>
            <a:ext cx="3611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E7DCBA7-42CB-41D2-B16F-2FA2A564E0CB}"/>
              </a:ext>
            </a:extLst>
          </p:cNvPr>
          <p:cNvCxnSpPr>
            <a:cxnSpLocks/>
          </p:cNvCxnSpPr>
          <p:nvPr/>
        </p:nvCxnSpPr>
        <p:spPr>
          <a:xfrm flipH="1">
            <a:off x="7427044" y="3861048"/>
            <a:ext cx="10801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3DFEA61-21BB-475E-84EA-370EFEBF292B}"/>
              </a:ext>
            </a:extLst>
          </p:cNvPr>
          <p:cNvSpPr txBox="1"/>
          <p:nvPr/>
        </p:nvSpPr>
        <p:spPr>
          <a:xfrm>
            <a:off x="7388663" y="3386400"/>
            <a:ext cx="1478541" cy="60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1"/>
                </a:solidFill>
              </a:rPr>
              <a:t>pMOS</a:t>
            </a:r>
            <a:endParaRPr lang="en-CA" sz="3200" dirty="0">
              <a:solidFill>
                <a:schemeClr val="accent1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4452293-3589-439E-BA02-EF6F3F8EBF2E}"/>
              </a:ext>
            </a:extLst>
          </p:cNvPr>
          <p:cNvCxnSpPr>
            <a:cxnSpLocks/>
          </p:cNvCxnSpPr>
          <p:nvPr/>
        </p:nvCxnSpPr>
        <p:spPr>
          <a:xfrm flipH="1">
            <a:off x="5601532" y="5018899"/>
            <a:ext cx="3611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E1E8A59-A7E1-4580-AEFA-9FA0D3D5644D}"/>
              </a:ext>
            </a:extLst>
          </p:cNvPr>
          <p:cNvSpPr txBox="1"/>
          <p:nvPr/>
        </p:nvSpPr>
        <p:spPr>
          <a:xfrm>
            <a:off x="5601532" y="4434124"/>
            <a:ext cx="151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0</a:t>
            </a:r>
            <a:endParaRPr lang="en-CA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3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  <p:bldP spid="27" grpId="0"/>
      <p:bldP spid="31" grpId="0"/>
      <p:bldP spid="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04664"/>
            <a:ext cx="7772400" cy="9144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More Transistor Questions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305376"/>
            <a:ext cx="7772400" cy="4726760"/>
          </a:xfrm>
        </p:spPr>
        <p:txBody>
          <a:bodyPr/>
          <a:lstStyle/>
          <a:p>
            <a:r>
              <a:rPr lang="en-US" dirty="0"/>
              <a:t>What gate is created by the following?</a:t>
            </a:r>
            <a:endParaRPr lang="en-CA" dirty="0"/>
          </a:p>
        </p:txBody>
      </p:sp>
      <p:grpSp>
        <p:nvGrpSpPr>
          <p:cNvPr id="114" name="Group 113"/>
          <p:cNvGrpSpPr/>
          <p:nvPr/>
        </p:nvGrpSpPr>
        <p:grpSpPr>
          <a:xfrm>
            <a:off x="4007768" y="2085122"/>
            <a:ext cx="2541566" cy="4296206"/>
            <a:chOff x="4118666" y="2204864"/>
            <a:chExt cx="2541566" cy="4296206"/>
          </a:xfrm>
        </p:grpSpPr>
        <p:grpSp>
          <p:nvGrpSpPr>
            <p:cNvPr id="62" name="Group 53"/>
            <p:cNvGrpSpPr/>
            <p:nvPr/>
          </p:nvGrpSpPr>
          <p:grpSpPr>
            <a:xfrm>
              <a:off x="5540762" y="5981938"/>
              <a:ext cx="432048" cy="519132"/>
              <a:chOff x="2195736" y="5661248"/>
              <a:chExt cx="432048" cy="519132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2411760" y="5661248"/>
                <a:ext cx="0" cy="3600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2195736" y="6021288"/>
                <a:ext cx="432048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285322" y="6093296"/>
                <a:ext cx="2743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2335558" y="6180380"/>
                <a:ext cx="18288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4"/>
            <p:cNvGrpSpPr/>
            <p:nvPr/>
          </p:nvGrpSpPr>
          <p:grpSpPr>
            <a:xfrm>
              <a:off x="5684778" y="3737218"/>
              <a:ext cx="975454" cy="523220"/>
              <a:chOff x="6527102" y="4007672"/>
              <a:chExt cx="975454" cy="523220"/>
            </a:xfrm>
          </p:grpSpPr>
          <p:grpSp>
            <p:nvGrpSpPr>
              <p:cNvPr id="68" name="Group 59"/>
              <p:cNvGrpSpPr/>
              <p:nvPr/>
            </p:nvGrpSpPr>
            <p:grpSpPr>
              <a:xfrm>
                <a:off x="6527102" y="4214340"/>
                <a:ext cx="520929" cy="116476"/>
                <a:chOff x="3502766" y="4214340"/>
                <a:chExt cx="520929" cy="116476"/>
              </a:xfrm>
            </p:grpSpPr>
            <p:cxnSp>
              <p:nvCxnSpPr>
                <p:cNvPr id="70" name="Straight Connector 69"/>
                <p:cNvCxnSpPr/>
                <p:nvPr/>
              </p:nvCxnSpPr>
              <p:spPr>
                <a:xfrm rot="16200000">
                  <a:off x="3741568" y="4089674"/>
                  <a:ext cx="0" cy="36004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Oval 70"/>
                <p:cNvSpPr/>
                <p:nvPr/>
              </p:nvSpPr>
              <p:spPr>
                <a:xfrm rot="16200000">
                  <a:off x="3502766" y="4221088"/>
                  <a:ext cx="109728" cy="109728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 rot="16200000">
                  <a:off x="3913967" y="4214340"/>
                  <a:ext cx="109728" cy="109728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69" name="TextBox 68"/>
              <p:cNvSpPr txBox="1"/>
              <p:nvPr/>
            </p:nvSpPr>
            <p:spPr>
              <a:xfrm>
                <a:off x="7103088" y="4007672"/>
                <a:ext cx="3994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latin typeface="Courier New" pitchFamily="49" charset="0"/>
                    <a:cs typeface="Courier New" pitchFamily="49" charset="0"/>
                  </a:rPr>
                  <a:t>X</a:t>
                </a:r>
                <a:endParaRPr lang="en-CA" sz="2800" b="1" dirty="0"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  <p:cxnSp>
          <p:nvCxnSpPr>
            <p:cNvPr id="74" name="Straight Connector 73"/>
            <p:cNvCxnSpPr/>
            <p:nvPr/>
          </p:nvCxnSpPr>
          <p:spPr>
            <a:xfrm flipH="1">
              <a:off x="4860032" y="2420888"/>
              <a:ext cx="360040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4233732" y="2204864"/>
              <a:ext cx="6463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Courier New" pitchFamily="49" charset="0"/>
                  <a:cs typeface="Courier New" pitchFamily="49" charset="0"/>
                </a:rPr>
                <a:t>Vcc</a:t>
              </a:r>
              <a:endParaRPr lang="en-CA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5353202" y="4365104"/>
              <a:ext cx="0" cy="432048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5464560" y="4332446"/>
              <a:ext cx="0" cy="50292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993162" y="4581128"/>
              <a:ext cx="365760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Elbow Connector 78"/>
            <p:cNvCxnSpPr/>
            <p:nvPr/>
          </p:nvCxnSpPr>
          <p:spPr>
            <a:xfrm flipV="1">
              <a:off x="5464560" y="4005064"/>
              <a:ext cx="274320" cy="4572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4705130" y="439516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A</a:t>
              </a:r>
              <a:endParaRPr lang="en-CA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5724128" y="3639304"/>
              <a:ext cx="0" cy="36576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5374974" y="5229200"/>
              <a:ext cx="0" cy="432048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5486332" y="5196542"/>
              <a:ext cx="0" cy="50292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5014934" y="5445224"/>
              <a:ext cx="365760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84"/>
            <p:cNvCxnSpPr/>
            <p:nvPr/>
          </p:nvCxnSpPr>
          <p:spPr>
            <a:xfrm>
              <a:off x="5500044" y="5542316"/>
              <a:ext cx="274320" cy="4572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4726902" y="525925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B</a:t>
              </a:r>
              <a:endParaRPr lang="en-CA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 flipH="1">
              <a:off x="5479640" y="4725144"/>
              <a:ext cx="182880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5480126" y="5373216"/>
              <a:ext cx="182880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5656314" y="4725144"/>
              <a:ext cx="0" cy="648072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4766738" y="2957602"/>
              <a:ext cx="0" cy="432048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4878096" y="2924944"/>
              <a:ext cx="0" cy="50292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4406698" y="3173626"/>
              <a:ext cx="365760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4118666" y="298766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A</a:t>
              </a:r>
              <a:endParaRPr lang="en-CA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97" name="Straight Connector 96"/>
            <p:cNvCxnSpPr/>
            <p:nvPr/>
          </p:nvCxnSpPr>
          <p:spPr>
            <a:xfrm flipH="1">
              <a:off x="4893176" y="3317642"/>
              <a:ext cx="182880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Elbow Connector 97"/>
            <p:cNvCxnSpPr/>
            <p:nvPr/>
          </p:nvCxnSpPr>
          <p:spPr>
            <a:xfrm flipV="1">
              <a:off x="4910268" y="2420888"/>
              <a:ext cx="274320" cy="640080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6084168" y="2420888"/>
              <a:ext cx="360040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5457868" y="2204864"/>
              <a:ext cx="6463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Courier New" pitchFamily="49" charset="0"/>
                  <a:cs typeface="Courier New" pitchFamily="49" charset="0"/>
                </a:rPr>
                <a:t>Vcc</a:t>
              </a:r>
              <a:endParaRPr lang="en-CA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5990874" y="2957602"/>
              <a:ext cx="0" cy="432048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102232" y="2924944"/>
              <a:ext cx="0" cy="50292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5630834" y="3173626"/>
              <a:ext cx="365760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5342802" y="298766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B</a:t>
              </a:r>
              <a:endParaRPr lang="en-CA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05" name="Straight Connector 104"/>
            <p:cNvCxnSpPr/>
            <p:nvPr/>
          </p:nvCxnSpPr>
          <p:spPr>
            <a:xfrm flipH="1">
              <a:off x="6117312" y="3317642"/>
              <a:ext cx="182880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lbow Connector 105"/>
            <p:cNvCxnSpPr/>
            <p:nvPr/>
          </p:nvCxnSpPr>
          <p:spPr>
            <a:xfrm flipV="1">
              <a:off x="6134404" y="2420888"/>
              <a:ext cx="274320" cy="640080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5076056" y="3306756"/>
              <a:ext cx="0" cy="36576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6300192" y="3306756"/>
              <a:ext cx="0" cy="36576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5076056" y="3655910"/>
              <a:ext cx="1224136" cy="572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 rot="16200000">
              <a:off x="5673892" y="3612367"/>
              <a:ext cx="109728" cy="10972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2" name="Oval 111"/>
            <p:cNvSpPr/>
            <p:nvPr/>
          </p:nvSpPr>
          <p:spPr>
            <a:xfrm rot="16200000">
              <a:off x="5868144" y="3123391"/>
              <a:ext cx="109728" cy="109728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3" name="Oval 112"/>
            <p:cNvSpPr/>
            <p:nvPr/>
          </p:nvSpPr>
          <p:spPr>
            <a:xfrm rot="16200000">
              <a:off x="4644008" y="3119197"/>
              <a:ext cx="109728" cy="109728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7392144" y="2564905"/>
            <a:ext cx="2664296" cy="2585323"/>
            <a:chOff x="5724128" y="2780928"/>
            <a:chExt cx="2664296" cy="2585323"/>
          </a:xfrm>
        </p:grpSpPr>
        <p:sp>
          <p:nvSpPr>
            <p:cNvPr id="90" name="TextBox 89"/>
            <p:cNvSpPr txBox="1"/>
            <p:nvPr/>
          </p:nvSpPr>
          <p:spPr>
            <a:xfrm>
              <a:off x="5724128" y="2780928"/>
              <a:ext cx="2664296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/>
                <a:t>Remember</a:t>
              </a:r>
              <a:r>
                <a:rPr lang="en-US" dirty="0"/>
                <a:t>: transistors that look like</a:t>
              </a:r>
            </a:p>
            <a:p>
              <a:r>
                <a:rPr lang="en-US" dirty="0"/>
                <a:t>are activated</a:t>
              </a:r>
            </a:p>
            <a:p>
              <a:r>
                <a:rPr lang="en-US" dirty="0"/>
                <a:t>when the gate</a:t>
              </a:r>
            </a:p>
            <a:p>
              <a:r>
                <a:rPr lang="en-US" dirty="0"/>
                <a:t>input is high, whereas</a:t>
              </a:r>
            </a:p>
            <a:p>
              <a:r>
                <a:rPr lang="en-US" dirty="0"/>
                <a:t>transistors that look like</a:t>
              </a:r>
            </a:p>
            <a:p>
              <a:r>
                <a:rPr lang="en-US" dirty="0"/>
                <a:t>are activated </a:t>
              </a:r>
            </a:p>
            <a:p>
              <a:r>
                <a:rPr lang="en-US" dirty="0"/>
                <a:t>when the gate</a:t>
              </a:r>
            </a:p>
            <a:p>
              <a:r>
                <a:rPr lang="en-US" dirty="0"/>
                <a:t>input is low.</a:t>
              </a: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7646572" y="3490122"/>
              <a:ext cx="27432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7596336" y="3583902"/>
              <a:ext cx="36576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7790588" y="3202090"/>
              <a:ext cx="0" cy="288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7685922" y="3595274"/>
              <a:ext cx="0" cy="18288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7880174" y="3595274"/>
              <a:ext cx="0" cy="18288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7480784" y="3762145"/>
              <a:ext cx="21602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7875403" y="3762145"/>
              <a:ext cx="21602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7430548" y="4941168"/>
              <a:ext cx="27432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7380312" y="5034948"/>
              <a:ext cx="36576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7574564" y="4581128"/>
              <a:ext cx="0" cy="36576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7469898" y="5046320"/>
              <a:ext cx="0" cy="18288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7664150" y="5046320"/>
              <a:ext cx="0" cy="18288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7264760" y="5222156"/>
              <a:ext cx="21602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7668344" y="5222156"/>
              <a:ext cx="21602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Oval 131"/>
            <p:cNvSpPr/>
            <p:nvPr/>
          </p:nvSpPr>
          <p:spPr>
            <a:xfrm>
              <a:off x="7524328" y="4840696"/>
              <a:ext cx="91440" cy="914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34" name="Straight Arrow Connector 133"/>
            <p:cNvCxnSpPr/>
            <p:nvPr/>
          </p:nvCxnSpPr>
          <p:spPr>
            <a:xfrm>
              <a:off x="7092280" y="3284984"/>
              <a:ext cx="432048" cy="216024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 flipH="1">
              <a:off x="7740352" y="4509120"/>
              <a:ext cx="144016" cy="360040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12192000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>
                <a:latin typeface="+mn-lt"/>
              </a:rPr>
              <a:t>CSCB58: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Computer Organization</a:t>
            </a:r>
            <a:endParaRPr lang="en-US" b="1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429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Fall 2020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6584" y="621167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lectures of </a:t>
            </a:r>
          </a:p>
          <a:p>
            <a:pPr algn="ctr"/>
            <a:r>
              <a:rPr lang="en-US" b="1" i="1" dirty="0">
                <a:solidFill>
                  <a:schemeClr val="tx2"/>
                </a:solidFill>
              </a:rPr>
              <a:t>Larry Zheng and Steve Engels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35C7AC-AE60-496C-9820-AFE8A46F9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4" y="3825513"/>
            <a:ext cx="298326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oud TPU | Google Cloud">
            <a:extLst>
              <a:ext uri="{FF2B5EF4-FFF2-40B4-BE49-F238E27FC236}">
                <a16:creationId xmlns:a16="http://schemas.microsoft.com/office/drawing/2014/main" id="{854AA425-A807-46E1-B551-13656F250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694" y="3979312"/>
            <a:ext cx="309038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15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3816" y="601768"/>
            <a:ext cx="7772400" cy="756696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+mn-lt"/>
              </a:rPr>
              <a:t>The architecture of a computer </a:t>
            </a:r>
            <a:r>
              <a:rPr lang="en-US" sz="3200" b="1" dirty="0">
                <a:solidFill>
                  <a:schemeClr val="accent1"/>
                </a:solidFill>
                <a:latin typeface="+mn-lt"/>
              </a:rPr>
              <a:t>hardware</a:t>
            </a:r>
            <a:r>
              <a:rPr lang="en-US" sz="3200" dirty="0">
                <a:latin typeface="+mn-lt"/>
              </a:rPr>
              <a:t>,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level by level, bottom-up</a:t>
            </a:r>
            <a:endParaRPr lang="en-CA" sz="3200" dirty="0">
              <a:latin typeface="+mn-lt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4" name="Rounded Rectangle 3"/>
          <p:cNvSpPr/>
          <p:nvPr/>
        </p:nvSpPr>
        <p:spPr>
          <a:xfrm>
            <a:off x="3719736" y="2060848"/>
            <a:ext cx="4752528" cy="432048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Assembly Language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223792" y="2708920"/>
            <a:ext cx="3816424" cy="355685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Processors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168008" y="3429000"/>
            <a:ext cx="1440160" cy="273630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Finite State Machines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55840" y="3429000"/>
            <a:ext cx="1512168" cy="273630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Arithmetic Logic Units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871864" y="4077072"/>
            <a:ext cx="1296144" cy="20162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Devices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168008" y="4077072"/>
            <a:ext cx="1224136" cy="201622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Flip-flops</a:t>
            </a:r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087888" y="4509120"/>
            <a:ext cx="2088232" cy="1512168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Circuits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375920" y="4941168"/>
            <a:ext cx="1728192" cy="100811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Gates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613716" y="5416760"/>
            <a:ext cx="1368152" cy="43204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Transistors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1847528" y="3379972"/>
            <a:ext cx="1584176" cy="698173"/>
          </a:xfrm>
          <a:prstGeom prst="wedgeRectCallout">
            <a:avLst>
              <a:gd name="adj1" fmla="val 185413"/>
              <a:gd name="adj2" fmla="val 457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compute stuff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8652283" y="3522916"/>
            <a:ext cx="1800202" cy="698173"/>
          </a:xfrm>
          <a:prstGeom prst="wedgeRectCallout">
            <a:avLst>
              <a:gd name="adj1" fmla="val -154278"/>
              <a:gd name="adj2" fmla="val 242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remember stuff</a:t>
            </a:r>
          </a:p>
        </p:txBody>
      </p:sp>
    </p:spTree>
    <p:extLst>
      <p:ext uri="{BB962C8B-B14F-4D97-AF65-F5344CB8AC3E}">
        <p14:creationId xmlns:p14="http://schemas.microsoft.com/office/powerpoint/2010/main" val="340546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5600" y="2492896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Transistors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463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672" y="460491"/>
            <a:ext cx="7185992" cy="9144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Outline of the story</a:t>
            </a:r>
            <a:endParaRPr lang="en-CA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6</a:t>
            </a:fld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623392" y="1410494"/>
            <a:ext cx="102971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Electricity, basic concepts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Insulators, conductors, in between …, </a:t>
            </a:r>
            <a:r>
              <a:rPr lang="en-US" sz="3200" b="1" dirty="0"/>
              <a:t>Semiconductors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Impure semiconductors, </a:t>
            </a:r>
            <a:r>
              <a:rPr lang="en-US" sz="3200" b="1" dirty="0"/>
              <a:t>p-type / n-type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Put p-type and n-type together -- </a:t>
            </a:r>
            <a:r>
              <a:rPr lang="en-US" sz="3200" b="1" dirty="0" err="1"/>
              <a:t>pn</a:t>
            </a:r>
            <a:r>
              <a:rPr lang="en-US" sz="3200" b="1" dirty="0"/>
              <a:t>-junction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Apply voltage to a </a:t>
            </a:r>
            <a:r>
              <a:rPr lang="en-US" sz="3200" dirty="0" err="1"/>
              <a:t>pn</a:t>
            </a:r>
            <a:r>
              <a:rPr lang="en-US" sz="3200" dirty="0"/>
              <a:t>-junction – </a:t>
            </a:r>
            <a:r>
              <a:rPr lang="en-US" sz="3200" b="1" dirty="0"/>
              <a:t>principle of transistors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 real-world manufacturing of transistor -- </a:t>
            </a:r>
            <a:r>
              <a:rPr lang="en-US" sz="3200" b="1" dirty="0"/>
              <a:t>MOSFET</a:t>
            </a:r>
          </a:p>
        </p:txBody>
      </p:sp>
    </p:spTree>
    <p:extLst>
      <p:ext uri="{BB962C8B-B14F-4D97-AF65-F5344CB8AC3E}">
        <p14:creationId xmlns:p14="http://schemas.microsoft.com/office/powerpoint/2010/main" val="798705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Where do transistors fit?</a:t>
            </a:r>
            <a:endParaRPr lang="en-CA" b="1" dirty="0">
              <a:latin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11624" y="1628800"/>
            <a:ext cx="2232248" cy="914400"/>
          </a:xfrm>
          <a:prstGeom prst="roundRect">
            <a:avLst/>
          </a:prstGeom>
          <a:solidFill>
            <a:srgbClr val="002060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Logic Gates</a:t>
            </a:r>
            <a:endParaRPr lang="en-CA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6600056" y="2780928"/>
            <a:ext cx="2232248" cy="914400"/>
          </a:xfrm>
          <a:prstGeom prst="roundRect">
            <a:avLst/>
          </a:prstGeom>
          <a:solidFill>
            <a:srgbClr val="002060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Transistors</a:t>
            </a:r>
            <a:endParaRPr lang="en-CA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2639616" y="3586108"/>
            <a:ext cx="2232248" cy="914400"/>
          </a:xfrm>
          <a:prstGeom prst="roundRect">
            <a:avLst/>
          </a:prstGeom>
          <a:solidFill>
            <a:srgbClr val="002060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pn</a:t>
            </a:r>
            <a:r>
              <a:rPr lang="en-US" sz="2800" dirty="0"/>
              <a:t>-junctions</a:t>
            </a:r>
            <a:endParaRPr lang="en-CA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6312024" y="4666228"/>
            <a:ext cx="2880320" cy="914400"/>
          </a:xfrm>
          <a:prstGeom prst="roundRect">
            <a:avLst/>
          </a:prstGeom>
          <a:solidFill>
            <a:srgbClr val="002060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Semiconductors</a:t>
            </a:r>
            <a:endParaRPr lang="en-CA" sz="2800" dirty="0"/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>
            <a:off x="4943872" y="2086000"/>
            <a:ext cx="1656184" cy="76693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871864" y="3298076"/>
            <a:ext cx="1728192" cy="36004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871864" y="4450204"/>
            <a:ext cx="1440160" cy="36004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519845">
            <a:off x="5327377" y="2140156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made from</a:t>
            </a:r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 rot="840282">
            <a:off x="5042150" y="4238922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made from</a:t>
            </a:r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 rot="20841609">
            <a:off x="5210262" y="3106864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based on</a:t>
            </a:r>
            <a:endParaRPr lang="en-CA" dirty="0"/>
          </a:p>
        </p:txBody>
      </p:sp>
      <p:sp>
        <p:nvSpPr>
          <p:cNvPr id="17" name="Rounded Rectangle 16"/>
          <p:cNvSpPr/>
          <p:nvPr/>
        </p:nvSpPr>
        <p:spPr>
          <a:xfrm>
            <a:off x="2351584" y="5183376"/>
            <a:ext cx="2232248" cy="914400"/>
          </a:xfrm>
          <a:prstGeom prst="roundRect">
            <a:avLst/>
          </a:prstGeom>
          <a:solidFill>
            <a:srgbClr val="002060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Electricity</a:t>
            </a:r>
            <a:endParaRPr lang="en-CA" sz="28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583832" y="5183376"/>
            <a:ext cx="1728192" cy="36004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0841609">
            <a:off x="4745100" y="4992164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that conduct</a:t>
            </a:r>
            <a:endParaRPr lang="en-C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7768" y="2780928"/>
            <a:ext cx="4233664" cy="914400"/>
          </a:xfrm>
        </p:spPr>
        <p:txBody>
          <a:bodyPr/>
          <a:lstStyle/>
          <a:p>
            <a:r>
              <a:rPr lang="en-US" sz="5400" b="1" dirty="0">
                <a:latin typeface="+mn-lt"/>
              </a:rPr>
              <a:t>PN-junctions</a:t>
            </a:r>
            <a:endParaRPr lang="en-CA" sz="5400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9054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Bringing p and n together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628800"/>
            <a:ext cx="9587408" cy="5040560"/>
          </a:xfrm>
        </p:spPr>
        <p:txBody>
          <a:bodyPr/>
          <a:lstStyle/>
          <a:p>
            <a:r>
              <a:rPr lang="en-US" dirty="0"/>
              <a:t>What happens if you brought some p-type material into contact with some n-type material?</a:t>
            </a:r>
            <a:endParaRPr lang="ru-RU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electrons</a:t>
            </a:r>
            <a:r>
              <a:rPr lang="en-US" dirty="0"/>
              <a:t> at the surface of the n-type material are </a:t>
            </a:r>
            <a:r>
              <a:rPr lang="en-US" b="1" dirty="0"/>
              <a:t>drawn </a:t>
            </a:r>
            <a:r>
              <a:rPr lang="en-US" dirty="0"/>
              <a:t>to the </a:t>
            </a:r>
            <a:r>
              <a:rPr lang="en-US" b="1" dirty="0"/>
              <a:t>holes</a:t>
            </a:r>
            <a:r>
              <a:rPr lang="en-US" dirty="0"/>
              <a:t> in the p-type.</a:t>
            </a:r>
            <a:endParaRPr lang="en-CA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9</a:t>
            </a:fld>
            <a:endParaRPr lang="en-CA"/>
          </a:p>
        </p:txBody>
      </p:sp>
      <p:grpSp>
        <p:nvGrpSpPr>
          <p:cNvPr id="270" name="Group 269"/>
          <p:cNvGrpSpPr/>
          <p:nvPr/>
        </p:nvGrpSpPr>
        <p:grpSpPr>
          <a:xfrm>
            <a:off x="1415480" y="2983743"/>
            <a:ext cx="6624736" cy="1872208"/>
            <a:chOff x="1331640" y="3284984"/>
            <a:chExt cx="6624736" cy="1872208"/>
          </a:xfrm>
        </p:grpSpPr>
        <p:sp>
          <p:nvSpPr>
            <p:cNvPr id="4" name="Oval 3"/>
            <p:cNvSpPr/>
            <p:nvPr/>
          </p:nvSpPr>
          <p:spPr>
            <a:xfrm>
              <a:off x="1691680" y="3284984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195736" y="3284984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691680" y="3789040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195736" y="3789040"/>
              <a:ext cx="288032" cy="28803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P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691680" y="4365104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195736" y="4365104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691680" y="4869160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195736" y="4869160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699792" y="3284984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203848" y="3284984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699792" y="3789040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203848" y="3789040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699792" y="4365104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203848" y="4365104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699792" y="4869160"/>
              <a:ext cx="288032" cy="28803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B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203848" y="4869160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211960" y="3284984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707904" y="3789040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211960" y="3789040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707904" y="4365104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707904" y="4869160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211960" y="4869160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6016" y="3284984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716016" y="3789040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220072" y="3789040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4716016" y="4365104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220072" y="4365104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4716016" y="4869160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5724128" y="3284984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6228184" y="3284984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5724128" y="3789040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6228184" y="3789040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6228184" y="4365104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5724128" y="4869160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6228184" y="4869160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7236296" y="3284984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6732240" y="3789040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6732240" y="4365104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7236296" y="4365104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732240" y="4869160"/>
              <a:ext cx="288032" cy="2880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Si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>
              <a:off x="1331640" y="4221088"/>
              <a:ext cx="6624736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3707904" y="3284984"/>
              <a:ext cx="288032" cy="28803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P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5220072" y="3284984"/>
              <a:ext cx="288032" cy="28803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P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6732240" y="3284984"/>
              <a:ext cx="288032" cy="28803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P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7236296" y="3789040"/>
              <a:ext cx="288032" cy="28803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P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4211960" y="4365104"/>
              <a:ext cx="288032" cy="28803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B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5220072" y="4869160"/>
              <a:ext cx="288032" cy="28803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B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5724128" y="4365104"/>
              <a:ext cx="288032" cy="28803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B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7236296" y="4869160"/>
              <a:ext cx="288032" cy="28803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B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7576904" y="3841616"/>
              <a:ext cx="91440" cy="914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-</a:t>
              </a:r>
              <a:endParaRPr lang="en-CA" sz="1050" dirty="0">
                <a:solidFill>
                  <a:schemeClr val="bg1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7008983" y="3534875"/>
              <a:ext cx="91440" cy="914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-</a:t>
              </a:r>
              <a:endParaRPr lang="en-CA" sz="1050" dirty="0">
                <a:solidFill>
                  <a:schemeClr val="bg1"/>
                </a:solidFill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5148064" y="3553584"/>
              <a:ext cx="91440" cy="914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-</a:t>
              </a:r>
              <a:endParaRPr lang="en-CA" sz="1050" dirty="0">
                <a:solidFill>
                  <a:schemeClr val="bg1"/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3973358" y="3573016"/>
              <a:ext cx="91440" cy="914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-</a:t>
              </a:r>
              <a:endParaRPr lang="en-CA" sz="1050" dirty="0">
                <a:solidFill>
                  <a:schemeClr val="bg1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2472479" y="3743884"/>
              <a:ext cx="91440" cy="914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-</a:t>
              </a:r>
              <a:endParaRPr lang="en-CA" sz="1050" dirty="0">
                <a:solidFill>
                  <a:schemeClr val="bg1"/>
                </a:solidFill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7452320" y="4759011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-</a:t>
              </a:r>
              <a:endParaRPr lang="en-CA" sz="1050" dirty="0">
                <a:solidFill>
                  <a:schemeClr val="bg1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6016434" y="4622415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-</a:t>
              </a:r>
              <a:endParaRPr lang="en-CA" sz="1050" dirty="0">
                <a:solidFill>
                  <a:schemeClr val="bg1"/>
                </a:solidFill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5462948" y="4774574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-</a:t>
              </a:r>
              <a:endParaRPr lang="en-CA" sz="1050" dirty="0">
                <a:solidFill>
                  <a:schemeClr val="bg1"/>
                </a:solidFill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4139952" y="4633704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-</a:t>
              </a:r>
              <a:endParaRPr lang="en-CA" sz="1050" dirty="0">
                <a:solidFill>
                  <a:schemeClr val="bg1"/>
                </a:solidFill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2616495" y="4808441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-</a:t>
              </a:r>
              <a:endParaRPr lang="en-CA" sz="1050" dirty="0">
                <a:solidFill>
                  <a:schemeClr val="bg1"/>
                </a:solidFill>
              </a:endParaRPr>
            </a:p>
          </p:txBody>
        </p:sp>
        <p:cxnSp>
          <p:nvCxnSpPr>
            <p:cNvPr id="105" name="Straight Connector 104"/>
            <p:cNvCxnSpPr/>
            <p:nvPr/>
          </p:nvCxnSpPr>
          <p:spPr>
            <a:xfrm>
              <a:off x="2024709" y="3402148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2024709" y="3485445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024868" y="388790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024868" y="3971197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024550" y="445969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2024550" y="4542987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2024709" y="496802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2024709" y="5051317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528606" y="3402148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2528606" y="3485445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2528765" y="388790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2528765" y="3971197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528447" y="445969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528447" y="4542987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2528606" y="5051317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3032821" y="3395133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3032821" y="347843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3032980" y="3880885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3032980" y="3964182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3032662" y="4452675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3032662" y="4535972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3032821" y="4961005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3032821" y="5044302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3536718" y="3395133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3536718" y="347843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3536877" y="3880885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536877" y="3964182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3536559" y="4452675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3536559" y="4535972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3536718" y="4961005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3536718" y="5044302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4040933" y="3402148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4040933" y="3485445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4041092" y="388790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4041092" y="3971197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4040774" y="445969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4040933" y="496802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4040933" y="5051317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4544830" y="3402148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4544830" y="3485445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4544989" y="388790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4544989" y="3971197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4544671" y="445969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4544671" y="4542987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4544830" y="496802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4544830" y="5051317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5049045" y="3395133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5049045" y="347843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5049204" y="3880885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5049204" y="3964182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5048886" y="4452675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5048886" y="4535972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5049045" y="4961005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5049045" y="5044302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5552942" y="3395133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5552942" y="347843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5553101" y="3880885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5553101" y="3964182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5552783" y="4452675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5552783" y="4535972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5552942" y="4961005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5552942" y="5044302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6057157" y="3481171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>
              <a:off x="6057316" y="3883626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6057316" y="3966923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6056998" y="4455416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6056998" y="4538713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6057157" y="4963746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6057157" y="5047043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6561054" y="3481171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6561213" y="3883626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6561213" y="3966923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6560895" y="4455416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6560895" y="4538713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6561054" y="4963746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6561054" y="5047043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7065269" y="3474156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7065428" y="3876611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7065428" y="3959908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7065110" y="4448401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7065110" y="4531698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7065269" y="4956731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7065269" y="5040028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6057157" y="3397874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6561054" y="3397874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7065269" y="3390859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5400000">
              <a:off x="3313151" y="3684171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3229854" y="3684171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5400000">
              <a:off x="2809095" y="368433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5400000">
              <a:off x="2725798" y="368433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5400000">
              <a:off x="2320602" y="3684012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5400000">
              <a:off x="2237305" y="3684012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1812272" y="3684171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1728975" y="3684171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5329375" y="3695459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5246078" y="3695459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5400000">
              <a:off x="4814030" y="3695618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5400000">
              <a:off x="4730733" y="3695618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>
              <a:off x="4325537" y="369530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5400000">
              <a:off x="4242240" y="369530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5400000">
              <a:off x="3817207" y="3695459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5400000">
              <a:off x="3733910" y="3695459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rot="5400000">
              <a:off x="7345599" y="368417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rot="5400000">
              <a:off x="7262302" y="368417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5400000">
              <a:off x="6841543" y="3684329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5400000">
              <a:off x="6758246" y="3684329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5400000">
              <a:off x="6353050" y="3684011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5400000">
              <a:off x="6269753" y="3684011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5844720" y="368417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5761423" y="368417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3313151" y="4753002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5400000">
              <a:off x="3229854" y="4753002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>
              <a:off x="2809095" y="4753161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>
              <a:off x="2725798" y="4753161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2320602" y="4752843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5400000">
              <a:off x="2237305" y="4752843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1812272" y="4753002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5400000">
              <a:off x="1728975" y="4753002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5400000">
              <a:off x="5246078" y="476429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5400000">
              <a:off x="4814030" y="4764449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5400000">
              <a:off x="4730733" y="4764449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4325537" y="4764131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5400000">
              <a:off x="4242240" y="4764131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5400000">
              <a:off x="3817207" y="476429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5400000">
              <a:off x="3733910" y="476429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rot="5400000">
              <a:off x="7262302" y="4753001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5400000">
              <a:off x="6841543" y="475316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5400000">
              <a:off x="6758246" y="4753160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6353050" y="4752842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5400000">
              <a:off x="6269753" y="4752842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5400000">
              <a:off x="5761423" y="4753001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1" name="TextBox 270"/>
          <p:cNvSpPr txBox="1"/>
          <p:nvPr/>
        </p:nvSpPr>
        <p:spPr>
          <a:xfrm>
            <a:off x="8042914" y="4121063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p-type</a:t>
            </a:r>
            <a:endParaRPr lang="en-CA" sz="2400" dirty="0"/>
          </a:p>
        </p:txBody>
      </p:sp>
      <p:sp>
        <p:nvSpPr>
          <p:cNvPr id="272" name="TextBox 271"/>
          <p:cNvSpPr txBox="1"/>
          <p:nvPr/>
        </p:nvSpPr>
        <p:spPr>
          <a:xfrm>
            <a:off x="8040216" y="3199768"/>
            <a:ext cx="1147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n-type</a:t>
            </a:r>
            <a:endParaRPr lang="en-CA" sz="2400" dirty="0"/>
          </a:p>
        </p:txBody>
      </p:sp>
      <p:sp>
        <p:nvSpPr>
          <p:cNvPr id="274" name="Freeform 273"/>
          <p:cNvSpPr/>
          <p:nvPr/>
        </p:nvSpPr>
        <p:spPr>
          <a:xfrm>
            <a:off x="2639616" y="3548271"/>
            <a:ext cx="632178" cy="980253"/>
          </a:xfrm>
          <a:custGeom>
            <a:avLst/>
            <a:gdLst>
              <a:gd name="connsiteX0" fmla="*/ 16934 w 632178"/>
              <a:gd name="connsiteY0" fmla="*/ 0 h 980253"/>
              <a:gd name="connsiteX1" fmla="*/ 84667 w 632178"/>
              <a:gd name="connsiteY1" fmla="*/ 316089 h 980253"/>
              <a:gd name="connsiteX2" fmla="*/ 524934 w 632178"/>
              <a:gd name="connsiteY2" fmla="*/ 304800 h 980253"/>
              <a:gd name="connsiteX3" fmla="*/ 581378 w 632178"/>
              <a:gd name="connsiteY3" fmla="*/ 869245 h 980253"/>
              <a:gd name="connsiteX4" fmla="*/ 220134 w 632178"/>
              <a:gd name="connsiteY4" fmla="*/ 970845 h 98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178" h="980253">
                <a:moveTo>
                  <a:pt x="16934" y="0"/>
                </a:moveTo>
                <a:cubicBezTo>
                  <a:pt x="8467" y="132644"/>
                  <a:pt x="0" y="265289"/>
                  <a:pt x="84667" y="316089"/>
                </a:cubicBezTo>
                <a:cubicBezTo>
                  <a:pt x="169334" y="366889"/>
                  <a:pt x="442149" y="212607"/>
                  <a:pt x="524934" y="304800"/>
                </a:cubicBezTo>
                <a:cubicBezTo>
                  <a:pt x="607719" y="396993"/>
                  <a:pt x="632178" y="758237"/>
                  <a:pt x="581378" y="869245"/>
                </a:cubicBezTo>
                <a:cubicBezTo>
                  <a:pt x="530578" y="980253"/>
                  <a:pt x="375356" y="975549"/>
                  <a:pt x="220134" y="970845"/>
                </a:cubicBezTo>
              </a:path>
            </a:pathLst>
          </a:custGeom>
          <a:ln w="571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5" name="Freeform 274"/>
          <p:cNvSpPr/>
          <p:nvPr/>
        </p:nvSpPr>
        <p:spPr>
          <a:xfrm>
            <a:off x="5122102" y="3367649"/>
            <a:ext cx="628415" cy="1061155"/>
          </a:xfrm>
          <a:custGeom>
            <a:avLst/>
            <a:gdLst>
              <a:gd name="connsiteX0" fmla="*/ 156163 w 628415"/>
              <a:gd name="connsiteY0" fmla="*/ 0 h 1061155"/>
              <a:gd name="connsiteX1" fmla="*/ 65852 w 628415"/>
              <a:gd name="connsiteY1" fmla="*/ 440267 h 1061155"/>
              <a:gd name="connsiteX2" fmla="*/ 551274 w 628415"/>
              <a:gd name="connsiteY2" fmla="*/ 666044 h 1061155"/>
              <a:gd name="connsiteX3" fmla="*/ 528696 w 628415"/>
              <a:gd name="connsiteY3" fmla="*/ 1061155 h 106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415" h="1061155">
                <a:moveTo>
                  <a:pt x="156163" y="0"/>
                </a:moveTo>
                <a:cubicBezTo>
                  <a:pt x="78081" y="164630"/>
                  <a:pt x="0" y="329260"/>
                  <a:pt x="65852" y="440267"/>
                </a:cubicBezTo>
                <a:cubicBezTo>
                  <a:pt x="131704" y="551274"/>
                  <a:pt x="474133" y="562563"/>
                  <a:pt x="551274" y="666044"/>
                </a:cubicBezTo>
                <a:cubicBezTo>
                  <a:pt x="628415" y="769525"/>
                  <a:pt x="578555" y="915340"/>
                  <a:pt x="528696" y="1061155"/>
                </a:cubicBezTo>
              </a:path>
            </a:pathLst>
          </a:custGeom>
          <a:ln w="571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9" name="Freeform 278"/>
          <p:cNvSpPr/>
          <p:nvPr/>
        </p:nvSpPr>
        <p:spPr>
          <a:xfrm>
            <a:off x="6104234" y="3367649"/>
            <a:ext cx="1228608" cy="903111"/>
          </a:xfrm>
          <a:custGeom>
            <a:avLst/>
            <a:gdLst>
              <a:gd name="connsiteX0" fmla="*/ 1047986 w 1228608"/>
              <a:gd name="connsiteY0" fmla="*/ 0 h 903111"/>
              <a:gd name="connsiteX1" fmla="*/ 1081852 w 1228608"/>
              <a:gd name="connsiteY1" fmla="*/ 440267 h 903111"/>
              <a:gd name="connsiteX2" fmla="*/ 167452 w 1228608"/>
              <a:gd name="connsiteY2" fmla="*/ 632178 h 903111"/>
              <a:gd name="connsiteX3" fmla="*/ 77141 w 1228608"/>
              <a:gd name="connsiteY3" fmla="*/ 903111 h 903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8608" h="903111">
                <a:moveTo>
                  <a:pt x="1047986" y="0"/>
                </a:moveTo>
                <a:cubicBezTo>
                  <a:pt x="1138297" y="167452"/>
                  <a:pt x="1228608" y="334904"/>
                  <a:pt x="1081852" y="440267"/>
                </a:cubicBezTo>
                <a:cubicBezTo>
                  <a:pt x="935096" y="545630"/>
                  <a:pt x="334904" y="555037"/>
                  <a:pt x="167452" y="632178"/>
                </a:cubicBezTo>
                <a:cubicBezTo>
                  <a:pt x="0" y="709319"/>
                  <a:pt x="38570" y="806215"/>
                  <a:pt x="77141" y="903111"/>
                </a:cubicBezTo>
              </a:path>
            </a:pathLst>
          </a:custGeom>
          <a:ln w="571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0" name="Freeform 279"/>
          <p:cNvSpPr/>
          <p:nvPr/>
        </p:nvSpPr>
        <p:spPr>
          <a:xfrm>
            <a:off x="7637642" y="3672448"/>
            <a:ext cx="137348" cy="767644"/>
          </a:xfrm>
          <a:custGeom>
            <a:avLst/>
            <a:gdLst>
              <a:gd name="connsiteX0" fmla="*/ 79022 w 137348"/>
              <a:gd name="connsiteY0" fmla="*/ 0 h 767644"/>
              <a:gd name="connsiteX1" fmla="*/ 124178 w 137348"/>
              <a:gd name="connsiteY1" fmla="*/ 519289 h 767644"/>
              <a:gd name="connsiteX2" fmla="*/ 0 w 137348"/>
              <a:gd name="connsiteY2" fmla="*/ 767644 h 76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348" h="767644">
                <a:moveTo>
                  <a:pt x="79022" y="0"/>
                </a:moveTo>
                <a:cubicBezTo>
                  <a:pt x="108185" y="195674"/>
                  <a:pt x="137348" y="391348"/>
                  <a:pt x="124178" y="519289"/>
                </a:cubicBezTo>
                <a:cubicBezTo>
                  <a:pt x="111008" y="647230"/>
                  <a:pt x="55504" y="707437"/>
                  <a:pt x="0" y="767644"/>
                </a:cubicBezTo>
              </a:path>
            </a:pathLst>
          </a:custGeom>
          <a:ln w="571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1" name="Freeform 280"/>
          <p:cNvSpPr/>
          <p:nvPr/>
        </p:nvSpPr>
        <p:spPr>
          <a:xfrm>
            <a:off x="4171954" y="3243470"/>
            <a:ext cx="600193" cy="1328326"/>
          </a:xfrm>
          <a:custGeom>
            <a:avLst/>
            <a:gdLst>
              <a:gd name="connsiteX0" fmla="*/ 0 w 600193"/>
              <a:gd name="connsiteY0" fmla="*/ 67733 h 1328326"/>
              <a:gd name="connsiteX1" fmla="*/ 508000 w 600193"/>
              <a:gd name="connsiteY1" fmla="*/ 180622 h 1328326"/>
              <a:gd name="connsiteX2" fmla="*/ 553155 w 600193"/>
              <a:gd name="connsiteY2" fmla="*/ 1151467 h 1328326"/>
              <a:gd name="connsiteX3" fmla="*/ 293511 w 600193"/>
              <a:gd name="connsiteY3" fmla="*/ 1241778 h 1328326"/>
              <a:gd name="connsiteX4" fmla="*/ 169333 w 600193"/>
              <a:gd name="connsiteY4" fmla="*/ 1185333 h 132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193" h="1328326">
                <a:moveTo>
                  <a:pt x="0" y="67733"/>
                </a:moveTo>
                <a:cubicBezTo>
                  <a:pt x="207904" y="33866"/>
                  <a:pt x="415808" y="0"/>
                  <a:pt x="508000" y="180622"/>
                </a:cubicBezTo>
                <a:cubicBezTo>
                  <a:pt x="600193" y="361244"/>
                  <a:pt x="588903" y="974608"/>
                  <a:pt x="553155" y="1151467"/>
                </a:cubicBezTo>
                <a:cubicBezTo>
                  <a:pt x="517407" y="1328326"/>
                  <a:pt x="357481" y="1236134"/>
                  <a:pt x="293511" y="1241778"/>
                </a:cubicBezTo>
                <a:cubicBezTo>
                  <a:pt x="229541" y="1247422"/>
                  <a:pt x="199437" y="1216377"/>
                  <a:pt x="169333" y="1185333"/>
                </a:cubicBezTo>
              </a:path>
            </a:pathLst>
          </a:custGeom>
          <a:ln w="571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179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0"/>
      <p:bldP spid="272" grpId="0"/>
      <p:bldP spid="274" grpId="0" animBg="1"/>
      <p:bldP spid="275" grpId="0" animBg="1"/>
      <p:bldP spid="279" grpId="0" animBg="1"/>
      <p:bldP spid="280" grpId="0" animBg="1"/>
      <p:bldP spid="28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71406</TotalTime>
  <Words>1533</Words>
  <Application>Microsoft Office PowerPoint</Application>
  <PresentationFormat>Widescreen</PresentationFormat>
  <Paragraphs>497</Paragraphs>
  <Slides>36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Corbel</vt:lpstr>
      <vt:lpstr>Courier New</vt:lpstr>
      <vt:lpstr>Segoe UI Black</vt:lpstr>
      <vt:lpstr>Tahoma</vt:lpstr>
      <vt:lpstr>Wingdings</vt:lpstr>
      <vt:lpstr>Office Theme</vt:lpstr>
      <vt:lpstr>CSCB58:  Computer Organization</vt:lpstr>
      <vt:lpstr>PowerPoint Presentation</vt:lpstr>
      <vt:lpstr>Week 1 Review</vt:lpstr>
      <vt:lpstr>The architecture of a computer hardware,  level by level, bottom-up</vt:lpstr>
      <vt:lpstr>PowerPoint Presentation</vt:lpstr>
      <vt:lpstr>Outline of the story</vt:lpstr>
      <vt:lpstr>Where do transistors fit?</vt:lpstr>
      <vt:lpstr>PN-junctions</vt:lpstr>
      <vt:lpstr>Bringing p and n together</vt:lpstr>
      <vt:lpstr>PowerPoint Presentation</vt:lpstr>
      <vt:lpstr>PowerPoint Presentation</vt:lpstr>
      <vt:lpstr>Summary of pn-junction</vt:lpstr>
      <vt:lpstr>Apply voltage to a PN-junction</vt:lpstr>
      <vt:lpstr>PowerPoint Presentation</vt:lpstr>
      <vt:lpstr>Metal Oxide Semiconductor Field Effect Transistor </vt:lpstr>
      <vt:lpstr>PowerPoint Presentation</vt:lpstr>
      <vt:lpstr>PowerPoint Presentation</vt:lpstr>
      <vt:lpstr>The MO of MOSFETs</vt:lpstr>
      <vt:lpstr>The S of MOSFETs</vt:lpstr>
      <vt:lpstr>Applying voltage to NPN</vt:lpstr>
      <vt:lpstr>n-channel MOSFETs</vt:lpstr>
      <vt:lpstr>Applying voltage to NPN</vt:lpstr>
      <vt:lpstr>nMOS vs pMOS</vt:lpstr>
      <vt:lpstr>Transistors to Logic Gates</vt:lpstr>
      <vt:lpstr>Transistors to Gates</vt:lpstr>
      <vt:lpstr>Create gates using a combination of transistors</vt:lpstr>
      <vt:lpstr>Transistors into gates</vt:lpstr>
      <vt:lpstr>PowerPoint Presentation</vt:lpstr>
      <vt:lpstr>Transistor Fabrication</vt:lpstr>
      <vt:lpstr>Fabrication Process</vt:lpstr>
      <vt:lpstr>Example Questions</vt:lpstr>
      <vt:lpstr>Short Answer Q’s</vt:lpstr>
      <vt:lpstr>Electricity review</vt:lpstr>
      <vt:lpstr>Transistor review</vt:lpstr>
      <vt:lpstr>More Transistor Questions</vt:lpstr>
      <vt:lpstr>CSCB58:  Computer Organization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</dc:title>
  <dc:creator>Steve Engels</dc:creator>
  <cp:lastModifiedBy>Gennady Pekhimenko</cp:lastModifiedBy>
  <cp:revision>301</cp:revision>
  <cp:lastPrinted>2020-01-06T21:51:47Z</cp:lastPrinted>
  <dcterms:created xsi:type="dcterms:W3CDTF">2010-11-10T13:23:56Z</dcterms:created>
  <dcterms:modified xsi:type="dcterms:W3CDTF">2020-09-11T02:58:48Z</dcterms:modified>
</cp:coreProperties>
</file>