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54"/>
  </p:notesMasterIdLst>
  <p:handoutMasterIdLst>
    <p:handoutMasterId r:id="rId55"/>
  </p:handoutMasterIdLst>
  <p:sldIdLst>
    <p:sldId id="496" r:id="rId3"/>
    <p:sldId id="256" r:id="rId4"/>
    <p:sldId id="631" r:id="rId5"/>
    <p:sldId id="595" r:id="rId6"/>
    <p:sldId id="558" r:id="rId7"/>
    <p:sldId id="483" r:id="rId8"/>
    <p:sldId id="532" r:id="rId9"/>
    <p:sldId id="533" r:id="rId10"/>
    <p:sldId id="534" r:id="rId11"/>
    <p:sldId id="535" r:id="rId12"/>
    <p:sldId id="539" r:id="rId13"/>
    <p:sldId id="536" r:id="rId14"/>
    <p:sldId id="537" r:id="rId15"/>
    <p:sldId id="538" r:id="rId16"/>
    <p:sldId id="540" r:id="rId17"/>
    <p:sldId id="561" r:id="rId18"/>
    <p:sldId id="562" r:id="rId19"/>
    <p:sldId id="563" r:id="rId20"/>
    <p:sldId id="593" r:id="rId21"/>
    <p:sldId id="594" r:id="rId22"/>
    <p:sldId id="578" r:id="rId23"/>
    <p:sldId id="580" r:id="rId24"/>
    <p:sldId id="581" r:id="rId25"/>
    <p:sldId id="579" r:id="rId26"/>
    <p:sldId id="582" r:id="rId27"/>
    <p:sldId id="583" r:id="rId28"/>
    <p:sldId id="584" r:id="rId29"/>
    <p:sldId id="634" r:id="rId30"/>
    <p:sldId id="635" r:id="rId31"/>
    <p:sldId id="585" r:id="rId32"/>
    <p:sldId id="586" r:id="rId33"/>
    <p:sldId id="587" r:id="rId34"/>
    <p:sldId id="588" r:id="rId35"/>
    <p:sldId id="613" r:id="rId36"/>
    <p:sldId id="614" r:id="rId37"/>
    <p:sldId id="615" r:id="rId38"/>
    <p:sldId id="616" r:id="rId39"/>
    <p:sldId id="618" r:id="rId40"/>
    <p:sldId id="617" r:id="rId41"/>
    <p:sldId id="619" r:id="rId42"/>
    <p:sldId id="620" r:id="rId43"/>
    <p:sldId id="621" r:id="rId44"/>
    <p:sldId id="623" r:id="rId45"/>
    <p:sldId id="622" r:id="rId46"/>
    <p:sldId id="624" r:id="rId47"/>
    <p:sldId id="625" r:id="rId48"/>
    <p:sldId id="626" r:id="rId49"/>
    <p:sldId id="627" r:id="rId50"/>
    <p:sldId id="628" r:id="rId51"/>
    <p:sldId id="629" r:id="rId52"/>
    <p:sldId id="500" r:id="rId53"/>
  </p:sldIdLst>
  <p:sldSz cx="12192000" cy="6858000"/>
  <p:notesSz cx="10234613" cy="7099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B0F0"/>
    <a:srgbClr val="7FD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1D907C-9DAD-4CA2-84C7-6A2C56C0353B}" v="1" dt="2020-11-24T15:09:46.8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67"/>
    <p:restoredTop sz="93114" autoAdjust="0"/>
  </p:normalViewPr>
  <p:slideViewPr>
    <p:cSldViewPr>
      <p:cViewPr varScale="1">
        <p:scale>
          <a:sx n="106" d="100"/>
          <a:sy n="106" d="100"/>
        </p:scale>
        <p:origin x="132" y="4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7" d="100"/>
          <a:sy n="107" d="100"/>
        </p:scale>
        <p:origin x="-372" y="-90"/>
      </p:cViewPr>
      <p:guideLst>
        <p:guide orient="horz" pos="2236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microsoft.com/office/2015/10/relationships/revisionInfo" Target="revisionInfo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nady Pekhimenko" userId="97aeff6ed7ede7e0" providerId="LiveId" clId="{B71D907C-9DAD-4CA2-84C7-6A2C56C0353B}"/>
    <pc:docChg chg="delSld modSld delMainMaster">
      <pc:chgData name="Gennady Pekhimenko" userId="97aeff6ed7ede7e0" providerId="LiveId" clId="{B71D907C-9DAD-4CA2-84C7-6A2C56C0353B}" dt="2020-11-25T05:50:24.486" v="218" actId="20577"/>
      <pc:docMkLst>
        <pc:docMk/>
      </pc:docMkLst>
      <pc:sldChg chg="modSp mod">
        <pc:chgData name="Gennady Pekhimenko" userId="97aeff6ed7ede7e0" providerId="LiveId" clId="{B71D907C-9DAD-4CA2-84C7-6A2C56C0353B}" dt="2020-11-24T15:07:30.454" v="1" actId="20577"/>
        <pc:sldMkLst>
          <pc:docMk/>
          <pc:sldMk cId="0" sldId="256"/>
        </pc:sldMkLst>
        <pc:spChg chg="mod">
          <ac:chgData name="Gennady Pekhimenko" userId="97aeff6ed7ede7e0" providerId="LiveId" clId="{B71D907C-9DAD-4CA2-84C7-6A2C56C0353B}" dt="2020-11-24T15:07:30.454" v="1" actId="20577"/>
          <ac:spMkLst>
            <pc:docMk/>
            <pc:sldMk cId="0" sldId="256"/>
            <ac:spMk id="6" creationId="{00000000-0000-0000-0000-000000000000}"/>
          </ac:spMkLst>
        </pc:spChg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0" sldId="388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0" sldId="389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0" sldId="390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0" sldId="391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0" sldId="392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0" sldId="393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0" sldId="394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0" sldId="397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0" sldId="398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0" sldId="400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0" sldId="401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0" sldId="423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0" sldId="424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0" sldId="440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0" sldId="441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0" sldId="442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0" sldId="452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0" sldId="454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0" sldId="466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0" sldId="467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0" sldId="468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0" sldId="469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1536927031" sldId="485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1727955500" sldId="486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24196519" sldId="487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1498168661" sldId="488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1063289660" sldId="490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2470014820" sldId="491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169085002" sldId="495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367784149" sldId="497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890256177" sldId="498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1016998190" sldId="499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983984586" sldId="501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57371355" sldId="502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20205982" sldId="503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595733350" sldId="528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1609901293" sldId="529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90976280" sldId="530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175223723" sldId="531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785032424" sldId="532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1790188421" sldId="533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138605340" sldId="536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1496780494" sldId="537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1109380841" sldId="538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910771433" sldId="539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831656313" sldId="540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710182460" sldId="543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1516702053" sldId="544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2349375467" sldId="546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690763633" sldId="547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866232857" sldId="548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3019072011" sldId="561"/>
        </pc:sldMkLst>
      </pc:sldChg>
      <pc:sldChg chg="del">
        <pc:chgData name="Gennady Pekhimenko" userId="97aeff6ed7ede7e0" providerId="LiveId" clId="{B71D907C-9DAD-4CA2-84C7-6A2C56C0353B}" dt="2020-11-24T15:08:50.853" v="2" actId="47"/>
        <pc:sldMkLst>
          <pc:docMk/>
          <pc:sldMk cId="0" sldId="569"/>
        </pc:sldMkLst>
      </pc:sldChg>
      <pc:sldChg chg="modSp mod">
        <pc:chgData name="Gennady Pekhimenko" userId="97aeff6ed7ede7e0" providerId="LiveId" clId="{B71D907C-9DAD-4CA2-84C7-6A2C56C0353B}" dt="2020-11-25T05:50:24.486" v="218" actId="20577"/>
        <pc:sldMkLst>
          <pc:docMk/>
          <pc:sldMk cId="261950287" sldId="631"/>
        </pc:sldMkLst>
        <pc:spChg chg="mod">
          <ac:chgData name="Gennady Pekhimenko" userId="97aeff6ed7ede7e0" providerId="LiveId" clId="{B71D907C-9DAD-4CA2-84C7-6A2C56C0353B}" dt="2020-11-25T05:50:24.486" v="218" actId="20577"/>
          <ac:spMkLst>
            <pc:docMk/>
            <pc:sldMk cId="261950287" sldId="631"/>
            <ac:spMk id="3" creationId="{3B85C04B-F508-3E48-B2A2-F2001D10048F}"/>
          </ac:spMkLst>
        </pc:spChg>
      </pc:sldChg>
      <pc:sldMasterChg chg="del delSldLayout">
        <pc:chgData name="Gennady Pekhimenko" userId="97aeff6ed7ede7e0" providerId="LiveId" clId="{B71D907C-9DAD-4CA2-84C7-6A2C56C0353B}" dt="2020-11-24T15:08:50.853" v="2" actId="47"/>
        <pc:sldMasterMkLst>
          <pc:docMk/>
          <pc:sldMasterMk cId="2994177006" sldId="2147483684"/>
        </pc:sldMasterMkLst>
        <pc:sldLayoutChg chg="del">
          <pc:chgData name="Gennady Pekhimenko" userId="97aeff6ed7ede7e0" providerId="LiveId" clId="{B71D907C-9DAD-4CA2-84C7-6A2C56C0353B}" dt="2020-11-24T15:08:50.853" v="2" actId="47"/>
          <pc:sldLayoutMkLst>
            <pc:docMk/>
            <pc:sldMasterMk cId="2994177006" sldId="2147483684"/>
            <pc:sldLayoutMk cId="2189561231" sldId="2147483685"/>
          </pc:sldLayoutMkLst>
        </pc:sldLayoutChg>
        <pc:sldLayoutChg chg="del">
          <pc:chgData name="Gennady Pekhimenko" userId="97aeff6ed7ede7e0" providerId="LiveId" clId="{B71D907C-9DAD-4CA2-84C7-6A2C56C0353B}" dt="2020-11-24T15:08:50.853" v="2" actId="47"/>
          <pc:sldLayoutMkLst>
            <pc:docMk/>
            <pc:sldMasterMk cId="2994177006" sldId="2147483684"/>
            <pc:sldLayoutMk cId="2756297442" sldId="2147483686"/>
          </pc:sldLayoutMkLst>
        </pc:sldLayoutChg>
        <pc:sldLayoutChg chg="del">
          <pc:chgData name="Gennady Pekhimenko" userId="97aeff6ed7ede7e0" providerId="LiveId" clId="{B71D907C-9DAD-4CA2-84C7-6A2C56C0353B}" dt="2020-11-24T15:08:50.853" v="2" actId="47"/>
          <pc:sldLayoutMkLst>
            <pc:docMk/>
            <pc:sldMasterMk cId="2994177006" sldId="2147483684"/>
            <pc:sldLayoutMk cId="3142712023" sldId="2147483687"/>
          </pc:sldLayoutMkLst>
        </pc:sldLayoutChg>
        <pc:sldLayoutChg chg="del">
          <pc:chgData name="Gennady Pekhimenko" userId="97aeff6ed7ede7e0" providerId="LiveId" clId="{B71D907C-9DAD-4CA2-84C7-6A2C56C0353B}" dt="2020-11-24T15:08:50.853" v="2" actId="47"/>
          <pc:sldLayoutMkLst>
            <pc:docMk/>
            <pc:sldMasterMk cId="2994177006" sldId="2147483684"/>
            <pc:sldLayoutMk cId="2386259205" sldId="2147483688"/>
          </pc:sldLayoutMkLst>
        </pc:sldLayoutChg>
        <pc:sldLayoutChg chg="del">
          <pc:chgData name="Gennady Pekhimenko" userId="97aeff6ed7ede7e0" providerId="LiveId" clId="{B71D907C-9DAD-4CA2-84C7-6A2C56C0353B}" dt="2020-11-24T15:08:50.853" v="2" actId="47"/>
          <pc:sldLayoutMkLst>
            <pc:docMk/>
            <pc:sldMasterMk cId="2994177006" sldId="2147483684"/>
            <pc:sldLayoutMk cId="2199552685" sldId="2147483689"/>
          </pc:sldLayoutMkLst>
        </pc:sldLayoutChg>
        <pc:sldLayoutChg chg="del">
          <pc:chgData name="Gennady Pekhimenko" userId="97aeff6ed7ede7e0" providerId="LiveId" clId="{B71D907C-9DAD-4CA2-84C7-6A2C56C0353B}" dt="2020-11-24T15:08:50.853" v="2" actId="47"/>
          <pc:sldLayoutMkLst>
            <pc:docMk/>
            <pc:sldMasterMk cId="2994177006" sldId="2147483684"/>
            <pc:sldLayoutMk cId="3651375029" sldId="2147483690"/>
          </pc:sldLayoutMkLst>
        </pc:sldLayoutChg>
        <pc:sldLayoutChg chg="del">
          <pc:chgData name="Gennady Pekhimenko" userId="97aeff6ed7ede7e0" providerId="LiveId" clId="{B71D907C-9DAD-4CA2-84C7-6A2C56C0353B}" dt="2020-11-24T15:08:50.853" v="2" actId="47"/>
          <pc:sldLayoutMkLst>
            <pc:docMk/>
            <pc:sldMasterMk cId="2994177006" sldId="2147483684"/>
            <pc:sldLayoutMk cId="3830694114" sldId="2147483691"/>
          </pc:sldLayoutMkLst>
        </pc:sldLayoutChg>
        <pc:sldLayoutChg chg="del">
          <pc:chgData name="Gennady Pekhimenko" userId="97aeff6ed7ede7e0" providerId="LiveId" clId="{B71D907C-9DAD-4CA2-84C7-6A2C56C0353B}" dt="2020-11-24T15:08:50.853" v="2" actId="47"/>
          <pc:sldLayoutMkLst>
            <pc:docMk/>
            <pc:sldMasterMk cId="2994177006" sldId="2147483684"/>
            <pc:sldLayoutMk cId="1239185335" sldId="2147483692"/>
          </pc:sldLayoutMkLst>
        </pc:sldLayoutChg>
        <pc:sldLayoutChg chg="del">
          <pc:chgData name="Gennady Pekhimenko" userId="97aeff6ed7ede7e0" providerId="LiveId" clId="{B71D907C-9DAD-4CA2-84C7-6A2C56C0353B}" dt="2020-11-24T15:08:50.853" v="2" actId="47"/>
          <pc:sldLayoutMkLst>
            <pc:docMk/>
            <pc:sldMasterMk cId="2994177006" sldId="2147483684"/>
            <pc:sldLayoutMk cId="2016266758" sldId="2147483693"/>
          </pc:sldLayoutMkLst>
        </pc:sldLayoutChg>
        <pc:sldLayoutChg chg="del">
          <pc:chgData name="Gennady Pekhimenko" userId="97aeff6ed7ede7e0" providerId="LiveId" clId="{B71D907C-9DAD-4CA2-84C7-6A2C56C0353B}" dt="2020-11-24T15:08:50.853" v="2" actId="47"/>
          <pc:sldLayoutMkLst>
            <pc:docMk/>
            <pc:sldMasterMk cId="2994177006" sldId="2147483684"/>
            <pc:sldLayoutMk cId="3163774192" sldId="2147483694"/>
          </pc:sldLayoutMkLst>
        </pc:sldLayoutChg>
        <pc:sldLayoutChg chg="del">
          <pc:chgData name="Gennady Pekhimenko" userId="97aeff6ed7ede7e0" providerId="LiveId" clId="{B71D907C-9DAD-4CA2-84C7-6A2C56C0353B}" dt="2020-11-24T15:08:50.853" v="2" actId="47"/>
          <pc:sldLayoutMkLst>
            <pc:docMk/>
            <pc:sldMasterMk cId="2994177006" sldId="2147483684"/>
            <pc:sldLayoutMk cId="1833812677" sldId="214748369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3619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022" y="6743619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A9309-7565-42BA-8AFE-A0DC43BBC6E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2024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F7180-9AAA-433D-819B-D6675FB0789A}" type="datetimeFigureOut">
              <a:rPr lang="en-CA" smtClean="0"/>
              <a:pPr/>
              <a:t>2020-11-25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31813"/>
            <a:ext cx="4730750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938" y="3371850"/>
            <a:ext cx="8186737" cy="3195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2B3EA-9B4F-403D-8748-72BF449D988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44841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359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3EA-9B4F-403D-8748-72BF449D988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066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3EA-9B4F-403D-8748-72BF449D988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64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3EA-9B4F-403D-8748-72BF449D988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688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3EA-9B4F-403D-8748-72BF449D988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915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3EA-9B4F-403D-8748-72BF449D988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86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3EA-9B4F-403D-8748-72BF449D988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32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602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3EA-9B4F-403D-8748-72BF449D988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282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3EA-9B4F-403D-8748-72BF449D988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756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3EA-9B4F-403D-8748-72BF449D988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685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3EA-9B4F-403D-8748-72BF449D988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204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3EA-9B4F-403D-8748-72BF449D988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040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3EA-9B4F-403D-8748-72BF449D988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134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3EA-9B4F-403D-8748-72BF449D988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713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3EA-9B4F-403D-8748-72BF449D988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827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88258-866A-46E3-8511-14867A4F8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34E03C-6EFA-42FB-9B56-A48E970A3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09901-052B-45B7-9126-F3B36EDF3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E80B-A67B-3947-ADA2-F980BF011B1A}" type="datetime1">
              <a:rPr lang="en-CA" smtClean="0"/>
              <a:t>2020-11-25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D6ABC-0916-4FA1-860B-E9CCB6548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ADC2D-E0EB-4F5E-B978-634D8731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716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AA3C-24A7-4050-AE1C-C1C357669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E5CBD0-A6FE-492B-AAE9-A6A3D6B39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D7010-C8E9-4F07-975D-9E488E19B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BD75-AE4E-B24F-9277-0FE82729A4BE}" type="datetime1">
              <a:rPr lang="en-CA" smtClean="0"/>
              <a:t>2020-11-25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F6670-C240-48D4-B01E-95F32F111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9278B-F45C-4B28-9D6D-469522D1C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2231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3D0576-5A89-4A32-94E4-3F2A50D151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F6F186-8BD0-4C3D-8531-A7930F60C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FF60-5084-4459-A7DA-2FE3829E5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8E32-931A-EE4C-B69C-C77925494BA3}" type="datetime1">
              <a:rPr lang="en-CA" smtClean="0"/>
              <a:t>2020-11-25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8AB93-EDB4-494F-B78A-3164684B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3DA19-48B4-4816-A00C-36B55827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2472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1991-1A86-1A46-B021-ADD78926925D}" type="datetime1">
              <a:rPr lang="en-CA" smtClean="0"/>
              <a:t>2020-11-25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none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2394476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28800"/>
            <a:ext cx="10363200" cy="472676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7A4C-BBEE-094D-A643-2F4915C827B1}" type="datetime1">
              <a:rPr lang="en-CA" smtClean="0"/>
              <a:t>2020-11-25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4031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F231-3E65-9F43-897A-705DF660553F}" type="datetime1">
              <a:rPr lang="en-CA" smtClean="0"/>
              <a:t>2020-11-25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3351712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23F7-9671-D540-ADB5-7A689F20C02B}" type="datetime1">
              <a:rPr lang="en-CA" smtClean="0"/>
              <a:t>2020-11-25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1850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36C5-B82D-D946-B3FD-910E1B4E862A}" type="datetime1">
              <a:rPr lang="en-CA" smtClean="0"/>
              <a:t>2020-11-25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295852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C031-C072-AA42-B12C-C1BDBB33E7D9}" type="datetime1">
              <a:rPr lang="en-CA" smtClean="0"/>
              <a:t>2020-11-25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1607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648D-6DCD-5648-A3D6-545E2C118E5E}" type="datetime1">
              <a:rPr lang="en-CA" smtClean="0"/>
              <a:t>2020-11-25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2722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429-E3AD-6542-BC85-C43108F671E1}" type="datetime1">
              <a:rPr lang="en-CA" smtClean="0"/>
              <a:t>2020-11-25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381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6146-2BA9-4552-8DDC-F5D5711AD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020E1-F4DB-4516-ABC6-1321AB07B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2ABDC-850B-4026-8A69-E7AA3EECF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57FB-1291-0943-BC9C-608C3D7E756D}" type="datetime1">
              <a:rPr lang="en-CA" smtClean="0"/>
              <a:t>2020-11-25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EC838-7834-4B1C-912E-7509B6B9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65381-521D-468F-BFEB-884214D2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6348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05ED77AB-AC73-C14A-8A49-19D8D5AC03DE}" type="datetime1">
              <a:rPr lang="en-CA" smtClean="0"/>
              <a:t>2020-11-25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9519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573E-2115-D94D-9079-7256F8B55873}" type="datetime1">
              <a:rPr lang="en-CA" smtClean="0"/>
              <a:t>2020-11-25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0127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F9F0-0B37-7C40-A131-C3FE2DA8D14F}" type="datetime1">
              <a:rPr lang="en-CA" smtClean="0"/>
              <a:t>2020-11-25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442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D5AAE-91BB-4311-BF39-2969F0C4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AD078-09C3-4F32-B872-8A0FF7C97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906A8-6EEF-46AE-B326-E5772B879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3354-9B5A-7745-B456-16A43789C056}" type="datetime1">
              <a:rPr lang="en-CA" smtClean="0"/>
              <a:t>2020-11-25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1111E-3C75-4B2E-A44E-4D80241F6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2063C-DB96-4DD6-B19B-B759EB28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588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5BB07-FBEB-44E1-B062-5A9EA27E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1A391-2D9A-4DB8-9804-707FA50FA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85BB8-5DE1-4923-A520-2F8EA2474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5A431-3D06-441A-AFC7-2A1E929F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51ED-2173-BC4C-B8A5-21E4198B083C}" type="datetime1">
              <a:rPr lang="en-CA" smtClean="0"/>
              <a:t>2020-11-25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29A14-2B48-48EF-8ABA-2BAAA9386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8913B-9A74-440B-A95D-02BBDEDC6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82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5A0CE-F167-4452-A649-A2FE242A2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6986A-7188-48B2-AAA1-B84CB3940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F94E7-B0D3-4C43-B635-4A7015589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5EB44-AE5E-4FEF-BF6E-B8C4AEEA4D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B8DBE-5A26-4A37-937D-5A55E040A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60EF55-138C-4919-9CFC-B8B25381B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0E934-E37E-1446-965C-903777CC04FD}" type="datetime1">
              <a:rPr lang="en-CA" smtClean="0"/>
              <a:t>2020-11-25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46E215-C961-4466-91BA-16A92CEC2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0B00F2-2054-4B44-9BB6-194844C82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764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CDC78-543F-45B0-B5BB-6072661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3F9AA6-5338-496F-A48C-B64FBCE5E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CD0A-F3B3-124B-9568-2A47B559E9ED}" type="datetime1">
              <a:rPr lang="en-CA" smtClean="0"/>
              <a:t>2020-11-25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C36863-1CFA-40E3-A679-ED58C8E0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9C5368-0FF2-4C47-990B-91E9A7F4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764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0A7A6-A123-4A1C-95FF-1F9D43332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E14E-FFAF-1A42-9D5D-E3578C33ABCD}" type="datetime1">
              <a:rPr lang="en-CA" smtClean="0"/>
              <a:t>2020-11-25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4CC71-C0D6-4047-BDAA-1B367A60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986EC-819D-40E2-9BF6-E95600EAA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471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7AE1-4FA4-45EF-B56F-76F486EF0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EACBC-4CD5-4FEA-BA3D-E827469A9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1388D-587A-4AE0-8FBA-48A23CEF0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0318AD-5A9F-4460-8A73-1F1A9BBE3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02C0-BDAA-B448-BD6B-E8108E3B814B}" type="datetime1">
              <a:rPr lang="en-CA" smtClean="0"/>
              <a:t>2020-11-25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9C06C-3A5F-4C63-BEEE-57657269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22A97-29D1-4C65-9AFF-BB3F1835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308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83064-35DA-4A58-B9C7-770F49F10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4ACF1-85C5-43FD-BCFC-01A27F55A8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BC6D7B-D50F-4F3E-A91F-006D59565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B061B-FC70-4CEC-8E47-29BA878B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4C79-99C8-CE41-B033-39840F6E7222}" type="datetime1">
              <a:rPr lang="en-CA" smtClean="0"/>
              <a:t>2020-11-25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BE8CC-5ED2-4003-8313-89F35157D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A4547-396E-4F87-989E-98B59E35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615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EADA0D-090B-430B-895C-943430A9F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7A931-C536-4B56-9082-AFB350D04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DDBC6-18F3-4CAB-9850-EEA1973D6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D8216-8D13-964B-9642-F0E16941A36E}" type="datetime1">
              <a:rPr lang="en-CA" smtClean="0"/>
              <a:t>2020-11-25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71085-8472-4259-B70E-013F4142E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ACAEC-3FE4-4E41-B15E-5AC71C820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305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B18BBD9-7876-EF4F-A612-6A85165C55F5}" type="datetime1">
              <a:rPr lang="en-CA" smtClean="0"/>
              <a:t>2020-11-25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39549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12192000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>
                <a:latin typeface="+mn-lt"/>
              </a:rPr>
              <a:t>CSCB58: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Computer Organization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429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2020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6584" y="621167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content of this lecture is adapted from the lectures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Larry Zheng and Steve Engels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35C7AC-AE60-496C-9820-AFE8A46F9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4" y="3825513"/>
            <a:ext cx="298326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oud TPU | Google Cloud">
            <a:extLst>
              <a:ext uri="{FF2B5EF4-FFF2-40B4-BE49-F238E27FC236}">
                <a16:creationId xmlns:a16="http://schemas.microsoft.com/office/drawing/2014/main" id="{854AA425-A807-46E1-B551-13656F250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694" y="3979312"/>
            <a:ext cx="309038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04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7501" y="5013176"/>
            <a:ext cx="36865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store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in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$t0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store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n-1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in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$t1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store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factorial(n-1)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in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$t2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store return value in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$t3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91944" y="834936"/>
            <a:ext cx="4896544" cy="5724644"/>
            <a:chOff x="4079043" y="260648"/>
            <a:chExt cx="4896544" cy="5724644"/>
          </a:xfrm>
        </p:grpSpPr>
        <p:sp>
          <p:nvSpPr>
            <p:cNvPr id="6" name="TextBox 5"/>
            <p:cNvSpPr txBox="1"/>
            <p:nvPr/>
          </p:nvSpPr>
          <p:spPr>
            <a:xfrm>
              <a:off x="4079043" y="260648"/>
              <a:ext cx="4896544" cy="5724644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lIns="182880" tIns="91440" rIns="182880" bIns="9144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factorial(3)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p = 3 * factorial(2)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return p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11091" y="1196752"/>
              <a:ext cx="3960440" cy="387798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lIns="182880" tIns="91440" rIns="182880" bIns="9144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factorial(2)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p = 2 * factorial(1)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return p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28406" y="1988840"/>
              <a:ext cx="3327101" cy="240065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lIns="182880" tIns="91440" rIns="182880" bIns="9144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factorial(1)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p = 1*factorial(0)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return p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75187" y="2708920"/>
              <a:ext cx="2621754" cy="101566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lIns="182880" tIns="91440" rIns="182880" bIns="9144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factorial (0)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p = 1 # Base!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return p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97501" y="18860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No, it doesn’t work.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1919536" y="980728"/>
            <a:ext cx="2808312" cy="936104"/>
          </a:xfrm>
          <a:prstGeom prst="wedgeRectCallout">
            <a:avLst>
              <a:gd name="adj1" fmla="val 89231"/>
              <a:gd name="adj2" fmla="val -33805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Store 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n=3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in $t0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2005449" y="2195510"/>
            <a:ext cx="2808312" cy="1567946"/>
          </a:xfrm>
          <a:prstGeom prst="wedgeRectCallout">
            <a:avLst>
              <a:gd name="adj1" fmla="val 97944"/>
              <a:gd name="adj2" fmla="val -6084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Store 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n=2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in $t0, the stored 3 is overwritten, lost!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05450" y="4009679"/>
            <a:ext cx="2894225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Same problem for $t1, t2, t3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37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omehdwallpaper.biz/wp-content/uploads/2014/10/full-laundry-bask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73277"/>
            <a:ext cx="327309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91944" y="431400"/>
            <a:ext cx="43204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 register is like a laundry basket -- you put your stuff there, but when you call another function (person), that person will use the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same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basket and take / mess up your stuff.</a:t>
            </a:r>
          </a:p>
        </p:txBody>
      </p:sp>
      <p:pic>
        <p:nvPicPr>
          <p:cNvPr id="3076" name="Picture 4" descr="https://qdvf.files.wordpress.com/2013/05/clon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31" y="3573016"/>
            <a:ext cx="24098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91944" y="3878382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And yes, the other person will guarantee to use the 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same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basket because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 other person is 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YOU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(because recursion)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81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568" y="908721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So the correct design decision is to use ________ .</a:t>
            </a:r>
          </a:p>
        </p:txBody>
      </p:sp>
      <p:pic>
        <p:nvPicPr>
          <p:cNvPr id="2050" name="Picture 2" descr="http://www.sterilite.com/UserFiles/image/Tips_1211Sor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1" y="2348881"/>
            <a:ext cx="301942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91744" y="143948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Stack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1544" y="2616588"/>
            <a:ext cx="4637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Each recursive call has its own space for storing the values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3431704" y="5157192"/>
            <a:ext cx="2808312" cy="936104"/>
          </a:xfrm>
          <a:prstGeom prst="wedgeRectCallout">
            <a:avLst>
              <a:gd name="adj1" fmla="val 108951"/>
              <a:gd name="adj2" fmla="val -21423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Stores 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n=3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for factorial (3)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3575720" y="3895891"/>
            <a:ext cx="2808312" cy="936104"/>
          </a:xfrm>
          <a:prstGeom prst="wedgeRectCallout">
            <a:avLst>
              <a:gd name="adj1" fmla="val 108951"/>
              <a:gd name="adj2" fmla="val -21423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Stores 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n=2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for factorial (2)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54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476672"/>
            <a:ext cx="7772400" cy="914400"/>
          </a:xfrm>
        </p:spPr>
        <p:txBody>
          <a:bodyPr/>
          <a:lstStyle/>
          <a:p>
            <a:r>
              <a:rPr lang="en-CA" dirty="0">
                <a:latin typeface="+mn-lt"/>
              </a:rPr>
              <a:t>Two useful things about stack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5396" y="2060849"/>
            <a:ext cx="6408712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It has a lot of space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Its </a:t>
            </a: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LIFO</a:t>
            </a: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order (last in first out) is suitable for implementing recursions (function calls).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366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62670"/>
            <a:ext cx="7920880" cy="906090"/>
          </a:xfrm>
        </p:spPr>
        <p:txBody>
          <a:bodyPr/>
          <a:lstStyle/>
          <a:p>
            <a:r>
              <a:rPr lang="en-CA" dirty="0">
                <a:latin typeface="+mn-lt"/>
              </a:rPr>
              <a:t>LIFO order &amp; recursive calls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07568" y="1756842"/>
            <a:ext cx="3960440" cy="3877985"/>
            <a:chOff x="801677" y="1844824"/>
            <a:chExt cx="3960440" cy="3877985"/>
          </a:xfrm>
        </p:grpSpPr>
        <p:sp>
          <p:nvSpPr>
            <p:cNvPr id="6" name="TextBox 5"/>
            <p:cNvSpPr txBox="1"/>
            <p:nvPr/>
          </p:nvSpPr>
          <p:spPr>
            <a:xfrm>
              <a:off x="801677" y="1844824"/>
              <a:ext cx="3960440" cy="387798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lIns="182880" tIns="91440" rIns="182880" bIns="9144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factorial(2)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p = 2 * factorial(1)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return p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8992" y="2636912"/>
              <a:ext cx="3327101" cy="240065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lIns="182880" tIns="91440" rIns="182880" bIns="9144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factorial(1)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p = 1*factorial(0)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return p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65773" y="3356992"/>
              <a:ext cx="2621754" cy="101566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lIns="182880" tIns="91440" rIns="182880" bIns="9144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factorial (0)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p = 1 # Base!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return p</a:t>
              </a:r>
            </a:p>
          </p:txBody>
        </p:sp>
      </p:grpSp>
      <p:pic>
        <p:nvPicPr>
          <p:cNvPr id="10" name="Picture 2" descr="http://www.sterilite.com/UserFiles/image/Tips_1211Sor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7" y="2461255"/>
            <a:ext cx="301942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53784" y="5373216"/>
            <a:ext cx="1152128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 =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0297" y="4284677"/>
            <a:ext cx="1152128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 =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53784" y="3196138"/>
            <a:ext cx="1152128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 = 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7968208" y="116632"/>
            <a:ext cx="3960440" cy="1368152"/>
          </a:xfrm>
          <a:prstGeom prst="wedgeRectCallout">
            <a:avLst>
              <a:gd name="adj1" fmla="val -35216"/>
              <a:gd name="adj2" fmla="val 12338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Note: Everybody is getting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correct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basket because of LIFO!</a:t>
            </a:r>
          </a:p>
        </p:txBody>
      </p:sp>
    </p:spTree>
    <p:extLst>
      <p:ext uri="{BB962C8B-B14F-4D97-AF65-F5344CB8AC3E}">
        <p14:creationId xmlns:p14="http://schemas.microsoft.com/office/powerpoint/2010/main" val="29478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9656" y="2276872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Design decisions made,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now let’s actually write the assembly 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467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389" y="221132"/>
            <a:ext cx="7920880" cy="906090"/>
          </a:xfrm>
        </p:spPr>
        <p:txBody>
          <a:bodyPr/>
          <a:lstStyle/>
          <a:p>
            <a:r>
              <a:rPr lang="en-CA" dirty="0">
                <a:latin typeface="+mn-lt"/>
              </a:rPr>
              <a:t>LIFO order &amp; recursive calls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75520" y="1472589"/>
            <a:ext cx="3960440" cy="4493538"/>
            <a:chOff x="801677" y="1844824"/>
            <a:chExt cx="3960440" cy="4493538"/>
          </a:xfrm>
        </p:grpSpPr>
        <p:sp>
          <p:nvSpPr>
            <p:cNvPr id="6" name="TextBox 5"/>
            <p:cNvSpPr txBox="1"/>
            <p:nvPr/>
          </p:nvSpPr>
          <p:spPr>
            <a:xfrm>
              <a:off x="801677" y="1844824"/>
              <a:ext cx="3960440" cy="449353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lIns="182880" tIns="91440" rIns="182880" bIns="9144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factorial(n=2)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r = factorial(1)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p = n * r; # RA1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return p # P2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8992" y="2691546"/>
              <a:ext cx="3327101" cy="2677656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lIns="182880" tIns="91440" rIns="182880" bIns="9144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factorial(n=1)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r = factorial(0)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p = n * r;  # RA2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return p #P1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65773" y="3485038"/>
              <a:ext cx="2621754" cy="101566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lIns="182880" tIns="91440" rIns="182880" bIns="9144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factorial(n=0)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p = 1 # Base!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return p #P0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937252" y="6093591"/>
            <a:ext cx="950837" cy="461665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 =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37252" y="5047151"/>
            <a:ext cx="950837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 =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2592" y="3952221"/>
            <a:ext cx="950837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 = 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37252" y="5570371"/>
            <a:ext cx="950837" cy="461665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RA0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37252" y="4499686"/>
            <a:ext cx="950837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RA1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42693" y="1030438"/>
            <a:ext cx="3831157" cy="1107996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x = 2;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y = factorial(x)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print(y) # RA0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37252" y="3429001"/>
            <a:ext cx="950837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RA2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00060" y="6093591"/>
            <a:ext cx="950837" cy="461665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 =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00060" y="5047151"/>
            <a:ext cx="950837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 =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00060" y="5570371"/>
            <a:ext cx="950837" cy="461665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RA0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00060" y="4499686"/>
            <a:ext cx="950837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RA1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00060" y="3965298"/>
            <a:ext cx="950837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P0 = 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50707" y="6104921"/>
            <a:ext cx="950837" cy="461665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 =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50707" y="5581701"/>
            <a:ext cx="950837" cy="461665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RA0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50707" y="5034236"/>
            <a:ext cx="950837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P1 =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13515" y="6093590"/>
            <a:ext cx="1150647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P2 = 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20627" y="2948050"/>
            <a:ext cx="950837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RA2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20627" y="2442945"/>
            <a:ext cx="950837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 = 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93965" y="3495206"/>
            <a:ext cx="950837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 = 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93965" y="2947741"/>
            <a:ext cx="950837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RA1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293964" y="2398313"/>
            <a:ext cx="950837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P0 = 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613325" y="2421631"/>
            <a:ext cx="950837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P1 =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613325" y="2967336"/>
            <a:ext cx="950837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RA0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613325" y="3488526"/>
            <a:ext cx="950837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 =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97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9575" y="1182615"/>
            <a:ext cx="81369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Before making the recursive call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pop argument 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push argument n-1 (</a:t>
            </a:r>
            <a:r>
              <a:rPr kumimoji="0" lang="en-CA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arg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for recursive call)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push return address (remember where to return)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make the recursive call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3063" y="3717032"/>
            <a:ext cx="81534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After finishing the recursive call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pop return value from recursive call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pop return address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compute return value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push return value (so the upper call can get it)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jump to return address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91544" y="250017"/>
            <a:ext cx="7772400" cy="914400"/>
          </a:xfrm>
        </p:spPr>
        <p:txBody>
          <a:bodyPr/>
          <a:lstStyle/>
          <a:p>
            <a:r>
              <a:rPr lang="en-CA" dirty="0"/>
              <a:t>Actions in factorial (n)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433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568" y="138336"/>
            <a:ext cx="4752528" cy="914400"/>
          </a:xfrm>
        </p:spPr>
        <p:txBody>
          <a:bodyPr/>
          <a:lstStyle/>
          <a:p>
            <a:r>
              <a:rPr lang="en-US" dirty="0"/>
              <a:t>factorial(</a:t>
            </a:r>
            <a:r>
              <a:rPr lang="en-US" dirty="0" err="1"/>
              <a:t>int</a:t>
            </a:r>
            <a:r>
              <a:rPr lang="en-US" dirty="0"/>
              <a:t> n)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980728"/>
            <a:ext cx="8424936" cy="561662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Pop n off the stack</a:t>
            </a:r>
          </a:p>
          <a:p>
            <a:pPr lvl="1"/>
            <a:r>
              <a:rPr lang="en-US" dirty="0"/>
              <a:t>Store in $t0</a:t>
            </a:r>
          </a:p>
          <a:p>
            <a:r>
              <a:rPr lang="en-US" dirty="0"/>
              <a:t>If $t0 == 0,</a:t>
            </a:r>
          </a:p>
          <a:p>
            <a:pPr lvl="1"/>
            <a:r>
              <a:rPr lang="en-US" dirty="0"/>
              <a:t>Push return value 1 onto stack</a:t>
            </a:r>
          </a:p>
          <a:p>
            <a:pPr lvl="1"/>
            <a:r>
              <a:rPr lang="en-US" dirty="0"/>
              <a:t>Return to calling program</a:t>
            </a:r>
          </a:p>
          <a:p>
            <a:r>
              <a:rPr lang="en-US" dirty="0"/>
              <a:t>If $t0 != 0,</a:t>
            </a:r>
          </a:p>
          <a:p>
            <a:pPr lvl="1"/>
            <a:r>
              <a:rPr lang="en-US" dirty="0"/>
              <a:t>Push $t0 and $</a:t>
            </a:r>
            <a:r>
              <a:rPr lang="en-US" dirty="0" err="1"/>
              <a:t>ra</a:t>
            </a:r>
            <a:r>
              <a:rPr lang="en-US" dirty="0"/>
              <a:t> onto stack</a:t>
            </a:r>
          </a:p>
          <a:p>
            <a:pPr lvl="1"/>
            <a:r>
              <a:rPr lang="en-US" dirty="0"/>
              <a:t>Calculate n-1</a:t>
            </a:r>
          </a:p>
          <a:p>
            <a:pPr lvl="1"/>
            <a:r>
              <a:rPr lang="en-US" dirty="0"/>
              <a:t>Push n-1 onto stack</a:t>
            </a:r>
          </a:p>
          <a:p>
            <a:pPr lvl="1"/>
            <a:r>
              <a:rPr lang="en-US" dirty="0"/>
              <a:t>Call factorial</a:t>
            </a:r>
          </a:p>
          <a:p>
            <a:pPr lvl="2"/>
            <a:r>
              <a:rPr lang="en-US" dirty="0"/>
              <a:t>…time passes…</a:t>
            </a:r>
          </a:p>
          <a:p>
            <a:pPr lvl="1"/>
            <a:r>
              <a:rPr lang="en-US" dirty="0"/>
              <a:t>Pop the result of factorial (n-1) from stack, store in $t2</a:t>
            </a:r>
          </a:p>
          <a:p>
            <a:pPr lvl="1"/>
            <a:r>
              <a:rPr lang="en-US" dirty="0"/>
              <a:t>Restore $</a:t>
            </a:r>
            <a:r>
              <a:rPr lang="en-US" dirty="0" err="1"/>
              <a:t>ra</a:t>
            </a:r>
            <a:r>
              <a:rPr lang="en-US" dirty="0"/>
              <a:t> and $t0 from stack</a:t>
            </a:r>
          </a:p>
          <a:p>
            <a:pPr lvl="1"/>
            <a:r>
              <a:rPr lang="en-US" dirty="0"/>
              <a:t>Multiply factorial (n-1) and n</a:t>
            </a:r>
          </a:p>
          <a:p>
            <a:pPr lvl="1"/>
            <a:r>
              <a:rPr lang="en-US" dirty="0"/>
              <a:t>Push result onto stack</a:t>
            </a:r>
          </a:p>
          <a:p>
            <a:pPr lvl="1"/>
            <a:r>
              <a:rPr lang="en-US" dirty="0"/>
              <a:t>Return to calling program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7608167" y="267145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$t0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n-1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  <a:sym typeface="Wingdings" panose="05000000000000000000" pitchFamily="2" charset="2"/>
              </a:rPr>
              <a:t> $t1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  <a:sym typeface="Wingdings" panose="05000000000000000000" pitchFamily="2" charset="2"/>
              </a:rPr>
              <a:t>fact(n-1)  $t2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423593" y="4509120"/>
            <a:ext cx="78031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616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568" y="138336"/>
            <a:ext cx="4752528" cy="914400"/>
          </a:xfrm>
        </p:spPr>
        <p:txBody>
          <a:bodyPr/>
          <a:lstStyle/>
          <a:p>
            <a:r>
              <a:rPr lang="en-US" dirty="0"/>
              <a:t>factorial(</a:t>
            </a:r>
            <a:r>
              <a:rPr lang="en-US" dirty="0" err="1"/>
              <a:t>int</a:t>
            </a:r>
            <a:r>
              <a:rPr lang="en-US" dirty="0"/>
              <a:t> n)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051975"/>
            <a:ext cx="8424936" cy="5616624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fact: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$t0, 0($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6858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4</a:t>
            </a:r>
          </a:p>
          <a:p>
            <a:pPr marL="6858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bne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$t0, $zero,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not_base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858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$t0, $zero, 1</a:t>
            </a:r>
          </a:p>
          <a:p>
            <a:pPr marL="6858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-4</a:t>
            </a:r>
          </a:p>
          <a:p>
            <a:pPr marL="6858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$t0, 0($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6858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858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not_base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-4</a:t>
            </a:r>
          </a:p>
          <a:p>
            <a:pPr marL="6858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$t0, 0($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6858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-4</a:t>
            </a:r>
          </a:p>
          <a:p>
            <a:pPr marL="6858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0($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6858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$t1, $t0, -1</a:t>
            </a:r>
          </a:p>
          <a:p>
            <a:pPr marL="6858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-4</a:t>
            </a:r>
          </a:p>
          <a:p>
            <a:pPr marL="6858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$t1, 0($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6858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</a:t>
            </a:r>
          </a:p>
          <a:p>
            <a:pPr marL="6858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454914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7608167" y="267145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$t0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n-1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  <a:sym typeface="Wingdings" panose="05000000000000000000" pitchFamily="2" charset="2"/>
              </a:rPr>
              <a:t> $t1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  <a:sym typeface="Wingdings" panose="05000000000000000000" pitchFamily="2" charset="2"/>
              </a:rPr>
              <a:t>fact(n-1)  $t2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90625" y="2298434"/>
            <a:ext cx="3680792" cy="455956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Pop n off the stack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157A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Store in $t0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If $t0 == 0,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157A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Push return value 1 onto stack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157A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Return to calling program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If $t0 != 0,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157A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Push $t0 and $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onto stack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157A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Calculate n-1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157A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Push n-1 onto stack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157A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Call factorial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157A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Pop the result of factorial (n-1) from stack, store in $t2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157A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Restore $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and $t0 from stack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157A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Multiply factorial (n-1) and n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157A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Push result onto stack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157A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Return to calling program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157A"/>
              </a:buClr>
              <a:buSzPct val="90000"/>
              <a:buFont typeface="Wingdings"/>
              <a:buChar char="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CB3A15-83F2-1748-8C16-228CA17FF172}"/>
              </a:ext>
            </a:extLst>
          </p:cNvPr>
          <p:cNvSpPr txBox="1"/>
          <p:nvPr/>
        </p:nvSpPr>
        <p:spPr>
          <a:xfrm>
            <a:off x="335360" y="5339458"/>
            <a:ext cx="2854572" cy="107721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Note: codes on the slides are not guaranteed to be correct. You need to be able to find the errors and fix them.</a:t>
            </a:r>
          </a:p>
        </p:txBody>
      </p:sp>
    </p:spTree>
    <p:extLst>
      <p:ext uri="{BB962C8B-B14F-4D97-AF65-F5344CB8AC3E}">
        <p14:creationId xmlns:p14="http://schemas.microsoft.com/office/powerpoint/2010/main" val="888016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7568" y="2708920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CSCB58 Week 12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factorial(</a:t>
            </a:r>
            <a:r>
              <a:rPr lang="en-US" dirty="0" err="1"/>
              <a:t>int</a:t>
            </a:r>
            <a:r>
              <a:rPr lang="en-US" dirty="0"/>
              <a:t> n)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556792"/>
            <a:ext cx="7772400" cy="4726760"/>
          </a:xfrm>
        </p:spPr>
        <p:txBody>
          <a:bodyPr>
            <a:normAutofit/>
          </a:bodyPr>
          <a:lstStyle/>
          <a:p>
            <a:pPr marL="12573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$t2, 0($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2573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4</a:t>
            </a:r>
          </a:p>
          <a:p>
            <a:pPr marL="12573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0($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2573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4</a:t>
            </a:r>
          </a:p>
          <a:p>
            <a:pPr marL="12573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$t0, 0($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2573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4</a:t>
            </a:r>
          </a:p>
          <a:p>
            <a:pPr marL="12573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$t0, $t2</a:t>
            </a:r>
          </a:p>
          <a:p>
            <a:pPr marL="12573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mflo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$t3</a:t>
            </a:r>
          </a:p>
          <a:p>
            <a:pPr marL="6858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-4</a:t>
            </a:r>
          </a:p>
          <a:p>
            <a:pPr marL="6858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$t3, 0($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6858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573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7608167" y="267145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$t0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n-1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  <a:sym typeface="Wingdings" panose="05000000000000000000" pitchFamily="2" charset="2"/>
              </a:rPr>
              <a:t> $t1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  <a:sym typeface="Wingdings" panose="05000000000000000000" pitchFamily="2" charset="2"/>
              </a:rPr>
              <a:t>fact(n-1)  $t2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990625" y="2298434"/>
            <a:ext cx="3680792" cy="455956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Pop n off the stack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157A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Store in $t0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If $t0 == 0,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157A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Push return value 1 onto stack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157A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Return to calling program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If $t0 != 0,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157A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Push $t0 and $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onto stack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157A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Calculate n-1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157A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Push n-1 onto stack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157A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Call factorial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157A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Pop the result of factorial (n-1) from stack, store in $t2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157A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Restore $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and $t0 from stack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157A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Multiply factorial (n-1) and n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157A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Push result onto stack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157A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Return to calling program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157A"/>
              </a:buClr>
              <a:buSzPct val="90000"/>
              <a:buFont typeface="Wingdings"/>
              <a:buChar char="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BC8BD-DA13-0448-999A-EDC76CA30347}"/>
              </a:ext>
            </a:extLst>
          </p:cNvPr>
          <p:cNvSpPr txBox="1"/>
          <p:nvPr/>
        </p:nvSpPr>
        <p:spPr>
          <a:xfrm>
            <a:off x="276226" y="5493559"/>
            <a:ext cx="2854572" cy="107721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Note: codes on the slides are not guaranteed to be correct. You need to be able to find the errors and fix them.</a:t>
            </a:r>
          </a:p>
        </p:txBody>
      </p:sp>
    </p:spTree>
    <p:extLst>
      <p:ext uri="{BB962C8B-B14F-4D97-AF65-F5344CB8AC3E}">
        <p14:creationId xmlns:p14="http://schemas.microsoft.com/office/powerpoint/2010/main" val="2025721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programs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75520" y="1486182"/>
            <a:ext cx="7772400" cy="4870776"/>
          </a:xfrm>
        </p:spPr>
        <p:txBody>
          <a:bodyPr>
            <a:normAutofit/>
          </a:bodyPr>
          <a:lstStyle/>
          <a:p>
            <a:r>
              <a:rPr lang="en-US" dirty="0"/>
              <a:t>Use of stack</a:t>
            </a:r>
          </a:p>
          <a:p>
            <a:pPr lvl="1"/>
            <a:r>
              <a:rPr lang="en-US" dirty="0"/>
              <a:t>Before recursive call,					 store the register 					 values that you use					 onto the stack, and 					 restore them when you come back to that point.</a:t>
            </a:r>
          </a:p>
          <a:p>
            <a:pPr lvl="1"/>
            <a:r>
              <a:rPr lang="en-US" dirty="0"/>
              <a:t>Store $</a:t>
            </a:r>
            <a:r>
              <a:rPr lang="en-US" dirty="0" err="1"/>
              <a:t>ra</a:t>
            </a:r>
            <a:r>
              <a:rPr lang="en-US" dirty="0"/>
              <a:t> as one of those values, to remember where each recursive call should return.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23992" y="1486182"/>
            <a:ext cx="4824536" cy="1846659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factorial (</a:t>
            </a: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x)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if (x==0)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return 1;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else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return x*factorial(x-1);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438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568" y="404664"/>
            <a:ext cx="7772400" cy="914400"/>
          </a:xfrm>
        </p:spPr>
        <p:txBody>
          <a:bodyPr/>
          <a:lstStyle/>
          <a:p>
            <a:pPr algn="r"/>
            <a:r>
              <a:rPr lang="en-US" dirty="0"/>
              <a:t>Translated recursive program</a:t>
            </a:r>
            <a:br>
              <a:rPr lang="en-US" dirty="0"/>
            </a:br>
            <a:r>
              <a:rPr lang="en-US" sz="3200" dirty="0"/>
              <a:t>(part 1)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967406" y="1705591"/>
            <a:ext cx="8352928" cy="4893647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main:	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addi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	$t0, $zero, 10	# call fact(10)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addi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$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$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-4		#   by putting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$t0, 0($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 		#   onto stack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jal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	factorial		# result will 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...				#   on the stack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factorial:	</a:t>
            </a: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lw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	$a0, 4($sp)		# get x from stack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bne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$a0, $zero,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# base case?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base:	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addi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$t0, $zero, 1		# put return value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$t0, 4($sp)		#   onto stack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jr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$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	# return to caller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rec:	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addi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$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$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-4		# store return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$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0($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 		#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addr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on stack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addi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$a0, $a0, -1		# x--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addi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$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$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-4 		# push x on stack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$a0, 4($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 		#   for rec call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jal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factorial		# recursive call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967406" y="3284984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3B53D1-169A-C646-9D62-1ECB0723EA62}"/>
              </a:ext>
            </a:extLst>
          </p:cNvPr>
          <p:cNvSpPr txBox="1"/>
          <p:nvPr/>
        </p:nvSpPr>
        <p:spPr>
          <a:xfrm>
            <a:off x="335360" y="5244790"/>
            <a:ext cx="2448272" cy="132343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Note: codes on the slides are not guaranteed to be correct. You need to be able to find the errors and fix them.</a:t>
            </a:r>
          </a:p>
        </p:txBody>
      </p:sp>
    </p:spTree>
    <p:extLst>
      <p:ext uri="{BB962C8B-B14F-4D97-AF65-F5344CB8AC3E}">
        <p14:creationId xmlns:p14="http://schemas.microsoft.com/office/powerpoint/2010/main" val="75978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568" y="476672"/>
            <a:ext cx="7772400" cy="914400"/>
          </a:xfrm>
        </p:spPr>
        <p:txBody>
          <a:bodyPr/>
          <a:lstStyle/>
          <a:p>
            <a:pPr algn="r"/>
            <a:r>
              <a:rPr lang="en-US" dirty="0"/>
              <a:t>Translated recursive program</a:t>
            </a:r>
            <a:br>
              <a:rPr lang="en-US" dirty="0"/>
            </a:br>
            <a:r>
              <a:rPr lang="en-US" sz="3200" dirty="0"/>
              <a:t>(part 2)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38400" y="5470992"/>
            <a:ext cx="7772400" cy="982344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/>
              <a:t>Note:</a:t>
            </a:r>
            <a:r>
              <a:rPr lang="en-US" dirty="0"/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jal</a:t>
            </a:r>
            <a:r>
              <a:rPr lang="en-US" dirty="0"/>
              <a:t> always stores the next address location into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$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ra</a:t>
            </a:r>
            <a:r>
              <a:rPr lang="en-US" dirty="0"/>
              <a:t>, and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jr</a:t>
            </a:r>
            <a:r>
              <a:rPr lang="en-US" dirty="0"/>
              <a:t> returns to that address.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409506" y="1772816"/>
            <a:ext cx="8352928" cy="3508653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(continued from part 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lw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	$v0, 0($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 		# get return value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addi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$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$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4		#   from stack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lw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	$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0($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 		# restore return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addi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$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$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4 		#   address value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lw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	$a0, 0($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 		# restore x value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addi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$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$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4 		#   for this call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mult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$a0, $v0		# x*fact(x-1)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mflo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$t0			# fetch product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addi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$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$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-4 		# push product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$t0, 0($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 		#   onto stack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jr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$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	# return to caller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ECEAE4-8CEA-8B45-B8F6-B98D2CAEC247}"/>
              </a:ext>
            </a:extLst>
          </p:cNvPr>
          <p:cNvSpPr txBox="1"/>
          <p:nvPr/>
        </p:nvSpPr>
        <p:spPr>
          <a:xfrm>
            <a:off x="119336" y="4509120"/>
            <a:ext cx="2448272" cy="1323439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Note: codes on the slides are not guaranteed to be correct. You need to be able to find the errors and fix them.</a:t>
            </a:r>
          </a:p>
        </p:txBody>
      </p:sp>
    </p:spTree>
    <p:extLst>
      <p:ext uri="{BB962C8B-B14F-4D97-AF65-F5344CB8AC3E}">
        <p14:creationId xmlns:p14="http://schemas.microsoft.com/office/powerpoint/2010/main" val="2432995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doesn’t support recursion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28800"/>
            <a:ext cx="9629328" cy="472676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Assembly programs are just a linear sequence of assembly instructions, where you jump to the beginning of the program over and over again…</a:t>
            </a:r>
          </a:p>
          <a:p>
            <a:pPr marL="68580" indent="0">
              <a:spcAft>
                <a:spcPts val="1800"/>
              </a:spcAft>
              <a:buNone/>
            </a:pPr>
            <a:r>
              <a:rPr lang="en-US" dirty="0"/>
              <a:t>Recursion comes from the stack</a:t>
            </a:r>
          </a:p>
          <a:p>
            <a:pPr>
              <a:spcAft>
                <a:spcPts val="1800"/>
              </a:spcAft>
            </a:pPr>
            <a:r>
              <a:rPr lang="en-US" dirty="0"/>
              <a:t>…while sensibly storing and retrieving remembered values from the stack</a:t>
            </a:r>
          </a:p>
          <a:p>
            <a:pPr marL="68580" indent="0">
              <a:spcAft>
                <a:spcPts val="180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303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32656"/>
            <a:ext cx="7772400" cy="914400"/>
          </a:xfrm>
        </p:spPr>
        <p:txBody>
          <a:bodyPr/>
          <a:lstStyle/>
          <a:p>
            <a:r>
              <a:rPr lang="en-US" dirty="0"/>
              <a:t>Factorial stack view</a:t>
            </a:r>
            <a:endParaRPr lang="en-CA" dirty="0"/>
          </a:p>
        </p:txBody>
      </p:sp>
      <p:sp>
        <p:nvSpPr>
          <p:cNvPr id="4" name="Flowchart: Process 3"/>
          <p:cNvSpPr/>
          <p:nvPr/>
        </p:nvSpPr>
        <p:spPr>
          <a:xfrm>
            <a:off x="2567608" y="5949280"/>
            <a:ext cx="1008112" cy="432048"/>
          </a:xfrm>
          <a:prstGeom prst="flowChartProcess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x: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10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4007768" y="5949280"/>
            <a:ext cx="1008112" cy="432048"/>
          </a:xfrm>
          <a:prstGeom prst="flowChartProcess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x: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10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007768" y="5517232"/>
            <a:ext cx="1008112" cy="432048"/>
          </a:xfrm>
          <a:prstGeom prst="flowChartProcess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$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#1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007768" y="5085184"/>
            <a:ext cx="1008112" cy="432048"/>
          </a:xfrm>
          <a:prstGeom prst="flowChartProcess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x: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9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007768" y="4653136"/>
            <a:ext cx="1008112" cy="432048"/>
          </a:xfrm>
          <a:prstGeom prst="flowChartProcess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$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#2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007768" y="4221088"/>
            <a:ext cx="1008112" cy="432048"/>
          </a:xfrm>
          <a:prstGeom prst="flowChartProcess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x: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8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4007768" y="3789040"/>
            <a:ext cx="1008112" cy="432048"/>
          </a:xfrm>
          <a:prstGeom prst="flowChartProcess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$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#3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4007768" y="3356992"/>
            <a:ext cx="1008112" cy="432048"/>
          </a:xfrm>
          <a:prstGeom prst="flowChartProcess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x: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7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5519936" y="5949280"/>
            <a:ext cx="1008112" cy="432048"/>
          </a:xfrm>
          <a:prstGeom prst="flowChartProcess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x: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10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5519936" y="5517232"/>
            <a:ext cx="1008112" cy="432048"/>
          </a:xfrm>
          <a:prstGeom prst="flowChartProcess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$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#1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5519936" y="5085184"/>
            <a:ext cx="1008112" cy="432048"/>
          </a:xfrm>
          <a:prstGeom prst="flowChartProcess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x: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9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5519936" y="4653136"/>
            <a:ext cx="1008112" cy="432048"/>
          </a:xfrm>
          <a:prstGeom prst="flowChartProcess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$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#2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5519936" y="4221088"/>
            <a:ext cx="1008112" cy="432048"/>
          </a:xfrm>
          <a:prstGeom prst="flowChartProcess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x: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8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5519936" y="3789040"/>
            <a:ext cx="1008112" cy="432048"/>
          </a:xfrm>
          <a:prstGeom prst="flowChartProcess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$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#3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5519936" y="2924944"/>
            <a:ext cx="1008112" cy="864096"/>
          </a:xfrm>
          <a:prstGeom prst="flowChartProcess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.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5519936" y="2492896"/>
            <a:ext cx="1008112" cy="432048"/>
          </a:xfrm>
          <a:prstGeom prst="flowChartProcess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$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#10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5519936" y="2060848"/>
            <a:ext cx="1008112" cy="432048"/>
          </a:xfrm>
          <a:prstGeom prst="flowChartProcess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x: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0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7032104" y="5949280"/>
            <a:ext cx="1008112" cy="432048"/>
          </a:xfrm>
          <a:prstGeom prst="flowChartProcess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x: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10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7032104" y="5517232"/>
            <a:ext cx="1008112" cy="432048"/>
          </a:xfrm>
          <a:prstGeom prst="flowChartProcess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$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#1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7032104" y="5085184"/>
            <a:ext cx="1008112" cy="432048"/>
          </a:xfrm>
          <a:prstGeom prst="flowChartProcess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x: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9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7032104" y="4653136"/>
            <a:ext cx="1008112" cy="432048"/>
          </a:xfrm>
          <a:prstGeom prst="flowChartProcess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$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#2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7032104" y="4221088"/>
            <a:ext cx="1008112" cy="432048"/>
          </a:xfrm>
          <a:prstGeom prst="flowChartProcess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x: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8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7032104" y="3789040"/>
            <a:ext cx="1008112" cy="432048"/>
          </a:xfrm>
          <a:prstGeom prst="flowChartProcess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$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#3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7032104" y="2924944"/>
            <a:ext cx="1008112" cy="864096"/>
          </a:xfrm>
          <a:prstGeom prst="flowChartProcess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.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7032104" y="2492896"/>
            <a:ext cx="1008112" cy="432048"/>
          </a:xfrm>
          <a:prstGeom prst="flowChartProcess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$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#10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7032104" y="2060848"/>
            <a:ext cx="1008112" cy="432048"/>
          </a:xfrm>
          <a:prstGeom prst="flowChartProcess">
            <a:avLst/>
          </a:prstGeom>
          <a:solidFill>
            <a:srgbClr val="FFFF0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ret: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8544272" y="5949280"/>
            <a:ext cx="1152128" cy="432048"/>
          </a:xfrm>
          <a:prstGeom prst="flowChartProcess">
            <a:avLst/>
          </a:prstGeom>
          <a:solidFill>
            <a:srgbClr val="FFFF0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ret: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10!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51585" y="5157193"/>
            <a:ext cx="1440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Initial call to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factorial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19737" y="256490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After 3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call to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factorial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31904" y="1124744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Recursion reaches base case call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44072" y="112474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Base case returns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on the stack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400256" y="4869160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Recursion returns to top level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132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568" y="548680"/>
            <a:ext cx="7772400" cy="914400"/>
          </a:xfrm>
        </p:spPr>
        <p:txBody>
          <a:bodyPr/>
          <a:lstStyle/>
          <a:p>
            <a:r>
              <a:rPr lang="en-CA" dirty="0"/>
              <a:t>You </a:t>
            </a:r>
            <a:r>
              <a:rPr lang="en-CA" i="1" dirty="0"/>
              <a:t>can</a:t>
            </a:r>
            <a:r>
              <a:rPr lang="en-CA" dirty="0"/>
              <a:t> </a:t>
            </a:r>
            <a:r>
              <a:rPr lang="en-CA" dirty="0" err="1"/>
              <a:t>recurse</a:t>
            </a:r>
            <a:r>
              <a:rPr lang="en-CA" dirty="0"/>
              <a:t> too much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32683" y="1700808"/>
            <a:ext cx="71287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 stack is NOT of infinite size, so there is always a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limit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on the number of recursive calls that you can make.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When exceeds that limit, you get a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stack overflow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, all content of the stack will be dumped.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190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enbeke.be/blog/wp-content/uploads/2012/10/Python-Recursion-Max-depth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6064" r="6383" b="13592"/>
          <a:stretch/>
        </p:blipFill>
        <p:spPr bwMode="auto">
          <a:xfrm>
            <a:off x="1524000" y="188640"/>
            <a:ext cx="597666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dia.tumblr.com/a59c99cda990a322c93b4ea13b1861da/tumblr_inline_mqhj1iqVts1qz4rgp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4005065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68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0E423-B16C-C94B-8529-DE0138262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Recursion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547E7-C775-7640-8338-3C676BC4F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/>
              <a:t>The process we’ve defined is ad hoc</a:t>
            </a:r>
          </a:p>
          <a:p>
            <a:r>
              <a:rPr lang="en-CA" dirty="0"/>
              <a:t>We stored an argument on the stack. We saved the RA register.</a:t>
            </a:r>
          </a:p>
          <a:p>
            <a:endParaRPr lang="en-CA" dirty="0"/>
          </a:p>
          <a:p>
            <a:pPr marL="68580" indent="0">
              <a:buNone/>
            </a:pPr>
            <a:r>
              <a:rPr lang="en-CA" dirty="0"/>
              <a:t>But how do you support recursion generally?</a:t>
            </a:r>
          </a:p>
          <a:p>
            <a:r>
              <a:rPr lang="en-CA" dirty="0"/>
              <a:t>You must know the signature of the function you’re calling. The number of arguments is key so that you how many things to pop from the stack.</a:t>
            </a:r>
          </a:p>
          <a:p>
            <a:pPr lvl="1"/>
            <a:r>
              <a:rPr lang="en-CA" dirty="0"/>
              <a:t>This is why C has function prototypes.</a:t>
            </a:r>
          </a:p>
          <a:p>
            <a:r>
              <a:rPr lang="en-CA" dirty="0"/>
              <a:t> You need to store the values of all of the registers that you use.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FCCD8-6A60-2E41-9B3A-27AF7F5D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783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162D0-4ABF-5E44-BE15-A4852F398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476672"/>
            <a:ext cx="10363200" cy="914400"/>
          </a:xfrm>
        </p:spPr>
        <p:txBody>
          <a:bodyPr/>
          <a:lstStyle/>
          <a:p>
            <a:r>
              <a:rPr lang="en-CA" dirty="0"/>
              <a:t>Optimization: Caller and </a:t>
            </a:r>
            <a:r>
              <a:rPr lang="en-CA" dirty="0" err="1"/>
              <a:t>Callee</a:t>
            </a:r>
            <a:r>
              <a:rPr lang="en-CA" dirty="0"/>
              <a:t> Saves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4A761-E50A-C242-BA1B-AFE961B34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626" y="1556792"/>
            <a:ext cx="10363200" cy="4726760"/>
          </a:xfrm>
        </p:spPr>
        <p:txBody>
          <a:bodyPr/>
          <a:lstStyle/>
          <a:p>
            <a:r>
              <a:rPr lang="en-CA" dirty="0"/>
              <a:t>To reduce the number of registers that need to be saved, MIPS uses caller save and </a:t>
            </a:r>
            <a:r>
              <a:rPr lang="en-CA" dirty="0" err="1"/>
              <a:t>callee</a:t>
            </a:r>
            <a:r>
              <a:rPr lang="en-CA" dirty="0"/>
              <a:t> save registers.</a:t>
            </a:r>
          </a:p>
          <a:p>
            <a:endParaRPr lang="en-CA" dirty="0"/>
          </a:p>
          <a:p>
            <a:r>
              <a:rPr lang="en-CA" dirty="0"/>
              <a:t>The t registers are caller save: if you are using them and want to keep the value, save it before calling the function.</a:t>
            </a:r>
          </a:p>
          <a:p>
            <a:r>
              <a:rPr lang="en-CA" dirty="0"/>
              <a:t>The s registers are </a:t>
            </a:r>
            <a:r>
              <a:rPr lang="en-CA" dirty="0" err="1"/>
              <a:t>callee</a:t>
            </a:r>
            <a:r>
              <a:rPr lang="en-CA" dirty="0"/>
              <a:t> save: if you want to use them, you should save the values before using them.</a:t>
            </a:r>
          </a:p>
          <a:p>
            <a:pPr marL="68580" indent="0">
              <a:buNone/>
            </a:pPr>
            <a:endParaRPr lang="en-CA" dirty="0"/>
          </a:p>
          <a:p>
            <a:pPr marL="68580" indent="0">
              <a:buNone/>
            </a:pPr>
            <a:r>
              <a:rPr lang="en-CA" i="1" dirty="0"/>
              <a:t>What advantage does this scheme have?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201A5-4AD9-294F-9604-EAD5A9439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02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66479-00F2-E541-9A36-7E0FEA49B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5C04B-F508-3E48-B2A2-F2001D100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week’s lecture:</a:t>
            </a:r>
          </a:p>
          <a:p>
            <a:pPr lvl="1"/>
            <a:r>
              <a:rPr lang="en-US" dirty="0"/>
              <a:t>wrapping up and exam review</a:t>
            </a:r>
          </a:p>
          <a:p>
            <a:pPr lvl="1"/>
            <a:endParaRPr lang="en-US" dirty="0"/>
          </a:p>
          <a:p>
            <a:r>
              <a:rPr lang="en-US" dirty="0"/>
              <a:t>Exam details</a:t>
            </a:r>
          </a:p>
          <a:p>
            <a:pPr lvl="1"/>
            <a:r>
              <a:rPr lang="en-US" dirty="0"/>
              <a:t>90 mins over Quercus</a:t>
            </a:r>
          </a:p>
          <a:p>
            <a:pPr lvl="1"/>
            <a:r>
              <a:rPr lang="en-US" dirty="0"/>
              <a:t>Multiple choice, answers typed in, and writing on the paper -&gt; upload image</a:t>
            </a:r>
          </a:p>
          <a:p>
            <a:pPr lvl="1"/>
            <a:r>
              <a:rPr lang="en-US" dirty="0"/>
              <a:t>Selective oral verification (after </a:t>
            </a:r>
            <a:r>
              <a:rPr lang="en-US"/>
              <a:t>the exam) </a:t>
            </a:r>
            <a:r>
              <a:rPr lang="en-US" dirty="0"/>
              <a:t>to </a:t>
            </a:r>
            <a:r>
              <a:rPr lang="en-US"/>
              <a:t>avoid plagiarism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7F54F-3F20-444E-87B0-1F8EC32C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50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480" y="2348880"/>
            <a:ext cx="8208912" cy="1872208"/>
          </a:xfrm>
        </p:spPr>
        <p:txBody>
          <a:bodyPr/>
          <a:lstStyle/>
          <a:p>
            <a:r>
              <a:rPr lang="en-CA" dirty="0"/>
              <a:t>Interrupts and Exception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191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interrupts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7488" y="1628800"/>
            <a:ext cx="7772400" cy="468052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Interrupts</a:t>
            </a:r>
            <a:r>
              <a:rPr lang="en-US" sz="2800" dirty="0"/>
              <a:t> take place when				  an external event requires a				 change in execution.</a:t>
            </a:r>
          </a:p>
          <a:p>
            <a:pPr lvl="1"/>
            <a:r>
              <a:rPr lang="en-US" sz="2800" u="sng" dirty="0"/>
              <a:t>Example:</a:t>
            </a:r>
            <a:r>
              <a:rPr lang="en-US" sz="2800" dirty="0"/>
              <a:t> arithmetic			 overflow, system calls			 (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syscall</a:t>
            </a:r>
            <a:r>
              <a:rPr lang="en-US" sz="2800" dirty="0"/>
              <a:t>), Ctrl-C, undefined instructions.</a:t>
            </a:r>
          </a:p>
          <a:p>
            <a:pPr lvl="1"/>
            <a:r>
              <a:rPr lang="en-US" sz="2800" dirty="0"/>
              <a:t>Usually signaled by an external input wire, which is checked at the end of each instruction.</a:t>
            </a:r>
          </a:p>
          <a:p>
            <a:pPr lvl="1"/>
            <a:r>
              <a:rPr lang="en-US" sz="2800" dirty="0"/>
              <a:t>High priority, override other actions</a:t>
            </a:r>
          </a:p>
        </p:txBody>
      </p:sp>
      <p:pic>
        <p:nvPicPr>
          <p:cNvPr id="18434" name="Picture 2" descr="http://tellerallaboutit.files.wordpress.com/2010/10/testpatter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112" y="1412776"/>
            <a:ext cx="2932584" cy="198178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061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interrupts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12776"/>
            <a:ext cx="8904784" cy="511256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Interrupts can be handled in two general ways:</a:t>
            </a:r>
          </a:p>
          <a:p>
            <a:pPr lvl="1">
              <a:spcAft>
                <a:spcPts val="1200"/>
              </a:spcAft>
            </a:pPr>
            <a:r>
              <a:rPr lang="en-CA" sz="2400" dirty="0">
                <a:solidFill>
                  <a:srgbClr val="FFFF00"/>
                </a:solidFill>
              </a:rPr>
              <a:t>Polled handling</a:t>
            </a:r>
            <a:r>
              <a:rPr lang="en-CA" sz="2400" dirty="0"/>
              <a:t>: The processor branches to the address of interrupt handling code (interruption handler), which begins a sequence of instructions that check the cause of the exception, i.e., need to ask around to figure out what type of exception.</a:t>
            </a:r>
          </a:p>
          <a:p>
            <a:pPr lvl="2">
              <a:spcAft>
                <a:spcPts val="1200"/>
              </a:spcAft>
              <a:buNone/>
            </a:pPr>
            <a:r>
              <a:rPr lang="en-US" sz="2200" dirty="0">
                <a:sym typeface="Wingdings" pitchFamily="2" charset="2"/>
              </a:rPr>
              <a:t>	 </a:t>
            </a:r>
            <a:r>
              <a:rPr lang="en-US" sz="2200" dirty="0"/>
              <a:t>This is what MIPS uses (</a:t>
            </a:r>
            <a:r>
              <a:rPr lang="en-US" sz="2200" dirty="0" err="1"/>
              <a:t>syscall</a:t>
            </a:r>
            <a:r>
              <a:rPr lang="en-US" sz="2200" dirty="0"/>
              <a:t> </a:t>
            </a:r>
            <a:r>
              <a:rPr lang="en-US" sz="2200" dirty="0">
                <a:sym typeface="Wingdings" pitchFamily="2" charset="2"/>
              </a:rPr>
              <a:t> CPU checks </a:t>
            </a:r>
            <a:r>
              <a:rPr lang="en-US" sz="2200" dirty="0">
                <a:latin typeface="+mj-lt"/>
                <a:sym typeface="Wingdings" pitchFamily="2" charset="2"/>
              </a:rPr>
              <a:t>v0, </a:t>
            </a:r>
            <a:r>
              <a:rPr lang="en-US" sz="2200" dirty="0" err="1">
                <a:latin typeface="+mj-lt"/>
                <a:sym typeface="Wingdings" pitchFamily="2" charset="2"/>
              </a:rPr>
              <a:t>etc</a:t>
            </a:r>
            <a:r>
              <a:rPr lang="en-US" sz="2200" dirty="0"/>
              <a:t>)</a:t>
            </a:r>
            <a:endParaRPr lang="en-CA" sz="2200" dirty="0"/>
          </a:p>
          <a:p>
            <a:pPr lvl="1">
              <a:spcAft>
                <a:spcPts val="1200"/>
              </a:spcAft>
            </a:pPr>
            <a:r>
              <a:rPr lang="en-CA" sz="2400" dirty="0">
                <a:solidFill>
                  <a:srgbClr val="FFFF00"/>
                </a:solidFill>
              </a:rPr>
              <a:t>Vectored handling</a:t>
            </a:r>
            <a:r>
              <a:rPr lang="en-CA" sz="2400" dirty="0"/>
              <a:t>: The processor can branch to a different address for each type of exception. Each exception address is separated by only one word. A jump instruction is placed at each of these addresses for the handler code for that exception. So no need to ask around.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805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 Handling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344" y="1399449"/>
            <a:ext cx="8003232" cy="5040560"/>
          </a:xfrm>
        </p:spPr>
        <p:txBody>
          <a:bodyPr>
            <a:normAutofit/>
          </a:bodyPr>
          <a:lstStyle/>
          <a:p>
            <a:r>
              <a:rPr lang="en-US" sz="2400" dirty="0"/>
              <a:t>In the case of polled interrupt handling, the processor jumps to exception handler code, based on the value in the </a:t>
            </a:r>
            <a:r>
              <a:rPr lang="en-US" sz="2400" dirty="0">
                <a:solidFill>
                  <a:srgbClr val="FFFF00"/>
                </a:solidFill>
              </a:rPr>
              <a:t>cause register </a:t>
            </a:r>
            <a:r>
              <a:rPr lang="en-US" sz="2400" dirty="0"/>
              <a:t>(see table).</a:t>
            </a:r>
          </a:p>
          <a:p>
            <a:pPr lvl="1"/>
            <a:r>
              <a:rPr lang="en-US" sz="2000" dirty="0"/>
              <a:t>If the original program					    can resume afterwards,					    this interrupt handler					 returns to program by					 calling </a:t>
            </a:r>
            <a:r>
              <a:rPr lang="en-US" sz="2000" b="1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rfe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instruction.</a:t>
            </a:r>
          </a:p>
          <a:p>
            <a:pPr lvl="1"/>
            <a:r>
              <a:rPr lang="en-US" sz="2000" dirty="0"/>
              <a:t>Otherwise, the stack					 contents are dumped					    and execution will						 continue elsewhere.</a:t>
            </a:r>
          </a:p>
          <a:p>
            <a:pPr lvl="1"/>
            <a:r>
              <a:rPr lang="en-US" sz="2000" dirty="0"/>
              <a:t>The above happens in kernel mode.</a:t>
            </a:r>
          </a:p>
          <a:p>
            <a:endParaRPr lang="en-CA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00800" y="2315664"/>
          <a:ext cx="4536504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lvl="0">
                        <a:spcBef>
                          <a:spcPct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r>
                        <a:rPr lang="en-US" sz="1600" b="0" dirty="0"/>
                        <a:t>0 (INT)</a:t>
                      </a:r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external interrupt.</a:t>
                      </a:r>
                      <a:endParaRPr lang="en-CA" sz="1600" b="0" dirty="0"/>
                    </a:p>
                  </a:txBody>
                  <a:tcPr marL="45720" marR="45720" marT="27432" marB="274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r>
                        <a:rPr lang="en-US" sz="1600" b="0" dirty="0"/>
                        <a:t>4 (ADDRL)</a:t>
                      </a:r>
                      <a:endParaRPr lang="en-CA" sz="1600" b="0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address error exception (load or fetch)</a:t>
                      </a:r>
                      <a:endParaRPr lang="en-CA" sz="1600" b="0" dirty="0"/>
                    </a:p>
                  </a:txBody>
                  <a:tcPr marL="45720" marR="45720" marT="27432" marB="274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r>
                        <a:rPr lang="en-US" sz="1600" b="0" dirty="0"/>
                        <a:t>5 (ADDRS)</a:t>
                      </a:r>
                      <a:endParaRPr lang="en-CA" sz="1600" b="0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address error exception (store).</a:t>
                      </a:r>
                      <a:endParaRPr lang="en-CA" sz="1600" b="0" dirty="0"/>
                    </a:p>
                  </a:txBody>
                  <a:tcPr marL="45720" marR="45720" marT="27432" marB="274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r>
                        <a:rPr lang="en-US" sz="1600" b="0" dirty="0"/>
                        <a:t>6 (IBUS)</a:t>
                      </a:r>
                      <a:endParaRPr lang="en-CA" sz="1600" b="0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bus error on instruction fetch.</a:t>
                      </a:r>
                      <a:endParaRPr lang="en-CA" sz="1600" b="0" dirty="0"/>
                    </a:p>
                  </a:txBody>
                  <a:tcPr marL="45720" marR="45720" marT="27432" marB="274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r>
                        <a:rPr lang="en-US" sz="1600" b="0" dirty="0"/>
                        <a:t>7 (DBUS)</a:t>
                      </a:r>
                      <a:endParaRPr lang="en-CA" sz="1600" b="0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bus error on data fetch</a:t>
                      </a:r>
                      <a:endParaRPr lang="en-CA" sz="1600" b="0" dirty="0"/>
                    </a:p>
                  </a:txBody>
                  <a:tcPr marL="45720" marR="45720" marT="27432" marB="274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r>
                        <a:rPr lang="en-US" sz="1600" b="0" dirty="0"/>
                        <a:t>8 (</a:t>
                      </a:r>
                      <a:r>
                        <a:rPr lang="en-US" sz="1600" b="0" dirty="0" err="1"/>
                        <a:t>Syscall</a:t>
                      </a:r>
                      <a:r>
                        <a:rPr lang="en-US" sz="1600" b="0" dirty="0"/>
                        <a:t>)</a:t>
                      </a:r>
                      <a:endParaRPr lang="en-CA" sz="1600" b="0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r>
                        <a:rPr lang="en-US" sz="1600" b="0" dirty="0" err="1"/>
                        <a:t>Syscall</a:t>
                      </a:r>
                      <a:r>
                        <a:rPr lang="en-US" sz="1600" b="0" dirty="0"/>
                        <a:t> exception</a:t>
                      </a:r>
                      <a:endParaRPr lang="en-CA" sz="1600" b="0" dirty="0"/>
                    </a:p>
                  </a:txBody>
                  <a:tcPr marL="45720" marR="45720" marT="27432" marB="2743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r>
                        <a:rPr lang="en-US" sz="1600" b="0" dirty="0"/>
                        <a:t>9 (BKPT)</a:t>
                      </a:r>
                      <a:endParaRPr lang="en-CA" sz="1600" b="0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Breakpoint exception</a:t>
                      </a:r>
                      <a:endParaRPr lang="en-CA" sz="1600" b="0" dirty="0"/>
                    </a:p>
                  </a:txBody>
                  <a:tcPr marL="45720" marR="45720" marT="27432" marB="2743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r>
                        <a:rPr lang="en-US" sz="1600" b="0" dirty="0"/>
                        <a:t>10 (RI)</a:t>
                      </a:r>
                      <a:endParaRPr lang="en-CA" sz="1600" b="0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Reserved Instruction exception</a:t>
                      </a:r>
                      <a:endParaRPr lang="en-CA" sz="1600" b="0" dirty="0"/>
                    </a:p>
                  </a:txBody>
                  <a:tcPr marL="45720" marR="45720" marT="27432" marB="2743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12 (OVF)</a:t>
                      </a:r>
                      <a:endParaRPr lang="en-CA" sz="1600" b="0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Arithmetic overflow exception</a:t>
                      </a:r>
                      <a:endParaRPr lang="en-CA" sz="1600" b="0" dirty="0"/>
                    </a:p>
                  </a:txBody>
                  <a:tcPr marL="45720" marR="45720" marT="27432" marB="2743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219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46286-CB0B-5C46-AF8D-124A1C56E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 Handling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7692D-B329-8F4B-BC34-68BC3A86F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The exception handler is just assembly code.</a:t>
            </a:r>
          </a:p>
          <a:p>
            <a:pPr lvl="1"/>
            <a:r>
              <a:rPr lang="en-CA" dirty="0"/>
              <a:t>just like any other function</a:t>
            </a:r>
          </a:p>
          <a:p>
            <a:pPr lvl="1"/>
            <a:r>
              <a:rPr lang="en-CA" dirty="0"/>
              <a:t>… but it must NOT cause an error!</a:t>
            </a:r>
            <a:r>
              <a:rPr lang="en-US" dirty="0"/>
              <a:t> (There is no one to handle it)</a:t>
            </a:r>
          </a:p>
          <a:p>
            <a:endParaRPr lang="en-US" dirty="0"/>
          </a:p>
          <a:p>
            <a:r>
              <a:rPr lang="en-US" dirty="0"/>
              <a:t>One particularly useful error handler</a:t>
            </a:r>
          </a:p>
          <a:p>
            <a:pPr lvl="1"/>
            <a:r>
              <a:rPr lang="en-US" dirty="0"/>
              <a:t>In the old days, error handling code useful take up 80% of the OS code.</a:t>
            </a:r>
          </a:p>
          <a:p>
            <a:pPr lvl="1"/>
            <a:r>
              <a:rPr lang="en-US" dirty="0"/>
              <a:t>Many error handlings were later unified into one way</a:t>
            </a:r>
          </a:p>
          <a:p>
            <a:pPr lvl="1"/>
            <a:r>
              <a:rPr lang="en-US" dirty="0"/>
              <a:t>General solution: ”kernel panic” -- dump information and ask human to reboot the computer.</a:t>
            </a:r>
          </a:p>
          <a:p>
            <a:pPr lvl="1"/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DB5D9-C2B4-8345-9199-EC763F05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89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83D14A-8DD6-DB4D-8CF1-2D2D6167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2B54AC-D2CD-AC43-A0B9-57843870BCA0}"/>
              </a:ext>
            </a:extLst>
          </p:cNvPr>
          <p:cNvSpPr txBox="1"/>
          <p:nvPr/>
        </p:nvSpPr>
        <p:spPr>
          <a:xfrm>
            <a:off x="1775520" y="2204864"/>
            <a:ext cx="86409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Parallelism</a:t>
            </a:r>
          </a:p>
        </p:txBody>
      </p:sp>
    </p:spTree>
    <p:extLst>
      <p:ext uri="{BB962C8B-B14F-4D97-AF65-F5344CB8AC3E}">
        <p14:creationId xmlns:p14="http://schemas.microsoft.com/office/powerpoint/2010/main" val="3013027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B5868-F965-A94E-8068-750E9FFD9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B4C46-75B7-C44E-A7E1-D05A18330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Parallelism is the idea that you can derive benefit from completing multiple tasks simultaneously.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C7AF0-0F5A-D041-8223-3013ABF54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000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7C05-9516-0A4D-BCC4-BC62F87D1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Performance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2A576-9BE6-DC44-921E-5AA527935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426464"/>
            <a:ext cx="10363200" cy="4929096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CA" dirty="0"/>
              <a:t>When we discuss performance, we often consider the following two metrics:</a:t>
            </a:r>
          </a:p>
          <a:p>
            <a:r>
              <a:rPr lang="en-CA" b="1" dirty="0">
                <a:solidFill>
                  <a:srgbClr val="FFC000"/>
                </a:solidFill>
              </a:rPr>
              <a:t>Latency</a:t>
            </a:r>
            <a:r>
              <a:rPr lang="en-CA" dirty="0"/>
              <a:t>: the length of time required to perform an operation.</a:t>
            </a:r>
          </a:p>
          <a:p>
            <a:pPr lvl="1"/>
            <a:r>
              <a:rPr lang="en-CA" dirty="0"/>
              <a:t>How long it takes to travel from A to B on Highway 401</a:t>
            </a:r>
          </a:p>
          <a:p>
            <a:pPr lvl="1"/>
            <a:r>
              <a:rPr lang="en-CA" dirty="0"/>
              <a:t>More about a single task. We learned about the timing analysis.</a:t>
            </a:r>
          </a:p>
          <a:p>
            <a:r>
              <a:rPr lang="en-CA" b="1" dirty="0">
                <a:solidFill>
                  <a:srgbClr val="FFC000"/>
                </a:solidFill>
              </a:rPr>
              <a:t>Throughput</a:t>
            </a:r>
            <a:r>
              <a:rPr lang="en-CA" dirty="0"/>
              <a:t>: the number of operations that can be completed within a unit of time.</a:t>
            </a:r>
          </a:p>
          <a:p>
            <a:pPr lvl="1"/>
            <a:r>
              <a:rPr lang="en-CA" dirty="0"/>
              <a:t>How many cars arrive at B from A via Highway 401 per hour</a:t>
            </a:r>
          </a:p>
          <a:p>
            <a:pPr lvl="1"/>
            <a:r>
              <a:rPr lang="en-US" dirty="0"/>
              <a:t>More about multiple tasks.</a:t>
            </a:r>
          </a:p>
          <a:p>
            <a:pPr lvl="1"/>
            <a:r>
              <a:rPr lang="en-US" dirty="0"/>
              <a:t>Think about how your computer’s graphics card work. It tries to process many pixels simultaneously.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0A760-2CF7-CE49-AA29-AC377BC8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6134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B5894-E83E-F94A-996A-88450A130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Parallelism in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81D7B-259B-EE43-84F3-399BD9D10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>
                <a:solidFill>
                  <a:srgbClr val="FFC000"/>
                </a:solidFill>
              </a:rPr>
              <a:t>Spatial</a:t>
            </a:r>
            <a:r>
              <a:rPr lang="en-CA" dirty="0"/>
              <a:t>: Completing the same task multiple times at the same time.</a:t>
            </a:r>
          </a:p>
          <a:p>
            <a:endParaRPr lang="en-CA" dirty="0"/>
          </a:p>
          <a:p>
            <a:r>
              <a:rPr lang="en-CA" b="1" dirty="0">
                <a:solidFill>
                  <a:srgbClr val="FFC000"/>
                </a:solidFill>
              </a:rPr>
              <a:t>Temporal (pipelined)</a:t>
            </a:r>
            <a:r>
              <a:rPr lang="en-CA" dirty="0"/>
              <a:t>: Breaking a task into pieces, so that multiple different instructions can be in process at the same time.</a:t>
            </a:r>
          </a:p>
          <a:p>
            <a:endParaRPr lang="en-CA" dirty="0"/>
          </a:p>
          <a:p>
            <a:pPr marL="68580" indent="0">
              <a:buNone/>
            </a:pPr>
            <a:r>
              <a:rPr lang="en-CA" i="1" dirty="0"/>
              <a:t>Don’t confuse this with locality!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31182-3D2B-A14D-8FE6-40B5C89E7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8552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E70FF-C0A8-684B-B521-A2F561A7F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Parallelism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9BA8-A9A2-2A4B-B44F-844AF7279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E1B94A-04CB-414E-9D39-B37394DE9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1766675"/>
            <a:ext cx="7704856" cy="46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4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8A7E-C537-B34B-947E-2C54C1603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C287D-4C21-9B43-892F-181148F43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 calls</a:t>
            </a:r>
          </a:p>
          <a:p>
            <a:r>
              <a:rPr lang="en-US" dirty="0"/>
              <a:t>Stack, push, pop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29F58-79B0-1346-8236-C035C8A6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0388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5269F-D3CC-1B44-B62E-951B236E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476672"/>
            <a:ext cx="10363200" cy="914400"/>
          </a:xfrm>
        </p:spPr>
        <p:txBody>
          <a:bodyPr/>
          <a:lstStyle/>
          <a:p>
            <a:r>
              <a:rPr lang="en-US" dirty="0"/>
              <a:t>Temporal Parallelism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5315AE-D98C-A942-9C3E-2994BC4F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BE1DFD-5A4A-A640-A255-8DDA576F6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59" y="1844824"/>
            <a:ext cx="559347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3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F820C-A6D1-E845-B96C-B0B811CB9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60648"/>
            <a:ext cx="10363200" cy="914400"/>
          </a:xfrm>
        </p:spPr>
        <p:txBody>
          <a:bodyPr/>
          <a:lstStyle/>
          <a:p>
            <a:r>
              <a:rPr lang="en-US" sz="3200" dirty="0"/>
              <a:t>Spatial vs Temporal Parallelism (pic from DDCA)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348B1-CE33-974C-A655-295B5AD71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3E583-76D3-1940-B00C-9ABEB1EB3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971371"/>
            <a:ext cx="10664474" cy="580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448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E7D19-6DB0-DC4F-A603-A292E7195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E919BA-25E8-7B47-80F0-33DD44587370}"/>
              </a:ext>
            </a:extLst>
          </p:cNvPr>
          <p:cNvSpPr/>
          <p:nvPr/>
        </p:nvSpPr>
        <p:spPr>
          <a:xfrm>
            <a:off x="1415480" y="2780928"/>
            <a:ext cx="92817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Pipelined Microarchitectures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1504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AF514-843F-9F4A-A71A-11ACED8FF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Executing a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F5AB9-197A-FE4F-B0AC-8ABE4EE5B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28800"/>
            <a:ext cx="10363200" cy="4608512"/>
          </a:xfrm>
        </p:spPr>
        <p:txBody>
          <a:bodyPr/>
          <a:lstStyle/>
          <a:p>
            <a:r>
              <a:rPr lang="en-CA" dirty="0"/>
              <a:t>First, load the program into memory. </a:t>
            </a:r>
          </a:p>
          <a:p>
            <a:r>
              <a:rPr lang="en-CA" dirty="0"/>
              <a:t>Set the program counter (PC) to the first instruction in memory and set the SP to the first empty space on the stack </a:t>
            </a:r>
          </a:p>
          <a:p>
            <a:r>
              <a:rPr lang="en-CA" dirty="0"/>
              <a:t>Let instruction fetch/decode do the work! The processor can control what instruction is executed next. </a:t>
            </a:r>
          </a:p>
          <a:p>
            <a:r>
              <a:rPr lang="en-CA" dirty="0"/>
              <a:t>When the process needs support from the operating system (OS), it will “trap” (“throw an exception”)  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58F18-4395-884C-9290-7166C664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5270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ACE6-7EDA-1F46-8F27-33202482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512064"/>
            <a:ext cx="10598968" cy="914400"/>
          </a:xfrm>
        </p:spPr>
        <p:txBody>
          <a:bodyPr/>
          <a:lstStyle/>
          <a:p>
            <a:r>
              <a:rPr lang="en-CA" dirty="0"/>
              <a:t>Execution Stages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994E0-66B8-6843-A0BC-F2D882CB0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628800"/>
            <a:ext cx="10598968" cy="4726760"/>
          </a:xfrm>
        </p:spPr>
        <p:txBody>
          <a:bodyPr/>
          <a:lstStyle/>
          <a:p>
            <a:r>
              <a:rPr lang="en-CA" b="1" dirty="0">
                <a:solidFill>
                  <a:srgbClr val="FFC000"/>
                </a:solidFill>
              </a:rPr>
              <a:t>Fetch</a:t>
            </a:r>
            <a:r>
              <a:rPr lang="en-CA" dirty="0"/>
              <a:t>: Updating the PC and locating the instruction to execute. </a:t>
            </a:r>
          </a:p>
          <a:p>
            <a:r>
              <a:rPr lang="en-CA" b="1" dirty="0">
                <a:solidFill>
                  <a:srgbClr val="FFC000"/>
                </a:solidFill>
              </a:rPr>
              <a:t>Decode</a:t>
            </a:r>
            <a:r>
              <a:rPr lang="en-CA" dirty="0"/>
              <a:t>: Translating the instruction and reading inputs from the register file. </a:t>
            </a:r>
          </a:p>
          <a:p>
            <a:r>
              <a:rPr lang="en-CA" b="1" dirty="0">
                <a:solidFill>
                  <a:srgbClr val="FFC000"/>
                </a:solidFill>
              </a:rPr>
              <a:t>Execute</a:t>
            </a:r>
            <a:r>
              <a:rPr lang="en-CA" dirty="0"/>
              <a:t> / Address Computation: Using the ALU to compute an operation or calculate an address. </a:t>
            </a:r>
          </a:p>
          <a:p>
            <a:r>
              <a:rPr lang="en-CA" b="1" dirty="0">
                <a:solidFill>
                  <a:srgbClr val="FFC000"/>
                </a:solidFill>
              </a:rPr>
              <a:t>Memory Read or Write</a:t>
            </a:r>
            <a:r>
              <a:rPr lang="en-CA" dirty="0"/>
              <a:t>: Memory operations must access memory. Non-memory operations skip this. </a:t>
            </a:r>
          </a:p>
          <a:p>
            <a:r>
              <a:rPr lang="en-CA" b="1" dirty="0">
                <a:solidFill>
                  <a:srgbClr val="FFC000"/>
                </a:solidFill>
              </a:rPr>
              <a:t>Register Writeback</a:t>
            </a:r>
            <a:r>
              <a:rPr lang="en-CA" dirty="0"/>
              <a:t>: The result is written to the register file.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BFB12-D637-D740-9F1F-09B7072D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7544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C1FE-B331-3D4F-B6BA-5866B3B6F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955" y="277201"/>
            <a:ext cx="10363200" cy="784138"/>
          </a:xfrm>
        </p:spPr>
        <p:txBody>
          <a:bodyPr/>
          <a:lstStyle/>
          <a:p>
            <a:r>
              <a:rPr lang="en-US" dirty="0"/>
              <a:t>Pipelining the Execution Stages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E342A-8E96-1B43-BB01-8574035C9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C78C4E-3386-3F47-9DE1-87A1CD9F9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166001"/>
            <a:ext cx="11175845" cy="5250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8C9F9F-6D6D-DE43-AB9C-EB8D606E0120}"/>
              </a:ext>
            </a:extLst>
          </p:cNvPr>
          <p:cNvSpPr txBox="1"/>
          <p:nvPr/>
        </p:nvSpPr>
        <p:spPr>
          <a:xfrm>
            <a:off x="1055440" y="263691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without pipelining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3D41E0-3CBB-C044-A235-3666FF16E242}"/>
              </a:ext>
            </a:extLst>
          </p:cNvPr>
          <p:cNvSpPr txBox="1"/>
          <p:nvPr/>
        </p:nvSpPr>
        <p:spPr>
          <a:xfrm>
            <a:off x="1078215" y="587727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with pipelining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7261F1-668D-ED4C-BE40-F6D718BDD6E4}"/>
              </a:ext>
            </a:extLst>
          </p:cNvPr>
          <p:cNvSpPr txBox="1"/>
          <p:nvPr/>
        </p:nvSpPr>
        <p:spPr>
          <a:xfrm>
            <a:off x="4943872" y="2836967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latency: 950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throughput: 1 instr. per 950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~1 billion / sec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4B0A7F-E8C2-9048-83EA-D13001294BAC}"/>
              </a:ext>
            </a:extLst>
          </p:cNvPr>
          <p:cNvSpPr txBox="1"/>
          <p:nvPr/>
        </p:nvSpPr>
        <p:spPr>
          <a:xfrm>
            <a:off x="4269342" y="5569496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latency: 5 x 250 = 1250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throughput: 1 instr. per 250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~4 billion / sec</a:t>
            </a:r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3BC234D3-0938-4F47-8527-23C529E0FBB8}"/>
              </a:ext>
            </a:extLst>
          </p:cNvPr>
          <p:cNvSpPr/>
          <p:nvPr/>
        </p:nvSpPr>
        <p:spPr>
          <a:xfrm>
            <a:off x="7581710" y="3791338"/>
            <a:ext cx="2736304" cy="360040"/>
          </a:xfrm>
          <a:prstGeom prst="wedgeRectCallout">
            <a:avLst>
              <a:gd name="adj1" fmla="val -77259"/>
              <a:gd name="adj2" fmla="val 458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Fixed-length stages</a:t>
            </a:r>
          </a:p>
        </p:txBody>
      </p:sp>
    </p:spTree>
    <p:extLst>
      <p:ext uri="{BB962C8B-B14F-4D97-AF65-F5344CB8AC3E}">
        <p14:creationId xmlns:p14="http://schemas.microsoft.com/office/powerpoint/2010/main" val="185602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BC9E2-156D-8D46-BD9E-BF611ABA9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16632"/>
            <a:ext cx="10363200" cy="914400"/>
          </a:xfrm>
        </p:spPr>
        <p:txBody>
          <a:bodyPr/>
          <a:lstStyle/>
          <a:p>
            <a:r>
              <a:rPr lang="en-US" dirty="0"/>
              <a:t>Pipelined Datapath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3E43BB-6C4C-C049-9954-C1401FD0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4F2455-C222-BE42-822D-69E28C56A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964233"/>
            <a:ext cx="10539808" cy="58065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FDD085-E1F1-9D4F-9162-020B237DA154}"/>
              </a:ext>
            </a:extLst>
          </p:cNvPr>
          <p:cNvSpPr txBox="1"/>
          <p:nvPr/>
        </p:nvSpPr>
        <p:spPr>
          <a:xfrm>
            <a:off x="1271464" y="1478523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stages separated by pipeline registers</a:t>
            </a:r>
          </a:p>
        </p:txBody>
      </p:sp>
    </p:spTree>
    <p:extLst>
      <p:ext uri="{BB962C8B-B14F-4D97-AF65-F5344CB8AC3E}">
        <p14:creationId xmlns:p14="http://schemas.microsoft.com/office/powerpoint/2010/main" val="5119675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E04DA-9F65-834B-9D10-0DC6EBDA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980" y="476672"/>
            <a:ext cx="10363200" cy="914400"/>
          </a:xfrm>
        </p:spPr>
        <p:txBody>
          <a:bodyPr/>
          <a:lstStyle/>
          <a:p>
            <a:r>
              <a:rPr lang="en-US" dirty="0"/>
              <a:t>Hazard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25C97-BA12-564A-8AD1-732E94421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628800"/>
            <a:ext cx="10153128" cy="4726760"/>
          </a:xfrm>
        </p:spPr>
        <p:txBody>
          <a:bodyPr/>
          <a:lstStyle/>
          <a:p>
            <a:r>
              <a:rPr lang="en-CA" dirty="0"/>
              <a:t>What happens if an instruction needs a value that has not been computed?</a:t>
            </a:r>
          </a:p>
          <a:p>
            <a:pPr lvl="1"/>
            <a:r>
              <a:rPr lang="en-CA" dirty="0"/>
              <a:t> This is a </a:t>
            </a:r>
            <a:r>
              <a:rPr lang="en-CA" b="1" dirty="0">
                <a:solidFill>
                  <a:srgbClr val="FFC000"/>
                </a:solidFill>
              </a:rPr>
              <a:t>data hazard</a:t>
            </a:r>
            <a:r>
              <a:rPr lang="en-CA" dirty="0"/>
              <a:t>.</a:t>
            </a:r>
          </a:p>
          <a:p>
            <a:pPr lvl="1"/>
            <a:r>
              <a:rPr lang="en-CA" dirty="0"/>
              <a:t>Example</a:t>
            </a:r>
            <a:r>
              <a:rPr lang="en-CA" dirty="0">
                <a:latin typeface="+mj-lt"/>
              </a:rPr>
              <a:t>: $t0 += 2 followed by $t0 += 3</a:t>
            </a:r>
          </a:p>
          <a:p>
            <a:pPr lvl="1"/>
            <a:endParaRPr lang="en-CA" dirty="0"/>
          </a:p>
          <a:p>
            <a:r>
              <a:rPr lang="en-CA" dirty="0"/>
              <a:t>What if an instruction is changing the PC? Shouldn’t it complete before we fetch another instruction?</a:t>
            </a:r>
          </a:p>
          <a:p>
            <a:pPr lvl="1"/>
            <a:r>
              <a:rPr lang="en-CA" dirty="0"/>
              <a:t>This is a </a:t>
            </a:r>
            <a:r>
              <a:rPr lang="en-CA" b="1" dirty="0">
                <a:solidFill>
                  <a:srgbClr val="FFC000"/>
                </a:solidFill>
              </a:rPr>
              <a:t>control hazard</a:t>
            </a:r>
          </a:p>
          <a:p>
            <a:pPr lvl="1"/>
            <a:r>
              <a:rPr lang="en-CA" dirty="0"/>
              <a:t>can happen when branching or jumping.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1EBD9-43AA-2D4B-A5DD-6E04154B1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7221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F7ECA-D414-7A4D-BB2A-7E0290935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Mitigating Hazards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CDD32-BCDE-5948-8719-DD399EFB0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28800"/>
            <a:ext cx="9845352" cy="4726760"/>
          </a:xfrm>
        </p:spPr>
        <p:txBody>
          <a:bodyPr/>
          <a:lstStyle/>
          <a:p>
            <a:r>
              <a:rPr lang="en-CA" b="1" dirty="0">
                <a:solidFill>
                  <a:schemeClr val="accent3"/>
                </a:solidFill>
              </a:rPr>
              <a:t>Data forwarding</a:t>
            </a:r>
            <a:r>
              <a:rPr lang="en-CA" dirty="0"/>
              <a:t>: a. k. a bypassing, values are available before they are written back</a:t>
            </a:r>
            <a:r>
              <a:rPr lang="en-US" dirty="0"/>
              <a:t>, i.e., </a:t>
            </a:r>
            <a:r>
              <a:rPr lang="en-CA" dirty="0"/>
              <a:t>after the execute stage, results are available, and they can be forwarded to the stage that needs them.</a:t>
            </a:r>
          </a:p>
          <a:p>
            <a:pPr lvl="1"/>
            <a:r>
              <a:rPr lang="en-CA" dirty="0"/>
              <a:t>Don’t wait until MEM READ/WRITE or WRITE REG to finish!</a:t>
            </a:r>
          </a:p>
          <a:p>
            <a:pPr lvl="1"/>
            <a:r>
              <a:rPr lang="en-CA" dirty="0"/>
              <a:t>Requires some additional wiring in the CPU</a:t>
            </a:r>
          </a:p>
          <a:p>
            <a:pPr lvl="1"/>
            <a:endParaRPr lang="en-CA" dirty="0"/>
          </a:p>
          <a:p>
            <a:r>
              <a:rPr lang="en-CA" b="1" dirty="0">
                <a:solidFill>
                  <a:schemeClr val="accent3"/>
                </a:solidFill>
              </a:rPr>
              <a:t>Stalls</a:t>
            </a:r>
            <a:r>
              <a:rPr lang="en-CA" dirty="0"/>
              <a:t>: Sometimes, you just have to wait.</a:t>
            </a:r>
          </a:p>
          <a:p>
            <a:pPr lvl="1"/>
            <a:r>
              <a:rPr lang="en-CA" dirty="0"/>
              <a:t>A stall (or no-op) keeps a pipeline stage from doing anything.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43E9D-1C72-AC41-A4D3-B47C58A1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57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7B27C-C077-F548-860D-154101F1B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Stalls and Performance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51A6D-C25F-CA47-9260-E1C44DF5F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28800"/>
            <a:ext cx="8837240" cy="4726760"/>
          </a:xfrm>
        </p:spPr>
        <p:txBody>
          <a:bodyPr/>
          <a:lstStyle/>
          <a:p>
            <a:r>
              <a:rPr lang="en-CA" dirty="0"/>
              <a:t>Stalls throttle performance.</a:t>
            </a:r>
          </a:p>
          <a:p>
            <a:endParaRPr lang="en-CA" dirty="0"/>
          </a:p>
          <a:p>
            <a:r>
              <a:rPr lang="en-CA" dirty="0"/>
              <a:t>Sometimes, we can predict a result. </a:t>
            </a:r>
          </a:p>
          <a:p>
            <a:pPr lvl="1"/>
            <a:r>
              <a:rPr lang="en-CA" dirty="0"/>
              <a:t>e.g., branch prediction</a:t>
            </a:r>
          </a:p>
          <a:p>
            <a:pPr lvl="1"/>
            <a:r>
              <a:rPr lang="en-CA" dirty="0"/>
              <a:t>If we’re correct, then we get a performance win. </a:t>
            </a:r>
          </a:p>
          <a:p>
            <a:pPr lvl="1"/>
            <a:r>
              <a:rPr lang="en-CA" dirty="0"/>
              <a:t>If we’re wrong, we “drop” the instruction that is using predicted values, and we’re </a:t>
            </a:r>
            <a:r>
              <a:rPr lang="en-CA" i="1" dirty="0"/>
              <a:t>almost</a:t>
            </a:r>
            <a:r>
              <a:rPr lang="en-CA" dirty="0"/>
              <a:t> no worse off. </a:t>
            </a:r>
          </a:p>
          <a:p>
            <a:pPr lvl="1"/>
            <a:r>
              <a:rPr lang="en-CA" dirty="0"/>
              <a:t>Prediction is big business. It consumes a huge amount of the chip.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89A5C-7C2F-2742-88A1-2D78B8BB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722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Next one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7648" y="2194475"/>
            <a:ext cx="6192688" cy="2400657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factorial (</a:t>
            </a:r>
            <a:r>
              <a:rPr kumimoji="0" lang="en-CA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n)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if (n == 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return 1;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else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return n * factorial(n-1);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4918683" y="5373216"/>
            <a:ext cx="3528392" cy="1008112"/>
          </a:xfrm>
          <a:prstGeom prst="wedgeRectCallout">
            <a:avLst>
              <a:gd name="adj1" fmla="val -8541"/>
              <a:gd name="adj2" fmla="val -1712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Recursion!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1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22E70-E2C8-AC4A-A572-6DC494E00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Pipelining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BBE3A-2040-4245-9FE1-7A184138E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28800"/>
            <a:ext cx="9485312" cy="4726760"/>
          </a:xfrm>
        </p:spPr>
        <p:txBody>
          <a:bodyPr/>
          <a:lstStyle/>
          <a:p>
            <a:r>
              <a:rPr lang="en-CA" dirty="0"/>
              <a:t>The pipelined design traded space for time: it added additional hardware to increase throughput.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86A9D-124D-A149-972E-ECA2C6D15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2730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12192000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>
                <a:latin typeface="+mn-lt"/>
              </a:rPr>
              <a:t>CSCB58: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Computer Organization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429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2020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6584" y="621167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content of this lecture is adapted from the lectures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Larry Zheng and Steve Engels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35C7AC-AE60-496C-9820-AFE8A46F9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4" y="3825513"/>
            <a:ext cx="298326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oud TPU | Google Cloud">
            <a:extLst>
              <a:ext uri="{FF2B5EF4-FFF2-40B4-BE49-F238E27FC236}">
                <a16:creationId xmlns:a16="http://schemas.microsoft.com/office/drawing/2014/main" id="{854AA425-A807-46E1-B551-13656F250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694" y="3979312"/>
            <a:ext cx="309038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24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440" y="548680"/>
            <a:ext cx="5112568" cy="4824536"/>
          </a:xfrm>
        </p:spPr>
        <p:txBody>
          <a:bodyPr/>
          <a:lstStyle/>
          <a:p>
            <a:r>
              <a:rPr lang="en-US" sz="4400" b="1" dirty="0"/>
              <a:t>Recursion </a:t>
            </a:r>
            <a:br>
              <a:rPr lang="en-US" sz="4400" b="1" dirty="0"/>
            </a:br>
            <a:r>
              <a:rPr lang="en-US" sz="4400" b="1" dirty="0"/>
              <a:t>in Assembly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2000" b="1" dirty="0"/>
              <a:t>what recursion really is in hardware</a:t>
            </a:r>
            <a:endParaRPr lang="en-CA" sz="2000" b="1" dirty="0"/>
          </a:p>
        </p:txBody>
      </p:sp>
      <p:pic>
        <p:nvPicPr>
          <p:cNvPr id="1026" name="Picture 2" descr="https://i.imgflip.com/jds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260648"/>
            <a:ext cx="390525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313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47528" y="548680"/>
            <a:ext cx="4896544" cy="5724644"/>
            <a:chOff x="323528" y="548680"/>
            <a:chExt cx="4896544" cy="5724644"/>
          </a:xfrm>
        </p:grpSpPr>
        <p:sp>
          <p:nvSpPr>
            <p:cNvPr id="2" name="TextBox 1"/>
            <p:cNvSpPr txBox="1"/>
            <p:nvPr/>
          </p:nvSpPr>
          <p:spPr>
            <a:xfrm>
              <a:off x="323528" y="548680"/>
              <a:ext cx="4896544" cy="5724644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lIns="182880" tIns="91440" rIns="182880" bIns="9144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factorial(3)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p = 3 * factorial(2)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return p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55576" y="1484784"/>
              <a:ext cx="3960440" cy="387798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lIns="182880" tIns="91440" rIns="182880" bIns="9144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factorial(2)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p = 2 * factorial(1)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return p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2891" y="2276872"/>
              <a:ext cx="3327101" cy="240065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lIns="182880" tIns="91440" rIns="182880" bIns="9144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factorial(1)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p = 1*factorial(0)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return p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19672" y="2996952"/>
              <a:ext cx="2621754" cy="101566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lIns="182880" tIns="91440" rIns="182880" bIns="9144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factorial (0)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p = 1 # Base!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return p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88088" y="531259"/>
            <a:ext cx="4248472" cy="1661993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factorial(</a:t>
            </a:r>
            <a:r>
              <a:rPr kumimoji="0" lang="en-CA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n)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if (n==0)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return 1;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else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return n*factorial(n-1);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565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520227"/>
            <a:ext cx="7772400" cy="1368152"/>
          </a:xfrm>
        </p:spPr>
        <p:txBody>
          <a:bodyPr/>
          <a:lstStyle/>
          <a:p>
            <a:r>
              <a:rPr lang="en-CA" dirty="0">
                <a:latin typeface="+mn-lt"/>
              </a:rPr>
              <a:t>Before writing assembly, we need to know explicitly </a:t>
            </a:r>
            <a:r>
              <a:rPr lang="en-CA" dirty="0">
                <a:solidFill>
                  <a:srgbClr val="FFFF00"/>
                </a:solidFill>
                <a:latin typeface="+mn-lt"/>
              </a:rPr>
              <a:t>where to store </a:t>
            </a:r>
            <a:r>
              <a:rPr lang="en-CA" dirty="0">
                <a:latin typeface="+mn-lt"/>
              </a:rPr>
              <a:t>values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49452" y="2070039"/>
            <a:ext cx="5256584" cy="203132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factorial (</a:t>
            </a:r>
            <a:r>
              <a:rPr kumimoji="0" lang="en-CA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n)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if (n == 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return 1;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else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return n * factorial(n-1);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9452" y="4437113"/>
            <a:ext cx="6120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Need to store …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 value of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 value of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 – 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 value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factorial(n-1)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 return value: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1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or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n*factorial(n-1)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6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552" y="476673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Design decision #1: store values in registers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77766" y="1355013"/>
            <a:ext cx="3568240" cy="1661993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factorial(</a:t>
            </a:r>
            <a:r>
              <a:rPr kumimoji="0" lang="en-CA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n)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if (n==0)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return 1;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else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return n*fact(n-1);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9440" y="3282082"/>
            <a:ext cx="49126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store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in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$t0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store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n-1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in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$t1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store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factorial(n-1)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in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$t2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store return value in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$t3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44072" y="269384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Does it 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D6EC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D6EC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14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104570</TotalTime>
  <Words>3752</Words>
  <Application>Microsoft Office PowerPoint</Application>
  <PresentationFormat>Widescreen</PresentationFormat>
  <Paragraphs>621</Paragraphs>
  <Slides>51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Arial</vt:lpstr>
      <vt:lpstr>Calibri</vt:lpstr>
      <vt:lpstr>Calibri Light</vt:lpstr>
      <vt:lpstr>Consolas</vt:lpstr>
      <vt:lpstr>Corbel</vt:lpstr>
      <vt:lpstr>Courier New</vt:lpstr>
      <vt:lpstr>Wingdings</vt:lpstr>
      <vt:lpstr>Wingdings 2</vt:lpstr>
      <vt:lpstr>Wingdings 3</vt:lpstr>
      <vt:lpstr>Office Theme</vt:lpstr>
      <vt:lpstr>Metro</vt:lpstr>
      <vt:lpstr>CSCB58:  Computer Organization</vt:lpstr>
      <vt:lpstr>PowerPoint Presentation</vt:lpstr>
      <vt:lpstr>Logistics</vt:lpstr>
      <vt:lpstr>Recap</vt:lpstr>
      <vt:lpstr>Next one</vt:lpstr>
      <vt:lpstr>Recursion  in Assembly  what recursion really is in hardware</vt:lpstr>
      <vt:lpstr>PowerPoint Presentation</vt:lpstr>
      <vt:lpstr>Before writing assembly, we need to know explicitly where to store values</vt:lpstr>
      <vt:lpstr>PowerPoint Presentation</vt:lpstr>
      <vt:lpstr>PowerPoint Presentation</vt:lpstr>
      <vt:lpstr>PowerPoint Presentation</vt:lpstr>
      <vt:lpstr>PowerPoint Presentation</vt:lpstr>
      <vt:lpstr>Two useful things about stack</vt:lpstr>
      <vt:lpstr>LIFO order &amp; recursive calls</vt:lpstr>
      <vt:lpstr>PowerPoint Presentation</vt:lpstr>
      <vt:lpstr>LIFO order &amp; recursive calls</vt:lpstr>
      <vt:lpstr>Actions in factorial (n)</vt:lpstr>
      <vt:lpstr>factorial(int n)</vt:lpstr>
      <vt:lpstr>factorial(int n)</vt:lpstr>
      <vt:lpstr>factorial(int n)</vt:lpstr>
      <vt:lpstr>Recursive programs</vt:lpstr>
      <vt:lpstr>Translated recursive program (part 1)</vt:lpstr>
      <vt:lpstr>Translated recursive program (part 2)</vt:lpstr>
      <vt:lpstr>Assembly doesn’t support recursion</vt:lpstr>
      <vt:lpstr>Factorial stack view</vt:lpstr>
      <vt:lpstr>You can recurse too much</vt:lpstr>
      <vt:lpstr>PowerPoint Presentation</vt:lpstr>
      <vt:lpstr>Supporting Recursion in General</vt:lpstr>
      <vt:lpstr>Optimization: Caller and Callee Saves</vt:lpstr>
      <vt:lpstr>Interrupts and Exception</vt:lpstr>
      <vt:lpstr>A note on interrupts</vt:lpstr>
      <vt:lpstr>A note on interrupts</vt:lpstr>
      <vt:lpstr>Interrupt Handling</vt:lpstr>
      <vt:lpstr>Interrupt Handling </vt:lpstr>
      <vt:lpstr>PowerPoint Presentation</vt:lpstr>
      <vt:lpstr>Parallelism</vt:lpstr>
      <vt:lpstr>Performance</vt:lpstr>
      <vt:lpstr>Types of Parallelism in Hardware</vt:lpstr>
      <vt:lpstr>Spatial Parallelism</vt:lpstr>
      <vt:lpstr>Temporal Parallelism</vt:lpstr>
      <vt:lpstr>Spatial vs Temporal Parallelism (pic from DDCA)</vt:lpstr>
      <vt:lpstr>PowerPoint Presentation</vt:lpstr>
      <vt:lpstr>Review: Executing a Program</vt:lpstr>
      <vt:lpstr>Execution Stages</vt:lpstr>
      <vt:lpstr>Pipelining the Execution Stages</vt:lpstr>
      <vt:lpstr>Pipelined Datapath</vt:lpstr>
      <vt:lpstr>Hazard</vt:lpstr>
      <vt:lpstr>Mitigating Hazards</vt:lpstr>
      <vt:lpstr>Stalls and Performance</vt:lpstr>
      <vt:lpstr>Summary: Pipelining</vt:lpstr>
      <vt:lpstr>CSCB58:  Computer Organization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Steve Engels</dc:creator>
  <cp:lastModifiedBy>Gennady Pekhimenko</cp:lastModifiedBy>
  <cp:revision>419</cp:revision>
  <dcterms:created xsi:type="dcterms:W3CDTF">2010-11-10T13:23:56Z</dcterms:created>
  <dcterms:modified xsi:type="dcterms:W3CDTF">2020-11-25T05:50:52Z</dcterms:modified>
</cp:coreProperties>
</file>