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3"/>
  </p:notesMasterIdLst>
  <p:handoutMasterIdLst>
    <p:handoutMasterId r:id="rId54"/>
  </p:handoutMasterIdLst>
  <p:sldIdLst>
    <p:sldId id="496" r:id="rId3"/>
    <p:sldId id="256" r:id="rId4"/>
    <p:sldId id="619" r:id="rId5"/>
    <p:sldId id="504" r:id="rId6"/>
    <p:sldId id="505" r:id="rId7"/>
    <p:sldId id="507" r:id="rId8"/>
    <p:sldId id="508" r:id="rId9"/>
    <p:sldId id="509" r:id="rId10"/>
    <p:sldId id="510" r:id="rId11"/>
    <p:sldId id="511" r:id="rId12"/>
    <p:sldId id="630" r:id="rId13"/>
    <p:sldId id="629" r:id="rId14"/>
    <p:sldId id="541" r:id="rId15"/>
    <p:sldId id="558" r:id="rId16"/>
    <p:sldId id="554" r:id="rId17"/>
    <p:sldId id="555" r:id="rId18"/>
    <p:sldId id="559" r:id="rId19"/>
    <p:sldId id="560" r:id="rId20"/>
    <p:sldId id="609" r:id="rId21"/>
    <p:sldId id="611" r:id="rId22"/>
    <p:sldId id="612" r:id="rId23"/>
    <p:sldId id="613" r:id="rId24"/>
    <p:sldId id="614" r:id="rId25"/>
    <p:sldId id="562" r:id="rId26"/>
    <p:sldId id="563" r:id="rId27"/>
    <p:sldId id="564" r:id="rId28"/>
    <p:sldId id="628" r:id="rId29"/>
    <p:sldId id="620" r:id="rId30"/>
    <p:sldId id="542" r:id="rId31"/>
    <p:sldId id="543" r:id="rId32"/>
    <p:sldId id="588" r:id="rId33"/>
    <p:sldId id="544" r:id="rId34"/>
    <p:sldId id="545" r:id="rId35"/>
    <p:sldId id="546" r:id="rId36"/>
    <p:sldId id="547" r:id="rId37"/>
    <p:sldId id="548" r:id="rId38"/>
    <p:sldId id="549" r:id="rId39"/>
    <p:sldId id="550" r:id="rId40"/>
    <p:sldId id="621" r:id="rId41"/>
    <p:sldId id="552" r:id="rId42"/>
    <p:sldId id="622" r:id="rId43"/>
    <p:sldId id="623" r:id="rId44"/>
    <p:sldId id="589" r:id="rId45"/>
    <p:sldId id="624" r:id="rId46"/>
    <p:sldId id="625" r:id="rId47"/>
    <p:sldId id="626" r:id="rId48"/>
    <p:sldId id="627" r:id="rId49"/>
    <p:sldId id="610" r:id="rId50"/>
    <p:sldId id="556" r:id="rId51"/>
    <p:sldId id="557" r:id="rId5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0FF"/>
    <a:srgbClr val="002060"/>
    <a:srgbClr val="7FD13B"/>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7876"/>
  </p:normalViewPr>
  <p:slideViewPr>
    <p:cSldViewPr>
      <p:cViewPr varScale="1">
        <p:scale>
          <a:sx n="127" d="100"/>
          <a:sy n="127" d="100"/>
        </p:scale>
        <p:origin x="200" y="544"/>
      </p:cViewPr>
      <p:guideLst>
        <p:guide orient="horz" pos="2160"/>
        <p:guide pos="3840"/>
      </p:guideLst>
    </p:cSldViewPr>
  </p:slideViewPr>
  <p:outlineViewPr>
    <p:cViewPr>
      <p:scale>
        <a:sx n="33" d="100"/>
        <a:sy n="33" d="100"/>
      </p:scale>
      <p:origin x="0" y="-22416"/>
    </p:cViewPr>
  </p:outlineViewPr>
  <p:notesTextViewPr>
    <p:cViewPr>
      <p:scale>
        <a:sx n="100" d="100"/>
        <a:sy n="100" d="100"/>
      </p:scale>
      <p:origin x="0" y="0"/>
    </p:cViewPr>
  </p:notesTextViewPr>
  <p:notesViewPr>
    <p:cSldViewPr>
      <p:cViewPr varScale="1">
        <p:scale>
          <a:sx n="88" d="100"/>
          <a:sy n="88" d="100"/>
        </p:scale>
        <p:origin x="1003" y="6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 y="9721850"/>
            <a:ext cx="3076575" cy="511176"/>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4021139" y="9721850"/>
            <a:ext cx="3076575" cy="511176"/>
          </a:xfrm>
          <a:prstGeom prst="rect">
            <a:avLst/>
          </a:prstGeom>
        </p:spPr>
        <p:txBody>
          <a:bodyPr vert="horz" lIns="91440" tIns="45720" rIns="91440" bIns="45720" rtlCol="0" anchor="b"/>
          <a:lstStyle>
            <a:lvl1pPr algn="r">
              <a:defRPr sz="1200"/>
            </a:lvl1pPr>
          </a:lstStyle>
          <a:p>
            <a:fld id="{A93A9309-7565-42BA-8AFE-A0DC43BBC6EE}" type="slidenum">
              <a:rPr lang="en-CA" smtClean="0"/>
              <a:pPr/>
              <a:t>‹#›</a:t>
            </a:fld>
            <a:endParaRPr lang="en-CA"/>
          </a:p>
        </p:txBody>
      </p:sp>
    </p:spTree>
    <p:extLst>
      <p:ext uri="{BB962C8B-B14F-4D97-AF65-F5344CB8AC3E}">
        <p14:creationId xmlns:p14="http://schemas.microsoft.com/office/powerpoint/2010/main" val="782767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694" cy="51264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4021505" y="0"/>
            <a:ext cx="3076694" cy="512646"/>
          </a:xfrm>
          <a:prstGeom prst="rect">
            <a:avLst/>
          </a:prstGeom>
        </p:spPr>
        <p:txBody>
          <a:bodyPr vert="horz" lIns="91440" tIns="45720" rIns="91440" bIns="45720" rtlCol="0"/>
          <a:lstStyle>
            <a:lvl1pPr algn="r">
              <a:defRPr sz="1200"/>
            </a:lvl1pPr>
          </a:lstStyle>
          <a:p>
            <a:fld id="{629F7180-9AAA-433D-819B-D6675FB0789A}" type="datetimeFigureOut">
              <a:rPr lang="en-CA" smtClean="0"/>
              <a:pPr/>
              <a:t>2020-11-18</a:t>
            </a:fld>
            <a:endParaRPr lang="en-CA"/>
          </a:p>
        </p:txBody>
      </p:sp>
      <p:sp>
        <p:nvSpPr>
          <p:cNvPr id="4" name="Slide Image Placeholder 3"/>
          <p:cNvSpPr>
            <a:spLocks noGrp="1" noRot="1" noChangeAspect="1"/>
          </p:cNvSpPr>
          <p:nvPr>
            <p:ph type="sldImg" idx="2"/>
          </p:nvPr>
        </p:nvSpPr>
        <p:spPr>
          <a:xfrm>
            <a:off x="139700" y="766763"/>
            <a:ext cx="6821488" cy="38385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10261" y="4860983"/>
            <a:ext cx="5678779" cy="4606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721968"/>
            <a:ext cx="3076694" cy="510358"/>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4021505" y="9721968"/>
            <a:ext cx="3076694" cy="510358"/>
          </a:xfrm>
          <a:prstGeom prst="rect">
            <a:avLst/>
          </a:prstGeom>
        </p:spPr>
        <p:txBody>
          <a:bodyPr vert="horz" lIns="91440" tIns="45720" rIns="91440" bIns="45720" rtlCol="0" anchor="b"/>
          <a:lstStyle>
            <a:lvl1pPr algn="r">
              <a:defRPr sz="1200"/>
            </a:lvl1pPr>
          </a:lstStyle>
          <a:p>
            <a:fld id="{5DC2B3EA-9B4F-403D-8748-72BF449D988D}" type="slidenum">
              <a:rPr lang="en-CA" smtClean="0"/>
              <a:pPr/>
              <a:t>‹#›</a:t>
            </a:fld>
            <a:endParaRPr lang="en-CA"/>
          </a:p>
        </p:txBody>
      </p:sp>
    </p:spTree>
    <p:extLst>
      <p:ext uri="{BB962C8B-B14F-4D97-AF65-F5344CB8AC3E}">
        <p14:creationId xmlns:p14="http://schemas.microsoft.com/office/powerpoint/2010/main" val="10866177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59945-7217-484B-8E74-88DC87A74B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0658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Correct implementation in assembly:</a:t>
            </a:r>
          </a:p>
          <a:p>
            <a:endParaRPr lang="en-US" baseline="0" dirty="0"/>
          </a:p>
          <a:p>
            <a:r>
              <a:rPr lang="en-US" baseline="0" dirty="0" err="1"/>
              <a:t>addi</a:t>
            </a:r>
            <a:r>
              <a:rPr lang="en-US" baseline="0" dirty="0"/>
              <a:t> $</a:t>
            </a:r>
            <a:r>
              <a:rPr lang="en-US" baseline="0" dirty="0" err="1"/>
              <a:t>sp</a:t>
            </a:r>
            <a:r>
              <a:rPr lang="en-US" baseline="0" dirty="0"/>
              <a:t>, $</a:t>
            </a:r>
            <a:r>
              <a:rPr lang="en-US" baseline="0" dirty="0" err="1"/>
              <a:t>sp</a:t>
            </a:r>
            <a:r>
              <a:rPr lang="en-US" baseline="0" dirty="0"/>
              <a:t>, -4</a:t>
            </a:r>
          </a:p>
          <a:p>
            <a:r>
              <a:rPr lang="en-US" baseline="0" dirty="0" err="1"/>
              <a:t>sw</a:t>
            </a:r>
            <a:r>
              <a:rPr lang="en-US" baseline="0" dirty="0"/>
              <a:t> $t0, 1(</a:t>
            </a:r>
            <a:r>
              <a:rPr lang="en-US" baseline="0" dirty="0" err="1"/>
              <a:t>sp</a:t>
            </a:r>
            <a:r>
              <a:rPr lang="en-US" baseline="0" dirty="0"/>
              <a:t>)</a:t>
            </a:r>
          </a:p>
          <a:p>
            <a:endParaRPr lang="en-US" baseline="0" dirty="0"/>
          </a:p>
          <a:p>
            <a:r>
              <a:rPr lang="en-US" baseline="0" dirty="0"/>
              <a:t>Or alternatively </a:t>
            </a:r>
          </a:p>
          <a:p>
            <a:endParaRPr lang="en-US" baseline="0" dirty="0"/>
          </a:p>
          <a:p>
            <a:r>
              <a:rPr lang="en-US" baseline="0" dirty="0" err="1"/>
              <a:t>sw</a:t>
            </a:r>
            <a:r>
              <a:rPr lang="en-US" baseline="0" dirty="0"/>
              <a:t> $t0, -3(</a:t>
            </a:r>
            <a:r>
              <a:rPr lang="en-US" baseline="0" dirty="0" err="1"/>
              <a:t>sp</a:t>
            </a:r>
            <a:r>
              <a:rPr lang="en-US" baseline="0" dirty="0"/>
              <a:t>)</a:t>
            </a:r>
          </a:p>
          <a:p>
            <a:r>
              <a:rPr lang="en-US" baseline="0" dirty="0" err="1"/>
              <a:t>addi</a:t>
            </a:r>
            <a:r>
              <a:rPr lang="en-US" baseline="0" dirty="0"/>
              <a:t> $</a:t>
            </a:r>
            <a:r>
              <a:rPr lang="en-US" baseline="0" dirty="0" err="1"/>
              <a:t>sp</a:t>
            </a:r>
            <a:r>
              <a:rPr lang="en-US" baseline="0" dirty="0"/>
              <a:t>, $</a:t>
            </a:r>
            <a:r>
              <a:rPr lang="en-US" baseline="0" dirty="0" err="1"/>
              <a:t>sp</a:t>
            </a:r>
            <a:r>
              <a:rPr lang="en-US" baseline="0" dirty="0"/>
              <a:t>, -4</a:t>
            </a:r>
          </a:p>
        </p:txBody>
      </p:sp>
      <p:sp>
        <p:nvSpPr>
          <p:cNvPr id="4" name="Slide Number Placeholder 3"/>
          <p:cNvSpPr>
            <a:spLocks noGrp="1"/>
          </p:cNvSpPr>
          <p:nvPr>
            <p:ph type="sldNum" sz="quarter" idx="10"/>
          </p:nvPr>
        </p:nvSpPr>
        <p:spPr/>
        <p:txBody>
          <a:bodyPr/>
          <a:lstStyle/>
          <a:p>
            <a:fld id="{5DC2B3EA-9B4F-403D-8748-72BF449D988D}" type="slidenum">
              <a:rPr lang="en-CA" smtClean="0"/>
              <a:pPr/>
              <a:t>37</a:t>
            </a:fld>
            <a:endParaRPr lang="en-CA"/>
          </a:p>
        </p:txBody>
      </p:sp>
    </p:spTree>
    <p:extLst>
      <p:ext uri="{BB962C8B-B14F-4D97-AF65-F5344CB8AC3E}">
        <p14:creationId xmlns:p14="http://schemas.microsoft.com/office/powerpoint/2010/main" val="583379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implementation</a:t>
            </a:r>
            <a:r>
              <a:rPr lang="en-US" baseline="0" dirty="0"/>
              <a:t> in assembly</a:t>
            </a:r>
          </a:p>
          <a:p>
            <a:endParaRPr lang="en-US" baseline="0" dirty="0"/>
          </a:p>
          <a:p>
            <a:r>
              <a:rPr lang="en-US" baseline="0" dirty="0" err="1"/>
              <a:t>lw</a:t>
            </a:r>
            <a:r>
              <a:rPr lang="en-US" baseline="0" dirty="0"/>
              <a:t> $t0, 1($</a:t>
            </a:r>
            <a:r>
              <a:rPr lang="en-US" baseline="0" dirty="0" err="1"/>
              <a:t>sp</a:t>
            </a:r>
            <a:r>
              <a:rPr lang="en-US" baseline="0" dirty="0"/>
              <a:t>) </a:t>
            </a:r>
          </a:p>
          <a:p>
            <a:r>
              <a:rPr lang="en-US" baseline="0" dirty="0" err="1"/>
              <a:t>addi</a:t>
            </a:r>
            <a:r>
              <a:rPr lang="en-US" baseline="0" dirty="0"/>
              <a:t> </a:t>
            </a:r>
            <a:r>
              <a:rPr lang="en-US" baseline="0" dirty="0" err="1"/>
              <a:t>sp</a:t>
            </a:r>
            <a:r>
              <a:rPr lang="en-US" baseline="0" dirty="0"/>
              <a:t>, </a:t>
            </a:r>
            <a:r>
              <a:rPr lang="en-US" baseline="0" dirty="0" err="1"/>
              <a:t>sp</a:t>
            </a:r>
            <a:r>
              <a:rPr lang="en-US" baseline="0" dirty="0"/>
              <a:t>, 4</a:t>
            </a:r>
          </a:p>
          <a:p>
            <a:endParaRPr lang="en-US" baseline="0" dirty="0"/>
          </a:p>
          <a:p>
            <a:r>
              <a:rPr lang="en-US" baseline="0" dirty="0"/>
              <a:t>Or alternatively </a:t>
            </a:r>
          </a:p>
          <a:p>
            <a:endParaRPr lang="en-US" baseline="0" dirty="0"/>
          </a:p>
          <a:p>
            <a:r>
              <a:rPr lang="en-US" baseline="0" dirty="0" err="1"/>
              <a:t>addi</a:t>
            </a:r>
            <a:r>
              <a:rPr lang="en-US" baseline="0" dirty="0"/>
              <a:t> $</a:t>
            </a:r>
            <a:r>
              <a:rPr lang="en-US" baseline="0" dirty="0" err="1"/>
              <a:t>sp</a:t>
            </a:r>
            <a:r>
              <a:rPr lang="en-US" baseline="0" dirty="0"/>
              <a:t>, $</a:t>
            </a:r>
            <a:r>
              <a:rPr lang="en-US" baseline="0" dirty="0" err="1"/>
              <a:t>sp</a:t>
            </a:r>
            <a:r>
              <a:rPr lang="en-US" baseline="0" dirty="0"/>
              <a:t>, 4</a:t>
            </a:r>
          </a:p>
          <a:p>
            <a:r>
              <a:rPr lang="en-US" baseline="0" dirty="0" err="1"/>
              <a:t>lw</a:t>
            </a:r>
            <a:r>
              <a:rPr lang="en-US" baseline="0" dirty="0"/>
              <a:t> $t0, -3($</a:t>
            </a:r>
            <a:r>
              <a:rPr lang="en-US" baseline="0" dirty="0" err="1"/>
              <a:t>sp</a:t>
            </a:r>
            <a:r>
              <a:rPr lang="en-US" baseline="0" dirty="0"/>
              <a:t>)</a:t>
            </a:r>
            <a:endParaRPr lang="en-US" dirty="0"/>
          </a:p>
          <a:p>
            <a:endParaRPr lang="en-US" baseline="0" dirty="0"/>
          </a:p>
        </p:txBody>
      </p:sp>
      <p:sp>
        <p:nvSpPr>
          <p:cNvPr id="4" name="Slide Number Placeholder 3"/>
          <p:cNvSpPr>
            <a:spLocks noGrp="1"/>
          </p:cNvSpPr>
          <p:nvPr>
            <p:ph type="sldNum" sz="quarter" idx="10"/>
          </p:nvPr>
        </p:nvSpPr>
        <p:spPr/>
        <p:txBody>
          <a:bodyPr/>
          <a:lstStyle/>
          <a:p>
            <a:fld id="{5DC2B3EA-9B4F-403D-8748-72BF449D988D}" type="slidenum">
              <a:rPr lang="en-CA" smtClean="0"/>
              <a:pPr/>
              <a:t>38</a:t>
            </a:fld>
            <a:endParaRPr lang="en-CA"/>
          </a:p>
        </p:txBody>
      </p:sp>
    </p:spTree>
    <p:extLst>
      <p:ext uri="{BB962C8B-B14F-4D97-AF65-F5344CB8AC3E}">
        <p14:creationId xmlns:p14="http://schemas.microsoft.com/office/powerpoint/2010/main" val="1880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2B3EA-9B4F-403D-8748-72BF449D988D}" type="slidenum">
              <a:rPr lang="en-CA" smtClean="0"/>
              <a:pPr/>
              <a:t>39</a:t>
            </a:fld>
            <a:endParaRPr lang="en-CA"/>
          </a:p>
        </p:txBody>
      </p:sp>
    </p:spTree>
    <p:extLst>
      <p:ext uri="{BB962C8B-B14F-4D97-AF65-F5344CB8AC3E}">
        <p14:creationId xmlns:p14="http://schemas.microsoft.com/office/powerpoint/2010/main" val="3865970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2B3EA-9B4F-403D-8748-72BF449D988D}" type="slidenum">
              <a:rPr lang="en-CA" smtClean="0"/>
              <a:pPr/>
              <a:t>40</a:t>
            </a:fld>
            <a:endParaRPr lang="en-CA"/>
          </a:p>
        </p:txBody>
      </p:sp>
    </p:spTree>
    <p:extLst>
      <p:ext uri="{BB962C8B-B14F-4D97-AF65-F5344CB8AC3E}">
        <p14:creationId xmlns:p14="http://schemas.microsoft.com/office/powerpoint/2010/main" val="732625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2B3EA-9B4F-403D-8748-72BF449D988D}" type="slidenum">
              <a:rPr lang="en-CA" smtClean="0"/>
              <a:pPr/>
              <a:t>41</a:t>
            </a:fld>
            <a:endParaRPr lang="en-CA"/>
          </a:p>
        </p:txBody>
      </p:sp>
    </p:spTree>
    <p:extLst>
      <p:ext uri="{BB962C8B-B14F-4D97-AF65-F5344CB8AC3E}">
        <p14:creationId xmlns:p14="http://schemas.microsoft.com/office/powerpoint/2010/main" val="28749913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2B3EA-9B4F-403D-8748-72BF449D988D}" type="slidenum">
              <a:rPr lang="en-CA" smtClean="0"/>
              <a:pPr/>
              <a:t>42</a:t>
            </a:fld>
            <a:endParaRPr lang="en-CA"/>
          </a:p>
        </p:txBody>
      </p:sp>
    </p:spTree>
    <p:extLst>
      <p:ext uri="{BB962C8B-B14F-4D97-AF65-F5344CB8AC3E}">
        <p14:creationId xmlns:p14="http://schemas.microsoft.com/office/powerpoint/2010/main" val="900562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2B3EA-9B4F-403D-8748-72BF449D988D}" type="slidenum">
              <a:rPr lang="en-CA" smtClean="0"/>
              <a:pPr/>
              <a:t>49</a:t>
            </a:fld>
            <a:endParaRPr lang="en-CA"/>
          </a:p>
        </p:txBody>
      </p:sp>
    </p:spTree>
    <p:extLst>
      <p:ext uri="{BB962C8B-B14F-4D97-AF65-F5344CB8AC3E}">
        <p14:creationId xmlns:p14="http://schemas.microsoft.com/office/powerpoint/2010/main" val="2271378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2B3EA-9B4F-403D-8748-72BF449D988D}" type="slidenum">
              <a:rPr lang="en-CA" smtClean="0"/>
              <a:pPr/>
              <a:t>50</a:t>
            </a:fld>
            <a:endParaRPr lang="en-CA"/>
          </a:p>
        </p:txBody>
      </p:sp>
    </p:spTree>
    <p:extLst>
      <p:ext uri="{BB962C8B-B14F-4D97-AF65-F5344CB8AC3E}">
        <p14:creationId xmlns:p14="http://schemas.microsoft.com/office/powerpoint/2010/main" val="51889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6763"/>
            <a:ext cx="6823075" cy="3838575"/>
          </a:xfrm>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2B3EA-9B4F-403D-8748-72BF449D988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097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2B3EA-9B4F-403D-8748-72BF449D988D}" type="slidenum">
              <a:rPr lang="en-CA" smtClean="0"/>
              <a:pPr/>
              <a:t>11</a:t>
            </a:fld>
            <a:endParaRPr lang="en-CA"/>
          </a:p>
        </p:txBody>
      </p:sp>
    </p:spTree>
    <p:extLst>
      <p:ext uri="{BB962C8B-B14F-4D97-AF65-F5344CB8AC3E}">
        <p14:creationId xmlns:p14="http://schemas.microsoft.com/office/powerpoint/2010/main" val="18971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2B3EA-9B4F-403D-8748-72BF449D988D}" type="slidenum">
              <a:rPr lang="en-CA" smtClean="0"/>
              <a:pPr/>
              <a:t>12</a:t>
            </a:fld>
            <a:endParaRPr lang="en-CA"/>
          </a:p>
        </p:txBody>
      </p:sp>
    </p:spTree>
    <p:extLst>
      <p:ext uri="{BB962C8B-B14F-4D97-AF65-F5344CB8AC3E}">
        <p14:creationId xmlns:p14="http://schemas.microsoft.com/office/powerpoint/2010/main" val="342841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2B3EA-9B4F-403D-8748-72BF449D988D}" type="slidenum">
              <a:rPr lang="en-CA" smtClean="0"/>
              <a:pPr/>
              <a:t>15</a:t>
            </a:fld>
            <a:endParaRPr lang="en-CA"/>
          </a:p>
        </p:txBody>
      </p:sp>
    </p:spTree>
    <p:extLst>
      <p:ext uri="{BB962C8B-B14F-4D97-AF65-F5344CB8AC3E}">
        <p14:creationId xmlns:p14="http://schemas.microsoft.com/office/powerpoint/2010/main" val="64490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2B3EA-9B4F-403D-8748-72BF449D988D}" type="slidenum">
              <a:rPr lang="en-CA" smtClean="0"/>
              <a:pPr/>
              <a:t>17</a:t>
            </a:fld>
            <a:endParaRPr lang="en-CA"/>
          </a:p>
        </p:txBody>
      </p:sp>
    </p:spTree>
    <p:extLst>
      <p:ext uri="{BB962C8B-B14F-4D97-AF65-F5344CB8AC3E}">
        <p14:creationId xmlns:p14="http://schemas.microsoft.com/office/powerpoint/2010/main" val="108629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C2B3EA-9B4F-403D-8748-72BF449D988D}" type="slidenum">
              <a:rPr lang="en-CA" smtClean="0"/>
              <a:pPr/>
              <a:t>28</a:t>
            </a:fld>
            <a:endParaRPr lang="en-CA"/>
          </a:p>
        </p:txBody>
      </p:sp>
    </p:spTree>
    <p:extLst>
      <p:ext uri="{BB962C8B-B14F-4D97-AF65-F5344CB8AC3E}">
        <p14:creationId xmlns:p14="http://schemas.microsoft.com/office/powerpoint/2010/main" val="3818154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C2B3EA-9B4F-403D-8748-72BF449D988D}" type="slidenum">
              <a:rPr lang="en-CA" smtClean="0"/>
              <a:pPr/>
              <a:t>32</a:t>
            </a:fld>
            <a:endParaRPr lang="en-CA"/>
          </a:p>
        </p:txBody>
      </p:sp>
    </p:spTree>
    <p:extLst>
      <p:ext uri="{BB962C8B-B14F-4D97-AF65-F5344CB8AC3E}">
        <p14:creationId xmlns:p14="http://schemas.microsoft.com/office/powerpoint/2010/main" val="176205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stack pointer is a register that points to the next free spot at the top of the stack.</a:t>
            </a:r>
          </a:p>
          <a:p>
            <a:r>
              <a:rPr lang="en-US" dirty="0"/>
              <a:t>The</a:t>
            </a:r>
            <a:r>
              <a:rPr lang="en-US" baseline="0" dirty="0"/>
              <a:t> stack grows towards smaller addresses</a:t>
            </a:r>
          </a:p>
          <a:p>
            <a:r>
              <a:rPr lang="en-US" baseline="0" dirty="0"/>
              <a:t>LIFO </a:t>
            </a:r>
            <a:r>
              <a:rPr lang="en-US" baseline="0" dirty="0" err="1"/>
              <a:t>behaviour</a:t>
            </a:r>
            <a:r>
              <a:rPr lang="en-US" baseline="0" dirty="0"/>
              <a:t> -&gt; last in, first out.</a:t>
            </a:r>
            <a:endParaRPr lang="en-US" dirty="0"/>
          </a:p>
        </p:txBody>
      </p:sp>
      <p:sp>
        <p:nvSpPr>
          <p:cNvPr id="4" name="Slide Number Placeholder 3"/>
          <p:cNvSpPr>
            <a:spLocks noGrp="1"/>
          </p:cNvSpPr>
          <p:nvPr>
            <p:ph type="sldNum" sz="quarter" idx="10"/>
          </p:nvPr>
        </p:nvSpPr>
        <p:spPr/>
        <p:txBody>
          <a:bodyPr/>
          <a:lstStyle/>
          <a:p>
            <a:fld id="{5DC2B3EA-9B4F-403D-8748-72BF449D988D}" type="slidenum">
              <a:rPr lang="en-CA" smtClean="0"/>
              <a:pPr/>
              <a:t>36</a:t>
            </a:fld>
            <a:endParaRPr lang="en-CA"/>
          </a:p>
        </p:txBody>
      </p:sp>
    </p:spTree>
    <p:extLst>
      <p:ext uri="{BB962C8B-B14F-4D97-AF65-F5344CB8AC3E}">
        <p14:creationId xmlns:p14="http://schemas.microsoft.com/office/powerpoint/2010/main" val="25278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E93A4EA8-89DA-8142-B191-EAA4D40694CE}" type="datetime1">
              <a:rPr lang="en-CA" smtClean="0"/>
              <a:t>2020-11-18</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1552E37E-424F-4DCE-BB6E-731ABDD533B7}" type="slidenum">
              <a:rPr lang="en-CA" smtClean="0"/>
              <a:pPr/>
              <a:t>‹#›</a:t>
            </a:fld>
            <a:endParaRPr lang="en-CA"/>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none" spc="0" baseline="0">
                <a:effectLst>
                  <a:reflection blurRad="12700" stA="34000" endA="740" endPos="53000" dir="5400000" sy="-100000" algn="bl" rotWithShape="0"/>
                </a:effectLst>
              </a:defRPr>
            </a:lvl1pPr>
            <a:extLst/>
          </a:lstStyle>
          <a:p>
            <a:r>
              <a:rPr kumimoji="0" lang="en-US" dirty="0"/>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AB8E79-396E-5345-AA0B-3217009AEC89}" type="datetime1">
              <a:rPr lang="en-CA" smtClean="0"/>
              <a:t>2020-11-18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52E37E-424F-4DCE-BB6E-731ABDD533B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2D9C1C-0DE5-A04F-BA82-10D3B9F6B23C}" type="datetime1">
              <a:rPr lang="en-CA" smtClean="0"/>
              <a:t>2020-11-18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52E37E-424F-4DCE-BB6E-731ABDD533B7}"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4C5F-6D9E-DE48-828E-0846A9940B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8978CA-CCCE-734C-B961-47AA19358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032C35-E112-D440-A12D-45DA031A7E69}"/>
              </a:ext>
            </a:extLst>
          </p:cNvPr>
          <p:cNvSpPr>
            <a:spLocks noGrp="1"/>
          </p:cNvSpPr>
          <p:nvPr>
            <p:ph type="dt" sz="half" idx="10"/>
          </p:nvPr>
        </p:nvSpPr>
        <p:spPr/>
        <p:txBody>
          <a:bodyPr/>
          <a:lstStyle/>
          <a:p>
            <a:fld id="{E93A4EA8-89DA-8142-B191-EAA4D40694CE}" type="datetime1">
              <a:rPr lang="en-CA" smtClean="0"/>
              <a:t>2020-11-18</a:t>
            </a:fld>
            <a:endParaRPr lang="en-CA"/>
          </a:p>
        </p:txBody>
      </p:sp>
      <p:sp>
        <p:nvSpPr>
          <p:cNvPr id="5" name="Footer Placeholder 4">
            <a:extLst>
              <a:ext uri="{FF2B5EF4-FFF2-40B4-BE49-F238E27FC236}">
                <a16:creationId xmlns:a16="http://schemas.microsoft.com/office/drawing/2014/main" id="{4455D2AD-B205-284B-95E2-565AD0113FB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129A539-37E7-DB4B-883C-0691CC6FC453}"/>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426370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3C6E7-CD3D-254E-A8AB-7BD4C1C7A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B0C66-05D9-4D44-B629-5F2DCE46F2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56AA3-135F-224D-8FF4-74C0862230FC}"/>
              </a:ext>
            </a:extLst>
          </p:cNvPr>
          <p:cNvSpPr>
            <a:spLocks noGrp="1"/>
          </p:cNvSpPr>
          <p:nvPr>
            <p:ph type="dt" sz="half" idx="10"/>
          </p:nvPr>
        </p:nvSpPr>
        <p:spPr/>
        <p:txBody>
          <a:bodyPr/>
          <a:lstStyle/>
          <a:p>
            <a:fld id="{E697CA51-8DFC-C043-B8AD-7EEB8253477B}" type="datetime1">
              <a:rPr lang="en-CA" smtClean="0"/>
              <a:t>2020-11-18</a:t>
            </a:fld>
            <a:endParaRPr lang="en-CA"/>
          </a:p>
        </p:txBody>
      </p:sp>
      <p:sp>
        <p:nvSpPr>
          <p:cNvPr id="5" name="Footer Placeholder 4">
            <a:extLst>
              <a:ext uri="{FF2B5EF4-FFF2-40B4-BE49-F238E27FC236}">
                <a16:creationId xmlns:a16="http://schemas.microsoft.com/office/drawing/2014/main" id="{05BCB5DE-7F8B-D44D-A266-56FAA3DBDFE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CEBEA3-C2AF-E949-8443-E58518806E4F}"/>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3173365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CF96-468C-B948-881D-89B280504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327EAB-8693-A446-96BE-9325A2EC31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CB30D7-3CCC-4747-96CF-EB2C57168BBB}"/>
              </a:ext>
            </a:extLst>
          </p:cNvPr>
          <p:cNvSpPr>
            <a:spLocks noGrp="1"/>
          </p:cNvSpPr>
          <p:nvPr>
            <p:ph type="dt" sz="half" idx="10"/>
          </p:nvPr>
        </p:nvSpPr>
        <p:spPr/>
        <p:txBody>
          <a:bodyPr/>
          <a:lstStyle/>
          <a:p>
            <a:fld id="{83B20145-5E29-C34D-B6B4-085A2A167486}" type="datetime1">
              <a:rPr lang="en-CA" smtClean="0"/>
              <a:t>2020-11-18</a:t>
            </a:fld>
            <a:endParaRPr lang="en-CA"/>
          </a:p>
        </p:txBody>
      </p:sp>
      <p:sp>
        <p:nvSpPr>
          <p:cNvPr id="5" name="Footer Placeholder 4">
            <a:extLst>
              <a:ext uri="{FF2B5EF4-FFF2-40B4-BE49-F238E27FC236}">
                <a16:creationId xmlns:a16="http://schemas.microsoft.com/office/drawing/2014/main" id="{CEA3F4F7-8F96-D641-981B-7421F4D443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2B003E0-5D0C-9849-963C-66AF7F01B8AC}"/>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1297371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19B8-4186-4C47-BF42-35A1B74F3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7679B4-6CB9-784F-B8C3-2EC5C38FD0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E87848-D318-E34A-9BD4-2351569B09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855EFF-2FD6-F44D-BA1E-1BE3E0F06869}"/>
              </a:ext>
            </a:extLst>
          </p:cNvPr>
          <p:cNvSpPr>
            <a:spLocks noGrp="1"/>
          </p:cNvSpPr>
          <p:nvPr>
            <p:ph type="dt" sz="half" idx="10"/>
          </p:nvPr>
        </p:nvSpPr>
        <p:spPr/>
        <p:txBody>
          <a:bodyPr/>
          <a:lstStyle/>
          <a:p>
            <a:fld id="{64BBF8A1-155F-7449-8631-B302CCD2D6FF}" type="datetime1">
              <a:rPr lang="en-CA" smtClean="0"/>
              <a:t>2020-11-18</a:t>
            </a:fld>
            <a:endParaRPr lang="en-CA"/>
          </a:p>
        </p:txBody>
      </p:sp>
      <p:sp>
        <p:nvSpPr>
          <p:cNvPr id="6" name="Footer Placeholder 5">
            <a:extLst>
              <a:ext uri="{FF2B5EF4-FFF2-40B4-BE49-F238E27FC236}">
                <a16:creationId xmlns:a16="http://schemas.microsoft.com/office/drawing/2014/main" id="{9D127496-9CF9-6E4D-992B-8AECCE39178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CAFD46A-230A-DA4D-AC38-A437A0223288}"/>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98696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32576-E6B2-FF41-95A3-3B5B52C22B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6D6117-3515-B64A-870C-61F02A919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686E56-D141-B64D-AB5C-6B7FCE4DC0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C95BBA-7E8C-C849-87BA-56C832468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7690DE-EEE0-2A4F-BC6C-0E103256D5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55337F-9CD1-DB42-AA47-5B1B3BB4A758}"/>
              </a:ext>
            </a:extLst>
          </p:cNvPr>
          <p:cNvSpPr>
            <a:spLocks noGrp="1"/>
          </p:cNvSpPr>
          <p:nvPr>
            <p:ph type="dt" sz="half" idx="10"/>
          </p:nvPr>
        </p:nvSpPr>
        <p:spPr/>
        <p:txBody>
          <a:bodyPr/>
          <a:lstStyle/>
          <a:p>
            <a:fld id="{4C4E3AF3-845D-944F-887C-24D4FB051947}" type="datetime1">
              <a:rPr lang="en-CA" smtClean="0"/>
              <a:t>2020-11-18</a:t>
            </a:fld>
            <a:endParaRPr lang="en-CA"/>
          </a:p>
        </p:txBody>
      </p:sp>
      <p:sp>
        <p:nvSpPr>
          <p:cNvPr id="8" name="Footer Placeholder 7">
            <a:extLst>
              <a:ext uri="{FF2B5EF4-FFF2-40B4-BE49-F238E27FC236}">
                <a16:creationId xmlns:a16="http://schemas.microsoft.com/office/drawing/2014/main" id="{F96871F4-DC56-D94B-9F86-EB03320D8EB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63ADF94-E5EB-2949-B6E2-3E4A936F239D}"/>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259341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E225C-DFCF-1A43-8587-B6EFAA6945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2A6EFC-742D-E447-819C-BC4EF0312ED0}"/>
              </a:ext>
            </a:extLst>
          </p:cNvPr>
          <p:cNvSpPr>
            <a:spLocks noGrp="1"/>
          </p:cNvSpPr>
          <p:nvPr>
            <p:ph type="dt" sz="half" idx="10"/>
          </p:nvPr>
        </p:nvSpPr>
        <p:spPr/>
        <p:txBody>
          <a:bodyPr/>
          <a:lstStyle/>
          <a:p>
            <a:fld id="{3177E598-A2CA-094D-8D90-20A7AA1E8FE0}" type="datetime1">
              <a:rPr lang="en-CA" smtClean="0"/>
              <a:t>2020-11-18</a:t>
            </a:fld>
            <a:endParaRPr lang="en-CA"/>
          </a:p>
        </p:txBody>
      </p:sp>
      <p:sp>
        <p:nvSpPr>
          <p:cNvPr id="4" name="Footer Placeholder 3">
            <a:extLst>
              <a:ext uri="{FF2B5EF4-FFF2-40B4-BE49-F238E27FC236}">
                <a16:creationId xmlns:a16="http://schemas.microsoft.com/office/drawing/2014/main" id="{657AA015-7ED0-7C4D-B8E9-26935034EB2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FA1DB39-114F-3049-8D62-52243500B06E}"/>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4285517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03D33B-07D6-084B-B9AB-75F4A3DE5BB0}"/>
              </a:ext>
            </a:extLst>
          </p:cNvPr>
          <p:cNvSpPr>
            <a:spLocks noGrp="1"/>
          </p:cNvSpPr>
          <p:nvPr>
            <p:ph type="dt" sz="half" idx="10"/>
          </p:nvPr>
        </p:nvSpPr>
        <p:spPr/>
        <p:txBody>
          <a:bodyPr/>
          <a:lstStyle/>
          <a:p>
            <a:fld id="{AFBBD776-4793-CF4E-9225-519C0ADEBF2D}" type="datetime1">
              <a:rPr lang="en-CA" smtClean="0"/>
              <a:t>2020-11-18</a:t>
            </a:fld>
            <a:endParaRPr lang="en-CA"/>
          </a:p>
        </p:txBody>
      </p:sp>
      <p:sp>
        <p:nvSpPr>
          <p:cNvPr id="3" name="Footer Placeholder 2">
            <a:extLst>
              <a:ext uri="{FF2B5EF4-FFF2-40B4-BE49-F238E27FC236}">
                <a16:creationId xmlns:a16="http://schemas.microsoft.com/office/drawing/2014/main" id="{91A0BA05-A803-5940-A388-C10E65B9E7B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04F2961-8150-0944-A265-5B689958175D}"/>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331002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4AF0D-CD0A-0845-91B9-93899699B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FB5EB-7DE5-6D4F-B77E-26B24FFD9E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8EDBBE-71D7-FD4A-9A13-D22DFA178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4E014-E635-644B-9276-BDD4B686FAF4}"/>
              </a:ext>
            </a:extLst>
          </p:cNvPr>
          <p:cNvSpPr>
            <a:spLocks noGrp="1"/>
          </p:cNvSpPr>
          <p:nvPr>
            <p:ph type="dt" sz="half" idx="10"/>
          </p:nvPr>
        </p:nvSpPr>
        <p:spPr/>
        <p:txBody>
          <a:bodyPr/>
          <a:lstStyle/>
          <a:p>
            <a:fld id="{BF071FFD-C79A-FA4A-96C7-CFAF4CE59870}" type="datetime1">
              <a:rPr lang="en-CA" smtClean="0"/>
              <a:t>2020-11-18</a:t>
            </a:fld>
            <a:endParaRPr lang="en-CA"/>
          </a:p>
        </p:txBody>
      </p:sp>
      <p:sp>
        <p:nvSpPr>
          <p:cNvPr id="6" name="Footer Placeholder 5">
            <a:extLst>
              <a:ext uri="{FF2B5EF4-FFF2-40B4-BE49-F238E27FC236}">
                <a16:creationId xmlns:a16="http://schemas.microsoft.com/office/drawing/2014/main" id="{B499EFB3-74CF-1347-955C-6C69FFC73CF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CF53C55-E617-7B49-844A-DF272779CFCB}"/>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13691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1219200" y="1628800"/>
            <a:ext cx="10363200" cy="472676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E697CA51-8DFC-C043-B8AD-7EEB8253477B}" type="datetime1">
              <a:rPr lang="en-CA" smtClean="0"/>
              <a:t>2020-11-18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52E37E-424F-4DCE-BB6E-731ABDD533B7}"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DF93-355A-9F4C-A9AA-E9196AA5E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3810C3-30D9-554A-80B9-7542F6B7C7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4C4DEC-6758-4942-AC4E-41C86B1BB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49416-E7EE-2E40-9841-2596B0CE46A1}"/>
              </a:ext>
            </a:extLst>
          </p:cNvPr>
          <p:cNvSpPr>
            <a:spLocks noGrp="1"/>
          </p:cNvSpPr>
          <p:nvPr>
            <p:ph type="dt" sz="half" idx="10"/>
          </p:nvPr>
        </p:nvSpPr>
        <p:spPr/>
        <p:txBody>
          <a:bodyPr/>
          <a:lstStyle/>
          <a:p>
            <a:fld id="{10FF5CAF-2C60-D445-BB19-60B490C282BA}" type="datetime1">
              <a:rPr lang="en-CA" smtClean="0"/>
              <a:t>2020-11-18</a:t>
            </a:fld>
            <a:endParaRPr lang="en-CA"/>
          </a:p>
        </p:txBody>
      </p:sp>
      <p:sp>
        <p:nvSpPr>
          <p:cNvPr id="6" name="Footer Placeholder 5">
            <a:extLst>
              <a:ext uri="{FF2B5EF4-FFF2-40B4-BE49-F238E27FC236}">
                <a16:creationId xmlns:a16="http://schemas.microsoft.com/office/drawing/2014/main" id="{37D2264D-0BFD-BB4F-90BA-0A93E17448F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6B3C702-824B-4841-B4A1-A654293B9235}"/>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2194622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5CD5-3F28-9949-B17D-4BA2736F92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A265B5-C2E4-A44D-8ABC-F7FFCDD64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65B4D1-9933-CB46-98BA-868329E7CC25}"/>
              </a:ext>
            </a:extLst>
          </p:cNvPr>
          <p:cNvSpPr>
            <a:spLocks noGrp="1"/>
          </p:cNvSpPr>
          <p:nvPr>
            <p:ph type="dt" sz="half" idx="10"/>
          </p:nvPr>
        </p:nvSpPr>
        <p:spPr/>
        <p:txBody>
          <a:bodyPr/>
          <a:lstStyle/>
          <a:p>
            <a:fld id="{AFAB8E79-396E-5345-AA0B-3217009AEC89}" type="datetime1">
              <a:rPr lang="en-CA" smtClean="0"/>
              <a:t>2020-11-18</a:t>
            </a:fld>
            <a:endParaRPr lang="en-CA"/>
          </a:p>
        </p:txBody>
      </p:sp>
      <p:sp>
        <p:nvSpPr>
          <p:cNvPr id="5" name="Footer Placeholder 4">
            <a:extLst>
              <a:ext uri="{FF2B5EF4-FFF2-40B4-BE49-F238E27FC236}">
                <a16:creationId xmlns:a16="http://schemas.microsoft.com/office/drawing/2014/main" id="{D160291B-C21B-FF4D-8F49-4A76714FC4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78282C0-ECB6-E840-B249-3E207D93B87F}"/>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33520721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D7967-C25A-7849-B99A-BEE59C70F9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979A7D-8F27-E240-BD6B-ACF43168C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708F0-AFBC-D345-883F-87C3C9DF4950}"/>
              </a:ext>
            </a:extLst>
          </p:cNvPr>
          <p:cNvSpPr>
            <a:spLocks noGrp="1"/>
          </p:cNvSpPr>
          <p:nvPr>
            <p:ph type="dt" sz="half" idx="10"/>
          </p:nvPr>
        </p:nvSpPr>
        <p:spPr/>
        <p:txBody>
          <a:bodyPr/>
          <a:lstStyle/>
          <a:p>
            <a:fld id="{A52D9C1C-0DE5-A04F-BA82-10D3B9F6B23C}" type="datetime1">
              <a:rPr lang="en-CA" smtClean="0"/>
              <a:t>2020-11-18</a:t>
            </a:fld>
            <a:endParaRPr lang="en-CA"/>
          </a:p>
        </p:txBody>
      </p:sp>
      <p:sp>
        <p:nvSpPr>
          <p:cNvPr id="5" name="Footer Placeholder 4">
            <a:extLst>
              <a:ext uri="{FF2B5EF4-FFF2-40B4-BE49-F238E27FC236}">
                <a16:creationId xmlns:a16="http://schemas.microsoft.com/office/drawing/2014/main" id="{7B38048E-2CC8-8747-A257-84862EC5E6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3B0CE2-98B3-CF46-9CA0-9EA80FC36621}"/>
              </a:ext>
            </a:extLst>
          </p:cNvPr>
          <p:cNvSpPr>
            <a:spLocks noGrp="1"/>
          </p:cNvSpPr>
          <p:nvPr>
            <p:ph type="sldNum" sz="quarter" idx="12"/>
          </p:nvPr>
        </p:nvSpPr>
        <p:spPr/>
        <p:txBody>
          <a:bodyPr/>
          <a:lstStyle/>
          <a:p>
            <a:fld id="{1552E37E-424F-4DCE-BB6E-731ABDD533B7}" type="slidenum">
              <a:rPr lang="en-CA" smtClean="0"/>
              <a:pPr/>
              <a:t>‹#›</a:t>
            </a:fld>
            <a:endParaRPr lang="en-CA"/>
          </a:p>
        </p:txBody>
      </p:sp>
    </p:spTree>
    <p:extLst>
      <p:ext uri="{BB962C8B-B14F-4D97-AF65-F5344CB8AC3E}">
        <p14:creationId xmlns:p14="http://schemas.microsoft.com/office/powerpoint/2010/main" val="311840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3B20145-5E29-C34D-B6B4-085A2A167486}" type="datetime1">
              <a:rPr lang="en-CA" smtClean="0"/>
              <a:t>2020-11-18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552E37E-424F-4DCE-BB6E-731ABDD533B7}" type="slidenum">
              <a:rPr lang="en-CA" smtClean="0"/>
              <a:pPr/>
              <a:t>‹#›</a:t>
            </a:fld>
            <a:endParaRPr lang="en-CA"/>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BBF8A1-155F-7449-8631-B302CCD2D6FF}" type="datetime1">
              <a:rPr lang="en-CA" smtClean="0"/>
              <a:t>2020-11-18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52E37E-424F-4DCE-BB6E-731ABDD533B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C4E3AF3-845D-944F-887C-24D4FB051947}" type="datetime1">
              <a:rPr lang="en-CA" smtClean="0"/>
              <a:t>2020-11-18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552E37E-424F-4DCE-BB6E-731ABDD533B7}" type="slidenum">
              <a:rPr lang="en-CA" smtClean="0"/>
              <a:pPr/>
              <a:t>‹#›</a:t>
            </a:fld>
            <a:endParaRPr lang="en-CA"/>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3177E598-A2CA-094D-8D90-20A7AA1E8FE0}" type="datetime1">
              <a:rPr lang="en-CA" smtClean="0"/>
              <a:t>2020-11-18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552E37E-424F-4DCE-BB6E-731ABDD533B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BBD776-4793-CF4E-9225-519C0ADEBF2D}" type="datetime1">
              <a:rPr lang="en-CA" smtClean="0"/>
              <a:t>2020-11-18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552E37E-424F-4DCE-BB6E-731ABDD533B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F071FFD-C79A-FA4A-96C7-CFAF4CE59870}" type="datetime1">
              <a:rPr lang="en-CA" smtClean="0"/>
              <a:t>2020-11-18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552E37E-424F-4DCE-BB6E-731ABDD533B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10FF5CAF-2C60-D445-BB19-60B490C282BA}" type="datetime1">
              <a:rPr lang="en-CA" smtClean="0"/>
              <a:t>2020-11-18</a:t>
            </a:fld>
            <a:endParaRPr lang="en-CA"/>
          </a:p>
        </p:txBody>
      </p:sp>
      <p:sp>
        <p:nvSpPr>
          <p:cNvPr id="6" name="Footer Placeholder 5"/>
          <p:cNvSpPr>
            <a:spLocks noGrp="1"/>
          </p:cNvSpPr>
          <p:nvPr>
            <p:ph type="ftr" sz="quarter" idx="11"/>
          </p:nvPr>
        </p:nvSpPr>
        <p:spPr>
          <a:xfrm>
            <a:off x="1219200" y="55499"/>
            <a:ext cx="7416800" cy="365125"/>
          </a:xfrm>
        </p:spPr>
        <p:txBody>
          <a:bodyPr/>
          <a:lstStyle/>
          <a:p>
            <a:endParaRPr lang="en-CA"/>
          </a:p>
        </p:txBody>
      </p:sp>
      <p:sp>
        <p:nvSpPr>
          <p:cNvPr id="7" name="Slide Number Placeholder 6"/>
          <p:cNvSpPr>
            <a:spLocks noGrp="1"/>
          </p:cNvSpPr>
          <p:nvPr>
            <p:ph type="sldNum" sz="quarter" idx="12"/>
          </p:nvPr>
        </p:nvSpPr>
        <p:spPr>
          <a:xfrm>
            <a:off x="11480800" y="55499"/>
            <a:ext cx="609600" cy="365125"/>
          </a:xfrm>
        </p:spPr>
        <p:txBody>
          <a:bodyPr/>
          <a:lstStyle/>
          <a:p>
            <a:fld id="{1552E37E-424F-4DCE-BB6E-731ABDD533B7}"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1F7DAD59-C6F2-7D48-8473-3AAD4D5F06D1}" type="datetime1">
              <a:rPr lang="en-CA" smtClean="0"/>
              <a:t>2020-11-18</a:t>
            </a:fld>
            <a:endParaRPr lang="en-CA"/>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CA"/>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1552E37E-424F-4DCE-BB6E-731ABDD533B7}"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64ED27-FDE4-6545-96A6-633D9DFFF7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A2B035-7A55-5842-8673-E97AB78B7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2CBF5-D3B5-A24A-BDB2-901B7F4B9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DAD59-C6F2-7D48-8473-3AAD4D5F06D1}" type="datetime1">
              <a:rPr lang="en-CA" smtClean="0"/>
              <a:t>2020-11-18</a:t>
            </a:fld>
            <a:endParaRPr lang="en-CA"/>
          </a:p>
        </p:txBody>
      </p:sp>
      <p:sp>
        <p:nvSpPr>
          <p:cNvPr id="5" name="Footer Placeholder 4">
            <a:extLst>
              <a:ext uri="{FF2B5EF4-FFF2-40B4-BE49-F238E27FC236}">
                <a16:creationId xmlns:a16="http://schemas.microsoft.com/office/drawing/2014/main" id="{5D484E6B-B007-6040-BA51-28BF5C1E87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86E4E68-C209-0E4E-B3EE-EF444819AD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2E37E-424F-4DCE-BB6E-731ABDD533B7}" type="slidenum">
              <a:rPr lang="en-CA" smtClean="0"/>
              <a:pPr/>
              <a:t>‹#›</a:t>
            </a:fld>
            <a:endParaRPr lang="en-CA"/>
          </a:p>
        </p:txBody>
      </p:sp>
    </p:spTree>
    <p:extLst>
      <p:ext uri="{BB962C8B-B14F-4D97-AF65-F5344CB8AC3E}">
        <p14:creationId xmlns:p14="http://schemas.microsoft.com/office/powerpoint/2010/main" val="21556339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12192000" cy="2819400"/>
          </a:xfrm>
          <a:solidFill>
            <a:schemeClr val="bg1">
              <a:lumMod val="95000"/>
            </a:schemeClr>
          </a:solidFill>
        </p:spPr>
        <p:txBody>
          <a:bodyPr anchor="ctr" anchorCtr="0">
            <a:noAutofit/>
          </a:bodyPr>
          <a:lstStyle/>
          <a:p>
            <a:pPr fontAlgn="base"/>
            <a:r>
              <a:rPr lang="en-US" b="1" dirty="0">
                <a:latin typeface="+mn-lt"/>
              </a:rPr>
              <a:t>CSCB58: </a:t>
            </a:r>
            <a:br>
              <a:rPr lang="en-US" b="1" dirty="0">
                <a:latin typeface="+mn-lt"/>
              </a:rPr>
            </a:br>
            <a:r>
              <a:rPr lang="en-US" b="1" dirty="0">
                <a:latin typeface="+mn-lt"/>
              </a:rPr>
              <a:t>Computer Organization</a:t>
            </a:r>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2133600" y="3875481"/>
            <a:ext cx="8153400" cy="1752600"/>
          </a:xfrm>
        </p:spPr>
        <p:txBody>
          <a:bodyPr>
            <a:normAutofit/>
          </a:bodyPr>
          <a:lstStyle/>
          <a:p>
            <a:r>
              <a:rPr lang="en-US" i="1" dirty="0">
                <a:solidFill>
                  <a:srgbClr val="0000FF"/>
                </a:solidFill>
              </a:rPr>
              <a:t>Prof. Gennady </a:t>
            </a:r>
            <a:r>
              <a:rPr lang="en-US" i="1" dirty="0" err="1">
                <a:solidFill>
                  <a:srgbClr val="0000FF"/>
                </a:solidFill>
              </a:rPr>
              <a:t>Pekhimenko</a:t>
            </a:r>
            <a:endParaRPr lang="en-US" i="1" dirty="0">
              <a:solidFill>
                <a:srgbClr val="0000FF"/>
              </a:solidFill>
            </a:endParaRPr>
          </a:p>
          <a:p>
            <a:r>
              <a:rPr lang="en-US" dirty="0">
                <a:solidFill>
                  <a:schemeClr val="tx1"/>
                </a:solidFill>
              </a:rPr>
              <a:t>University of Toronto</a:t>
            </a:r>
          </a:p>
          <a:p>
            <a:r>
              <a:rPr lang="en-US" dirty="0">
                <a:solidFill>
                  <a:schemeClr val="tx1"/>
                </a:solidFill>
              </a:rPr>
              <a:t>Fall 2020</a:t>
            </a:r>
            <a:endParaRPr lang="en-CA" dirty="0">
              <a:solidFill>
                <a:schemeClr val="tx1"/>
              </a:solidFill>
            </a:endParaRPr>
          </a:p>
        </p:txBody>
      </p:sp>
      <p:sp>
        <p:nvSpPr>
          <p:cNvPr id="8" name="Subtitle 2"/>
          <p:cNvSpPr txBox="1">
            <a:spLocks/>
          </p:cNvSpPr>
          <p:nvPr/>
        </p:nvSpPr>
        <p:spPr>
          <a:xfrm>
            <a:off x="7429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Rectangle 2"/>
          <p:cNvSpPr/>
          <p:nvPr/>
        </p:nvSpPr>
        <p:spPr>
          <a:xfrm>
            <a:off x="1746584" y="6211670"/>
            <a:ext cx="86868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546A"/>
                </a:solidFill>
                <a:effectLst/>
                <a:uLnTx/>
                <a:uFillTx/>
                <a:latin typeface="Calibri" panose="020F0502020204030204"/>
                <a:ea typeface="+mn-ea"/>
                <a:cs typeface="+mn-cs"/>
              </a:rPr>
              <a:t>The content of this lecture is adapted from the lectures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4546A"/>
                </a:solidFill>
                <a:effectLst/>
                <a:uLnTx/>
                <a:uFillTx/>
                <a:latin typeface="Calibri" panose="020F0502020204030204"/>
                <a:ea typeface="+mn-ea"/>
                <a:cs typeface="+mn-cs"/>
              </a:rPr>
              <a:t>Larry Zheng and Steve Engels</a:t>
            </a:r>
          </a:p>
        </p:txBody>
      </p:sp>
      <p:pic>
        <p:nvPicPr>
          <p:cNvPr id="1026" name="Picture 2">
            <a:extLst>
              <a:ext uri="{FF2B5EF4-FFF2-40B4-BE49-F238E27FC236}">
                <a16:creationId xmlns:a16="http://schemas.microsoft.com/office/drawing/2014/main" id="{2235C7AC-AE60-496C-9820-AFE8A46F99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954" y="3825513"/>
            <a:ext cx="2983260"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oud TPU | Google Cloud">
            <a:extLst>
              <a:ext uri="{FF2B5EF4-FFF2-40B4-BE49-F238E27FC236}">
                <a16:creationId xmlns:a16="http://schemas.microsoft.com/office/drawing/2014/main" id="{854AA425-A807-46E1-B551-13656F250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0694" y="3979312"/>
            <a:ext cx="3090383"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201716"/>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11424" y="512064"/>
            <a:ext cx="10670976" cy="914400"/>
          </a:xfrm>
        </p:spPr>
        <p:txBody>
          <a:bodyPr/>
          <a:lstStyle/>
          <a:p>
            <a:r>
              <a:rPr lang="en-US" dirty="0"/>
              <a:t>A bit more about memory</a:t>
            </a:r>
            <a:endParaRPr lang="en-CA" dirty="0"/>
          </a:p>
        </p:txBody>
      </p:sp>
      <p:sp>
        <p:nvSpPr>
          <p:cNvPr id="6" name="Content Placeholder 5"/>
          <p:cNvSpPr>
            <a:spLocks noGrp="1"/>
          </p:cNvSpPr>
          <p:nvPr>
            <p:ph idx="1"/>
          </p:nvPr>
        </p:nvSpPr>
        <p:spPr>
          <a:xfrm>
            <a:off x="911424" y="1556792"/>
            <a:ext cx="8640960" cy="4726760"/>
          </a:xfrm>
        </p:spPr>
        <p:txBody>
          <a:bodyPr>
            <a:normAutofit/>
          </a:bodyPr>
          <a:lstStyle/>
          <a:p>
            <a:pPr>
              <a:spcAft>
                <a:spcPts val="1200"/>
              </a:spcAft>
            </a:pPr>
            <a:r>
              <a:rPr lang="en-US" dirty="0"/>
              <a:t>The </a:t>
            </a:r>
            <a:r>
              <a:rPr lang="en-US" dirty="0">
                <a:solidFill>
                  <a:srgbClr val="FFFF00"/>
                </a:solidFill>
              </a:rPr>
              <a:t>base + offset </a:t>
            </a:r>
            <a:r>
              <a:rPr lang="en-US" dirty="0"/>
              <a:t>style is useful for arrays or stack parameters, when multiple values are needed from a given memory location.</a:t>
            </a:r>
          </a:p>
          <a:p>
            <a:pPr>
              <a:spcAft>
                <a:spcPts val="1200"/>
              </a:spcAft>
            </a:pPr>
            <a:r>
              <a:rPr lang="en-US" dirty="0"/>
              <a:t>Memory is also used to communicate with outside devices, such as keyboards and monitors.</a:t>
            </a:r>
          </a:p>
          <a:p>
            <a:pPr lvl="1">
              <a:spcAft>
                <a:spcPts val="1200"/>
              </a:spcAft>
            </a:pPr>
            <a:r>
              <a:rPr lang="en-US" dirty="0"/>
              <a:t>Known as </a:t>
            </a:r>
            <a:r>
              <a:rPr lang="en-US" dirty="0">
                <a:solidFill>
                  <a:srgbClr val="FFFF00"/>
                </a:solidFill>
              </a:rPr>
              <a:t>memory-					 mapped IO</a:t>
            </a:r>
            <a:r>
              <a:rPr lang="en-US" dirty="0"/>
              <a:t>.</a:t>
            </a:r>
          </a:p>
          <a:p>
            <a:pPr lvl="1">
              <a:spcAft>
                <a:spcPts val="1200"/>
              </a:spcAft>
            </a:pPr>
            <a:r>
              <a:rPr lang="en-US" dirty="0"/>
              <a:t>Can be used with </a:t>
            </a:r>
            <a:r>
              <a:rPr lang="en-US" dirty="0">
                <a:solidFill>
                  <a:srgbClr val="FFFF00"/>
                </a:solidFill>
              </a:rPr>
              <a:t>polling</a:t>
            </a:r>
            <a:r>
              <a:rPr lang="en-US" dirty="0"/>
              <a:t> or </a:t>
            </a:r>
            <a:br>
              <a:rPr lang="en-CA" dirty="0"/>
            </a:br>
            <a:r>
              <a:rPr lang="en-CA" dirty="0"/>
              <a:t>with </a:t>
            </a:r>
            <a:r>
              <a:rPr lang="en-CA" dirty="0">
                <a:solidFill>
                  <a:srgbClr val="FFFF00"/>
                </a:solidFill>
              </a:rPr>
              <a:t>traps (interrupts)</a:t>
            </a:r>
            <a:endParaRPr lang="en-US" dirty="0">
              <a:solidFill>
                <a:srgbClr val="FFFF00"/>
              </a:solidFill>
            </a:endParaRPr>
          </a:p>
        </p:txBody>
      </p:sp>
      <p:pic>
        <p:nvPicPr>
          <p:cNvPr id="1026" name="Picture 2" descr="http://floe.butterbrot.org/external/pins.png"/>
          <p:cNvPicPr>
            <a:picLocks noChangeAspect="1" noChangeArrowheads="1"/>
          </p:cNvPicPr>
          <p:nvPr/>
        </p:nvPicPr>
        <p:blipFill>
          <a:blip r:embed="rId2" cstate="print"/>
          <a:srcRect/>
          <a:stretch>
            <a:fillRect/>
          </a:stretch>
        </p:blipFill>
        <p:spPr bwMode="auto">
          <a:xfrm>
            <a:off x="6600056" y="4221088"/>
            <a:ext cx="3528392" cy="22497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fld id="{1552E37E-424F-4DCE-BB6E-731ABDD533B7}" type="slidenum">
              <a:rPr lang="en-CA" smtClean="0"/>
              <a:pPr/>
              <a:t>10</a:t>
            </a:fld>
            <a:endParaRPr lang="en-CA"/>
          </a:p>
        </p:txBody>
      </p:sp>
    </p:spTree>
    <p:extLst>
      <p:ext uri="{BB962C8B-B14F-4D97-AF65-F5344CB8AC3E}">
        <p14:creationId xmlns:p14="http://schemas.microsoft.com/office/powerpoint/2010/main" val="535746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07368" y="1986955"/>
            <a:ext cx="11073432" cy="4429721"/>
          </a:xfrm>
        </p:spPr>
        <p:txBody>
          <a:bodyPr>
            <a:normAutofit/>
          </a:bodyPr>
          <a:lstStyle/>
          <a:p>
            <a:r>
              <a:rPr lang="en-US" dirty="0"/>
              <a:t>A </a:t>
            </a:r>
            <a:r>
              <a:rPr lang="en-US" i="1" dirty="0"/>
              <a:t>trap</a:t>
            </a:r>
            <a:r>
              <a:rPr lang="en-US" dirty="0"/>
              <a:t> is a mechanism to pass  control from your </a:t>
            </a:r>
            <a:br>
              <a:rPr lang="en-US" dirty="0"/>
            </a:br>
            <a:r>
              <a:rPr lang="en-US" dirty="0"/>
              <a:t>program to the kernel.</a:t>
            </a:r>
            <a:br>
              <a:rPr lang="en-US" dirty="0"/>
            </a:br>
            <a:endParaRPr lang="en-US" dirty="0"/>
          </a:p>
          <a:p>
            <a:r>
              <a:rPr lang="en-US" dirty="0"/>
              <a:t>In case of exceptions (arithmetic overflow) or interrupts (from I/O) special kernel handlers are called.</a:t>
            </a:r>
          </a:p>
          <a:p>
            <a:pPr lvl="1"/>
            <a:r>
              <a:rPr lang="en-US" dirty="0"/>
              <a:t>A </a:t>
            </a:r>
            <a:r>
              <a:rPr lang="en-US" sz="2000" dirty="0" err="1">
                <a:latin typeface="Courier New" pitchFamily="49" charset="0"/>
                <a:cs typeface="Courier New" pitchFamily="49" charset="0"/>
              </a:rPr>
              <a:t>syscall</a:t>
            </a:r>
            <a:r>
              <a:rPr lang="en-US" dirty="0"/>
              <a:t> is a type of trap that is </a:t>
            </a:r>
            <a:r>
              <a:rPr lang="en-US" i="1" dirty="0"/>
              <a:t>voluntarily</a:t>
            </a:r>
            <a:r>
              <a:rPr lang="en-US" dirty="0"/>
              <a:t> called.</a:t>
            </a:r>
            <a:br>
              <a:rPr lang="en-US" dirty="0"/>
            </a:br>
            <a:endParaRPr lang="en-US" dirty="0"/>
          </a:p>
          <a:p>
            <a:r>
              <a:rPr lang="en-US" i="1" dirty="0"/>
              <a:t>More on interrupts / exceptions next week…</a:t>
            </a:r>
          </a:p>
          <a:p>
            <a:endParaRPr lang="en-US" dirty="0"/>
          </a:p>
        </p:txBody>
      </p:sp>
      <p:sp>
        <p:nvSpPr>
          <p:cNvPr id="5" name="Slide Number Placeholder 4"/>
          <p:cNvSpPr>
            <a:spLocks noGrp="1"/>
          </p:cNvSpPr>
          <p:nvPr>
            <p:ph type="sldNum" sz="quarter" idx="12"/>
          </p:nvPr>
        </p:nvSpPr>
        <p:spPr/>
        <p:txBody>
          <a:bodyPr/>
          <a:lstStyle/>
          <a:p>
            <a:fld id="{1552E37E-424F-4DCE-BB6E-731ABDD533B7}" type="slidenum">
              <a:rPr lang="en-CA" smtClean="0"/>
              <a:pPr/>
              <a:t>11</a:t>
            </a:fld>
            <a:endParaRPr lang="en-CA"/>
          </a:p>
        </p:txBody>
      </p:sp>
      <p:pic>
        <p:nvPicPr>
          <p:cNvPr id="10" name="Picture 9">
            <a:extLst>
              <a:ext uri="{FF2B5EF4-FFF2-40B4-BE49-F238E27FC236}">
                <a16:creationId xmlns:a16="http://schemas.microsoft.com/office/drawing/2014/main" id="{D0ADCE6D-A661-6947-9279-30C3F337B1C6}"/>
              </a:ext>
            </a:extLst>
          </p:cNvPr>
          <p:cNvPicPr>
            <a:picLocks noChangeAspect="1"/>
          </p:cNvPicPr>
          <p:nvPr/>
        </p:nvPicPr>
        <p:blipFill>
          <a:blip r:embed="rId3"/>
          <a:stretch>
            <a:fillRect/>
          </a:stretch>
        </p:blipFill>
        <p:spPr>
          <a:xfrm>
            <a:off x="8193969" y="109043"/>
            <a:ext cx="3860987" cy="2854456"/>
          </a:xfrm>
          <a:prstGeom prst="rect">
            <a:avLst/>
          </a:prstGeom>
        </p:spPr>
      </p:pic>
      <p:sp>
        <p:nvSpPr>
          <p:cNvPr id="8" name="Title 4">
            <a:extLst>
              <a:ext uri="{FF2B5EF4-FFF2-40B4-BE49-F238E27FC236}">
                <a16:creationId xmlns:a16="http://schemas.microsoft.com/office/drawing/2014/main" id="{7F442AE1-F7CB-664C-868E-0A607395B3DE}"/>
              </a:ext>
            </a:extLst>
          </p:cNvPr>
          <p:cNvSpPr>
            <a:spLocks noGrp="1"/>
          </p:cNvSpPr>
          <p:nvPr>
            <p:ph type="title"/>
          </p:nvPr>
        </p:nvSpPr>
        <p:spPr>
          <a:xfrm>
            <a:off x="695400" y="836712"/>
            <a:ext cx="10670976" cy="914400"/>
          </a:xfrm>
        </p:spPr>
        <p:txBody>
          <a:bodyPr/>
          <a:lstStyle/>
          <a:p>
            <a:r>
              <a:rPr lang="en-US" dirty="0"/>
              <a:t>Traps</a:t>
            </a:r>
            <a:endParaRPr lang="en-CA" dirty="0"/>
          </a:p>
        </p:txBody>
      </p:sp>
    </p:spTree>
    <p:extLst>
      <p:ext uri="{BB962C8B-B14F-4D97-AF65-F5344CB8AC3E}">
        <p14:creationId xmlns:p14="http://schemas.microsoft.com/office/powerpoint/2010/main" val="296249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22726" y="1694204"/>
            <a:ext cx="4824536" cy="4034333"/>
          </a:xfrm>
        </p:spPr>
        <p:txBody>
          <a:bodyPr>
            <a:normAutofit/>
          </a:bodyPr>
          <a:lstStyle/>
          <a:p>
            <a:r>
              <a:rPr lang="en-US" dirty="0"/>
              <a:t>The</a:t>
            </a:r>
            <a:r>
              <a:rPr lang="en-US" dirty="0">
                <a:solidFill>
                  <a:srgbClr val="FFFF00"/>
                </a:solidFill>
              </a:rPr>
              <a:t>  </a:t>
            </a:r>
            <a:r>
              <a:rPr lang="en-US" dirty="0" err="1">
                <a:solidFill>
                  <a:srgbClr val="FFFF00"/>
                </a:solidFill>
                <a:latin typeface="Courier New" pitchFamily="49" charset="0"/>
                <a:cs typeface="Courier New" pitchFamily="49" charset="0"/>
              </a:rPr>
              <a:t>syscall</a:t>
            </a:r>
            <a:r>
              <a:rPr lang="en-US" dirty="0">
                <a:solidFill>
                  <a:srgbClr val="FFFF00"/>
                </a:solidFill>
                <a:latin typeface="Courier New" pitchFamily="49" charset="0"/>
                <a:cs typeface="Courier New" pitchFamily="49" charset="0"/>
              </a:rPr>
              <a:t> </a:t>
            </a:r>
            <a:r>
              <a:rPr lang="en-US" dirty="0"/>
              <a:t>command</a:t>
            </a:r>
            <a:r>
              <a:rPr lang="en-US" dirty="0">
                <a:solidFill>
                  <a:srgbClr val="FFFF00"/>
                </a:solidFill>
              </a:rPr>
              <a:t> </a:t>
            </a:r>
            <a:r>
              <a:rPr lang="en-US" i="1" dirty="0"/>
              <a:t>traps</a:t>
            </a:r>
            <a:r>
              <a:rPr lang="en-US" dirty="0">
                <a:solidFill>
                  <a:srgbClr val="FFFF00"/>
                </a:solidFill>
              </a:rPr>
              <a:t> </a:t>
            </a:r>
            <a:r>
              <a:rPr lang="en-US" dirty="0"/>
              <a:t>and</a:t>
            </a:r>
            <a:r>
              <a:rPr lang="en-US" dirty="0">
                <a:solidFill>
                  <a:srgbClr val="FFFF00"/>
                </a:solidFill>
              </a:rPr>
              <a:t> </a:t>
            </a:r>
            <a:r>
              <a:rPr lang="en-US" dirty="0"/>
              <a:t>gives control to the operating system to perform some actions </a:t>
            </a:r>
          </a:p>
          <a:p>
            <a:pPr lvl="1"/>
            <a:r>
              <a:rPr lang="en-US" dirty="0"/>
              <a:t>e.g. interacting with the user, and exiting the program.</a:t>
            </a:r>
            <a:br>
              <a:rPr lang="en-US" dirty="0"/>
            </a:br>
            <a:endParaRPr lang="en-US" dirty="0"/>
          </a:p>
          <a:p>
            <a:r>
              <a:rPr lang="en-US" dirty="0"/>
              <a:t>Use registers </a:t>
            </a:r>
            <a:r>
              <a:rPr lang="en-US" dirty="0">
                <a:solidFill>
                  <a:srgbClr val="FFFF00"/>
                </a:solidFill>
                <a:latin typeface="+mj-lt"/>
              </a:rPr>
              <a:t>$a0 </a:t>
            </a:r>
            <a:r>
              <a:rPr lang="en-US" dirty="0"/>
              <a:t>and </a:t>
            </a:r>
            <a:r>
              <a:rPr lang="en-US" dirty="0">
                <a:solidFill>
                  <a:srgbClr val="FFFF00"/>
                </a:solidFill>
                <a:latin typeface="+mj-lt"/>
              </a:rPr>
              <a:t>$v0 </a:t>
            </a:r>
            <a:r>
              <a:rPr lang="en-US" dirty="0"/>
              <a:t>to pass arguments</a:t>
            </a:r>
          </a:p>
        </p:txBody>
      </p:sp>
      <p:graphicFrame>
        <p:nvGraphicFramePr>
          <p:cNvPr id="7" name="Table 6"/>
          <p:cNvGraphicFramePr>
            <a:graphicFrameLocks noGrp="1"/>
          </p:cNvGraphicFramePr>
          <p:nvPr>
            <p:extLst>
              <p:ext uri="{D42A27DB-BD31-4B8C-83A1-F6EECF244321}">
                <p14:modId xmlns:p14="http://schemas.microsoft.com/office/powerpoint/2010/main" val="460176661"/>
              </p:ext>
            </p:extLst>
          </p:nvPr>
        </p:nvGraphicFramePr>
        <p:xfrm>
          <a:off x="5730848" y="1534447"/>
          <a:ext cx="5688631" cy="3789106"/>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448271">
                  <a:extLst>
                    <a:ext uri="{9D8B030D-6E8A-4147-A177-3AD203B41FA5}">
                      <a16:colId xmlns:a16="http://schemas.microsoft.com/office/drawing/2014/main" val="20002"/>
                    </a:ext>
                  </a:extLst>
                </a:gridCol>
              </a:tblGrid>
              <a:tr h="459875">
                <a:tc>
                  <a:txBody>
                    <a:bodyPr/>
                    <a:lstStyle/>
                    <a:p>
                      <a:r>
                        <a:rPr lang="en-CA" sz="1400" dirty="0"/>
                        <a:t>Service</a:t>
                      </a:r>
                    </a:p>
                  </a:txBody>
                  <a:tcPr anchor="ctr"/>
                </a:tc>
                <a:tc>
                  <a:txBody>
                    <a:bodyPr/>
                    <a:lstStyle/>
                    <a:p>
                      <a:r>
                        <a:rPr lang="en-CA" sz="1400" dirty="0" err="1"/>
                        <a:t>Syscall</a:t>
                      </a:r>
                      <a:r>
                        <a:rPr lang="en-CA" sz="1400" dirty="0"/>
                        <a:t> code (</a:t>
                      </a:r>
                      <a:r>
                        <a:rPr lang="en-CA" sz="1400" dirty="0">
                          <a:latin typeface="Courier New" panose="02070309020205020404" pitchFamily="49" charset="0"/>
                          <a:cs typeface="Courier New" panose="02070309020205020404" pitchFamily="49" charset="0"/>
                        </a:rPr>
                        <a:t>$v0</a:t>
                      </a:r>
                      <a:r>
                        <a:rPr lang="en-CA" sz="1400" dirty="0"/>
                        <a:t>)</a:t>
                      </a:r>
                    </a:p>
                  </a:txBody>
                  <a:tcPr anchor="ctr"/>
                </a:tc>
                <a:tc>
                  <a:txBody>
                    <a:bodyPr/>
                    <a:lstStyle/>
                    <a:p>
                      <a:r>
                        <a:rPr lang="en-CA" sz="1400" dirty="0" err="1"/>
                        <a:t>Input/Output</a:t>
                      </a:r>
                      <a:endParaRPr lang="en-CA" sz="1400" dirty="0"/>
                    </a:p>
                  </a:txBody>
                  <a:tcPr anchor="ctr"/>
                </a:tc>
                <a:extLst>
                  <a:ext uri="{0D108BD9-81ED-4DB2-BD59-A6C34878D82A}">
                    <a16:rowId xmlns:a16="http://schemas.microsoft.com/office/drawing/2014/main" val="10000"/>
                  </a:ext>
                </a:extLst>
              </a:tr>
              <a:tr h="270515">
                <a:tc>
                  <a:txBody>
                    <a:bodyPr/>
                    <a:lstStyle/>
                    <a:p>
                      <a:r>
                        <a:rPr lang="en-CA" sz="1400" b="1" dirty="0" err="1"/>
                        <a:t>print_int</a:t>
                      </a:r>
                      <a:endParaRPr lang="en-CA" sz="1400" b="1" dirty="0"/>
                    </a:p>
                  </a:txBody>
                  <a:tcPr anchor="ctr"/>
                </a:tc>
                <a:tc>
                  <a:txBody>
                    <a:bodyPr/>
                    <a:lstStyle/>
                    <a:p>
                      <a:r>
                        <a:rPr lang="en-CA" sz="1400" b="1"/>
                        <a:t>1</a:t>
                      </a:r>
                    </a:p>
                  </a:txBody>
                  <a:tcPr anchor="ctr"/>
                </a:tc>
                <a:tc>
                  <a:txBody>
                    <a:bodyPr/>
                    <a:lstStyle/>
                    <a:p>
                      <a:r>
                        <a:rPr lang="en-CA" sz="1100" b="1" dirty="0"/>
                        <a:t>$4 is </a:t>
                      </a:r>
                      <a:r>
                        <a:rPr lang="en-CA" sz="1100" b="1" dirty="0" err="1"/>
                        <a:t>int</a:t>
                      </a:r>
                      <a:r>
                        <a:rPr lang="en-CA" sz="1100" b="1" dirty="0"/>
                        <a:t> to print</a:t>
                      </a:r>
                    </a:p>
                  </a:txBody>
                  <a:tcPr anchor="ctr"/>
                </a:tc>
                <a:extLst>
                  <a:ext uri="{0D108BD9-81ED-4DB2-BD59-A6C34878D82A}">
                    <a16:rowId xmlns:a16="http://schemas.microsoft.com/office/drawing/2014/main" val="10001"/>
                  </a:ext>
                </a:extLst>
              </a:tr>
              <a:tr h="270515">
                <a:tc>
                  <a:txBody>
                    <a:bodyPr/>
                    <a:lstStyle/>
                    <a:p>
                      <a:r>
                        <a:rPr lang="en-CA" sz="1400" b="0" dirty="0" err="1">
                          <a:solidFill>
                            <a:schemeClr val="bg1">
                              <a:lumMod val="65000"/>
                              <a:lumOff val="35000"/>
                            </a:schemeClr>
                          </a:solidFill>
                        </a:rPr>
                        <a:t>print_float</a:t>
                      </a:r>
                      <a:endParaRPr lang="en-CA" sz="1400" b="0" dirty="0">
                        <a:solidFill>
                          <a:schemeClr val="bg1">
                            <a:lumMod val="65000"/>
                            <a:lumOff val="35000"/>
                          </a:schemeClr>
                        </a:solidFill>
                      </a:endParaRPr>
                    </a:p>
                  </a:txBody>
                  <a:tcPr anchor="ctr"/>
                </a:tc>
                <a:tc>
                  <a:txBody>
                    <a:bodyPr/>
                    <a:lstStyle/>
                    <a:p>
                      <a:r>
                        <a:rPr lang="en-CA" sz="1400" b="0" dirty="0">
                          <a:solidFill>
                            <a:schemeClr val="bg1">
                              <a:lumMod val="65000"/>
                              <a:lumOff val="35000"/>
                            </a:schemeClr>
                          </a:solidFill>
                        </a:rPr>
                        <a:t>2</a:t>
                      </a:r>
                    </a:p>
                  </a:txBody>
                  <a:tcPr anchor="ctr"/>
                </a:tc>
                <a:tc>
                  <a:txBody>
                    <a:bodyPr/>
                    <a:lstStyle/>
                    <a:p>
                      <a:r>
                        <a:rPr lang="en-CA" sz="1100" b="0" dirty="0">
                          <a:solidFill>
                            <a:schemeClr val="bg1">
                              <a:lumMod val="65000"/>
                              <a:lumOff val="35000"/>
                            </a:schemeClr>
                          </a:solidFill>
                        </a:rPr>
                        <a:t>$f12 is float to print</a:t>
                      </a:r>
                    </a:p>
                  </a:txBody>
                  <a:tcPr anchor="ctr"/>
                </a:tc>
                <a:extLst>
                  <a:ext uri="{0D108BD9-81ED-4DB2-BD59-A6C34878D82A}">
                    <a16:rowId xmlns:a16="http://schemas.microsoft.com/office/drawing/2014/main" val="10002"/>
                  </a:ext>
                </a:extLst>
              </a:tr>
              <a:tr h="270515">
                <a:tc>
                  <a:txBody>
                    <a:bodyPr/>
                    <a:lstStyle/>
                    <a:p>
                      <a:r>
                        <a:rPr lang="en-CA" sz="1400" b="0" dirty="0" err="1">
                          <a:solidFill>
                            <a:schemeClr val="bg1">
                              <a:lumMod val="65000"/>
                              <a:lumOff val="35000"/>
                            </a:schemeClr>
                          </a:solidFill>
                        </a:rPr>
                        <a:t>print_double</a:t>
                      </a:r>
                      <a:endParaRPr lang="en-CA" sz="1400" b="0" dirty="0">
                        <a:solidFill>
                          <a:schemeClr val="bg1">
                            <a:lumMod val="65000"/>
                            <a:lumOff val="35000"/>
                          </a:schemeClr>
                        </a:solidFill>
                      </a:endParaRPr>
                    </a:p>
                  </a:txBody>
                  <a:tcPr anchor="ctr"/>
                </a:tc>
                <a:tc>
                  <a:txBody>
                    <a:bodyPr/>
                    <a:lstStyle/>
                    <a:p>
                      <a:r>
                        <a:rPr lang="en-CA" sz="1400" b="0">
                          <a:solidFill>
                            <a:schemeClr val="bg1">
                              <a:lumMod val="65000"/>
                              <a:lumOff val="35000"/>
                            </a:schemeClr>
                          </a:solidFill>
                        </a:rPr>
                        <a:t>3</a:t>
                      </a:r>
                    </a:p>
                  </a:txBody>
                  <a:tcPr anchor="ctr"/>
                </a:tc>
                <a:tc>
                  <a:txBody>
                    <a:bodyPr/>
                    <a:lstStyle/>
                    <a:p>
                      <a:r>
                        <a:rPr lang="en-CA" sz="1100" b="0" dirty="0">
                          <a:solidFill>
                            <a:schemeClr val="bg1">
                              <a:lumMod val="65000"/>
                              <a:lumOff val="35000"/>
                            </a:schemeClr>
                          </a:solidFill>
                        </a:rPr>
                        <a:t>$f12 (with $f13) is double to print</a:t>
                      </a:r>
                    </a:p>
                  </a:txBody>
                  <a:tcPr anchor="ctr"/>
                </a:tc>
                <a:extLst>
                  <a:ext uri="{0D108BD9-81ED-4DB2-BD59-A6C34878D82A}">
                    <a16:rowId xmlns:a16="http://schemas.microsoft.com/office/drawing/2014/main" val="10003"/>
                  </a:ext>
                </a:extLst>
              </a:tr>
              <a:tr h="309036">
                <a:tc>
                  <a:txBody>
                    <a:bodyPr/>
                    <a:lstStyle/>
                    <a:p>
                      <a:r>
                        <a:rPr lang="en-CA" sz="1400" b="1" dirty="0" err="1"/>
                        <a:t>print_string</a:t>
                      </a:r>
                      <a:endParaRPr lang="en-CA" sz="1400" b="1" dirty="0"/>
                    </a:p>
                  </a:txBody>
                  <a:tcPr anchor="ctr"/>
                </a:tc>
                <a:tc>
                  <a:txBody>
                    <a:bodyPr/>
                    <a:lstStyle/>
                    <a:p>
                      <a:r>
                        <a:rPr lang="en-CA" sz="1400" b="1"/>
                        <a:t>4</a:t>
                      </a:r>
                    </a:p>
                  </a:txBody>
                  <a:tcPr anchor="ctr"/>
                </a:tc>
                <a:tc>
                  <a:txBody>
                    <a:bodyPr/>
                    <a:lstStyle/>
                    <a:p>
                      <a:r>
                        <a:rPr lang="en-CA" sz="1100" b="1" dirty="0"/>
                        <a:t>$4 is address of ASCIIZ string to print</a:t>
                      </a:r>
                    </a:p>
                  </a:txBody>
                  <a:tcPr anchor="ctr"/>
                </a:tc>
                <a:extLst>
                  <a:ext uri="{0D108BD9-81ED-4DB2-BD59-A6C34878D82A}">
                    <a16:rowId xmlns:a16="http://schemas.microsoft.com/office/drawing/2014/main" val="10004"/>
                  </a:ext>
                </a:extLst>
              </a:tr>
              <a:tr h="270515">
                <a:tc>
                  <a:txBody>
                    <a:bodyPr/>
                    <a:lstStyle/>
                    <a:p>
                      <a:r>
                        <a:rPr lang="en-CA" sz="1400" b="1" dirty="0" err="1"/>
                        <a:t>read_int</a:t>
                      </a:r>
                      <a:endParaRPr lang="en-CA" sz="1400" b="1" dirty="0"/>
                    </a:p>
                  </a:txBody>
                  <a:tcPr anchor="ctr"/>
                </a:tc>
                <a:tc>
                  <a:txBody>
                    <a:bodyPr/>
                    <a:lstStyle/>
                    <a:p>
                      <a:r>
                        <a:rPr lang="en-CA" sz="1400" b="1"/>
                        <a:t>5</a:t>
                      </a:r>
                    </a:p>
                  </a:txBody>
                  <a:tcPr anchor="ctr"/>
                </a:tc>
                <a:tc>
                  <a:txBody>
                    <a:bodyPr/>
                    <a:lstStyle/>
                    <a:p>
                      <a:r>
                        <a:rPr lang="en-CA" sz="1100" b="1" dirty="0"/>
                        <a:t>$2 is </a:t>
                      </a:r>
                      <a:r>
                        <a:rPr lang="en-CA" sz="1100" b="1" dirty="0" err="1"/>
                        <a:t>int</a:t>
                      </a:r>
                      <a:r>
                        <a:rPr lang="en-CA" sz="1100" b="1" dirty="0"/>
                        <a:t> read</a:t>
                      </a:r>
                    </a:p>
                  </a:txBody>
                  <a:tcPr anchor="ctr"/>
                </a:tc>
                <a:extLst>
                  <a:ext uri="{0D108BD9-81ED-4DB2-BD59-A6C34878D82A}">
                    <a16:rowId xmlns:a16="http://schemas.microsoft.com/office/drawing/2014/main" val="10005"/>
                  </a:ext>
                </a:extLst>
              </a:tr>
              <a:tr h="270515">
                <a:tc>
                  <a:txBody>
                    <a:bodyPr/>
                    <a:lstStyle/>
                    <a:p>
                      <a:r>
                        <a:rPr lang="en-CA" sz="1400" b="0" dirty="0" err="1">
                          <a:solidFill>
                            <a:schemeClr val="bg1">
                              <a:lumMod val="65000"/>
                              <a:lumOff val="35000"/>
                            </a:schemeClr>
                          </a:solidFill>
                        </a:rPr>
                        <a:t>read_float</a:t>
                      </a:r>
                      <a:endParaRPr lang="en-CA" sz="1400" b="0" dirty="0">
                        <a:solidFill>
                          <a:schemeClr val="bg1">
                            <a:lumMod val="65000"/>
                            <a:lumOff val="35000"/>
                          </a:schemeClr>
                        </a:solidFill>
                      </a:endParaRPr>
                    </a:p>
                  </a:txBody>
                  <a:tcPr anchor="ctr"/>
                </a:tc>
                <a:tc>
                  <a:txBody>
                    <a:bodyPr/>
                    <a:lstStyle/>
                    <a:p>
                      <a:r>
                        <a:rPr lang="en-CA" sz="1400" b="0" dirty="0">
                          <a:solidFill>
                            <a:schemeClr val="bg1">
                              <a:lumMod val="65000"/>
                              <a:lumOff val="35000"/>
                            </a:schemeClr>
                          </a:solidFill>
                        </a:rPr>
                        <a:t>6</a:t>
                      </a:r>
                    </a:p>
                  </a:txBody>
                  <a:tcPr anchor="ctr"/>
                </a:tc>
                <a:tc>
                  <a:txBody>
                    <a:bodyPr/>
                    <a:lstStyle/>
                    <a:p>
                      <a:r>
                        <a:rPr lang="en-CA" sz="1100" b="0" dirty="0">
                          <a:solidFill>
                            <a:schemeClr val="bg1">
                              <a:lumMod val="65000"/>
                              <a:lumOff val="35000"/>
                            </a:schemeClr>
                          </a:solidFill>
                        </a:rPr>
                        <a:t>$f12 is float read</a:t>
                      </a:r>
                    </a:p>
                  </a:txBody>
                  <a:tcPr anchor="ctr"/>
                </a:tc>
                <a:extLst>
                  <a:ext uri="{0D108BD9-81ED-4DB2-BD59-A6C34878D82A}">
                    <a16:rowId xmlns:a16="http://schemas.microsoft.com/office/drawing/2014/main" val="10006"/>
                  </a:ext>
                </a:extLst>
              </a:tr>
              <a:tr h="270515">
                <a:tc>
                  <a:txBody>
                    <a:bodyPr/>
                    <a:lstStyle/>
                    <a:p>
                      <a:r>
                        <a:rPr lang="en-CA" sz="1400" b="0" dirty="0" err="1">
                          <a:solidFill>
                            <a:schemeClr val="bg1">
                              <a:lumMod val="65000"/>
                              <a:lumOff val="35000"/>
                            </a:schemeClr>
                          </a:solidFill>
                        </a:rPr>
                        <a:t>read_double</a:t>
                      </a:r>
                      <a:endParaRPr lang="en-CA" sz="1400" b="0" dirty="0">
                        <a:solidFill>
                          <a:schemeClr val="bg1">
                            <a:lumMod val="65000"/>
                            <a:lumOff val="35000"/>
                          </a:schemeClr>
                        </a:solidFill>
                      </a:endParaRPr>
                    </a:p>
                  </a:txBody>
                  <a:tcPr anchor="ctr"/>
                </a:tc>
                <a:tc>
                  <a:txBody>
                    <a:bodyPr/>
                    <a:lstStyle/>
                    <a:p>
                      <a:r>
                        <a:rPr lang="en-CA" sz="1400" b="0" dirty="0">
                          <a:solidFill>
                            <a:schemeClr val="bg1">
                              <a:lumMod val="65000"/>
                              <a:lumOff val="35000"/>
                            </a:schemeClr>
                          </a:solidFill>
                        </a:rPr>
                        <a:t>7</a:t>
                      </a:r>
                    </a:p>
                  </a:txBody>
                  <a:tcPr anchor="ctr"/>
                </a:tc>
                <a:tc>
                  <a:txBody>
                    <a:bodyPr/>
                    <a:lstStyle/>
                    <a:p>
                      <a:r>
                        <a:rPr lang="en-CA" sz="1100" b="0" dirty="0">
                          <a:solidFill>
                            <a:schemeClr val="bg1">
                              <a:lumMod val="65000"/>
                              <a:lumOff val="35000"/>
                            </a:schemeClr>
                          </a:solidFill>
                        </a:rPr>
                        <a:t>$f12 (with $f13) is </a:t>
                      </a:r>
                      <a:r>
                        <a:rPr lang="en-CA" sz="1100" b="0" dirty="0" err="1">
                          <a:solidFill>
                            <a:schemeClr val="bg1">
                              <a:lumMod val="65000"/>
                              <a:lumOff val="35000"/>
                            </a:schemeClr>
                          </a:solidFill>
                        </a:rPr>
                        <a:t>doubleread</a:t>
                      </a:r>
                      <a:endParaRPr lang="en-CA" sz="1100" b="0" dirty="0">
                        <a:solidFill>
                          <a:schemeClr val="bg1">
                            <a:lumMod val="65000"/>
                            <a:lumOff val="35000"/>
                          </a:schemeClr>
                        </a:solidFill>
                      </a:endParaRPr>
                    </a:p>
                  </a:txBody>
                  <a:tcPr anchor="ctr"/>
                </a:tc>
                <a:extLst>
                  <a:ext uri="{0D108BD9-81ED-4DB2-BD59-A6C34878D82A}">
                    <a16:rowId xmlns:a16="http://schemas.microsoft.com/office/drawing/2014/main" val="10007"/>
                  </a:ext>
                </a:extLst>
              </a:tr>
              <a:tr h="320893">
                <a:tc>
                  <a:txBody>
                    <a:bodyPr/>
                    <a:lstStyle/>
                    <a:p>
                      <a:r>
                        <a:rPr lang="en-CA" sz="1400" b="1"/>
                        <a:t>read_string</a:t>
                      </a:r>
                    </a:p>
                  </a:txBody>
                  <a:tcPr anchor="ctr"/>
                </a:tc>
                <a:tc>
                  <a:txBody>
                    <a:bodyPr/>
                    <a:lstStyle/>
                    <a:p>
                      <a:r>
                        <a:rPr lang="en-CA" sz="1400" b="1" dirty="0"/>
                        <a:t>8</a:t>
                      </a:r>
                    </a:p>
                  </a:txBody>
                  <a:tcPr anchor="ctr"/>
                </a:tc>
                <a:tc>
                  <a:txBody>
                    <a:bodyPr/>
                    <a:lstStyle/>
                    <a:p>
                      <a:r>
                        <a:rPr lang="en-CA" sz="1100" b="1" dirty="0"/>
                        <a:t>$4 is address of buffer, $5 is buffer size in bytes</a:t>
                      </a:r>
                    </a:p>
                  </a:txBody>
                  <a:tcPr anchor="ctr"/>
                </a:tc>
                <a:extLst>
                  <a:ext uri="{0D108BD9-81ED-4DB2-BD59-A6C34878D82A}">
                    <a16:rowId xmlns:a16="http://schemas.microsoft.com/office/drawing/2014/main" val="10008"/>
                  </a:ext>
                </a:extLst>
              </a:tr>
              <a:tr h="459875">
                <a:tc>
                  <a:txBody>
                    <a:bodyPr/>
                    <a:lstStyle/>
                    <a:p>
                      <a:r>
                        <a:rPr lang="en-CA" sz="1400" b="0" dirty="0" err="1">
                          <a:solidFill>
                            <a:schemeClr val="bg1">
                              <a:lumMod val="65000"/>
                              <a:lumOff val="35000"/>
                            </a:schemeClr>
                          </a:solidFill>
                        </a:rPr>
                        <a:t>sbrk</a:t>
                      </a:r>
                      <a:endParaRPr lang="en-CA" sz="1400" b="0" dirty="0">
                        <a:solidFill>
                          <a:schemeClr val="bg1">
                            <a:lumMod val="65000"/>
                            <a:lumOff val="35000"/>
                          </a:schemeClr>
                        </a:solidFill>
                      </a:endParaRPr>
                    </a:p>
                  </a:txBody>
                  <a:tcPr anchor="ctr"/>
                </a:tc>
                <a:tc>
                  <a:txBody>
                    <a:bodyPr/>
                    <a:lstStyle/>
                    <a:p>
                      <a:r>
                        <a:rPr lang="en-CA" sz="1400" b="0" dirty="0">
                          <a:solidFill>
                            <a:schemeClr val="bg1">
                              <a:lumMod val="65000"/>
                              <a:lumOff val="35000"/>
                            </a:schemeClr>
                          </a:solidFill>
                        </a:rPr>
                        <a:t>9</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0" dirty="0">
                          <a:solidFill>
                            <a:schemeClr val="bg1">
                              <a:lumMod val="65000"/>
                              <a:lumOff val="35000"/>
                            </a:schemeClr>
                          </a:solidFill>
                        </a:rPr>
                        <a:t>$4 is number of bytes required, $2 is address of allocated memory</a:t>
                      </a:r>
                    </a:p>
                  </a:txBody>
                  <a:tcPr anchor="ctr"/>
                </a:tc>
                <a:extLst>
                  <a:ext uri="{0D108BD9-81ED-4DB2-BD59-A6C34878D82A}">
                    <a16:rowId xmlns:a16="http://schemas.microsoft.com/office/drawing/2014/main" val="10009"/>
                  </a:ext>
                </a:extLst>
              </a:tr>
              <a:tr h="270515">
                <a:tc>
                  <a:txBody>
                    <a:bodyPr/>
                    <a:lstStyle/>
                    <a:p>
                      <a:r>
                        <a:rPr lang="en-CA" sz="1400" b="1"/>
                        <a:t>exit</a:t>
                      </a:r>
                    </a:p>
                  </a:txBody>
                  <a:tcPr anchor="ctr"/>
                </a:tc>
                <a:tc>
                  <a:txBody>
                    <a:bodyPr/>
                    <a:lstStyle/>
                    <a:p>
                      <a:r>
                        <a:rPr lang="en-CA" sz="1400" b="1"/>
                        <a:t>10</a:t>
                      </a:r>
                    </a:p>
                  </a:txBody>
                  <a:tcPr anchor="ctr"/>
                </a:tc>
                <a:tc>
                  <a:txBody>
                    <a:bodyPr/>
                    <a:lstStyle/>
                    <a:p>
                      <a:endParaRPr lang="en-CA" sz="1100" b="1" dirty="0"/>
                    </a:p>
                  </a:txBody>
                  <a:tcPr anchor="ctr"/>
                </a:tc>
                <a:extLst>
                  <a:ext uri="{0D108BD9-81ED-4DB2-BD59-A6C34878D82A}">
                    <a16:rowId xmlns:a16="http://schemas.microsoft.com/office/drawing/2014/main" val="10010"/>
                  </a:ext>
                </a:extLst>
              </a:tr>
            </a:tbl>
          </a:graphicData>
        </a:graphic>
      </p:graphicFrame>
      <p:sp>
        <p:nvSpPr>
          <p:cNvPr id="3" name="TextBox 2"/>
          <p:cNvSpPr txBox="1"/>
          <p:nvPr/>
        </p:nvSpPr>
        <p:spPr>
          <a:xfrm>
            <a:off x="6960096" y="957029"/>
            <a:ext cx="3024336" cy="369332"/>
          </a:xfrm>
          <a:prstGeom prst="rect">
            <a:avLst/>
          </a:prstGeom>
          <a:noFill/>
        </p:spPr>
        <p:txBody>
          <a:bodyPr wrap="square" rtlCol="0">
            <a:spAutoFit/>
          </a:bodyPr>
          <a:lstStyle/>
          <a:p>
            <a:r>
              <a:rPr lang="en-US" dirty="0">
                <a:solidFill>
                  <a:schemeClr val="tx1">
                    <a:lumMod val="95000"/>
                  </a:schemeClr>
                </a:solidFill>
                <a:latin typeface="+mj-lt"/>
              </a:rPr>
              <a:t>$4 is $a0, $2 is $v0</a:t>
            </a:r>
            <a:endParaRPr lang="en-CA" dirty="0">
              <a:solidFill>
                <a:schemeClr val="tx1">
                  <a:lumMod val="95000"/>
                </a:schemeClr>
              </a:solidFill>
              <a:latin typeface="+mj-lt"/>
            </a:endParaRPr>
          </a:p>
        </p:txBody>
      </p:sp>
      <p:sp>
        <p:nvSpPr>
          <p:cNvPr id="5" name="Slide Number Placeholder 4"/>
          <p:cNvSpPr>
            <a:spLocks noGrp="1"/>
          </p:cNvSpPr>
          <p:nvPr>
            <p:ph type="sldNum" sz="quarter" idx="12"/>
          </p:nvPr>
        </p:nvSpPr>
        <p:spPr/>
        <p:txBody>
          <a:bodyPr/>
          <a:lstStyle/>
          <a:p>
            <a:fld id="{1552E37E-424F-4DCE-BB6E-731ABDD533B7}" type="slidenum">
              <a:rPr lang="en-CA" smtClean="0"/>
              <a:pPr/>
              <a:t>12</a:t>
            </a:fld>
            <a:endParaRPr lang="en-CA"/>
          </a:p>
        </p:txBody>
      </p:sp>
      <p:sp>
        <p:nvSpPr>
          <p:cNvPr id="8" name="Title 4">
            <a:extLst>
              <a:ext uri="{FF2B5EF4-FFF2-40B4-BE49-F238E27FC236}">
                <a16:creationId xmlns:a16="http://schemas.microsoft.com/office/drawing/2014/main" id="{F2ADEA2A-5238-A74D-B5CE-BDC20324BFC7}"/>
              </a:ext>
            </a:extLst>
          </p:cNvPr>
          <p:cNvSpPr>
            <a:spLocks noGrp="1"/>
          </p:cNvSpPr>
          <p:nvPr>
            <p:ph type="title"/>
          </p:nvPr>
        </p:nvSpPr>
        <p:spPr>
          <a:xfrm>
            <a:off x="407368" y="748943"/>
            <a:ext cx="10670976" cy="914400"/>
          </a:xfrm>
        </p:spPr>
        <p:txBody>
          <a:bodyPr/>
          <a:lstStyle/>
          <a:p>
            <a:r>
              <a:rPr lang="en-US" dirty="0"/>
              <a:t>System calls</a:t>
            </a:r>
            <a:endParaRPr lang="en-CA" dirty="0"/>
          </a:p>
        </p:txBody>
      </p:sp>
      <p:sp>
        <p:nvSpPr>
          <p:cNvPr id="2" name="TextBox 1">
            <a:extLst>
              <a:ext uri="{FF2B5EF4-FFF2-40B4-BE49-F238E27FC236}">
                <a16:creationId xmlns:a16="http://schemas.microsoft.com/office/drawing/2014/main" id="{2D78C3FC-1B3E-DB4A-A2DC-8675DA242629}"/>
              </a:ext>
            </a:extLst>
          </p:cNvPr>
          <p:cNvSpPr txBox="1"/>
          <p:nvPr/>
        </p:nvSpPr>
        <p:spPr>
          <a:xfrm>
            <a:off x="6305311" y="5410423"/>
            <a:ext cx="4539704" cy="369332"/>
          </a:xfrm>
          <a:prstGeom prst="rect">
            <a:avLst/>
          </a:prstGeom>
          <a:noFill/>
        </p:spPr>
        <p:txBody>
          <a:bodyPr wrap="none" rtlCol="0">
            <a:spAutoFit/>
          </a:bodyPr>
          <a:lstStyle/>
          <a:p>
            <a:r>
              <a:rPr lang="en-US" i="1" dirty="0"/>
              <a:t>... And more services for different environments</a:t>
            </a:r>
          </a:p>
        </p:txBody>
      </p:sp>
    </p:spTree>
    <p:extLst>
      <p:ext uri="{BB962C8B-B14F-4D97-AF65-F5344CB8AC3E}">
        <p14:creationId xmlns:p14="http://schemas.microsoft.com/office/powerpoint/2010/main" val="1786882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839416" y="476672"/>
            <a:ext cx="10363200" cy="914400"/>
          </a:xfrm>
        </p:spPr>
        <p:txBody>
          <a:bodyPr/>
          <a:lstStyle/>
          <a:p>
            <a:r>
              <a:rPr lang="en-US" dirty="0" err="1"/>
              <a:t>syscall</a:t>
            </a:r>
            <a:r>
              <a:rPr lang="en-US" dirty="0"/>
              <a:t> example</a:t>
            </a:r>
          </a:p>
        </p:txBody>
      </p:sp>
      <p:sp>
        <p:nvSpPr>
          <p:cNvPr id="2" name="Slide Number Placeholder 1"/>
          <p:cNvSpPr>
            <a:spLocks noGrp="1"/>
          </p:cNvSpPr>
          <p:nvPr>
            <p:ph type="sldNum" sz="quarter" idx="12"/>
          </p:nvPr>
        </p:nvSpPr>
        <p:spPr/>
        <p:txBody>
          <a:bodyPr/>
          <a:lstStyle/>
          <a:p>
            <a:fld id="{1552E37E-424F-4DCE-BB6E-731ABDD533B7}" type="slidenum">
              <a:rPr lang="en-CA" smtClean="0"/>
              <a:pPr/>
              <a:t>13</a:t>
            </a:fld>
            <a:endParaRPr lang="en-CA"/>
          </a:p>
        </p:txBody>
      </p:sp>
      <p:sp>
        <p:nvSpPr>
          <p:cNvPr id="5" name="Rectangle 4"/>
          <p:cNvSpPr/>
          <p:nvPr/>
        </p:nvSpPr>
        <p:spPr>
          <a:xfrm>
            <a:off x="545432" y="2564904"/>
            <a:ext cx="11167192" cy="2862322"/>
          </a:xfrm>
          <a:prstGeom prst="rect">
            <a:avLst/>
          </a:prstGeom>
          <a:solidFill>
            <a:srgbClr val="002060"/>
          </a:solidFill>
          <a:ln>
            <a:solidFill>
              <a:schemeClr val="tx2"/>
            </a:solidFill>
          </a:ln>
        </p:spPr>
        <p:txBody>
          <a:bodyPr wrap="square">
            <a:spAutoFit/>
          </a:bodyPr>
          <a:lstStyle/>
          <a:p>
            <a:pPr>
              <a:lnSpc>
                <a:spcPct val="150000"/>
              </a:lnSpc>
            </a:pPr>
            <a:endParaRPr lang="en-US" sz="2400" dirty="0">
              <a:latin typeface="+mj-lt"/>
            </a:endParaRPr>
          </a:p>
          <a:p>
            <a:pPr>
              <a:lnSpc>
                <a:spcPct val="150000"/>
              </a:lnSpc>
            </a:pPr>
            <a:r>
              <a:rPr lang="en-US" sz="2400" dirty="0">
                <a:solidFill>
                  <a:srgbClr val="FFFF00"/>
                </a:solidFill>
                <a:latin typeface="+mj-lt"/>
              </a:rPr>
              <a:t>li $v0, 4        </a:t>
            </a:r>
            <a:r>
              <a:rPr lang="en-US" sz="2400" dirty="0">
                <a:latin typeface="+mj-lt"/>
              </a:rPr>
              <a:t># $v0 stores </a:t>
            </a:r>
            <a:r>
              <a:rPr lang="en-US" sz="2400" dirty="0" err="1">
                <a:latin typeface="+mj-lt"/>
              </a:rPr>
              <a:t>syscall</a:t>
            </a:r>
            <a:r>
              <a:rPr lang="en-US" sz="2400" dirty="0">
                <a:latin typeface="+mj-lt"/>
              </a:rPr>
              <a:t> number, 4 is </a:t>
            </a:r>
            <a:r>
              <a:rPr lang="en-US" sz="2400" dirty="0" err="1">
                <a:latin typeface="+mj-lt"/>
              </a:rPr>
              <a:t>print_string</a:t>
            </a:r>
            <a:endParaRPr lang="en-US" sz="2400" dirty="0">
              <a:latin typeface="+mj-lt"/>
            </a:endParaRPr>
          </a:p>
          <a:p>
            <a:pPr>
              <a:lnSpc>
                <a:spcPct val="150000"/>
              </a:lnSpc>
            </a:pPr>
            <a:r>
              <a:rPr lang="en-US" sz="2400" dirty="0">
                <a:solidFill>
                  <a:srgbClr val="FFFF00"/>
                </a:solidFill>
                <a:latin typeface="+mj-lt"/>
              </a:rPr>
              <a:t>la $a0, </a:t>
            </a:r>
            <a:r>
              <a:rPr lang="en-US" sz="2400" dirty="0" err="1">
                <a:solidFill>
                  <a:srgbClr val="FFFF00"/>
                </a:solidFill>
                <a:latin typeface="+mj-lt"/>
              </a:rPr>
              <a:t>promptA</a:t>
            </a:r>
            <a:r>
              <a:rPr lang="en-US" sz="2400" dirty="0">
                <a:solidFill>
                  <a:srgbClr val="FFFF00"/>
                </a:solidFill>
                <a:latin typeface="+mj-lt"/>
              </a:rPr>
              <a:t>  </a:t>
            </a:r>
            <a:r>
              <a:rPr lang="en-US" sz="2400" dirty="0">
                <a:latin typeface="+mj-lt"/>
              </a:rPr>
              <a:t># $a0 stores the address of the string to print</a:t>
            </a:r>
          </a:p>
          <a:p>
            <a:pPr>
              <a:lnSpc>
                <a:spcPct val="150000"/>
              </a:lnSpc>
            </a:pPr>
            <a:r>
              <a:rPr lang="en-US" sz="2400" dirty="0" err="1">
                <a:solidFill>
                  <a:srgbClr val="FFFF00"/>
                </a:solidFill>
                <a:latin typeface="+mj-lt"/>
              </a:rPr>
              <a:t>syscall</a:t>
            </a:r>
            <a:r>
              <a:rPr lang="en-US" sz="2400" dirty="0">
                <a:solidFill>
                  <a:srgbClr val="FFFF00"/>
                </a:solidFill>
                <a:latin typeface="+mj-lt"/>
              </a:rPr>
              <a:t>  </a:t>
            </a:r>
            <a:r>
              <a:rPr lang="en-US" sz="2400" dirty="0">
                <a:latin typeface="+mj-lt"/>
              </a:rPr>
              <a:t>        # check $v0 and $a0 and act accordingly</a:t>
            </a:r>
          </a:p>
          <a:p>
            <a:pPr>
              <a:lnSpc>
                <a:spcPct val="150000"/>
              </a:lnSpc>
            </a:pPr>
            <a:endParaRPr lang="en-US" sz="2400" dirty="0">
              <a:latin typeface="+mj-lt"/>
            </a:endParaRPr>
          </a:p>
        </p:txBody>
      </p:sp>
    </p:spTree>
    <p:extLst>
      <p:ext uri="{BB962C8B-B14F-4D97-AF65-F5344CB8AC3E}">
        <p14:creationId xmlns:p14="http://schemas.microsoft.com/office/powerpoint/2010/main" val="22262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Arrays and Structs</a:t>
            </a:r>
            <a:endParaRPr lang="en-CA" sz="4400" b="1" dirty="0"/>
          </a:p>
        </p:txBody>
      </p:sp>
      <p:pic>
        <p:nvPicPr>
          <p:cNvPr id="1026" name="Picture 2" descr="egg-car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896" y="2636913"/>
            <a:ext cx="4457700" cy="3009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lide Number Placeholder 2"/>
          <p:cNvSpPr>
            <a:spLocks noGrp="1"/>
          </p:cNvSpPr>
          <p:nvPr>
            <p:ph type="sldNum" sz="quarter" idx="12"/>
          </p:nvPr>
        </p:nvSpPr>
        <p:spPr/>
        <p:txBody>
          <a:bodyPr/>
          <a:lstStyle/>
          <a:p>
            <a:fld id="{1552E37E-424F-4DCE-BB6E-731ABDD533B7}" type="slidenum">
              <a:rPr lang="en-CA" smtClean="0"/>
              <a:pPr/>
              <a:t>14</a:t>
            </a:fld>
            <a:endParaRPr lang="en-CA"/>
          </a:p>
        </p:txBody>
      </p:sp>
    </p:spTree>
    <p:extLst>
      <p:ext uri="{BB962C8B-B14F-4D97-AF65-F5344CB8AC3E}">
        <p14:creationId xmlns:p14="http://schemas.microsoft.com/office/powerpoint/2010/main" val="97227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7600" y="195809"/>
            <a:ext cx="10363200" cy="914400"/>
          </a:xfrm>
        </p:spPr>
        <p:txBody>
          <a:bodyPr/>
          <a:lstStyle/>
          <a:p>
            <a:r>
              <a:rPr lang="en-US" dirty="0"/>
              <a:t>Data storage</a:t>
            </a:r>
            <a:endParaRPr lang="en-CA" dirty="0"/>
          </a:p>
        </p:txBody>
      </p:sp>
      <p:sp>
        <p:nvSpPr>
          <p:cNvPr id="6" name="Content Placeholder 5"/>
          <p:cNvSpPr>
            <a:spLocks noGrp="1"/>
          </p:cNvSpPr>
          <p:nvPr>
            <p:ph idx="1"/>
          </p:nvPr>
        </p:nvSpPr>
        <p:spPr>
          <a:xfrm>
            <a:off x="952600" y="1087989"/>
            <a:ext cx="10369152" cy="1800200"/>
          </a:xfrm>
        </p:spPr>
        <p:txBody>
          <a:bodyPr>
            <a:noAutofit/>
          </a:bodyPr>
          <a:lstStyle/>
          <a:p>
            <a:pPr lvl="1"/>
            <a:r>
              <a:rPr lang="en-US" sz="2800" dirty="0"/>
              <a:t>At the beginning of the program, create labels for memory locations that are used to store values.</a:t>
            </a:r>
          </a:p>
          <a:p>
            <a:pPr lvl="1"/>
            <a:r>
              <a:rPr lang="en-US" sz="2800" dirty="0"/>
              <a:t>Always in form:  </a:t>
            </a:r>
            <a:r>
              <a:rPr lang="en-US" sz="2800" b="1" dirty="0">
                <a:solidFill>
                  <a:srgbClr val="FFFF00"/>
                </a:solidFill>
                <a:latin typeface="Courier New" pitchFamily="49" charset="0"/>
                <a:cs typeface="Courier New" pitchFamily="49" charset="0"/>
              </a:rPr>
              <a:t>label   type   value</a:t>
            </a:r>
            <a:endParaRPr lang="en-CA" sz="2800" b="1" dirty="0">
              <a:solidFill>
                <a:srgbClr val="FFFF00"/>
              </a:solidFill>
              <a:latin typeface="Courier New" pitchFamily="49" charset="0"/>
              <a:cs typeface="Courier New" pitchFamily="49" charset="0"/>
            </a:endParaRPr>
          </a:p>
        </p:txBody>
      </p:sp>
      <p:sp>
        <p:nvSpPr>
          <p:cNvPr id="7" name="TextBox 6"/>
          <p:cNvSpPr txBox="1"/>
          <p:nvPr/>
        </p:nvSpPr>
        <p:spPr>
          <a:xfrm>
            <a:off x="1924708" y="2775304"/>
            <a:ext cx="8424936" cy="3816429"/>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b="1" dirty="0">
                <a:latin typeface="Courier New" pitchFamily="49" charset="0"/>
                <a:cs typeface="Courier New" pitchFamily="49" charset="0"/>
              </a:rPr>
              <a:t>.data</a:t>
            </a:r>
          </a:p>
          <a:p>
            <a:r>
              <a:rPr lang="en-CA" dirty="0">
                <a:latin typeface="Courier New" pitchFamily="49" charset="0"/>
                <a:cs typeface="Courier New" pitchFamily="49" charset="0"/>
              </a:rPr>
              <a:t># create a single integer variable with initial value 3 </a:t>
            </a:r>
          </a:p>
          <a:p>
            <a:pPr>
              <a:spcAft>
                <a:spcPts val="600"/>
              </a:spcAft>
            </a:pPr>
            <a:r>
              <a:rPr lang="en-CA" b="1" dirty="0">
                <a:solidFill>
                  <a:srgbClr val="FFFF00"/>
                </a:solidFill>
                <a:latin typeface="Courier New" pitchFamily="49" charset="0"/>
                <a:cs typeface="Courier New" pitchFamily="49" charset="0"/>
              </a:rPr>
              <a:t>var1:		.word	   3 </a:t>
            </a:r>
          </a:p>
          <a:p>
            <a:pPr>
              <a:spcAft>
                <a:spcPts val="600"/>
              </a:spcAft>
            </a:pPr>
            <a:r>
              <a:rPr lang="en-CA" dirty="0">
                <a:latin typeface="Courier New" pitchFamily="49" charset="0"/>
                <a:cs typeface="Courier New" pitchFamily="49" charset="0"/>
              </a:rPr>
              <a:t># create a 4-element integer array </a:t>
            </a:r>
            <a:endParaRPr lang="en-CA" b="1" dirty="0">
              <a:solidFill>
                <a:srgbClr val="FFFF00"/>
              </a:solidFill>
              <a:latin typeface="Courier New" pitchFamily="49" charset="0"/>
              <a:cs typeface="Courier New" pitchFamily="49" charset="0"/>
            </a:endParaRPr>
          </a:p>
          <a:p>
            <a:pPr>
              <a:spcAft>
                <a:spcPts val="600"/>
              </a:spcAft>
            </a:pPr>
            <a:r>
              <a:rPr lang="en-CA" b="1" dirty="0">
                <a:solidFill>
                  <a:srgbClr val="FFFF00"/>
                </a:solidFill>
                <a:latin typeface="Courier New" pitchFamily="49" charset="0"/>
                <a:cs typeface="Courier New" pitchFamily="49" charset="0"/>
              </a:rPr>
              <a:t>array0:	.word	   3, 7, 5, 42 		</a:t>
            </a:r>
          </a:p>
          <a:p>
            <a:r>
              <a:rPr lang="en-CA" dirty="0">
                <a:latin typeface="Courier New" pitchFamily="49" charset="0"/>
                <a:cs typeface="Courier New" pitchFamily="49" charset="0"/>
              </a:rPr>
              <a:t># create a 2-element character array with elements </a:t>
            </a:r>
          </a:p>
          <a:p>
            <a:r>
              <a:rPr lang="en-CA" dirty="0">
                <a:latin typeface="Courier New" pitchFamily="49" charset="0"/>
                <a:cs typeface="Courier New" pitchFamily="49" charset="0"/>
              </a:rPr>
              <a:t># initialized to a and b </a:t>
            </a:r>
          </a:p>
          <a:p>
            <a:pPr>
              <a:spcAft>
                <a:spcPts val="600"/>
              </a:spcAft>
            </a:pPr>
            <a:r>
              <a:rPr lang="en-CA" b="1" dirty="0">
                <a:solidFill>
                  <a:srgbClr val="FFFF00"/>
                </a:solidFill>
                <a:latin typeface="Courier New" pitchFamily="49" charset="0"/>
                <a:cs typeface="Courier New" pitchFamily="49" charset="0"/>
              </a:rPr>
              <a:t>array1:	.byte    'a’, 'b' </a:t>
            </a:r>
            <a:r>
              <a:rPr lang="en-CA" dirty="0">
                <a:solidFill>
                  <a:srgbClr val="FFFF00"/>
                </a:solidFill>
                <a:latin typeface="Courier New" pitchFamily="49" charset="0"/>
                <a:cs typeface="Courier New" pitchFamily="49" charset="0"/>
              </a:rPr>
              <a:t>	</a:t>
            </a:r>
          </a:p>
          <a:p>
            <a:r>
              <a:rPr lang="en-CA" dirty="0">
                <a:latin typeface="Courier New" pitchFamily="49" charset="0"/>
                <a:cs typeface="Courier New" pitchFamily="49" charset="0"/>
              </a:rPr>
              <a:t># allocate 40 consecutive bytes, with uninitialized </a:t>
            </a:r>
          </a:p>
          <a:p>
            <a:r>
              <a:rPr lang="en-CA" dirty="0">
                <a:latin typeface="Courier New" pitchFamily="49" charset="0"/>
                <a:cs typeface="Courier New" pitchFamily="49" charset="0"/>
              </a:rPr>
              <a:t># storage. Could be used as a 40-element character array,  # or a 10-element integer array.</a:t>
            </a:r>
          </a:p>
          <a:p>
            <a:r>
              <a:rPr lang="en-CA" b="1" dirty="0">
                <a:solidFill>
                  <a:srgbClr val="FFFF00"/>
                </a:solidFill>
                <a:latin typeface="Courier New" pitchFamily="49" charset="0"/>
                <a:cs typeface="Courier New" pitchFamily="49" charset="0"/>
              </a:rPr>
              <a:t>array2: 	.space   40 </a:t>
            </a:r>
            <a:r>
              <a:rPr lang="en-CA" dirty="0">
                <a:solidFill>
                  <a:srgbClr val="FFFF00"/>
                </a:solidFill>
                <a:latin typeface="Courier New" pitchFamily="49" charset="0"/>
                <a:cs typeface="Courier New" pitchFamily="49" charset="0"/>
              </a:rPr>
              <a:t>		</a:t>
            </a:r>
            <a:endParaRPr lang="en-US" dirty="0">
              <a:solidFill>
                <a:srgbClr val="FFFF00"/>
              </a:solidFill>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lstStyle/>
          <a:p>
            <a:fld id="{1552E37E-424F-4DCE-BB6E-731ABDD533B7}" type="slidenum">
              <a:rPr lang="en-CA" smtClean="0"/>
              <a:pPr/>
              <a:t>15</a:t>
            </a:fld>
            <a:endParaRPr lang="en-CA"/>
          </a:p>
        </p:txBody>
      </p:sp>
    </p:spTree>
    <p:extLst>
      <p:ext uri="{BB962C8B-B14F-4D97-AF65-F5344CB8AC3E}">
        <p14:creationId xmlns:p14="http://schemas.microsoft.com/office/powerpoint/2010/main" val="11221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1624" y="1916832"/>
            <a:ext cx="6984776" cy="1938992"/>
          </a:xfrm>
          <a:prstGeom prst="rect">
            <a:avLst/>
          </a:prstGeom>
          <a:noFill/>
        </p:spPr>
        <p:txBody>
          <a:bodyPr wrap="square" rtlCol="0">
            <a:spAutoFit/>
          </a:bodyPr>
          <a:lstStyle/>
          <a:p>
            <a:r>
              <a:rPr lang="en-CA" sz="4000" dirty="0"/>
              <a:t>Integer type (</a:t>
            </a:r>
            <a:r>
              <a:rPr lang="en-CA" sz="4000" dirty="0" err="1"/>
              <a:t>int</a:t>
            </a:r>
            <a:r>
              <a:rPr lang="en-CA" sz="4000" dirty="0"/>
              <a:t>): 4 byte</a:t>
            </a:r>
          </a:p>
          <a:p>
            <a:endParaRPr lang="en-CA" sz="4000" dirty="0"/>
          </a:p>
          <a:p>
            <a:r>
              <a:rPr lang="en-CA" sz="4000" dirty="0"/>
              <a:t>Character type (char): 1 byte</a:t>
            </a:r>
          </a:p>
        </p:txBody>
      </p:sp>
      <p:sp>
        <p:nvSpPr>
          <p:cNvPr id="3" name="Slide Number Placeholder 2"/>
          <p:cNvSpPr>
            <a:spLocks noGrp="1"/>
          </p:cNvSpPr>
          <p:nvPr>
            <p:ph type="sldNum" sz="quarter" idx="12"/>
          </p:nvPr>
        </p:nvSpPr>
        <p:spPr/>
        <p:txBody>
          <a:bodyPr/>
          <a:lstStyle/>
          <a:p>
            <a:fld id="{1552E37E-424F-4DCE-BB6E-731ABDD533B7}" type="slidenum">
              <a:rPr lang="en-CA" smtClean="0"/>
              <a:pPr/>
              <a:t>16</a:t>
            </a:fld>
            <a:endParaRPr lang="en-CA"/>
          </a:p>
        </p:txBody>
      </p:sp>
    </p:spTree>
    <p:extLst>
      <p:ext uri="{BB962C8B-B14F-4D97-AF65-F5344CB8AC3E}">
        <p14:creationId xmlns:p14="http://schemas.microsoft.com/office/powerpoint/2010/main" val="1480934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Arrays!</a:t>
            </a:r>
            <a:endParaRPr lang="en-CA" dirty="0"/>
          </a:p>
        </p:txBody>
      </p:sp>
      <p:sp>
        <p:nvSpPr>
          <p:cNvPr id="3" name="Content Placeholder 2"/>
          <p:cNvSpPr>
            <a:spLocks noGrp="1"/>
          </p:cNvSpPr>
          <p:nvPr>
            <p:ph idx="1"/>
          </p:nvPr>
        </p:nvSpPr>
        <p:spPr>
          <a:xfrm>
            <a:off x="1219200" y="2420888"/>
            <a:ext cx="10061376" cy="4176464"/>
          </a:xfrm>
        </p:spPr>
        <p:txBody>
          <a:bodyPr>
            <a:normAutofit lnSpcReduction="10000"/>
          </a:bodyPr>
          <a:lstStyle/>
          <a:p>
            <a:pPr>
              <a:spcAft>
                <a:spcPts val="600"/>
              </a:spcAft>
            </a:pPr>
            <a:r>
              <a:rPr lang="en-US" dirty="0"/>
              <a:t>Arrays in assembly language:</a:t>
            </a:r>
          </a:p>
          <a:p>
            <a:pPr lvl="1">
              <a:spcAft>
                <a:spcPts val="600"/>
              </a:spcAft>
            </a:pPr>
            <a:r>
              <a:rPr lang="en-US" dirty="0"/>
              <a:t>The address of the </a:t>
            </a:r>
            <a:r>
              <a:rPr lang="en-US" dirty="0">
                <a:solidFill>
                  <a:srgbClr val="FFFF00"/>
                </a:solidFill>
              </a:rPr>
              <a:t>first element </a:t>
            </a:r>
            <a:r>
              <a:rPr lang="en-US" dirty="0"/>
              <a:t>of the array is used to store and access the elements of the array.</a:t>
            </a:r>
          </a:p>
          <a:p>
            <a:pPr lvl="1">
              <a:spcAft>
                <a:spcPts val="600"/>
              </a:spcAft>
            </a:pPr>
            <a:r>
              <a:rPr lang="en-US" dirty="0"/>
              <a:t>To access an element of the array, get the address of that element by adding an </a:t>
            </a:r>
            <a:r>
              <a:rPr lang="en-US" dirty="0">
                <a:solidFill>
                  <a:srgbClr val="FFFF00"/>
                </a:solidFill>
              </a:rPr>
              <a:t>offset</a:t>
            </a:r>
            <a:r>
              <a:rPr lang="en-US" dirty="0"/>
              <a:t> distance to the address of the first element.</a:t>
            </a:r>
          </a:p>
          <a:p>
            <a:pPr lvl="2">
              <a:spcAft>
                <a:spcPts val="600"/>
              </a:spcAft>
            </a:pPr>
            <a:r>
              <a:rPr lang="en-US" dirty="0">
                <a:solidFill>
                  <a:srgbClr val="FFFF00"/>
                </a:solidFill>
              </a:rPr>
              <a:t>offset = array index * the size of a single element</a:t>
            </a:r>
          </a:p>
          <a:p>
            <a:pPr lvl="1">
              <a:spcAft>
                <a:spcPts val="600"/>
              </a:spcAft>
            </a:pPr>
            <a:r>
              <a:rPr lang="en-US" dirty="0"/>
              <a:t>Arrays are stored in memory. For operations on them, fetch the array values and store them in registers. Operate on them, then store them back into memory.</a:t>
            </a:r>
            <a:endParaRPr lang="en-CA" dirty="0"/>
          </a:p>
        </p:txBody>
      </p:sp>
      <p:sp>
        <p:nvSpPr>
          <p:cNvPr id="4" name="TextBox 3"/>
          <p:cNvSpPr txBox="1"/>
          <p:nvPr/>
        </p:nvSpPr>
        <p:spPr>
          <a:xfrm>
            <a:off x="5231904" y="764704"/>
            <a:ext cx="3888432" cy="1292662"/>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A[100], B[100];</a:t>
            </a:r>
          </a:p>
          <a:p>
            <a:r>
              <a:rPr lang="en-CA" dirty="0">
                <a:latin typeface="Courier New" pitchFamily="49" charset="0"/>
                <a:cs typeface="Courier New" pitchFamily="49" charset="0"/>
              </a:rPr>
              <a:t> for (</a:t>
            </a:r>
            <a:r>
              <a:rPr lang="en-CA" dirty="0" err="1">
                <a:latin typeface="Courier New" pitchFamily="49" charset="0"/>
                <a:cs typeface="Courier New" pitchFamily="49" charset="0"/>
              </a:rPr>
              <a:t>i</a:t>
            </a:r>
            <a:r>
              <a:rPr lang="en-CA" dirty="0">
                <a:latin typeface="Courier New" pitchFamily="49" charset="0"/>
                <a:cs typeface="Courier New" pitchFamily="49" charset="0"/>
              </a:rPr>
              <a:t>=0; </a:t>
            </a:r>
            <a:r>
              <a:rPr lang="en-CA" dirty="0" err="1">
                <a:latin typeface="Courier New" pitchFamily="49" charset="0"/>
                <a:cs typeface="Courier New" pitchFamily="49" charset="0"/>
              </a:rPr>
              <a:t>i</a:t>
            </a:r>
            <a:r>
              <a:rPr lang="en-CA" dirty="0">
                <a:latin typeface="Courier New" pitchFamily="49" charset="0"/>
                <a:cs typeface="Courier New" pitchFamily="49" charset="0"/>
              </a:rPr>
              <a:t>&lt;100; </a:t>
            </a:r>
            <a:r>
              <a:rPr lang="en-CA" dirty="0" err="1">
                <a:latin typeface="Courier New" pitchFamily="49" charset="0"/>
                <a:cs typeface="Courier New" pitchFamily="49" charset="0"/>
              </a:rPr>
              <a:t>i</a:t>
            </a:r>
            <a:r>
              <a:rPr lang="en-CA" dirty="0">
                <a:latin typeface="Courier New" pitchFamily="49" charset="0"/>
                <a:cs typeface="Courier New" pitchFamily="49" charset="0"/>
              </a:rPr>
              <a:t>++) {</a:t>
            </a:r>
          </a:p>
          <a:p>
            <a:r>
              <a:rPr lang="en-CA" dirty="0">
                <a:latin typeface="Courier New" pitchFamily="49" charset="0"/>
                <a:cs typeface="Courier New" pitchFamily="49" charset="0"/>
              </a:rPr>
              <a:t>    A[</a:t>
            </a:r>
            <a:r>
              <a:rPr lang="en-CA" dirty="0" err="1">
                <a:latin typeface="Courier New" pitchFamily="49" charset="0"/>
                <a:cs typeface="Courier New" pitchFamily="49" charset="0"/>
              </a:rPr>
              <a:t>i</a:t>
            </a:r>
            <a:r>
              <a:rPr lang="en-CA" dirty="0">
                <a:latin typeface="Courier New" pitchFamily="49" charset="0"/>
                <a:cs typeface="Courier New" pitchFamily="49" charset="0"/>
              </a:rPr>
              <a:t>] = B[</a:t>
            </a:r>
            <a:r>
              <a:rPr lang="en-CA" dirty="0" err="1">
                <a:latin typeface="Courier New" pitchFamily="49" charset="0"/>
                <a:cs typeface="Courier New" pitchFamily="49" charset="0"/>
              </a:rPr>
              <a:t>i</a:t>
            </a:r>
            <a:r>
              <a:rPr lang="en-CA" dirty="0">
                <a:latin typeface="Courier New" pitchFamily="49" charset="0"/>
                <a:cs typeface="Courier New" pitchFamily="49" charset="0"/>
              </a:rPr>
              <a:t>] + 1;</a:t>
            </a:r>
          </a:p>
          <a:p>
            <a:r>
              <a:rPr lang="en-CA" dirty="0">
                <a:latin typeface="Courier New" pitchFamily="49" charset="0"/>
                <a:cs typeface="Courier New" pitchFamily="49" charset="0"/>
              </a:rPr>
              <a:t> }</a:t>
            </a:r>
            <a:endParaRPr lang="en-US" dirty="0">
              <a:latin typeface="Courier New" pitchFamily="49" charset="0"/>
              <a:cs typeface="Courier New" pitchFamily="49" charset="0"/>
            </a:endParaRPr>
          </a:p>
        </p:txBody>
      </p:sp>
      <p:sp>
        <p:nvSpPr>
          <p:cNvPr id="5" name="Slide Number Placeholder 4"/>
          <p:cNvSpPr>
            <a:spLocks noGrp="1"/>
          </p:cNvSpPr>
          <p:nvPr>
            <p:ph type="sldNum" sz="quarter" idx="12"/>
          </p:nvPr>
        </p:nvSpPr>
        <p:spPr/>
        <p:txBody>
          <a:bodyPr/>
          <a:lstStyle/>
          <a:p>
            <a:fld id="{1552E37E-424F-4DCE-BB6E-731ABDD533B7}" type="slidenum">
              <a:rPr lang="en-CA" smtClean="0"/>
              <a:pPr/>
              <a:t>17</a:t>
            </a:fld>
            <a:endParaRPr lang="en-CA"/>
          </a:p>
        </p:txBody>
      </p:sp>
    </p:spTree>
    <p:extLst>
      <p:ext uri="{BB962C8B-B14F-4D97-AF65-F5344CB8AC3E}">
        <p14:creationId xmlns:p14="http://schemas.microsoft.com/office/powerpoint/2010/main" val="80090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07568" y="1628800"/>
          <a:ext cx="6336702" cy="663848"/>
        </p:xfrm>
        <a:graphic>
          <a:graphicData uri="http://schemas.openxmlformats.org/drawingml/2006/table">
            <a:tbl>
              <a:tblPr firstRow="1" bandRow="1">
                <a:tableStyleId>{5C22544A-7EE6-4342-B048-85BDC9FD1C3A}</a:tableStyleId>
              </a:tblPr>
              <a:tblGrid>
                <a:gridCol w="1056117">
                  <a:extLst>
                    <a:ext uri="{9D8B030D-6E8A-4147-A177-3AD203B41FA5}">
                      <a16:colId xmlns:a16="http://schemas.microsoft.com/office/drawing/2014/main" val="20000"/>
                    </a:ext>
                  </a:extLst>
                </a:gridCol>
                <a:gridCol w="1056117">
                  <a:extLst>
                    <a:ext uri="{9D8B030D-6E8A-4147-A177-3AD203B41FA5}">
                      <a16:colId xmlns:a16="http://schemas.microsoft.com/office/drawing/2014/main" val="20001"/>
                    </a:ext>
                  </a:extLst>
                </a:gridCol>
                <a:gridCol w="1056117">
                  <a:extLst>
                    <a:ext uri="{9D8B030D-6E8A-4147-A177-3AD203B41FA5}">
                      <a16:colId xmlns:a16="http://schemas.microsoft.com/office/drawing/2014/main" val="20002"/>
                    </a:ext>
                  </a:extLst>
                </a:gridCol>
                <a:gridCol w="1056117">
                  <a:extLst>
                    <a:ext uri="{9D8B030D-6E8A-4147-A177-3AD203B41FA5}">
                      <a16:colId xmlns:a16="http://schemas.microsoft.com/office/drawing/2014/main" val="20003"/>
                    </a:ext>
                  </a:extLst>
                </a:gridCol>
                <a:gridCol w="1056117">
                  <a:extLst>
                    <a:ext uri="{9D8B030D-6E8A-4147-A177-3AD203B41FA5}">
                      <a16:colId xmlns:a16="http://schemas.microsoft.com/office/drawing/2014/main" val="20004"/>
                    </a:ext>
                  </a:extLst>
                </a:gridCol>
                <a:gridCol w="1056117">
                  <a:extLst>
                    <a:ext uri="{9D8B030D-6E8A-4147-A177-3AD203B41FA5}">
                      <a16:colId xmlns:a16="http://schemas.microsoft.com/office/drawing/2014/main" val="20005"/>
                    </a:ext>
                  </a:extLst>
                </a:gridCol>
              </a:tblGrid>
              <a:tr h="663848">
                <a:tc>
                  <a:txBody>
                    <a:bodyPr/>
                    <a:lstStyle/>
                    <a:p>
                      <a:pPr algn="ctr"/>
                      <a:r>
                        <a:rPr lang="en-CA" sz="3200" dirty="0"/>
                        <a:t>A[0]</a:t>
                      </a:r>
                    </a:p>
                  </a:txBody>
                  <a:tcPr>
                    <a:solidFill>
                      <a:schemeClr val="accent1">
                        <a:lumMod val="50000"/>
                      </a:schemeClr>
                    </a:solidFill>
                  </a:tcPr>
                </a:tc>
                <a:tc>
                  <a:txBody>
                    <a:bodyPr/>
                    <a:lstStyle/>
                    <a:p>
                      <a:pPr algn="ctr"/>
                      <a:r>
                        <a:rPr lang="en-CA" sz="3200" dirty="0"/>
                        <a:t>A[1]</a:t>
                      </a:r>
                    </a:p>
                  </a:txBody>
                  <a:tcPr>
                    <a:solidFill>
                      <a:schemeClr val="accent1">
                        <a:lumMod val="50000"/>
                      </a:schemeClr>
                    </a:solidFill>
                  </a:tcPr>
                </a:tc>
                <a:tc>
                  <a:txBody>
                    <a:bodyPr/>
                    <a:lstStyle/>
                    <a:p>
                      <a:pPr algn="ctr"/>
                      <a:r>
                        <a:rPr lang="en-CA" sz="3200" dirty="0"/>
                        <a:t>A[2]</a:t>
                      </a:r>
                    </a:p>
                  </a:txBody>
                  <a:tcPr>
                    <a:solidFill>
                      <a:schemeClr val="accent1">
                        <a:lumMod val="50000"/>
                      </a:schemeClr>
                    </a:solidFill>
                  </a:tcPr>
                </a:tc>
                <a:tc>
                  <a:txBody>
                    <a:bodyPr/>
                    <a:lstStyle/>
                    <a:p>
                      <a:pPr algn="ctr"/>
                      <a:r>
                        <a:rPr lang="en-CA" sz="3200" dirty="0"/>
                        <a:t>A[3]</a:t>
                      </a:r>
                    </a:p>
                  </a:txBody>
                  <a:tcPr>
                    <a:solidFill>
                      <a:schemeClr val="accent1">
                        <a:lumMod val="50000"/>
                      </a:schemeClr>
                    </a:solidFill>
                  </a:tcPr>
                </a:tc>
                <a:tc>
                  <a:txBody>
                    <a:bodyPr/>
                    <a:lstStyle/>
                    <a:p>
                      <a:pPr algn="ctr"/>
                      <a:r>
                        <a:rPr lang="en-CA" sz="3200" dirty="0"/>
                        <a:t>A[4]</a:t>
                      </a:r>
                    </a:p>
                  </a:txBody>
                  <a:tcPr>
                    <a:solidFill>
                      <a:schemeClr val="accent1">
                        <a:lumMod val="50000"/>
                      </a:schemeClr>
                    </a:solidFill>
                  </a:tcPr>
                </a:tc>
                <a:tc>
                  <a:txBody>
                    <a:bodyPr/>
                    <a:lstStyle/>
                    <a:p>
                      <a:pPr algn="ctr"/>
                      <a:r>
                        <a:rPr lang="en-CA" sz="3200" dirty="0"/>
                        <a:t>…</a:t>
                      </a:r>
                    </a:p>
                  </a:txBody>
                  <a:tcPr>
                    <a:solidFill>
                      <a:schemeClr val="accent1">
                        <a:lumMod val="50000"/>
                      </a:schemeClr>
                    </a:solidFill>
                  </a:tcPr>
                </a:tc>
                <a:extLst>
                  <a:ext uri="{0D108BD9-81ED-4DB2-BD59-A6C34878D82A}">
                    <a16:rowId xmlns:a16="http://schemas.microsoft.com/office/drawing/2014/main" val="10000"/>
                  </a:ext>
                </a:extLst>
              </a:tr>
            </a:tbl>
          </a:graphicData>
        </a:graphic>
      </p:graphicFrame>
      <p:sp>
        <p:nvSpPr>
          <p:cNvPr id="3" name="TextBox 2"/>
          <p:cNvSpPr txBox="1"/>
          <p:nvPr/>
        </p:nvSpPr>
        <p:spPr>
          <a:xfrm>
            <a:off x="2135560" y="548681"/>
            <a:ext cx="4104456" cy="646331"/>
          </a:xfrm>
          <a:prstGeom prst="rect">
            <a:avLst/>
          </a:prstGeom>
          <a:noFill/>
        </p:spPr>
        <p:txBody>
          <a:bodyPr wrap="square" rtlCol="0">
            <a:spAutoFit/>
          </a:bodyPr>
          <a:lstStyle/>
          <a:p>
            <a:r>
              <a:rPr lang="en-CA" sz="3600" dirty="0" err="1">
                <a:latin typeface="+mj-lt"/>
              </a:rPr>
              <a:t>int</a:t>
            </a:r>
            <a:r>
              <a:rPr lang="en-CA" sz="3600" dirty="0">
                <a:latin typeface="+mj-lt"/>
              </a:rPr>
              <a:t> A[100];</a:t>
            </a:r>
          </a:p>
        </p:txBody>
      </p:sp>
      <p:cxnSp>
        <p:nvCxnSpPr>
          <p:cNvPr id="5" name="Straight Arrow Connector 4"/>
          <p:cNvCxnSpPr/>
          <p:nvPr/>
        </p:nvCxnSpPr>
        <p:spPr>
          <a:xfrm flipV="1">
            <a:off x="6456040" y="2292648"/>
            <a:ext cx="0" cy="129614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55840" y="3717033"/>
            <a:ext cx="5256584" cy="584775"/>
          </a:xfrm>
          <a:prstGeom prst="rect">
            <a:avLst/>
          </a:prstGeom>
          <a:noFill/>
        </p:spPr>
        <p:txBody>
          <a:bodyPr wrap="square" rtlCol="0">
            <a:spAutoFit/>
          </a:bodyPr>
          <a:lstStyle/>
          <a:p>
            <a:r>
              <a:rPr lang="en-CA" sz="3200" dirty="0"/>
              <a:t>Offset = 4 x 4 bytes = 16 bytes</a:t>
            </a:r>
          </a:p>
        </p:txBody>
      </p:sp>
      <p:sp>
        <p:nvSpPr>
          <p:cNvPr id="9" name="TextBox 8"/>
          <p:cNvSpPr txBox="1"/>
          <p:nvPr/>
        </p:nvSpPr>
        <p:spPr>
          <a:xfrm>
            <a:off x="2351584" y="5013177"/>
            <a:ext cx="8136904" cy="584775"/>
          </a:xfrm>
          <a:prstGeom prst="rect">
            <a:avLst/>
          </a:prstGeom>
          <a:noFill/>
        </p:spPr>
        <p:txBody>
          <a:bodyPr wrap="square" rtlCol="0">
            <a:spAutoFit/>
          </a:bodyPr>
          <a:lstStyle/>
          <a:p>
            <a:r>
              <a:rPr lang="en-CA" sz="3200" dirty="0"/>
              <a:t>Address of A[4]  =  Address of A[0]  +  16 (bytes) </a:t>
            </a:r>
          </a:p>
        </p:txBody>
      </p:sp>
      <p:sp>
        <p:nvSpPr>
          <p:cNvPr id="4" name="Slide Number Placeholder 3"/>
          <p:cNvSpPr>
            <a:spLocks noGrp="1"/>
          </p:cNvSpPr>
          <p:nvPr>
            <p:ph type="sldNum" sz="quarter" idx="12"/>
          </p:nvPr>
        </p:nvSpPr>
        <p:spPr/>
        <p:txBody>
          <a:bodyPr/>
          <a:lstStyle/>
          <a:p>
            <a:fld id="{1552E37E-424F-4DCE-BB6E-731ABDD533B7}" type="slidenum">
              <a:rPr lang="en-CA" smtClean="0"/>
              <a:pPr/>
              <a:t>18</a:t>
            </a:fld>
            <a:endParaRPr lang="en-CA"/>
          </a:p>
        </p:txBody>
      </p:sp>
    </p:spTree>
    <p:extLst>
      <p:ext uri="{BB962C8B-B14F-4D97-AF65-F5344CB8AC3E}">
        <p14:creationId xmlns:p14="http://schemas.microsoft.com/office/powerpoint/2010/main" val="38342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52E37E-424F-4DCE-BB6E-731ABDD533B7}" type="slidenum">
              <a:rPr lang="en-CA" smtClean="0"/>
              <a:pPr/>
              <a:t>19</a:t>
            </a:fld>
            <a:endParaRPr lang="en-CA"/>
          </a:p>
        </p:txBody>
      </p:sp>
      <p:sp>
        <p:nvSpPr>
          <p:cNvPr id="3" name="TextBox 2"/>
          <p:cNvSpPr txBox="1"/>
          <p:nvPr/>
        </p:nvSpPr>
        <p:spPr>
          <a:xfrm>
            <a:off x="2783632" y="2276872"/>
            <a:ext cx="6696744" cy="1908215"/>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sz="2800" dirty="0">
                <a:latin typeface="Courier New" pitchFamily="49" charset="0"/>
                <a:cs typeface="Courier New" pitchFamily="49" charset="0"/>
              </a:rPr>
              <a:t> </a:t>
            </a:r>
            <a:r>
              <a:rPr lang="en-CA" sz="2800" dirty="0" err="1">
                <a:latin typeface="Courier New" pitchFamily="49" charset="0"/>
                <a:cs typeface="Courier New" pitchFamily="49" charset="0"/>
              </a:rPr>
              <a:t>int</a:t>
            </a:r>
            <a:r>
              <a:rPr lang="en-CA" sz="2800" dirty="0">
                <a:latin typeface="Courier New" pitchFamily="49" charset="0"/>
                <a:cs typeface="Courier New" pitchFamily="49" charset="0"/>
              </a:rPr>
              <a:t> A[100], B[100];</a:t>
            </a:r>
          </a:p>
          <a:p>
            <a:r>
              <a:rPr lang="en-CA" sz="2800" dirty="0">
                <a:latin typeface="Courier New" pitchFamily="49" charset="0"/>
                <a:cs typeface="Courier New" pitchFamily="49" charset="0"/>
              </a:rPr>
              <a:t> for (</a:t>
            </a:r>
            <a:r>
              <a:rPr lang="en-CA" sz="2800" dirty="0" err="1">
                <a:latin typeface="Courier New" pitchFamily="49" charset="0"/>
                <a:cs typeface="Courier New" pitchFamily="49" charset="0"/>
              </a:rPr>
              <a:t>i</a:t>
            </a:r>
            <a:r>
              <a:rPr lang="en-CA" sz="2800" dirty="0">
                <a:latin typeface="Courier New" pitchFamily="49" charset="0"/>
                <a:cs typeface="Courier New" pitchFamily="49" charset="0"/>
              </a:rPr>
              <a:t>=0; </a:t>
            </a:r>
            <a:r>
              <a:rPr lang="en-CA" sz="2800" dirty="0" err="1">
                <a:latin typeface="Courier New" pitchFamily="49" charset="0"/>
                <a:cs typeface="Courier New" pitchFamily="49" charset="0"/>
              </a:rPr>
              <a:t>i</a:t>
            </a:r>
            <a:r>
              <a:rPr lang="en-CA" sz="2800" dirty="0">
                <a:latin typeface="Courier New" pitchFamily="49" charset="0"/>
                <a:cs typeface="Courier New" pitchFamily="49" charset="0"/>
              </a:rPr>
              <a:t>&lt;100; </a:t>
            </a:r>
            <a:r>
              <a:rPr lang="en-CA" sz="2800" dirty="0" err="1">
                <a:latin typeface="Courier New" pitchFamily="49" charset="0"/>
                <a:cs typeface="Courier New" pitchFamily="49" charset="0"/>
              </a:rPr>
              <a:t>i</a:t>
            </a:r>
            <a:r>
              <a:rPr lang="en-CA" sz="2800" dirty="0">
                <a:latin typeface="Courier New" pitchFamily="49" charset="0"/>
                <a:cs typeface="Courier New" pitchFamily="49" charset="0"/>
              </a:rPr>
              <a:t>++) {</a:t>
            </a:r>
          </a:p>
          <a:p>
            <a:r>
              <a:rPr lang="en-CA" sz="2800" dirty="0">
                <a:latin typeface="Courier New" pitchFamily="49" charset="0"/>
                <a:cs typeface="Courier New" pitchFamily="49" charset="0"/>
              </a:rPr>
              <a:t>    A[</a:t>
            </a:r>
            <a:r>
              <a:rPr lang="en-CA" sz="2800" dirty="0" err="1">
                <a:latin typeface="Courier New" pitchFamily="49" charset="0"/>
                <a:cs typeface="Courier New" pitchFamily="49" charset="0"/>
              </a:rPr>
              <a:t>i</a:t>
            </a:r>
            <a:r>
              <a:rPr lang="en-CA" sz="2800" dirty="0">
                <a:latin typeface="Courier New" pitchFamily="49" charset="0"/>
                <a:cs typeface="Courier New" pitchFamily="49" charset="0"/>
              </a:rPr>
              <a:t>] = B[</a:t>
            </a:r>
            <a:r>
              <a:rPr lang="en-CA" sz="2800" dirty="0" err="1">
                <a:latin typeface="Courier New" pitchFamily="49" charset="0"/>
                <a:cs typeface="Courier New" pitchFamily="49" charset="0"/>
              </a:rPr>
              <a:t>i</a:t>
            </a:r>
            <a:r>
              <a:rPr lang="en-CA" sz="2800" dirty="0">
                <a:latin typeface="Courier New" pitchFamily="49" charset="0"/>
                <a:cs typeface="Courier New" pitchFamily="49" charset="0"/>
              </a:rPr>
              <a:t>] + 1;</a:t>
            </a:r>
          </a:p>
          <a:p>
            <a:r>
              <a:rPr lang="en-CA" sz="2800" dirty="0">
                <a:latin typeface="Courier New" pitchFamily="49" charset="0"/>
                <a:cs typeface="Courier New" pitchFamily="49" charset="0"/>
              </a:rPr>
              <a:t> }</a:t>
            </a:r>
            <a:endParaRPr lang="en-US" sz="2800" dirty="0">
              <a:latin typeface="Courier New" pitchFamily="49" charset="0"/>
              <a:cs typeface="Courier New" pitchFamily="49" charset="0"/>
            </a:endParaRPr>
          </a:p>
        </p:txBody>
      </p:sp>
      <p:sp>
        <p:nvSpPr>
          <p:cNvPr id="4" name="TextBox 3"/>
          <p:cNvSpPr txBox="1"/>
          <p:nvPr/>
        </p:nvSpPr>
        <p:spPr>
          <a:xfrm>
            <a:off x="1055440" y="620688"/>
            <a:ext cx="6552728" cy="769441"/>
          </a:xfrm>
          <a:prstGeom prst="rect">
            <a:avLst/>
          </a:prstGeom>
          <a:noFill/>
        </p:spPr>
        <p:txBody>
          <a:bodyPr wrap="square" rtlCol="0">
            <a:spAutoFit/>
          </a:bodyPr>
          <a:lstStyle/>
          <a:p>
            <a:r>
              <a:rPr lang="en-US" sz="4400" dirty="0"/>
              <a:t>Translate this </a:t>
            </a:r>
            <a:r>
              <a:rPr lang="en-US" sz="4400"/>
              <a:t>to assembly</a:t>
            </a:r>
          </a:p>
        </p:txBody>
      </p:sp>
    </p:spTree>
    <p:extLst>
      <p:ext uri="{BB962C8B-B14F-4D97-AF65-F5344CB8AC3E}">
        <p14:creationId xmlns:p14="http://schemas.microsoft.com/office/powerpoint/2010/main" val="154375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7568" y="2708920"/>
            <a:ext cx="71287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CSCB58 Week 10</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52E37E-424F-4DCE-BB6E-731ABDD533B7}"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978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9576" y="512064"/>
            <a:ext cx="7931224" cy="914400"/>
          </a:xfrm>
        </p:spPr>
        <p:txBody>
          <a:bodyPr/>
          <a:lstStyle/>
          <a:p>
            <a:r>
              <a:rPr lang="en-US" dirty="0"/>
              <a:t>Making sense of assembly code</a:t>
            </a:r>
            <a:endParaRPr lang="en-CA" dirty="0"/>
          </a:p>
        </p:txBody>
      </p:sp>
      <p:sp>
        <p:nvSpPr>
          <p:cNvPr id="4" name="Content Placeholder 3"/>
          <p:cNvSpPr>
            <a:spLocks noGrp="1"/>
          </p:cNvSpPr>
          <p:nvPr>
            <p:ph idx="1"/>
          </p:nvPr>
        </p:nvSpPr>
        <p:spPr>
          <a:xfrm>
            <a:off x="2358988" y="2348880"/>
            <a:ext cx="7772400" cy="2448272"/>
          </a:xfrm>
        </p:spPr>
        <p:txBody>
          <a:bodyPr/>
          <a:lstStyle/>
          <a:p>
            <a:r>
              <a:rPr lang="en-US" dirty="0"/>
              <a:t>The key to reading and designing assembly code is recognizing </a:t>
            </a:r>
            <a:r>
              <a:rPr lang="en-US" dirty="0">
                <a:solidFill>
                  <a:srgbClr val="FFFF00"/>
                </a:solidFill>
              </a:rPr>
              <a:t>portions of code </a:t>
            </a:r>
            <a:r>
              <a:rPr lang="en-US" dirty="0"/>
              <a:t>that represent </a:t>
            </a:r>
            <a:r>
              <a:rPr lang="en-US" dirty="0">
                <a:solidFill>
                  <a:srgbClr val="FFFF00"/>
                </a:solidFill>
              </a:rPr>
              <a:t>higher-level operations </a:t>
            </a:r>
            <a:r>
              <a:rPr lang="en-US" dirty="0"/>
              <a:t>that you’re familiar with.</a:t>
            </a:r>
            <a:endParaRPr lang="en-CA" dirty="0"/>
          </a:p>
        </p:txBody>
      </p:sp>
      <p:sp>
        <p:nvSpPr>
          <p:cNvPr id="2" name="Slide Number Placeholder 1"/>
          <p:cNvSpPr>
            <a:spLocks noGrp="1"/>
          </p:cNvSpPr>
          <p:nvPr>
            <p:ph type="sldNum" sz="quarter" idx="12"/>
          </p:nvPr>
        </p:nvSpPr>
        <p:spPr/>
        <p:txBody>
          <a:bodyPr/>
          <a:lstStyle/>
          <a:p>
            <a:fld id="{1552E37E-424F-4DCE-BB6E-731ABDD533B7}" type="slidenum">
              <a:rPr lang="en-CA" smtClean="0"/>
              <a:pPr/>
              <a:t>20</a:t>
            </a:fld>
            <a:endParaRPr lang="en-CA"/>
          </a:p>
        </p:txBody>
      </p:sp>
    </p:spTree>
    <p:extLst>
      <p:ext uri="{BB962C8B-B14F-4D97-AF65-F5344CB8AC3E}">
        <p14:creationId xmlns:p14="http://schemas.microsoft.com/office/powerpoint/2010/main" val="307020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1544" y="478413"/>
            <a:ext cx="3528392" cy="1292662"/>
          </a:xfrm>
          <a:prstGeom prst="rect">
            <a:avLst/>
          </a:prstGeom>
          <a:solidFill>
            <a:srgbClr val="002060"/>
          </a:solidFill>
          <a:ln w="38100">
            <a:solidFill>
              <a:schemeClr val="accent4">
                <a:lumMod val="20000"/>
                <a:lumOff val="80000"/>
              </a:schemeClr>
            </a:solidFill>
          </a:ln>
        </p:spPr>
        <p:txBody>
          <a:bodyPr wrap="square" lIns="0" tIns="91440" rIns="0" bIns="91440" rtlCol="0">
            <a:spAutoFit/>
          </a:bodyPr>
          <a:lstStyle/>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A[100], B[100];</a:t>
            </a:r>
          </a:p>
          <a:p>
            <a:r>
              <a:rPr lang="en-CA" dirty="0">
                <a:latin typeface="Courier New" pitchFamily="49" charset="0"/>
                <a:cs typeface="Courier New" pitchFamily="49" charset="0"/>
              </a:rPr>
              <a:t> for (</a:t>
            </a:r>
            <a:r>
              <a:rPr lang="en-CA" dirty="0" err="1">
                <a:latin typeface="Courier New" pitchFamily="49" charset="0"/>
                <a:cs typeface="Courier New" pitchFamily="49" charset="0"/>
              </a:rPr>
              <a:t>i</a:t>
            </a:r>
            <a:r>
              <a:rPr lang="en-CA" dirty="0">
                <a:latin typeface="Courier New" pitchFamily="49" charset="0"/>
                <a:cs typeface="Courier New" pitchFamily="49" charset="0"/>
              </a:rPr>
              <a:t>=0; </a:t>
            </a:r>
            <a:r>
              <a:rPr lang="en-CA" dirty="0" err="1">
                <a:latin typeface="Courier New" pitchFamily="49" charset="0"/>
                <a:cs typeface="Courier New" pitchFamily="49" charset="0"/>
              </a:rPr>
              <a:t>i</a:t>
            </a:r>
            <a:r>
              <a:rPr lang="en-CA" dirty="0">
                <a:latin typeface="Courier New" pitchFamily="49" charset="0"/>
                <a:cs typeface="Courier New" pitchFamily="49" charset="0"/>
              </a:rPr>
              <a:t>&lt;100; </a:t>
            </a:r>
            <a:r>
              <a:rPr lang="en-CA" dirty="0" err="1">
                <a:latin typeface="Courier New" pitchFamily="49" charset="0"/>
                <a:cs typeface="Courier New" pitchFamily="49" charset="0"/>
              </a:rPr>
              <a:t>i</a:t>
            </a:r>
            <a:r>
              <a:rPr lang="en-CA" dirty="0">
                <a:latin typeface="Courier New" pitchFamily="49" charset="0"/>
                <a:cs typeface="Courier New" pitchFamily="49" charset="0"/>
              </a:rPr>
              <a:t>++) {</a:t>
            </a:r>
          </a:p>
          <a:p>
            <a:r>
              <a:rPr lang="en-CA" dirty="0">
                <a:latin typeface="Courier New" pitchFamily="49" charset="0"/>
                <a:cs typeface="Courier New" pitchFamily="49" charset="0"/>
              </a:rPr>
              <a:t>    A[</a:t>
            </a:r>
            <a:r>
              <a:rPr lang="en-CA" dirty="0" err="1">
                <a:latin typeface="Courier New" pitchFamily="49" charset="0"/>
                <a:cs typeface="Courier New" pitchFamily="49" charset="0"/>
              </a:rPr>
              <a:t>i</a:t>
            </a:r>
            <a:r>
              <a:rPr lang="en-CA" dirty="0">
                <a:latin typeface="Courier New" pitchFamily="49" charset="0"/>
                <a:cs typeface="Courier New" pitchFamily="49" charset="0"/>
              </a:rPr>
              <a:t>] = B[</a:t>
            </a:r>
            <a:r>
              <a:rPr lang="en-CA" dirty="0" err="1">
                <a:latin typeface="Courier New" pitchFamily="49" charset="0"/>
                <a:cs typeface="Courier New" pitchFamily="49" charset="0"/>
              </a:rPr>
              <a:t>i</a:t>
            </a:r>
            <a:r>
              <a:rPr lang="en-CA" dirty="0">
                <a:latin typeface="Courier New" pitchFamily="49" charset="0"/>
                <a:cs typeface="Courier New" pitchFamily="49" charset="0"/>
              </a:rPr>
              <a:t>] + 1;</a:t>
            </a:r>
          </a:p>
          <a:p>
            <a:r>
              <a:rPr lang="en-CA" dirty="0">
                <a:latin typeface="Courier New" pitchFamily="49" charset="0"/>
                <a:cs typeface="Courier New" pitchFamily="49" charset="0"/>
              </a:rPr>
              <a:t> }</a:t>
            </a:r>
            <a:endParaRPr lang="en-US" dirty="0">
              <a:latin typeface="Courier New" pitchFamily="49" charset="0"/>
              <a:cs typeface="Courier New" pitchFamily="49" charset="0"/>
            </a:endParaRPr>
          </a:p>
        </p:txBody>
      </p:sp>
      <p:sp>
        <p:nvSpPr>
          <p:cNvPr id="4" name="TextBox 3"/>
          <p:cNvSpPr txBox="1"/>
          <p:nvPr/>
        </p:nvSpPr>
        <p:spPr>
          <a:xfrm>
            <a:off x="6024411" y="478414"/>
            <a:ext cx="4608512" cy="6001643"/>
          </a:xfrm>
          <a:prstGeom prst="rect">
            <a:avLst/>
          </a:prstGeom>
          <a:noFill/>
        </p:spPr>
        <p:txBody>
          <a:bodyPr wrap="square" rtlCol="0">
            <a:spAutoFit/>
          </a:bodyPr>
          <a:lstStyle/>
          <a:p>
            <a:r>
              <a:rPr lang="en-CA" sz="2400" b="1" dirty="0">
                <a:solidFill>
                  <a:schemeClr val="accent6">
                    <a:lumMod val="60000"/>
                    <a:lumOff val="40000"/>
                  </a:schemeClr>
                </a:solidFill>
              </a:rPr>
              <a:t>Initialization</a:t>
            </a:r>
            <a:r>
              <a:rPr lang="en-CA" sz="2400" dirty="0">
                <a:solidFill>
                  <a:schemeClr val="accent6">
                    <a:lumMod val="60000"/>
                    <a:lumOff val="40000"/>
                  </a:schemeClr>
                </a:solidFill>
              </a:rPr>
              <a:t>:</a:t>
            </a:r>
          </a:p>
          <a:p>
            <a:pPr marL="342900" indent="-342900">
              <a:buFont typeface="Arial" panose="020B0604020202020204" pitchFamily="34" charset="0"/>
              <a:buChar char="•"/>
            </a:pPr>
            <a:r>
              <a:rPr lang="en-CA" sz="2400" dirty="0"/>
              <a:t>Allocate </a:t>
            </a:r>
            <a:r>
              <a:rPr lang="en-CA" sz="2400" dirty="0">
                <a:solidFill>
                  <a:srgbClr val="FFFF00"/>
                </a:solidFill>
              </a:rPr>
              <a:t>space</a:t>
            </a:r>
          </a:p>
          <a:p>
            <a:pPr marL="342900" indent="-342900">
              <a:buFont typeface="Arial" panose="020B0604020202020204" pitchFamily="34" charset="0"/>
              <a:buChar char="•"/>
            </a:pPr>
            <a:r>
              <a:rPr lang="en-CA" sz="2400" dirty="0"/>
              <a:t>Initial value </a:t>
            </a:r>
            <a:r>
              <a:rPr lang="en-CA" sz="2400" dirty="0" err="1">
                <a:solidFill>
                  <a:srgbClr val="FFFF00"/>
                </a:solidFill>
              </a:rPr>
              <a:t>i</a:t>
            </a:r>
            <a:r>
              <a:rPr lang="en-CA" sz="2400" dirty="0">
                <a:solidFill>
                  <a:srgbClr val="FFFF00"/>
                </a:solidFill>
              </a:rPr>
              <a:t>=0 (offset)</a:t>
            </a:r>
            <a:r>
              <a:rPr lang="en-CA" sz="2400" dirty="0"/>
              <a:t>, put into a register</a:t>
            </a:r>
          </a:p>
          <a:p>
            <a:pPr marL="342900" indent="-342900">
              <a:buFont typeface="Arial" panose="020B0604020202020204" pitchFamily="34" charset="0"/>
              <a:buChar char="•"/>
            </a:pPr>
            <a:r>
              <a:rPr lang="en-CA" sz="2400" dirty="0"/>
              <a:t>Put value </a:t>
            </a:r>
            <a:r>
              <a:rPr lang="en-CA" sz="2400" dirty="0">
                <a:solidFill>
                  <a:srgbClr val="FFFF00"/>
                </a:solidFill>
              </a:rPr>
              <a:t>size (400) </a:t>
            </a:r>
            <a:r>
              <a:rPr lang="en-CA" sz="2400" dirty="0"/>
              <a:t>in register</a:t>
            </a:r>
          </a:p>
          <a:p>
            <a:pPr marL="342900" indent="-342900">
              <a:buFont typeface="Arial" panose="020B0604020202020204" pitchFamily="34" charset="0"/>
              <a:buChar char="•"/>
            </a:pPr>
            <a:r>
              <a:rPr lang="en-CA" sz="2400" dirty="0"/>
              <a:t>Put </a:t>
            </a:r>
            <a:r>
              <a:rPr lang="en-CA" sz="2400" dirty="0">
                <a:solidFill>
                  <a:srgbClr val="FFFF00"/>
                </a:solidFill>
              </a:rPr>
              <a:t>addresses</a:t>
            </a:r>
            <a:r>
              <a:rPr lang="en-CA" sz="2400" dirty="0"/>
              <a:t> of A, B into register</a:t>
            </a:r>
          </a:p>
          <a:p>
            <a:endParaRPr lang="en-CA" sz="2400" dirty="0"/>
          </a:p>
          <a:p>
            <a:r>
              <a:rPr lang="en-CA" sz="2400" b="1" dirty="0">
                <a:solidFill>
                  <a:schemeClr val="accent6">
                    <a:lumMod val="60000"/>
                    <a:lumOff val="40000"/>
                  </a:schemeClr>
                </a:solidFill>
              </a:rPr>
              <a:t>The loop:</a:t>
            </a:r>
          </a:p>
          <a:p>
            <a:pPr marL="457200" indent="-457200">
              <a:buFont typeface="Arial" panose="020B0604020202020204" pitchFamily="34" charset="0"/>
              <a:buChar char="•"/>
            </a:pPr>
            <a:r>
              <a:rPr lang="en-CA" sz="2400" dirty="0"/>
              <a:t>Put </a:t>
            </a:r>
            <a:r>
              <a:rPr lang="en-CA" sz="2400" dirty="0" err="1">
                <a:solidFill>
                  <a:srgbClr val="FFFF00"/>
                </a:solidFill>
              </a:rPr>
              <a:t>addrs</a:t>
            </a:r>
            <a:r>
              <a:rPr lang="en-CA" sz="2400" dirty="0">
                <a:solidFill>
                  <a:srgbClr val="FFFF00"/>
                </a:solidFill>
              </a:rPr>
              <a:t> </a:t>
            </a:r>
            <a:r>
              <a:rPr lang="en-CA" sz="2400" dirty="0"/>
              <a:t>of A[</a:t>
            </a:r>
            <a:r>
              <a:rPr lang="en-CA" sz="2400" dirty="0" err="1"/>
              <a:t>i</a:t>
            </a:r>
            <a:r>
              <a:rPr lang="en-CA" sz="2400" dirty="0"/>
              <a:t>] and B[</a:t>
            </a:r>
            <a:r>
              <a:rPr lang="en-CA" sz="2400" dirty="0" err="1"/>
              <a:t>i</a:t>
            </a:r>
            <a:r>
              <a:rPr lang="en-CA" sz="2400" dirty="0"/>
              <a:t>] into registers ( </a:t>
            </a:r>
            <a:r>
              <a:rPr lang="en-CA" sz="2400" dirty="0" err="1"/>
              <a:t>addr</a:t>
            </a:r>
            <a:r>
              <a:rPr lang="en-CA" sz="2400" dirty="0"/>
              <a:t>(A)+offset ).</a:t>
            </a:r>
          </a:p>
          <a:p>
            <a:pPr marL="457200" indent="-457200">
              <a:buFont typeface="Arial" panose="020B0604020202020204" pitchFamily="34" charset="0"/>
              <a:buChar char="•"/>
            </a:pPr>
            <a:r>
              <a:rPr lang="en-CA" sz="2400" dirty="0">
                <a:solidFill>
                  <a:srgbClr val="FFFF00"/>
                </a:solidFill>
              </a:rPr>
              <a:t>Load</a:t>
            </a:r>
            <a:r>
              <a:rPr lang="en-CA" sz="2400" dirty="0"/>
              <a:t> B[</a:t>
            </a:r>
            <a:r>
              <a:rPr lang="en-CA" sz="2400" dirty="0" err="1"/>
              <a:t>i</a:t>
            </a:r>
            <a:r>
              <a:rPr lang="en-CA" sz="2400" dirty="0"/>
              <a:t>] from mem, then </a:t>
            </a:r>
            <a:r>
              <a:rPr lang="en-CA" sz="2400" dirty="0">
                <a:solidFill>
                  <a:srgbClr val="FFFF00"/>
                </a:solidFill>
              </a:rPr>
              <a:t>+1</a:t>
            </a:r>
            <a:r>
              <a:rPr lang="en-CA" sz="2400" dirty="0"/>
              <a:t>, keep result in a register</a:t>
            </a:r>
          </a:p>
          <a:p>
            <a:pPr marL="457200" indent="-457200">
              <a:buFont typeface="Arial" panose="020B0604020202020204" pitchFamily="34" charset="0"/>
              <a:buChar char="•"/>
            </a:pPr>
            <a:r>
              <a:rPr lang="en-CA" sz="2400" dirty="0"/>
              <a:t>Store result into mem A[</a:t>
            </a:r>
            <a:r>
              <a:rPr lang="en-CA" sz="2400" dirty="0" err="1"/>
              <a:t>i</a:t>
            </a:r>
            <a:r>
              <a:rPr lang="en-CA" sz="2400" dirty="0"/>
              <a:t>]</a:t>
            </a:r>
          </a:p>
          <a:p>
            <a:pPr marL="457200" indent="-457200">
              <a:buFont typeface="Arial" panose="020B0604020202020204" pitchFamily="34" charset="0"/>
              <a:buChar char="•"/>
            </a:pPr>
            <a:r>
              <a:rPr lang="en-CA" sz="2400" dirty="0"/>
              <a:t>Update </a:t>
            </a:r>
            <a:r>
              <a:rPr lang="en-CA" sz="2400" dirty="0" err="1"/>
              <a:t>i</a:t>
            </a:r>
            <a:r>
              <a:rPr lang="en-CA" sz="2400" dirty="0"/>
              <a:t>++</a:t>
            </a:r>
          </a:p>
          <a:p>
            <a:pPr marL="457200" indent="-457200">
              <a:buFont typeface="Arial" panose="020B0604020202020204" pitchFamily="34" charset="0"/>
              <a:buChar char="•"/>
            </a:pPr>
            <a:r>
              <a:rPr lang="en-CA" sz="2400" dirty="0"/>
              <a:t>Check loop condition and jump</a:t>
            </a:r>
          </a:p>
        </p:txBody>
      </p:sp>
      <p:sp>
        <p:nvSpPr>
          <p:cNvPr id="5" name="TextBox 4"/>
          <p:cNvSpPr txBox="1"/>
          <p:nvPr/>
        </p:nvSpPr>
        <p:spPr>
          <a:xfrm>
            <a:off x="1631504" y="1988840"/>
            <a:ext cx="4248472" cy="4616648"/>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sz="1600" dirty="0">
                <a:latin typeface="Courier New" pitchFamily="49" charset="0"/>
                <a:cs typeface="Courier New" pitchFamily="49" charset="0"/>
              </a:rPr>
              <a:t>.data </a:t>
            </a:r>
          </a:p>
          <a:p>
            <a:r>
              <a:rPr lang="en-CA" sz="1600" dirty="0">
                <a:latin typeface="Courier New" pitchFamily="49" charset="0"/>
                <a:cs typeface="Courier New" pitchFamily="49" charset="0"/>
              </a:rPr>
              <a:t>A:   	  </a:t>
            </a:r>
            <a:r>
              <a:rPr lang="en-CA" sz="1600" b="1" dirty="0">
                <a:solidFill>
                  <a:srgbClr val="FFFF00"/>
                </a:solidFill>
                <a:latin typeface="Courier New" pitchFamily="49" charset="0"/>
                <a:cs typeface="Courier New" pitchFamily="49" charset="0"/>
              </a:rPr>
              <a:t>.space   </a:t>
            </a:r>
            <a:r>
              <a:rPr lang="en-CA" sz="1600" dirty="0">
                <a:latin typeface="Courier New" pitchFamily="49" charset="0"/>
                <a:cs typeface="Courier New" pitchFamily="49" charset="0"/>
              </a:rPr>
              <a:t>400</a:t>
            </a:r>
          </a:p>
          <a:p>
            <a:r>
              <a:rPr lang="en-CA" sz="1600" dirty="0">
                <a:latin typeface="Courier New" pitchFamily="49" charset="0"/>
                <a:cs typeface="Courier New" pitchFamily="49" charset="0"/>
              </a:rPr>
              <a:t>B:   	</a:t>
            </a:r>
            <a:r>
              <a:rPr lang="en-CA" sz="1600" b="1" dirty="0">
                <a:solidFill>
                  <a:srgbClr val="FFFF00"/>
                </a:solidFill>
                <a:latin typeface="Courier New" pitchFamily="49" charset="0"/>
                <a:cs typeface="Courier New" pitchFamily="49" charset="0"/>
              </a:rPr>
              <a:t>  .space   </a:t>
            </a:r>
            <a:r>
              <a:rPr lang="en-CA" sz="1600" dirty="0">
                <a:latin typeface="Courier New" pitchFamily="49" charset="0"/>
                <a:cs typeface="Courier New" pitchFamily="49" charset="0"/>
              </a:rPr>
              <a:t>400</a:t>
            </a:r>
          </a:p>
          <a:p>
            <a:endParaRPr lang="en-CA" sz="1600" dirty="0">
              <a:latin typeface="Courier New" pitchFamily="49" charset="0"/>
              <a:cs typeface="Courier New" pitchFamily="49" charset="0"/>
            </a:endParaRPr>
          </a:p>
          <a:p>
            <a:r>
              <a:rPr lang="en-CA" sz="1600" dirty="0">
                <a:latin typeface="Courier New" pitchFamily="49" charset="0"/>
                <a:cs typeface="Courier New" pitchFamily="49" charset="0"/>
              </a:rPr>
              <a:t>.text </a:t>
            </a:r>
          </a:p>
          <a:p>
            <a:r>
              <a:rPr lang="en-CA" sz="1600" dirty="0">
                <a:latin typeface="Courier New" pitchFamily="49" charset="0"/>
                <a:cs typeface="Courier New" pitchFamily="49" charset="0"/>
              </a:rPr>
              <a:t>main:	  add $t0, $zero, $zero</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addi</a:t>
            </a:r>
            <a:r>
              <a:rPr lang="en-CA" sz="1600" dirty="0">
                <a:latin typeface="Courier New" pitchFamily="49" charset="0"/>
                <a:cs typeface="Courier New" pitchFamily="49" charset="0"/>
              </a:rPr>
              <a:t> $t1, $zero, 400</a:t>
            </a:r>
          </a:p>
          <a:p>
            <a:r>
              <a:rPr lang="en-CA" sz="1600" dirty="0">
                <a:latin typeface="Courier New" pitchFamily="49" charset="0"/>
                <a:cs typeface="Courier New" pitchFamily="49" charset="0"/>
              </a:rPr>
              <a:t> 	  la $t8, A 	  </a:t>
            </a:r>
          </a:p>
          <a:p>
            <a:r>
              <a:rPr lang="en-CA" sz="1600" dirty="0">
                <a:latin typeface="Courier New" pitchFamily="49" charset="0"/>
                <a:cs typeface="Courier New" pitchFamily="49" charset="0"/>
              </a:rPr>
              <a:t>	  la $t9, B </a:t>
            </a:r>
          </a:p>
          <a:p>
            <a:endParaRPr lang="en-CA" sz="1600" dirty="0">
              <a:latin typeface="Courier New" pitchFamily="49" charset="0"/>
              <a:cs typeface="Courier New" pitchFamily="49" charset="0"/>
            </a:endParaRPr>
          </a:p>
          <a:p>
            <a:r>
              <a:rPr lang="en-CA" sz="1600" dirty="0">
                <a:latin typeface="Courier New" pitchFamily="49" charset="0"/>
                <a:cs typeface="Courier New" pitchFamily="49" charset="0"/>
              </a:rPr>
              <a:t>loop: 	  add $t4, $t8, $t0</a:t>
            </a:r>
          </a:p>
          <a:p>
            <a:r>
              <a:rPr lang="en-CA" sz="1600" dirty="0">
                <a:latin typeface="Courier New" pitchFamily="49" charset="0"/>
                <a:cs typeface="Courier New" pitchFamily="49" charset="0"/>
              </a:rPr>
              <a:t>	  add $t3, $t9, $t0</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lw</a:t>
            </a:r>
            <a:r>
              <a:rPr lang="en-CA" sz="1600" dirty="0">
                <a:latin typeface="Courier New" pitchFamily="49" charset="0"/>
                <a:cs typeface="Courier New" pitchFamily="49" charset="0"/>
              </a:rPr>
              <a:t> $s4, 0($t3)</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addi</a:t>
            </a:r>
            <a:r>
              <a:rPr lang="en-CA" sz="1600" dirty="0">
                <a:latin typeface="Courier New" pitchFamily="49" charset="0"/>
                <a:cs typeface="Courier New" pitchFamily="49" charset="0"/>
              </a:rPr>
              <a:t> $t6, $s4, 1</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sw</a:t>
            </a:r>
            <a:r>
              <a:rPr lang="en-CA" sz="1600" dirty="0">
                <a:latin typeface="Courier New" pitchFamily="49" charset="0"/>
                <a:cs typeface="Courier New" pitchFamily="49" charset="0"/>
              </a:rPr>
              <a:t> $t6, 0($t4)</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addi</a:t>
            </a:r>
            <a:r>
              <a:rPr lang="en-CA" sz="1600" dirty="0">
                <a:latin typeface="Courier New" pitchFamily="49" charset="0"/>
                <a:cs typeface="Courier New" pitchFamily="49" charset="0"/>
              </a:rPr>
              <a:t> $t0, $t0, 4</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bne</a:t>
            </a:r>
            <a:r>
              <a:rPr lang="en-CA" sz="1600" dirty="0">
                <a:latin typeface="Courier New" pitchFamily="49" charset="0"/>
                <a:cs typeface="Courier New" pitchFamily="49" charset="0"/>
              </a:rPr>
              <a:t> $t0, $t1, loop</a:t>
            </a:r>
          </a:p>
          <a:p>
            <a:r>
              <a:rPr lang="en-US" sz="1600" dirty="0">
                <a:latin typeface="Courier New" pitchFamily="49" charset="0"/>
                <a:cs typeface="Courier New" pitchFamily="49" charset="0"/>
              </a:rPr>
              <a:t>end:</a:t>
            </a:r>
          </a:p>
        </p:txBody>
      </p:sp>
      <p:cxnSp>
        <p:nvCxnSpPr>
          <p:cNvPr id="7" name="Straight Arrow Connector 6"/>
          <p:cNvCxnSpPr/>
          <p:nvPr/>
        </p:nvCxnSpPr>
        <p:spPr>
          <a:xfrm flipH="1">
            <a:off x="4583832" y="1124744"/>
            <a:ext cx="1584176" cy="12241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83832" y="1556792"/>
            <a:ext cx="1683348" cy="18002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425506" y="2203124"/>
            <a:ext cx="742502" cy="15139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143348" y="4129990"/>
            <a:ext cx="1024660" cy="59719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065854" y="4862562"/>
            <a:ext cx="1434674" cy="36663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721024" y="5486168"/>
            <a:ext cx="1446984" cy="1750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065856" y="5819496"/>
            <a:ext cx="1102153" cy="577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5297298" y="6149970"/>
            <a:ext cx="870710" cy="625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159712" y="2675713"/>
            <a:ext cx="1340816" cy="14683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552E37E-424F-4DCE-BB6E-731ABDD533B7}" type="slidenum">
              <a:rPr lang="en-CA" smtClean="0"/>
              <a:pPr/>
              <a:t>21</a:t>
            </a:fld>
            <a:endParaRPr lang="en-CA"/>
          </a:p>
        </p:txBody>
      </p:sp>
    </p:spTree>
    <p:extLst>
      <p:ext uri="{BB962C8B-B14F-4D97-AF65-F5344CB8AC3E}">
        <p14:creationId xmlns:p14="http://schemas.microsoft.com/office/powerpoint/2010/main" val="183283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
                                            <p:txEl>
                                              <p:pRg st="7" end="7"/>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2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29"/>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35"/>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69" y="234968"/>
            <a:ext cx="7772400" cy="914400"/>
          </a:xfrm>
        </p:spPr>
        <p:txBody>
          <a:bodyPr/>
          <a:lstStyle/>
          <a:p>
            <a:r>
              <a:rPr lang="en-US" dirty="0"/>
              <a:t>Code with comments</a:t>
            </a:r>
            <a:endParaRPr lang="en-CA" dirty="0"/>
          </a:p>
        </p:txBody>
      </p:sp>
      <p:sp>
        <p:nvSpPr>
          <p:cNvPr id="4" name="TextBox 3"/>
          <p:cNvSpPr txBox="1"/>
          <p:nvPr/>
        </p:nvSpPr>
        <p:spPr>
          <a:xfrm>
            <a:off x="767408" y="1246030"/>
            <a:ext cx="8136904" cy="5170646"/>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dirty="0">
                <a:latin typeface="Courier New" pitchFamily="49" charset="0"/>
                <a:cs typeface="Courier New" pitchFamily="49" charset="0"/>
              </a:rPr>
              <a:t>.data </a:t>
            </a:r>
          </a:p>
          <a:p>
            <a:r>
              <a:rPr lang="en-CA" dirty="0">
                <a:latin typeface="Courier New" pitchFamily="49" charset="0"/>
                <a:cs typeface="Courier New" pitchFamily="49" charset="0"/>
              </a:rPr>
              <a:t>A:   	  </a:t>
            </a:r>
            <a:r>
              <a:rPr lang="en-CA" b="1" dirty="0">
                <a:solidFill>
                  <a:srgbClr val="FFFF00"/>
                </a:solidFill>
                <a:latin typeface="Courier New" pitchFamily="49" charset="0"/>
                <a:cs typeface="Courier New" pitchFamily="49" charset="0"/>
              </a:rPr>
              <a:t>.space   </a:t>
            </a:r>
            <a:r>
              <a:rPr lang="en-CA" dirty="0">
                <a:latin typeface="Courier New" pitchFamily="49" charset="0"/>
                <a:cs typeface="Courier New" pitchFamily="49" charset="0"/>
              </a:rPr>
              <a:t>400    # array of 400 bytes (100 </a:t>
            </a:r>
            <a:r>
              <a:rPr lang="en-CA" dirty="0" err="1">
                <a:latin typeface="Courier New" pitchFamily="49" charset="0"/>
                <a:cs typeface="Courier New" pitchFamily="49" charset="0"/>
              </a:rPr>
              <a:t>ints</a:t>
            </a:r>
            <a:r>
              <a:rPr lang="en-CA" dirty="0">
                <a:latin typeface="Courier New" pitchFamily="49" charset="0"/>
                <a:cs typeface="Courier New" pitchFamily="49" charset="0"/>
              </a:rPr>
              <a:t>)</a:t>
            </a:r>
          </a:p>
          <a:p>
            <a:r>
              <a:rPr lang="en-CA" dirty="0">
                <a:latin typeface="Courier New" pitchFamily="49" charset="0"/>
                <a:cs typeface="Courier New" pitchFamily="49" charset="0"/>
              </a:rPr>
              <a:t>B:   	</a:t>
            </a:r>
            <a:r>
              <a:rPr lang="en-CA" b="1" dirty="0">
                <a:solidFill>
                  <a:srgbClr val="FFFF00"/>
                </a:solidFill>
                <a:latin typeface="Courier New" pitchFamily="49" charset="0"/>
                <a:cs typeface="Courier New" pitchFamily="49" charset="0"/>
              </a:rPr>
              <a:t>  .space   </a:t>
            </a:r>
            <a:r>
              <a:rPr lang="en-CA" dirty="0">
                <a:latin typeface="Courier New" pitchFamily="49" charset="0"/>
                <a:cs typeface="Courier New" pitchFamily="49" charset="0"/>
              </a:rPr>
              <a:t>400    # array of 400 bytes (100 </a:t>
            </a:r>
            <a:r>
              <a:rPr lang="en-CA" dirty="0" err="1">
                <a:latin typeface="Courier New" pitchFamily="49" charset="0"/>
                <a:cs typeface="Courier New" pitchFamily="49" charset="0"/>
              </a:rPr>
              <a:t>ints</a:t>
            </a:r>
            <a:r>
              <a:rPr lang="en-CA" dirty="0">
                <a:latin typeface="Courier New" pitchFamily="49" charset="0"/>
                <a:cs typeface="Courier New" pitchFamily="49" charset="0"/>
              </a:rPr>
              <a:t>)</a:t>
            </a:r>
          </a:p>
          <a:p>
            <a:endParaRPr lang="en-CA" dirty="0">
              <a:latin typeface="Courier New" pitchFamily="49" charset="0"/>
              <a:cs typeface="Courier New" pitchFamily="49" charset="0"/>
            </a:endParaRPr>
          </a:p>
          <a:p>
            <a:r>
              <a:rPr lang="en-CA" dirty="0">
                <a:latin typeface="Courier New" pitchFamily="49" charset="0"/>
                <a:cs typeface="Courier New" pitchFamily="49" charset="0"/>
              </a:rPr>
              <a:t>.text </a:t>
            </a:r>
          </a:p>
          <a:p>
            <a:r>
              <a:rPr lang="en-CA" dirty="0">
                <a:latin typeface="Courier New" pitchFamily="49" charset="0"/>
                <a:cs typeface="Courier New" pitchFamily="49" charset="0"/>
              </a:rPr>
              <a:t>main:	  add $t0, $zero, $zero     # load “0” into $t0 </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400      # load “400" into $t1 </a:t>
            </a:r>
          </a:p>
          <a:p>
            <a:r>
              <a:rPr lang="en-CA" dirty="0">
                <a:latin typeface="Courier New" pitchFamily="49" charset="0"/>
                <a:cs typeface="Courier New" pitchFamily="49" charset="0"/>
              </a:rPr>
              <a:t>   	  la $t9, B 	 		 # store address of B</a:t>
            </a:r>
          </a:p>
          <a:p>
            <a:r>
              <a:rPr lang="en-CA" dirty="0">
                <a:latin typeface="Courier New" pitchFamily="49" charset="0"/>
                <a:cs typeface="Courier New" pitchFamily="49" charset="0"/>
              </a:rPr>
              <a:t>    	  la $t8, A 	 		 # store address of A</a:t>
            </a:r>
          </a:p>
          <a:p>
            <a:endParaRPr lang="en-CA" dirty="0">
              <a:latin typeface="Courier New" pitchFamily="49" charset="0"/>
              <a:cs typeface="Courier New" pitchFamily="49" charset="0"/>
            </a:endParaRPr>
          </a:p>
          <a:p>
            <a:r>
              <a:rPr lang="en-CA" dirty="0">
                <a:latin typeface="Courier New" pitchFamily="49" charset="0"/>
                <a:cs typeface="Courier New" pitchFamily="49" charset="0"/>
              </a:rPr>
              <a:t>loop: 	  add $t4, $t8, $t0	 # $t4 = </a:t>
            </a:r>
            <a:r>
              <a:rPr lang="en-CA" dirty="0" err="1">
                <a:latin typeface="Courier New" pitchFamily="49" charset="0"/>
                <a:cs typeface="Courier New" pitchFamily="49" charset="0"/>
              </a:rPr>
              <a:t>addr</a:t>
            </a:r>
            <a:r>
              <a:rPr lang="en-CA" dirty="0">
                <a:latin typeface="Courier New" pitchFamily="49" charset="0"/>
                <a:cs typeface="Courier New" pitchFamily="49" charset="0"/>
              </a:rPr>
              <a:t>(A) + </a:t>
            </a:r>
            <a:r>
              <a:rPr lang="en-CA" dirty="0" err="1">
                <a:latin typeface="Courier New" pitchFamily="49" charset="0"/>
                <a:cs typeface="Courier New" pitchFamily="49" charset="0"/>
              </a:rPr>
              <a:t>i</a:t>
            </a:r>
            <a:endParaRPr lang="en-CA" dirty="0">
              <a:latin typeface="Courier New" pitchFamily="49" charset="0"/>
              <a:cs typeface="Courier New" pitchFamily="49" charset="0"/>
            </a:endParaRPr>
          </a:p>
          <a:p>
            <a:r>
              <a:rPr lang="en-CA" dirty="0">
                <a:latin typeface="Courier New" pitchFamily="49" charset="0"/>
                <a:cs typeface="Courier New" pitchFamily="49" charset="0"/>
              </a:rPr>
              <a:t>	  add $t3, $t9, $t0  # $t3 = </a:t>
            </a:r>
            <a:r>
              <a:rPr lang="en-CA" dirty="0" err="1">
                <a:latin typeface="Courier New" pitchFamily="49" charset="0"/>
                <a:cs typeface="Courier New" pitchFamily="49" charset="0"/>
              </a:rPr>
              <a:t>addr</a:t>
            </a:r>
            <a:r>
              <a:rPr lang="en-CA" dirty="0">
                <a:latin typeface="Courier New" pitchFamily="49" charset="0"/>
                <a:cs typeface="Courier New" pitchFamily="49" charset="0"/>
              </a:rPr>
              <a:t>(B) + </a:t>
            </a:r>
            <a:r>
              <a:rPr lang="en-CA" dirty="0" err="1">
                <a:latin typeface="Courier New" pitchFamily="49" charset="0"/>
                <a:cs typeface="Courier New" pitchFamily="49" charset="0"/>
              </a:rPr>
              <a:t>i</a:t>
            </a:r>
            <a:endParaRPr lang="en-CA" dirty="0">
              <a:latin typeface="Courier New" pitchFamily="49" charset="0"/>
              <a:cs typeface="Courier New" pitchFamily="49" charset="0"/>
            </a:endParaRPr>
          </a:p>
          <a:p>
            <a:r>
              <a:rPr lang="en-CA" dirty="0">
                <a:latin typeface="Courier New" pitchFamily="49" charset="0"/>
                <a:cs typeface="Courier New" pitchFamily="49" charset="0"/>
              </a:rPr>
              <a:t>    	  </a:t>
            </a:r>
            <a:r>
              <a:rPr lang="en-CA" dirty="0" err="1">
                <a:latin typeface="Courier New" pitchFamily="49" charset="0"/>
                <a:cs typeface="Courier New" pitchFamily="49" charset="0"/>
              </a:rPr>
              <a:t>lw</a:t>
            </a:r>
            <a:r>
              <a:rPr lang="en-CA" dirty="0">
                <a:latin typeface="Courier New" pitchFamily="49" charset="0"/>
                <a:cs typeface="Courier New" pitchFamily="49" charset="0"/>
              </a:rPr>
              <a:t> $s4, 0($t3)     # $s4 = B[</a:t>
            </a:r>
            <a:r>
              <a:rPr lang="en-CA" dirty="0" err="1">
                <a:latin typeface="Courier New" pitchFamily="49" charset="0"/>
                <a:cs typeface="Courier New" pitchFamily="49" charset="0"/>
              </a:rPr>
              <a:t>i</a:t>
            </a:r>
            <a:r>
              <a:rPr lang="en-CA" dirty="0">
                <a:latin typeface="Courier New" pitchFamily="49" charset="0"/>
                <a:cs typeface="Courier New" pitchFamily="49" charset="0"/>
              </a:rPr>
              <a:t>]</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$t6, $s4, 1   # $t6 = B[</a:t>
            </a:r>
            <a:r>
              <a:rPr lang="en-CA" dirty="0" err="1">
                <a:latin typeface="Courier New" pitchFamily="49" charset="0"/>
                <a:cs typeface="Courier New" pitchFamily="49" charset="0"/>
              </a:rPr>
              <a:t>i</a:t>
            </a:r>
            <a:r>
              <a:rPr lang="en-CA" dirty="0">
                <a:latin typeface="Courier New" pitchFamily="49" charset="0"/>
                <a:cs typeface="Courier New" pitchFamily="49" charset="0"/>
              </a:rPr>
              <a:t>] + 1</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$t6, 0($t4)     # A[</a:t>
            </a:r>
            <a:r>
              <a:rPr lang="en-CA" dirty="0" err="1">
                <a:latin typeface="Courier New" pitchFamily="49" charset="0"/>
                <a:cs typeface="Courier New" pitchFamily="49" charset="0"/>
              </a:rPr>
              <a:t>i</a:t>
            </a:r>
            <a:r>
              <a:rPr lang="en-CA" dirty="0">
                <a:latin typeface="Courier New" pitchFamily="49" charset="0"/>
                <a:cs typeface="Courier New" pitchFamily="49" charset="0"/>
              </a:rPr>
              <a:t>] = $t6</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$t0, $t0, 4   # $t0 = $t0++</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bne</a:t>
            </a:r>
            <a:r>
              <a:rPr lang="en-CA" dirty="0">
                <a:latin typeface="Courier New" pitchFamily="49" charset="0"/>
                <a:cs typeface="Courier New" pitchFamily="49" charset="0"/>
              </a:rPr>
              <a:t> $t0, $t1, loop # branch back if $t0&lt;400</a:t>
            </a:r>
          </a:p>
          <a:p>
            <a:r>
              <a:rPr lang="en-US" dirty="0">
                <a:latin typeface="Courier New" pitchFamily="49" charset="0"/>
                <a:cs typeface="Courier New" pitchFamily="49" charset="0"/>
              </a:rPr>
              <a:t>end:</a:t>
            </a:r>
          </a:p>
        </p:txBody>
      </p:sp>
      <p:sp>
        <p:nvSpPr>
          <p:cNvPr id="3" name="Slide Number Placeholder 2"/>
          <p:cNvSpPr>
            <a:spLocks noGrp="1"/>
          </p:cNvSpPr>
          <p:nvPr>
            <p:ph type="sldNum" sz="quarter" idx="12"/>
          </p:nvPr>
        </p:nvSpPr>
        <p:spPr/>
        <p:txBody>
          <a:bodyPr/>
          <a:lstStyle/>
          <a:p>
            <a:fld id="{1552E37E-424F-4DCE-BB6E-731ABDD533B7}" type="slidenum">
              <a:rPr lang="en-CA" smtClean="0"/>
              <a:pPr/>
              <a:t>22</a:t>
            </a:fld>
            <a:endParaRPr lang="en-CA"/>
          </a:p>
        </p:txBody>
      </p:sp>
      <p:sp>
        <p:nvSpPr>
          <p:cNvPr id="5" name="TextBox 4"/>
          <p:cNvSpPr txBox="1"/>
          <p:nvPr/>
        </p:nvSpPr>
        <p:spPr>
          <a:xfrm>
            <a:off x="8201968" y="138305"/>
            <a:ext cx="3888432" cy="1292662"/>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A[100], B[100];</a:t>
            </a:r>
          </a:p>
          <a:p>
            <a:r>
              <a:rPr lang="en-CA" dirty="0">
                <a:latin typeface="Courier New" pitchFamily="49" charset="0"/>
                <a:cs typeface="Courier New" pitchFamily="49" charset="0"/>
              </a:rPr>
              <a:t> for (</a:t>
            </a:r>
            <a:r>
              <a:rPr lang="en-CA" dirty="0" err="1">
                <a:latin typeface="Courier New" pitchFamily="49" charset="0"/>
                <a:cs typeface="Courier New" pitchFamily="49" charset="0"/>
              </a:rPr>
              <a:t>i</a:t>
            </a:r>
            <a:r>
              <a:rPr lang="en-CA" dirty="0">
                <a:latin typeface="Courier New" pitchFamily="49" charset="0"/>
                <a:cs typeface="Courier New" pitchFamily="49" charset="0"/>
              </a:rPr>
              <a:t>=0; </a:t>
            </a:r>
            <a:r>
              <a:rPr lang="en-CA" dirty="0" err="1">
                <a:latin typeface="Courier New" pitchFamily="49" charset="0"/>
                <a:cs typeface="Courier New" pitchFamily="49" charset="0"/>
              </a:rPr>
              <a:t>i</a:t>
            </a:r>
            <a:r>
              <a:rPr lang="en-CA" dirty="0">
                <a:latin typeface="Courier New" pitchFamily="49" charset="0"/>
                <a:cs typeface="Courier New" pitchFamily="49" charset="0"/>
              </a:rPr>
              <a:t>&lt;100; </a:t>
            </a:r>
            <a:r>
              <a:rPr lang="en-CA" dirty="0" err="1">
                <a:latin typeface="Courier New" pitchFamily="49" charset="0"/>
                <a:cs typeface="Courier New" pitchFamily="49" charset="0"/>
              </a:rPr>
              <a:t>i</a:t>
            </a:r>
            <a:r>
              <a:rPr lang="en-CA" dirty="0">
                <a:latin typeface="Courier New" pitchFamily="49" charset="0"/>
                <a:cs typeface="Courier New" pitchFamily="49" charset="0"/>
              </a:rPr>
              <a:t>++) {</a:t>
            </a:r>
          </a:p>
          <a:p>
            <a:r>
              <a:rPr lang="en-CA" dirty="0">
                <a:latin typeface="Courier New" pitchFamily="49" charset="0"/>
                <a:cs typeface="Courier New" pitchFamily="49" charset="0"/>
              </a:rPr>
              <a:t>    A[</a:t>
            </a:r>
            <a:r>
              <a:rPr lang="en-CA" dirty="0" err="1">
                <a:latin typeface="Courier New" pitchFamily="49" charset="0"/>
                <a:cs typeface="Courier New" pitchFamily="49" charset="0"/>
              </a:rPr>
              <a:t>i</a:t>
            </a:r>
            <a:r>
              <a:rPr lang="en-CA" dirty="0">
                <a:latin typeface="Courier New" pitchFamily="49" charset="0"/>
                <a:cs typeface="Courier New" pitchFamily="49" charset="0"/>
              </a:rPr>
              <a:t>] = B[</a:t>
            </a:r>
            <a:r>
              <a:rPr lang="en-CA" dirty="0" err="1">
                <a:latin typeface="Courier New" pitchFamily="49" charset="0"/>
                <a:cs typeface="Courier New" pitchFamily="49" charset="0"/>
              </a:rPr>
              <a:t>i</a:t>
            </a:r>
            <a:r>
              <a:rPr lang="en-CA" dirty="0">
                <a:latin typeface="Courier New" pitchFamily="49" charset="0"/>
                <a:cs typeface="Courier New" pitchFamily="49" charset="0"/>
              </a:rPr>
              <a:t>] + 1;</a:t>
            </a:r>
          </a:p>
          <a:p>
            <a:r>
              <a:rPr lang="en-CA" dirty="0">
                <a:latin typeface="Courier New" pitchFamily="49" charset="0"/>
                <a:cs typeface="Courier New" pitchFamily="49" charset="0"/>
              </a:rPr>
              <a:t> }</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897403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2708920"/>
            <a:ext cx="6677000" cy="914400"/>
          </a:xfrm>
        </p:spPr>
        <p:txBody>
          <a:bodyPr/>
          <a:lstStyle/>
          <a:p>
            <a:r>
              <a:rPr lang="en-US" dirty="0"/>
              <a:t>Structs</a:t>
            </a:r>
          </a:p>
        </p:txBody>
      </p:sp>
      <p:sp>
        <p:nvSpPr>
          <p:cNvPr id="4" name="Slide Number Placeholder 3"/>
          <p:cNvSpPr>
            <a:spLocks noGrp="1"/>
          </p:cNvSpPr>
          <p:nvPr>
            <p:ph type="sldNum" sz="quarter" idx="12"/>
          </p:nvPr>
        </p:nvSpPr>
        <p:spPr/>
        <p:txBody>
          <a:bodyPr/>
          <a:lstStyle/>
          <a:p>
            <a:fld id="{1552E37E-424F-4DCE-BB6E-731ABDD533B7}" type="slidenum">
              <a:rPr lang="en-CA" smtClean="0"/>
              <a:pPr/>
              <a:t>23</a:t>
            </a:fld>
            <a:endParaRPr lang="en-CA"/>
          </a:p>
        </p:txBody>
      </p:sp>
    </p:spTree>
    <p:extLst>
      <p:ext uri="{BB962C8B-B14F-4D97-AF65-F5344CB8AC3E}">
        <p14:creationId xmlns:p14="http://schemas.microsoft.com/office/powerpoint/2010/main" val="471183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332656"/>
            <a:ext cx="8280920" cy="914400"/>
          </a:xfrm>
        </p:spPr>
        <p:txBody>
          <a:bodyPr/>
          <a:lstStyle/>
          <a:p>
            <a:r>
              <a:rPr lang="en-US" dirty="0"/>
              <a:t>Example: A </a:t>
            </a:r>
            <a:r>
              <a:rPr lang="en-US" dirty="0" err="1"/>
              <a:t>struct</a:t>
            </a:r>
            <a:r>
              <a:rPr lang="en-US" dirty="0"/>
              <a:t> program</a:t>
            </a:r>
            <a:endParaRPr lang="en-CA" dirty="0"/>
          </a:p>
        </p:txBody>
      </p:sp>
      <p:sp>
        <p:nvSpPr>
          <p:cNvPr id="4" name="TextBox 3"/>
          <p:cNvSpPr txBox="1"/>
          <p:nvPr/>
        </p:nvSpPr>
        <p:spPr>
          <a:xfrm>
            <a:off x="7032104" y="1247056"/>
            <a:ext cx="4824536" cy="3231654"/>
          </a:xfrm>
          <a:prstGeom prst="rect">
            <a:avLst/>
          </a:prstGeom>
          <a:solidFill>
            <a:srgbClr val="002060"/>
          </a:solidFill>
          <a:ln w="38100">
            <a:solidFill>
              <a:schemeClr val="accent4">
                <a:lumMod val="20000"/>
                <a:lumOff val="80000"/>
              </a:schemeClr>
            </a:solidFill>
          </a:ln>
        </p:spPr>
        <p:txBody>
          <a:bodyPr wrap="square" lIns="182880" tIns="91440" rIns="91440" bIns="91440" rtlCol="0">
            <a:spAutoFit/>
          </a:bodyPr>
          <a:lstStyle/>
          <a:p>
            <a:r>
              <a:rPr lang="en-CA" dirty="0">
                <a:latin typeface="Courier New" pitchFamily="49" charset="0"/>
                <a:cs typeface="Courier New" pitchFamily="49" charset="0"/>
              </a:rPr>
              <a:t>	  .data</a:t>
            </a:r>
          </a:p>
          <a:p>
            <a:r>
              <a:rPr lang="en-CA" dirty="0">
                <a:latin typeface="Courier New" pitchFamily="49" charset="0"/>
                <a:cs typeface="Courier New" pitchFamily="49" charset="0"/>
              </a:rPr>
              <a:t>a1:	  .space   12	</a:t>
            </a:r>
          </a:p>
          <a:p>
            <a:endParaRPr lang="en-CA" dirty="0">
              <a:latin typeface="Courier New" pitchFamily="49" charset="0"/>
              <a:cs typeface="Courier New" pitchFamily="49" charset="0"/>
            </a:endParaRPr>
          </a:p>
          <a:p>
            <a:r>
              <a:rPr lang="en-CA" dirty="0">
                <a:latin typeface="Courier New" pitchFamily="49" charset="0"/>
                <a:cs typeface="Courier New" pitchFamily="49" charset="0"/>
              </a:rPr>
              <a:t>	  .text</a:t>
            </a:r>
          </a:p>
          <a:p>
            <a:r>
              <a:rPr lang="en-CA" dirty="0">
                <a:latin typeface="Courier New" pitchFamily="49" charset="0"/>
                <a:cs typeface="Courier New" pitchFamily="49" charset="0"/>
              </a:rPr>
              <a:t>main:	  la	    $t0, a1</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5</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0($t0)</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42</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4($t0)</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12</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8($t0)</a:t>
            </a:r>
            <a:endParaRPr lang="en-US" dirty="0">
              <a:latin typeface="Courier New" pitchFamily="49" charset="0"/>
              <a:cs typeface="Courier New" pitchFamily="49" charset="0"/>
            </a:endParaRPr>
          </a:p>
        </p:txBody>
      </p:sp>
      <p:sp>
        <p:nvSpPr>
          <p:cNvPr id="5" name="Rounded Rectangle 4"/>
          <p:cNvSpPr/>
          <p:nvPr/>
        </p:nvSpPr>
        <p:spPr>
          <a:xfrm>
            <a:off x="8300538" y="2656773"/>
            <a:ext cx="331236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8300538" y="3232837"/>
            <a:ext cx="331236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8297805" y="3808901"/>
            <a:ext cx="331236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p:cNvSpPr>
            <a:spLocks noGrp="1"/>
          </p:cNvSpPr>
          <p:nvPr>
            <p:ph type="sldNum" sz="quarter" idx="12"/>
          </p:nvPr>
        </p:nvSpPr>
        <p:spPr/>
        <p:txBody>
          <a:bodyPr/>
          <a:lstStyle/>
          <a:p>
            <a:fld id="{1552E37E-424F-4DCE-BB6E-731ABDD533B7}" type="slidenum">
              <a:rPr lang="en-CA" smtClean="0"/>
              <a:pPr/>
              <a:t>24</a:t>
            </a:fld>
            <a:endParaRPr lang="en-CA"/>
          </a:p>
        </p:txBody>
      </p:sp>
      <p:sp>
        <p:nvSpPr>
          <p:cNvPr id="3" name="Content Placeholder 2"/>
          <p:cNvSpPr>
            <a:spLocks noGrp="1"/>
          </p:cNvSpPr>
          <p:nvPr>
            <p:ph idx="1"/>
          </p:nvPr>
        </p:nvSpPr>
        <p:spPr>
          <a:xfrm>
            <a:off x="551384" y="1376116"/>
            <a:ext cx="6234253" cy="5040560"/>
          </a:xfrm>
        </p:spPr>
        <p:txBody>
          <a:bodyPr>
            <a:normAutofit/>
          </a:bodyPr>
          <a:lstStyle/>
          <a:p>
            <a:r>
              <a:rPr lang="en-US" dirty="0"/>
              <a:t>How can we figure out the main purpose	of this code?</a:t>
            </a:r>
          </a:p>
          <a:p>
            <a:r>
              <a:rPr lang="en-US" dirty="0"/>
              <a:t>The </a:t>
            </a:r>
            <a:r>
              <a:rPr lang="en-US" dirty="0" err="1">
                <a:latin typeface="Courier New" pitchFamily="49" charset="0"/>
                <a:cs typeface="Courier New" pitchFamily="49" charset="0"/>
              </a:rPr>
              <a:t>sw</a:t>
            </a:r>
            <a:r>
              <a:rPr lang="en-US" dirty="0"/>
              <a:t>  lines indicate that values in </a:t>
            </a:r>
            <a:r>
              <a:rPr lang="en-US" dirty="0">
                <a:latin typeface="Courier New" pitchFamily="49" charset="0"/>
                <a:cs typeface="Courier New" pitchFamily="49" charset="0"/>
              </a:rPr>
              <a:t>$t1</a:t>
            </a:r>
            <a:r>
              <a:rPr lang="en-US" dirty="0"/>
              <a:t> are being stored at </a:t>
            </a:r>
            <a:r>
              <a:rPr lang="en-US" dirty="0">
                <a:latin typeface="Courier New" pitchFamily="49" charset="0"/>
                <a:cs typeface="Courier New" pitchFamily="49" charset="0"/>
              </a:rPr>
              <a:t>$t0</a:t>
            </a:r>
            <a:r>
              <a:rPr lang="en-US" dirty="0"/>
              <a:t>, </a:t>
            </a:r>
            <a:r>
              <a:rPr lang="en-US" dirty="0">
                <a:latin typeface="Courier New" pitchFamily="49" charset="0"/>
                <a:cs typeface="Courier New" pitchFamily="49" charset="0"/>
              </a:rPr>
              <a:t>$t0+4 </a:t>
            </a:r>
            <a:r>
              <a:rPr lang="en-US" dirty="0"/>
              <a:t>and </a:t>
            </a:r>
            <a:r>
              <a:rPr lang="en-US" dirty="0">
                <a:latin typeface="Courier New" pitchFamily="49" charset="0"/>
                <a:cs typeface="Courier New" pitchFamily="49" charset="0"/>
              </a:rPr>
              <a:t>$t0+8</a:t>
            </a:r>
            <a:r>
              <a:rPr lang="en-US" dirty="0"/>
              <a:t>.</a:t>
            </a:r>
          </a:p>
          <a:p>
            <a:pPr lvl="1"/>
            <a:r>
              <a:rPr lang="en-US" dirty="0"/>
              <a:t>Each previous line sets the value of </a:t>
            </a:r>
            <a:r>
              <a:rPr lang="en-US" dirty="0">
                <a:latin typeface="Courier New" pitchFamily="49" charset="0"/>
                <a:cs typeface="Courier New" pitchFamily="49" charset="0"/>
              </a:rPr>
              <a:t>$t1</a:t>
            </a:r>
            <a:r>
              <a:rPr lang="en-US" dirty="0"/>
              <a:t> to store.</a:t>
            </a:r>
          </a:p>
          <a:p>
            <a:r>
              <a:rPr lang="en-US" dirty="0"/>
              <a:t>Therefore, this code stores the values </a:t>
            </a:r>
            <a:r>
              <a:rPr lang="en-US" dirty="0">
                <a:latin typeface="Courier New" pitchFamily="49" charset="0"/>
                <a:cs typeface="Courier New" pitchFamily="49" charset="0"/>
              </a:rPr>
              <a:t>5</a:t>
            </a:r>
            <a:r>
              <a:rPr lang="en-US" dirty="0"/>
              <a:t>, </a:t>
            </a:r>
            <a:r>
              <a:rPr lang="en-US" dirty="0">
                <a:latin typeface="Courier New" pitchFamily="49" charset="0"/>
                <a:cs typeface="Courier New" pitchFamily="49" charset="0"/>
              </a:rPr>
              <a:t>42</a:t>
            </a:r>
            <a:r>
              <a:rPr lang="en-US" dirty="0">
                <a:cs typeface="Courier New" pitchFamily="49" charset="0"/>
              </a:rPr>
              <a:t> </a:t>
            </a:r>
            <a:r>
              <a:rPr lang="en-US" dirty="0"/>
              <a:t>and </a:t>
            </a:r>
            <a:r>
              <a:rPr lang="en-US" dirty="0">
                <a:latin typeface="Courier New" pitchFamily="49" charset="0"/>
                <a:cs typeface="Courier New" pitchFamily="49" charset="0"/>
              </a:rPr>
              <a:t>12</a:t>
            </a:r>
            <a:r>
              <a:rPr lang="en-US" dirty="0"/>
              <a:t> into the struct at location </a:t>
            </a:r>
            <a:r>
              <a:rPr lang="en-US" dirty="0">
                <a:latin typeface="Courier New" pitchFamily="49" charset="0"/>
                <a:cs typeface="Courier New" pitchFamily="49" charset="0"/>
              </a:rPr>
              <a:t>a1</a:t>
            </a:r>
            <a:r>
              <a:rPr lang="en-US" dirty="0"/>
              <a:t>.</a:t>
            </a:r>
            <a:endParaRPr lang="en-CA" dirty="0"/>
          </a:p>
        </p:txBody>
      </p:sp>
    </p:spTree>
    <p:extLst>
      <p:ext uri="{BB962C8B-B14F-4D97-AF65-F5344CB8AC3E}">
        <p14:creationId xmlns:p14="http://schemas.microsoft.com/office/powerpoint/2010/main" val="4037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332656"/>
            <a:ext cx="8280920" cy="914400"/>
          </a:xfrm>
        </p:spPr>
        <p:txBody>
          <a:bodyPr/>
          <a:lstStyle/>
          <a:p>
            <a:r>
              <a:rPr lang="en-US" dirty="0"/>
              <a:t>Example: A </a:t>
            </a:r>
            <a:r>
              <a:rPr lang="en-US" dirty="0" err="1"/>
              <a:t>struct</a:t>
            </a:r>
            <a:r>
              <a:rPr lang="en-US" dirty="0"/>
              <a:t> program</a:t>
            </a:r>
            <a:endParaRPr lang="en-CA" dirty="0"/>
          </a:p>
        </p:txBody>
      </p:sp>
      <p:sp>
        <p:nvSpPr>
          <p:cNvPr id="4" name="TextBox 3"/>
          <p:cNvSpPr txBox="1"/>
          <p:nvPr/>
        </p:nvSpPr>
        <p:spPr>
          <a:xfrm>
            <a:off x="5303912" y="1484784"/>
            <a:ext cx="4824536" cy="3231654"/>
          </a:xfrm>
          <a:prstGeom prst="rect">
            <a:avLst/>
          </a:prstGeom>
          <a:solidFill>
            <a:srgbClr val="002060"/>
          </a:solidFill>
          <a:ln w="38100">
            <a:solidFill>
              <a:schemeClr val="accent4">
                <a:lumMod val="20000"/>
                <a:lumOff val="80000"/>
              </a:schemeClr>
            </a:solidFill>
          </a:ln>
        </p:spPr>
        <p:txBody>
          <a:bodyPr wrap="square" lIns="182880" tIns="91440" rIns="91440" bIns="91440" rtlCol="0">
            <a:spAutoFit/>
          </a:bodyPr>
          <a:lstStyle/>
          <a:p>
            <a:r>
              <a:rPr lang="en-CA" dirty="0">
                <a:latin typeface="Courier New" pitchFamily="49" charset="0"/>
                <a:cs typeface="Courier New" pitchFamily="49" charset="0"/>
              </a:rPr>
              <a:t>	  .data</a:t>
            </a:r>
          </a:p>
          <a:p>
            <a:r>
              <a:rPr lang="en-CA" dirty="0">
                <a:latin typeface="Courier New" pitchFamily="49" charset="0"/>
                <a:cs typeface="Courier New" pitchFamily="49" charset="0"/>
              </a:rPr>
              <a:t>a1:	  .space   12	</a:t>
            </a:r>
          </a:p>
          <a:p>
            <a:endParaRPr lang="en-CA" dirty="0">
              <a:latin typeface="Courier New" pitchFamily="49" charset="0"/>
              <a:cs typeface="Courier New" pitchFamily="49" charset="0"/>
            </a:endParaRPr>
          </a:p>
          <a:p>
            <a:r>
              <a:rPr lang="en-CA" dirty="0">
                <a:latin typeface="Courier New" pitchFamily="49" charset="0"/>
                <a:cs typeface="Courier New" pitchFamily="49" charset="0"/>
              </a:rPr>
              <a:t>	  .text</a:t>
            </a:r>
          </a:p>
          <a:p>
            <a:r>
              <a:rPr lang="en-CA" dirty="0">
                <a:latin typeface="Courier New" pitchFamily="49" charset="0"/>
                <a:cs typeface="Courier New" pitchFamily="49" charset="0"/>
              </a:rPr>
              <a:t>main:	  la	    $t0, a1</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5</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a:t>
            </a:r>
            <a:r>
              <a:rPr lang="en-CA" b="1" dirty="0">
                <a:latin typeface="Courier New" pitchFamily="49" charset="0"/>
                <a:cs typeface="Courier New" pitchFamily="49" charset="0"/>
              </a:rPr>
              <a:t>0</a:t>
            </a:r>
            <a:r>
              <a:rPr lang="en-CA" dirty="0">
                <a:latin typeface="Courier New" pitchFamily="49" charset="0"/>
                <a:cs typeface="Courier New" pitchFamily="49" charset="0"/>
              </a:rPr>
              <a:t>($t0)</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42</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a:t>
            </a:r>
            <a:r>
              <a:rPr lang="en-CA" b="1" dirty="0">
                <a:latin typeface="Courier New" pitchFamily="49" charset="0"/>
                <a:cs typeface="Courier New" pitchFamily="49" charset="0"/>
              </a:rPr>
              <a:t>4</a:t>
            </a:r>
            <a:r>
              <a:rPr lang="en-CA" dirty="0">
                <a:latin typeface="Courier New" pitchFamily="49" charset="0"/>
                <a:cs typeface="Courier New" pitchFamily="49" charset="0"/>
              </a:rPr>
              <a:t>($t0)</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12</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a:t>
            </a:r>
            <a:r>
              <a:rPr lang="en-CA" b="1" dirty="0">
                <a:latin typeface="Courier New" pitchFamily="49" charset="0"/>
                <a:cs typeface="Courier New" pitchFamily="49" charset="0"/>
              </a:rPr>
              <a:t>8</a:t>
            </a:r>
            <a:r>
              <a:rPr lang="en-CA" dirty="0">
                <a:latin typeface="Courier New" pitchFamily="49" charset="0"/>
                <a:cs typeface="Courier New" pitchFamily="49" charset="0"/>
              </a:rPr>
              <a:t>($t0)</a:t>
            </a:r>
            <a:endParaRPr lang="en-US" dirty="0">
              <a:latin typeface="Courier New" pitchFamily="49" charset="0"/>
              <a:cs typeface="Courier New" pitchFamily="49" charset="0"/>
            </a:endParaRPr>
          </a:p>
        </p:txBody>
      </p:sp>
      <p:sp>
        <p:nvSpPr>
          <p:cNvPr id="5" name="Rounded Rectangle 4"/>
          <p:cNvSpPr/>
          <p:nvPr/>
        </p:nvSpPr>
        <p:spPr>
          <a:xfrm>
            <a:off x="6572346" y="2894501"/>
            <a:ext cx="331236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6572346" y="3470565"/>
            <a:ext cx="331236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6"/>
          <p:cNvSpPr/>
          <p:nvPr/>
        </p:nvSpPr>
        <p:spPr>
          <a:xfrm>
            <a:off x="6569613" y="4046629"/>
            <a:ext cx="3312368" cy="5760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1775520" y="3182533"/>
            <a:ext cx="3054779" cy="3262432"/>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sz="2000" dirty="0" err="1">
                <a:latin typeface="Courier New" pitchFamily="49" charset="0"/>
                <a:cs typeface="Courier New" pitchFamily="49" charset="0"/>
              </a:rPr>
              <a:t>struct</a:t>
            </a:r>
            <a:r>
              <a:rPr lang="en-CA" sz="2000" dirty="0">
                <a:latin typeface="Courier New" pitchFamily="49" charset="0"/>
                <a:cs typeface="Courier New" pitchFamily="49" charset="0"/>
              </a:rPr>
              <a:t> foo {</a:t>
            </a:r>
          </a:p>
          <a:p>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a:t>
            </a:r>
          </a:p>
          <a:p>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b;</a:t>
            </a:r>
          </a:p>
          <a:p>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c;</a:t>
            </a:r>
          </a:p>
          <a:p>
            <a:r>
              <a:rPr lang="en-CA" sz="2000" dirty="0">
                <a:latin typeface="Courier New" pitchFamily="49" charset="0"/>
                <a:cs typeface="Courier New" pitchFamily="49" charset="0"/>
              </a:rPr>
              <a:t>};</a:t>
            </a:r>
          </a:p>
          <a:p>
            <a:endParaRPr lang="en-CA" sz="2000" dirty="0">
              <a:latin typeface="Courier New" pitchFamily="49" charset="0"/>
              <a:cs typeface="Courier New" pitchFamily="49" charset="0"/>
            </a:endParaRPr>
          </a:p>
          <a:p>
            <a:r>
              <a:rPr lang="en-CA" sz="2000" dirty="0" err="1">
                <a:latin typeface="Courier New" pitchFamily="49" charset="0"/>
                <a:cs typeface="Courier New" pitchFamily="49" charset="0"/>
              </a:rPr>
              <a:t>struct</a:t>
            </a:r>
            <a:r>
              <a:rPr lang="en-CA" sz="2000" dirty="0">
                <a:latin typeface="Courier New" pitchFamily="49" charset="0"/>
                <a:cs typeface="Courier New" pitchFamily="49" charset="0"/>
              </a:rPr>
              <a:t> foo x;</a:t>
            </a:r>
          </a:p>
          <a:p>
            <a:r>
              <a:rPr lang="en-CA" sz="2000" dirty="0" err="1">
                <a:latin typeface="Courier New" pitchFamily="49" charset="0"/>
                <a:cs typeface="Courier New" pitchFamily="49" charset="0"/>
              </a:rPr>
              <a:t>x.a</a:t>
            </a:r>
            <a:r>
              <a:rPr lang="en-CA" sz="2000" dirty="0">
                <a:latin typeface="Courier New" pitchFamily="49" charset="0"/>
                <a:cs typeface="Courier New" pitchFamily="49" charset="0"/>
              </a:rPr>
              <a:t>= 5;</a:t>
            </a:r>
          </a:p>
          <a:p>
            <a:r>
              <a:rPr lang="en-CA" sz="2000" dirty="0" err="1">
                <a:latin typeface="Courier New" pitchFamily="49" charset="0"/>
                <a:cs typeface="Courier New" pitchFamily="49" charset="0"/>
              </a:rPr>
              <a:t>x.b</a:t>
            </a:r>
            <a:r>
              <a:rPr lang="en-CA" sz="2000" dirty="0">
                <a:latin typeface="Courier New" pitchFamily="49" charset="0"/>
                <a:cs typeface="Courier New" pitchFamily="49" charset="0"/>
              </a:rPr>
              <a:t> = 42</a:t>
            </a:r>
            <a:r>
              <a:rPr lang="en-US" sz="2000" dirty="0">
                <a:latin typeface="Courier New" pitchFamily="49" charset="0"/>
                <a:cs typeface="Courier New" pitchFamily="49" charset="0"/>
              </a:rPr>
              <a:t>;</a:t>
            </a:r>
          </a:p>
          <a:p>
            <a:r>
              <a:rPr lang="en-US" sz="2000" dirty="0" err="1">
                <a:latin typeface="Courier New" pitchFamily="49" charset="0"/>
                <a:cs typeface="Courier New" pitchFamily="49" charset="0"/>
              </a:rPr>
              <a:t>x.c</a:t>
            </a:r>
            <a:r>
              <a:rPr lang="en-US" sz="2000" dirty="0">
                <a:latin typeface="Courier New" pitchFamily="49" charset="0"/>
                <a:cs typeface="Courier New" pitchFamily="49" charset="0"/>
              </a:rPr>
              <a:t> = 12;</a:t>
            </a:r>
            <a:endParaRPr lang="en-CA" sz="2000" dirty="0">
              <a:latin typeface="Courier New" pitchFamily="49" charset="0"/>
              <a:cs typeface="Courier New" pitchFamily="49" charset="0"/>
            </a:endParaRPr>
          </a:p>
        </p:txBody>
      </p:sp>
      <p:sp>
        <p:nvSpPr>
          <p:cNvPr id="3" name="Slide Number Placeholder 2"/>
          <p:cNvSpPr>
            <a:spLocks noGrp="1"/>
          </p:cNvSpPr>
          <p:nvPr>
            <p:ph type="sldNum" sz="quarter" idx="12"/>
          </p:nvPr>
        </p:nvSpPr>
        <p:spPr/>
        <p:txBody>
          <a:bodyPr/>
          <a:lstStyle/>
          <a:p>
            <a:fld id="{1552E37E-424F-4DCE-BB6E-731ABDD533B7}" type="slidenum">
              <a:rPr lang="en-CA" smtClean="0"/>
              <a:pPr/>
              <a:t>25</a:t>
            </a:fld>
            <a:endParaRPr lang="en-CA"/>
          </a:p>
        </p:txBody>
      </p:sp>
    </p:spTree>
    <p:extLst>
      <p:ext uri="{BB962C8B-B14F-4D97-AF65-F5344CB8AC3E}">
        <p14:creationId xmlns:p14="http://schemas.microsoft.com/office/powerpoint/2010/main" val="2063527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070" y="260648"/>
            <a:ext cx="7859216" cy="914400"/>
          </a:xfrm>
        </p:spPr>
        <p:txBody>
          <a:bodyPr/>
          <a:lstStyle/>
          <a:p>
            <a:r>
              <a:rPr lang="en-US" dirty="0" err="1"/>
              <a:t>Struct</a:t>
            </a:r>
            <a:r>
              <a:rPr lang="en-US" dirty="0"/>
              <a:t> program with comments</a:t>
            </a:r>
            <a:endParaRPr lang="en-CA" dirty="0"/>
          </a:p>
        </p:txBody>
      </p:sp>
      <p:sp>
        <p:nvSpPr>
          <p:cNvPr id="4" name="TextBox 3"/>
          <p:cNvSpPr txBox="1"/>
          <p:nvPr/>
        </p:nvSpPr>
        <p:spPr>
          <a:xfrm>
            <a:off x="695400" y="1201316"/>
            <a:ext cx="8196205" cy="5447645"/>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dirty="0">
                <a:latin typeface="Courier New" pitchFamily="49" charset="0"/>
                <a:cs typeface="Courier New" pitchFamily="49" charset="0"/>
              </a:rPr>
              <a:t>.data</a:t>
            </a:r>
          </a:p>
          <a:p>
            <a:r>
              <a:rPr lang="en-CA" dirty="0">
                <a:latin typeface="Courier New" pitchFamily="49" charset="0"/>
                <a:cs typeface="Courier New" pitchFamily="49" charset="0"/>
              </a:rPr>
              <a:t>a1:	  .space   12			#  declare 12 bytes </a:t>
            </a:r>
          </a:p>
          <a:p>
            <a:r>
              <a:rPr lang="en-CA" dirty="0">
                <a:latin typeface="Courier New" pitchFamily="49" charset="0"/>
                <a:cs typeface="Courier New" pitchFamily="49" charset="0"/>
              </a:rPr>
              <a:t>					#  of storage to hold </a:t>
            </a:r>
          </a:p>
          <a:p>
            <a:r>
              <a:rPr lang="en-CA" dirty="0">
                <a:latin typeface="Courier New" pitchFamily="49" charset="0"/>
                <a:cs typeface="Courier New" pitchFamily="49" charset="0"/>
              </a:rPr>
              <a:t>					#  struct of 3 </a:t>
            </a:r>
            <a:r>
              <a:rPr lang="en-CA" dirty="0" err="1">
                <a:latin typeface="Courier New" pitchFamily="49" charset="0"/>
                <a:cs typeface="Courier New" pitchFamily="49" charset="0"/>
              </a:rPr>
              <a:t>ints</a:t>
            </a:r>
            <a:endParaRPr lang="en-CA" dirty="0">
              <a:latin typeface="Courier New" pitchFamily="49" charset="0"/>
              <a:cs typeface="Courier New" pitchFamily="49" charset="0"/>
            </a:endParaRPr>
          </a:p>
          <a:p>
            <a:r>
              <a:rPr lang="en-CA" dirty="0">
                <a:latin typeface="Courier New" pitchFamily="49" charset="0"/>
                <a:cs typeface="Courier New" pitchFamily="49" charset="0"/>
              </a:rPr>
              <a:t>					</a:t>
            </a:r>
          </a:p>
          <a:p>
            <a:r>
              <a:rPr lang="en-CA" dirty="0">
                <a:latin typeface="Courier New" pitchFamily="49" charset="0"/>
                <a:cs typeface="Courier New" pitchFamily="49" charset="0"/>
              </a:rPr>
              <a:t>.text</a:t>
            </a:r>
          </a:p>
          <a:p>
            <a:r>
              <a:rPr lang="en-CA" dirty="0">
                <a:latin typeface="Courier New" pitchFamily="49" charset="0"/>
                <a:cs typeface="Courier New" pitchFamily="49" charset="0"/>
              </a:rPr>
              <a:t>main:	  la	    $t0, a1		#  load base address </a:t>
            </a:r>
          </a:p>
          <a:p>
            <a:r>
              <a:rPr lang="en-CA" dirty="0">
                <a:latin typeface="Courier New" pitchFamily="49" charset="0"/>
                <a:cs typeface="Courier New" pitchFamily="49" charset="0"/>
              </a:rPr>
              <a:t>					#  of </a:t>
            </a:r>
            <a:r>
              <a:rPr lang="en-CA" dirty="0" err="1">
                <a:latin typeface="Courier New" pitchFamily="49" charset="0"/>
                <a:cs typeface="Courier New" pitchFamily="49" charset="0"/>
              </a:rPr>
              <a:t>struct</a:t>
            </a:r>
            <a:r>
              <a:rPr lang="en-CA" dirty="0">
                <a:latin typeface="Courier New" pitchFamily="49" charset="0"/>
                <a:cs typeface="Courier New" pitchFamily="49" charset="0"/>
              </a:rPr>
              <a:t> into </a:t>
            </a:r>
          </a:p>
          <a:p>
            <a:r>
              <a:rPr lang="en-CA" dirty="0">
                <a:latin typeface="Courier New" pitchFamily="49" charset="0"/>
                <a:cs typeface="Courier New" pitchFamily="49" charset="0"/>
              </a:rPr>
              <a:t>					#  register $t0</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5	#  $t1 = 5 </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a:t>
            </a:r>
            <a:r>
              <a:rPr lang="en-CA" b="1" dirty="0">
                <a:solidFill>
                  <a:srgbClr val="FFFF00"/>
                </a:solidFill>
                <a:latin typeface="Courier New" pitchFamily="49" charset="0"/>
                <a:cs typeface="Courier New" pitchFamily="49" charset="0"/>
              </a:rPr>
              <a:t>0($t0)</a:t>
            </a:r>
            <a:r>
              <a:rPr lang="en-CA" dirty="0">
                <a:latin typeface="Courier New" pitchFamily="49" charset="0"/>
                <a:cs typeface="Courier New" pitchFamily="49" charset="0"/>
              </a:rPr>
              <a:t>	#  first </a:t>
            </a:r>
            <a:r>
              <a:rPr lang="en-CA" dirty="0" err="1">
                <a:latin typeface="Courier New" pitchFamily="49" charset="0"/>
                <a:cs typeface="Courier New" pitchFamily="49" charset="0"/>
              </a:rPr>
              <a:t>struct</a:t>
            </a:r>
            <a:r>
              <a:rPr lang="en-CA" dirty="0">
                <a:latin typeface="Courier New" pitchFamily="49" charset="0"/>
                <a:cs typeface="Courier New" pitchFamily="49" charset="0"/>
              </a:rPr>
              <a:t> </a:t>
            </a:r>
          </a:p>
          <a:p>
            <a:r>
              <a:rPr lang="en-CA" dirty="0">
                <a:latin typeface="Courier New" pitchFamily="49" charset="0"/>
                <a:cs typeface="Courier New" pitchFamily="49" charset="0"/>
              </a:rPr>
              <a:t>					#  element set to 5; </a:t>
            </a:r>
          </a:p>
          <a:p>
            <a:r>
              <a:rPr lang="en-CA" dirty="0">
                <a:latin typeface="Courier New" pitchFamily="49" charset="0"/>
                <a:cs typeface="Courier New" pitchFamily="49" charset="0"/>
              </a:rPr>
              <a:t>					#  indirect addressing</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42	#  $t1 = 42</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a:t>
            </a:r>
            <a:r>
              <a:rPr lang="en-CA" b="1" dirty="0">
                <a:solidFill>
                  <a:srgbClr val="FFFF00"/>
                </a:solidFill>
                <a:latin typeface="Courier New" pitchFamily="49" charset="0"/>
                <a:cs typeface="Courier New" pitchFamily="49" charset="0"/>
              </a:rPr>
              <a:t>4($t0)</a:t>
            </a:r>
            <a:r>
              <a:rPr lang="en-CA" dirty="0">
                <a:latin typeface="Courier New" pitchFamily="49" charset="0"/>
                <a:cs typeface="Courier New" pitchFamily="49" charset="0"/>
              </a:rPr>
              <a:t>	#  second struct </a:t>
            </a:r>
          </a:p>
          <a:p>
            <a:r>
              <a:rPr lang="en-CA" dirty="0">
                <a:latin typeface="Courier New" pitchFamily="49" charset="0"/>
                <a:cs typeface="Courier New" pitchFamily="49" charset="0"/>
              </a:rPr>
              <a:t>					#  element set to 42</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12	#  $t1 = 12</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a:t>
            </a:r>
            <a:r>
              <a:rPr lang="en-CA" b="1" dirty="0">
                <a:solidFill>
                  <a:srgbClr val="FFFF00"/>
                </a:solidFill>
                <a:latin typeface="Courier New" pitchFamily="49" charset="0"/>
                <a:cs typeface="Courier New" pitchFamily="49" charset="0"/>
              </a:rPr>
              <a:t>8($t0)</a:t>
            </a:r>
            <a:r>
              <a:rPr lang="en-CA" dirty="0">
                <a:latin typeface="Courier New" pitchFamily="49" charset="0"/>
                <a:cs typeface="Courier New" pitchFamily="49" charset="0"/>
              </a:rPr>
              <a:t>	#  third struct </a:t>
            </a:r>
          </a:p>
          <a:p>
            <a:r>
              <a:rPr lang="en-CA" dirty="0">
                <a:latin typeface="Courier New" pitchFamily="49" charset="0"/>
                <a:cs typeface="Courier New" pitchFamily="49" charset="0"/>
              </a:rPr>
              <a:t>					#  element set to 12</a:t>
            </a:r>
            <a:endParaRPr lang="en-US" dirty="0">
              <a:latin typeface="Courier New" pitchFamily="49" charset="0"/>
              <a:cs typeface="Courier New" pitchFamily="49" charset="0"/>
            </a:endParaRPr>
          </a:p>
        </p:txBody>
      </p:sp>
      <p:sp>
        <p:nvSpPr>
          <p:cNvPr id="5" name="Slide Number Placeholder 4"/>
          <p:cNvSpPr>
            <a:spLocks noGrp="1"/>
          </p:cNvSpPr>
          <p:nvPr>
            <p:ph type="sldNum" sz="quarter" idx="12"/>
          </p:nvPr>
        </p:nvSpPr>
        <p:spPr/>
        <p:txBody>
          <a:bodyPr/>
          <a:lstStyle/>
          <a:p>
            <a:fld id="{1552E37E-424F-4DCE-BB6E-731ABDD533B7}" type="slidenum">
              <a:rPr lang="en-CA" smtClean="0"/>
              <a:pPr/>
              <a:t>26</a:t>
            </a:fld>
            <a:endParaRPr lang="en-CA"/>
          </a:p>
        </p:txBody>
      </p:sp>
      <p:sp>
        <p:nvSpPr>
          <p:cNvPr id="6" name="TextBox 5"/>
          <p:cNvSpPr txBox="1"/>
          <p:nvPr/>
        </p:nvSpPr>
        <p:spPr>
          <a:xfrm>
            <a:off x="9035621" y="260648"/>
            <a:ext cx="3054779" cy="3262432"/>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sz="2000" dirty="0" err="1">
                <a:latin typeface="Courier New" pitchFamily="49" charset="0"/>
                <a:cs typeface="Courier New" pitchFamily="49" charset="0"/>
              </a:rPr>
              <a:t>struct</a:t>
            </a:r>
            <a:r>
              <a:rPr lang="en-CA" sz="2000" dirty="0">
                <a:latin typeface="Courier New" pitchFamily="49" charset="0"/>
                <a:cs typeface="Courier New" pitchFamily="49" charset="0"/>
              </a:rPr>
              <a:t> foo {</a:t>
            </a:r>
          </a:p>
          <a:p>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a:t>
            </a:r>
          </a:p>
          <a:p>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b;</a:t>
            </a:r>
          </a:p>
          <a:p>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c;</a:t>
            </a:r>
          </a:p>
          <a:p>
            <a:r>
              <a:rPr lang="en-CA" sz="2000" dirty="0">
                <a:latin typeface="Courier New" pitchFamily="49" charset="0"/>
                <a:cs typeface="Courier New" pitchFamily="49" charset="0"/>
              </a:rPr>
              <a:t>};</a:t>
            </a:r>
          </a:p>
          <a:p>
            <a:endParaRPr lang="en-CA" sz="2000" dirty="0">
              <a:latin typeface="Courier New" pitchFamily="49" charset="0"/>
              <a:cs typeface="Courier New" pitchFamily="49" charset="0"/>
            </a:endParaRPr>
          </a:p>
          <a:p>
            <a:r>
              <a:rPr lang="en-CA" sz="2000" dirty="0" err="1">
                <a:latin typeface="Courier New" pitchFamily="49" charset="0"/>
                <a:cs typeface="Courier New" pitchFamily="49" charset="0"/>
              </a:rPr>
              <a:t>struct</a:t>
            </a:r>
            <a:r>
              <a:rPr lang="en-CA" sz="2000" dirty="0">
                <a:latin typeface="Courier New" pitchFamily="49" charset="0"/>
                <a:cs typeface="Courier New" pitchFamily="49" charset="0"/>
              </a:rPr>
              <a:t> foo x;</a:t>
            </a:r>
          </a:p>
          <a:p>
            <a:r>
              <a:rPr lang="en-CA" sz="2000" dirty="0" err="1">
                <a:latin typeface="Courier New" pitchFamily="49" charset="0"/>
                <a:cs typeface="Courier New" pitchFamily="49" charset="0"/>
              </a:rPr>
              <a:t>x.a</a:t>
            </a:r>
            <a:r>
              <a:rPr lang="en-CA" sz="2000" dirty="0">
                <a:latin typeface="Courier New" pitchFamily="49" charset="0"/>
                <a:cs typeface="Courier New" pitchFamily="49" charset="0"/>
              </a:rPr>
              <a:t>= 5;</a:t>
            </a:r>
          </a:p>
          <a:p>
            <a:r>
              <a:rPr lang="en-CA" sz="2000" dirty="0" err="1">
                <a:latin typeface="Courier New" pitchFamily="49" charset="0"/>
                <a:cs typeface="Courier New" pitchFamily="49" charset="0"/>
              </a:rPr>
              <a:t>x.b</a:t>
            </a:r>
            <a:r>
              <a:rPr lang="en-CA" sz="2000" dirty="0">
                <a:latin typeface="Courier New" pitchFamily="49" charset="0"/>
                <a:cs typeface="Courier New" pitchFamily="49" charset="0"/>
              </a:rPr>
              <a:t> = 42</a:t>
            </a:r>
            <a:r>
              <a:rPr lang="en-US" sz="2000" dirty="0">
                <a:latin typeface="Courier New" pitchFamily="49" charset="0"/>
                <a:cs typeface="Courier New" pitchFamily="49" charset="0"/>
              </a:rPr>
              <a:t>;</a:t>
            </a:r>
          </a:p>
          <a:p>
            <a:r>
              <a:rPr lang="en-US" sz="2000" dirty="0" err="1">
                <a:latin typeface="Courier New" pitchFamily="49" charset="0"/>
                <a:cs typeface="Courier New" pitchFamily="49" charset="0"/>
              </a:rPr>
              <a:t>x.c</a:t>
            </a:r>
            <a:r>
              <a:rPr lang="en-US" sz="2000" dirty="0">
                <a:latin typeface="Courier New" pitchFamily="49" charset="0"/>
                <a:cs typeface="Courier New" pitchFamily="49" charset="0"/>
              </a:rPr>
              <a:t> = 12;</a:t>
            </a:r>
            <a:endParaRPr lang="en-CA" sz="2000" dirty="0">
              <a:latin typeface="Courier New" pitchFamily="49" charset="0"/>
              <a:cs typeface="Courier New" pitchFamily="49" charset="0"/>
            </a:endParaRPr>
          </a:p>
        </p:txBody>
      </p:sp>
    </p:spTree>
    <p:extLst>
      <p:ext uri="{BB962C8B-B14F-4D97-AF65-F5344CB8AC3E}">
        <p14:creationId xmlns:p14="http://schemas.microsoft.com/office/powerpoint/2010/main" val="1989529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0FDCB-497C-BC41-AE97-4A2E3E797131}"/>
              </a:ext>
            </a:extLst>
          </p:cNvPr>
          <p:cNvSpPr>
            <a:spLocks noGrp="1"/>
          </p:cNvSpPr>
          <p:nvPr>
            <p:ph type="title"/>
          </p:nvPr>
        </p:nvSpPr>
        <p:spPr>
          <a:xfrm>
            <a:off x="858848" y="464024"/>
            <a:ext cx="10363200" cy="914400"/>
          </a:xfrm>
        </p:spPr>
        <p:txBody>
          <a:bodyPr/>
          <a:lstStyle/>
          <a:p>
            <a:r>
              <a:rPr lang="en-US"/>
              <a:t>Caveat: alignment</a:t>
            </a:r>
            <a:endParaRPr lang="en-US" dirty="0"/>
          </a:p>
        </p:txBody>
      </p:sp>
      <p:sp>
        <p:nvSpPr>
          <p:cNvPr id="3" name="Content Placeholder 2">
            <a:extLst>
              <a:ext uri="{FF2B5EF4-FFF2-40B4-BE49-F238E27FC236}">
                <a16:creationId xmlns:a16="http://schemas.microsoft.com/office/drawing/2014/main" id="{02ABE1D7-F996-B94C-9278-C2993D3CF1C0}"/>
              </a:ext>
            </a:extLst>
          </p:cNvPr>
          <p:cNvSpPr>
            <a:spLocks noGrp="1"/>
          </p:cNvSpPr>
          <p:nvPr>
            <p:ph idx="1"/>
          </p:nvPr>
        </p:nvSpPr>
        <p:spPr>
          <a:xfrm>
            <a:off x="839416" y="1593959"/>
            <a:ext cx="5723160" cy="4726760"/>
          </a:xfrm>
        </p:spPr>
        <p:txBody>
          <a:bodyPr/>
          <a:lstStyle/>
          <a:p>
            <a:r>
              <a:rPr lang="en-US" dirty="0"/>
              <a:t>Suppose b is a char (one byte), then it looks like that the address of </a:t>
            </a:r>
            <a:r>
              <a:rPr lang="en-US" dirty="0">
                <a:solidFill>
                  <a:srgbClr val="FFFF00"/>
                </a:solidFill>
              </a:rPr>
              <a:t>c</a:t>
            </a:r>
            <a:r>
              <a:rPr lang="en-US" dirty="0"/>
              <a:t> would be </a:t>
            </a:r>
            <a:r>
              <a:rPr lang="en-US" dirty="0">
                <a:solidFill>
                  <a:srgbClr val="FFFF00"/>
                </a:solidFill>
                <a:latin typeface="+mj-lt"/>
              </a:rPr>
              <a:t>$t0 + 5</a:t>
            </a:r>
            <a:r>
              <a:rPr lang="en-US" dirty="0"/>
              <a:t>.</a:t>
            </a:r>
          </a:p>
          <a:p>
            <a:r>
              <a:rPr lang="en-US" dirty="0"/>
              <a:t>But this may not work because MIPS by default requires store addresses to be </a:t>
            </a:r>
            <a:r>
              <a:rPr lang="en-US" dirty="0">
                <a:solidFill>
                  <a:srgbClr val="FFFF00"/>
                </a:solidFill>
              </a:rPr>
              <a:t>aligned based on data size, </a:t>
            </a:r>
            <a:r>
              <a:rPr lang="en-US" dirty="0"/>
              <a:t>i.e., address must be a multiple of 4 for a word, 2 for a half word, etc.</a:t>
            </a:r>
          </a:p>
        </p:txBody>
      </p:sp>
      <p:sp>
        <p:nvSpPr>
          <p:cNvPr id="4" name="Slide Number Placeholder 3">
            <a:extLst>
              <a:ext uri="{FF2B5EF4-FFF2-40B4-BE49-F238E27FC236}">
                <a16:creationId xmlns:a16="http://schemas.microsoft.com/office/drawing/2014/main" id="{D8DD6B03-3818-F14C-88FA-28D10D0BA9EB}"/>
              </a:ext>
            </a:extLst>
          </p:cNvPr>
          <p:cNvSpPr>
            <a:spLocks noGrp="1"/>
          </p:cNvSpPr>
          <p:nvPr>
            <p:ph type="sldNum" sz="quarter" idx="12"/>
          </p:nvPr>
        </p:nvSpPr>
        <p:spPr/>
        <p:txBody>
          <a:bodyPr/>
          <a:lstStyle/>
          <a:p>
            <a:fld id="{1552E37E-424F-4DCE-BB6E-731ABDD533B7}" type="slidenum">
              <a:rPr lang="en-CA" smtClean="0"/>
              <a:pPr/>
              <a:t>27</a:t>
            </a:fld>
            <a:endParaRPr lang="en-CA"/>
          </a:p>
        </p:txBody>
      </p:sp>
      <p:sp>
        <p:nvSpPr>
          <p:cNvPr id="5" name="TextBox 4">
            <a:extLst>
              <a:ext uri="{FF2B5EF4-FFF2-40B4-BE49-F238E27FC236}">
                <a16:creationId xmlns:a16="http://schemas.microsoft.com/office/drawing/2014/main" id="{7096E4C2-77A8-2F43-8CAB-86A341FFE5F2}"/>
              </a:ext>
            </a:extLst>
          </p:cNvPr>
          <p:cNvSpPr txBox="1"/>
          <p:nvPr/>
        </p:nvSpPr>
        <p:spPr>
          <a:xfrm>
            <a:off x="8995439" y="116632"/>
            <a:ext cx="3054779" cy="2954655"/>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sz="2000" dirty="0" err="1">
                <a:latin typeface="Courier New" pitchFamily="49" charset="0"/>
                <a:cs typeface="Courier New" pitchFamily="49" charset="0"/>
              </a:rPr>
              <a:t>struct</a:t>
            </a:r>
            <a:r>
              <a:rPr lang="en-CA" sz="2000" dirty="0">
                <a:latin typeface="Courier New" pitchFamily="49" charset="0"/>
                <a:cs typeface="Courier New" pitchFamily="49" charset="0"/>
              </a:rPr>
              <a:t> foo {</a:t>
            </a:r>
          </a:p>
          <a:p>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a:t>
            </a:r>
          </a:p>
          <a:p>
            <a:r>
              <a:rPr lang="en-CA" sz="2000" b="1" dirty="0">
                <a:solidFill>
                  <a:srgbClr val="FFFF00"/>
                </a:solidFill>
                <a:latin typeface="Courier New" pitchFamily="49" charset="0"/>
                <a:cs typeface="Courier New" pitchFamily="49" charset="0"/>
              </a:rPr>
              <a:t>    char b;</a:t>
            </a:r>
          </a:p>
          <a:p>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c;</a:t>
            </a:r>
          </a:p>
          <a:p>
            <a:r>
              <a:rPr lang="en-CA" sz="2000" dirty="0">
                <a:latin typeface="Courier New" pitchFamily="49" charset="0"/>
                <a:cs typeface="Courier New" pitchFamily="49" charset="0"/>
              </a:rPr>
              <a:t>};</a:t>
            </a:r>
          </a:p>
          <a:p>
            <a:r>
              <a:rPr lang="en-CA" sz="2000" dirty="0" err="1">
                <a:latin typeface="Courier New" pitchFamily="49" charset="0"/>
                <a:cs typeface="Courier New" pitchFamily="49" charset="0"/>
              </a:rPr>
              <a:t>struct</a:t>
            </a:r>
            <a:r>
              <a:rPr lang="en-CA" sz="2000" dirty="0">
                <a:latin typeface="Courier New" pitchFamily="49" charset="0"/>
                <a:cs typeface="Courier New" pitchFamily="49" charset="0"/>
              </a:rPr>
              <a:t> foo x;</a:t>
            </a:r>
          </a:p>
          <a:p>
            <a:r>
              <a:rPr lang="en-CA" sz="2000" dirty="0" err="1">
                <a:latin typeface="Courier New" pitchFamily="49" charset="0"/>
                <a:cs typeface="Courier New" pitchFamily="49" charset="0"/>
              </a:rPr>
              <a:t>x.a</a:t>
            </a:r>
            <a:r>
              <a:rPr lang="en-CA" sz="2000" dirty="0">
                <a:latin typeface="Courier New" pitchFamily="49" charset="0"/>
                <a:cs typeface="Courier New" pitchFamily="49" charset="0"/>
              </a:rPr>
              <a:t>= 5;</a:t>
            </a:r>
          </a:p>
          <a:p>
            <a:r>
              <a:rPr lang="en-CA" sz="2000" b="1" dirty="0" err="1">
                <a:solidFill>
                  <a:srgbClr val="FFFF00"/>
                </a:solidFill>
                <a:latin typeface="Courier New" pitchFamily="49" charset="0"/>
                <a:cs typeface="Courier New" pitchFamily="49" charset="0"/>
              </a:rPr>
              <a:t>x.b</a:t>
            </a:r>
            <a:r>
              <a:rPr lang="en-CA" sz="2000" b="1" dirty="0">
                <a:solidFill>
                  <a:srgbClr val="FFFF00"/>
                </a:solidFill>
                <a:latin typeface="Courier New" pitchFamily="49" charset="0"/>
                <a:cs typeface="Courier New" pitchFamily="49" charset="0"/>
              </a:rPr>
              <a:t> = ‘B’</a:t>
            </a:r>
            <a:r>
              <a:rPr lang="en-US" sz="2000" b="1" dirty="0">
                <a:solidFill>
                  <a:srgbClr val="FFFF00"/>
                </a:solidFill>
                <a:latin typeface="Courier New" pitchFamily="49" charset="0"/>
                <a:cs typeface="Courier New" pitchFamily="49" charset="0"/>
              </a:rPr>
              <a:t>;</a:t>
            </a:r>
          </a:p>
          <a:p>
            <a:r>
              <a:rPr lang="en-US" sz="2000" dirty="0" err="1">
                <a:latin typeface="Courier New" pitchFamily="49" charset="0"/>
                <a:cs typeface="Courier New" pitchFamily="49" charset="0"/>
              </a:rPr>
              <a:t>x.c</a:t>
            </a:r>
            <a:r>
              <a:rPr lang="en-US" sz="2000" dirty="0">
                <a:latin typeface="Courier New" pitchFamily="49" charset="0"/>
                <a:cs typeface="Courier New" pitchFamily="49" charset="0"/>
              </a:rPr>
              <a:t> = 12;</a:t>
            </a:r>
            <a:endParaRPr lang="en-CA" sz="2000" dirty="0">
              <a:latin typeface="Courier New" pitchFamily="49" charset="0"/>
              <a:cs typeface="Courier New" pitchFamily="49" charset="0"/>
            </a:endParaRPr>
          </a:p>
        </p:txBody>
      </p:sp>
      <p:sp>
        <p:nvSpPr>
          <p:cNvPr id="6" name="TextBox 5">
            <a:extLst>
              <a:ext uri="{FF2B5EF4-FFF2-40B4-BE49-F238E27FC236}">
                <a16:creationId xmlns:a16="http://schemas.microsoft.com/office/drawing/2014/main" id="{BA870424-5C1C-6941-93A0-9F071246B8A5}"/>
              </a:ext>
            </a:extLst>
          </p:cNvPr>
          <p:cNvSpPr txBox="1"/>
          <p:nvPr/>
        </p:nvSpPr>
        <p:spPr>
          <a:xfrm>
            <a:off x="7104112" y="3286822"/>
            <a:ext cx="4824536" cy="3231654"/>
          </a:xfrm>
          <a:prstGeom prst="rect">
            <a:avLst/>
          </a:prstGeom>
          <a:solidFill>
            <a:srgbClr val="002060"/>
          </a:solidFill>
          <a:ln w="38100">
            <a:solidFill>
              <a:schemeClr val="accent4">
                <a:lumMod val="20000"/>
                <a:lumOff val="80000"/>
              </a:schemeClr>
            </a:solidFill>
          </a:ln>
        </p:spPr>
        <p:txBody>
          <a:bodyPr wrap="square" lIns="182880" tIns="91440" rIns="91440" bIns="91440" rtlCol="0">
            <a:spAutoFit/>
          </a:bodyPr>
          <a:lstStyle/>
          <a:p>
            <a:r>
              <a:rPr lang="en-CA" dirty="0">
                <a:latin typeface="Courier New" pitchFamily="49" charset="0"/>
                <a:cs typeface="Courier New" pitchFamily="49" charset="0"/>
              </a:rPr>
              <a:t>	  .data</a:t>
            </a:r>
          </a:p>
          <a:p>
            <a:r>
              <a:rPr lang="en-CA" dirty="0">
                <a:latin typeface="Courier New" pitchFamily="49" charset="0"/>
                <a:cs typeface="Courier New" pitchFamily="49" charset="0"/>
              </a:rPr>
              <a:t>a1:	  .space   12	</a:t>
            </a:r>
          </a:p>
          <a:p>
            <a:endParaRPr lang="en-CA" dirty="0">
              <a:latin typeface="Courier New" pitchFamily="49" charset="0"/>
              <a:cs typeface="Courier New" pitchFamily="49" charset="0"/>
            </a:endParaRPr>
          </a:p>
          <a:p>
            <a:r>
              <a:rPr lang="en-CA" dirty="0">
                <a:latin typeface="Courier New" pitchFamily="49" charset="0"/>
                <a:cs typeface="Courier New" pitchFamily="49" charset="0"/>
              </a:rPr>
              <a:t>	  .text</a:t>
            </a:r>
          </a:p>
          <a:p>
            <a:r>
              <a:rPr lang="en-CA" dirty="0">
                <a:latin typeface="Courier New" pitchFamily="49" charset="0"/>
                <a:cs typeface="Courier New" pitchFamily="49" charset="0"/>
              </a:rPr>
              <a:t>main:	  la	    $t0, a1</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5</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a:t>
            </a:r>
            <a:r>
              <a:rPr lang="en-CA" b="1" dirty="0">
                <a:latin typeface="Courier New" pitchFamily="49" charset="0"/>
                <a:cs typeface="Courier New" pitchFamily="49" charset="0"/>
              </a:rPr>
              <a:t>0</a:t>
            </a:r>
            <a:r>
              <a:rPr lang="en-CA" dirty="0">
                <a:latin typeface="Courier New" pitchFamily="49" charset="0"/>
                <a:cs typeface="Courier New" pitchFamily="49" charset="0"/>
              </a:rPr>
              <a:t>($t0)</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a:t>
            </a:r>
            <a:r>
              <a:rPr lang="en-CA" b="1" dirty="0">
                <a:solidFill>
                  <a:srgbClr val="FFFF00"/>
                </a:solidFill>
                <a:latin typeface="Courier New" pitchFamily="49" charset="0"/>
                <a:cs typeface="Courier New" pitchFamily="49" charset="0"/>
              </a:rPr>
              <a:t>‘B’</a:t>
            </a:r>
          </a:p>
          <a:p>
            <a:r>
              <a:rPr lang="en-CA" b="1" dirty="0">
                <a:solidFill>
                  <a:srgbClr val="FFFF00"/>
                </a:solidFill>
                <a:latin typeface="Courier New" pitchFamily="49" charset="0"/>
                <a:cs typeface="Courier New" pitchFamily="49" charset="0"/>
              </a:rPr>
              <a:t>	  </a:t>
            </a:r>
            <a:r>
              <a:rPr lang="en-CA" b="1" dirty="0" err="1">
                <a:solidFill>
                  <a:srgbClr val="FFFF00"/>
                </a:solidFill>
                <a:latin typeface="Courier New" pitchFamily="49" charset="0"/>
                <a:cs typeface="Courier New" pitchFamily="49" charset="0"/>
              </a:rPr>
              <a:t>sb</a:t>
            </a:r>
            <a:r>
              <a:rPr lang="en-CA" b="1" dirty="0">
                <a:solidFill>
                  <a:srgbClr val="FFFF00"/>
                </a:solidFill>
                <a:latin typeface="Courier New" pitchFamily="49" charset="0"/>
                <a:cs typeface="Courier New" pitchFamily="49" charset="0"/>
              </a:rPr>
              <a:t>	    $t1, 4($t0)</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12</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a:t>
            </a:r>
            <a:r>
              <a:rPr lang="en-CA" b="1" dirty="0">
                <a:solidFill>
                  <a:srgbClr val="FF0000"/>
                </a:solidFill>
                <a:latin typeface="Courier New" pitchFamily="49" charset="0"/>
                <a:cs typeface="Courier New" pitchFamily="49" charset="0"/>
              </a:rPr>
              <a:t>5</a:t>
            </a:r>
            <a:r>
              <a:rPr lang="en-CA" dirty="0">
                <a:latin typeface="Courier New" pitchFamily="49" charset="0"/>
                <a:cs typeface="Courier New" pitchFamily="49" charset="0"/>
              </a:rPr>
              <a:t>($t0)</a:t>
            </a:r>
            <a:endParaRPr lang="en-US" dirty="0">
              <a:latin typeface="Courier New" pitchFamily="49" charset="0"/>
              <a:cs typeface="Courier New" pitchFamily="49" charset="0"/>
            </a:endParaRPr>
          </a:p>
        </p:txBody>
      </p:sp>
      <p:sp>
        <p:nvSpPr>
          <p:cNvPr id="8" name="TextBox 7">
            <a:extLst>
              <a:ext uri="{FF2B5EF4-FFF2-40B4-BE49-F238E27FC236}">
                <a16:creationId xmlns:a16="http://schemas.microsoft.com/office/drawing/2014/main" id="{51D35E6C-94C9-AA4B-9161-62F3D7556E16}"/>
              </a:ext>
            </a:extLst>
          </p:cNvPr>
          <p:cNvSpPr txBox="1"/>
          <p:nvPr/>
        </p:nvSpPr>
        <p:spPr>
          <a:xfrm>
            <a:off x="7392836" y="6096141"/>
            <a:ext cx="1152128" cy="369332"/>
          </a:xfrm>
          <a:prstGeom prst="rect">
            <a:avLst/>
          </a:prstGeom>
          <a:noFill/>
        </p:spPr>
        <p:txBody>
          <a:bodyPr wrap="square" rtlCol="0">
            <a:spAutoFit/>
          </a:bodyPr>
          <a:lstStyle/>
          <a:p>
            <a:r>
              <a:rPr lang="en-US" b="1" dirty="0">
                <a:solidFill>
                  <a:srgbClr val="FF0000"/>
                </a:solidFill>
              </a:rPr>
              <a:t>ERROR</a:t>
            </a:r>
          </a:p>
        </p:txBody>
      </p:sp>
    </p:spTree>
    <p:extLst>
      <p:ext uri="{BB962C8B-B14F-4D97-AF65-F5344CB8AC3E}">
        <p14:creationId xmlns:p14="http://schemas.microsoft.com/office/powerpoint/2010/main" val="2778206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79576" y="2636912"/>
            <a:ext cx="5596880" cy="914400"/>
          </a:xfrm>
        </p:spPr>
        <p:txBody>
          <a:bodyPr/>
          <a:lstStyle/>
          <a:p>
            <a:r>
              <a:rPr lang="en-US" dirty="0"/>
              <a:t>Function calls</a:t>
            </a:r>
          </a:p>
        </p:txBody>
      </p:sp>
      <p:sp>
        <p:nvSpPr>
          <p:cNvPr id="2" name="Slide Number Placeholder 1"/>
          <p:cNvSpPr>
            <a:spLocks noGrp="1"/>
          </p:cNvSpPr>
          <p:nvPr>
            <p:ph type="sldNum" sz="quarter" idx="12"/>
          </p:nvPr>
        </p:nvSpPr>
        <p:spPr/>
        <p:txBody>
          <a:bodyPr/>
          <a:lstStyle/>
          <a:p>
            <a:fld id="{1552E37E-424F-4DCE-BB6E-731ABDD533B7}" type="slidenum">
              <a:rPr lang="en-CA" smtClean="0"/>
              <a:pPr/>
              <a:t>28</a:t>
            </a:fld>
            <a:endParaRPr lang="en-CA"/>
          </a:p>
        </p:txBody>
      </p:sp>
    </p:spTree>
    <p:extLst>
      <p:ext uri="{BB962C8B-B14F-4D97-AF65-F5344CB8AC3E}">
        <p14:creationId xmlns:p14="http://schemas.microsoft.com/office/powerpoint/2010/main" val="4161830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3792" y="2204864"/>
            <a:ext cx="3168352" cy="4339650"/>
          </a:xfrm>
          <a:prstGeom prst="rect">
            <a:avLst/>
          </a:prstGeom>
          <a:solidFill>
            <a:srgbClr val="002060"/>
          </a:solidFill>
          <a:ln w="38100">
            <a:solidFill>
              <a:schemeClr val="accent4">
                <a:lumMod val="20000"/>
                <a:lumOff val="80000"/>
              </a:schemeClr>
            </a:solidFill>
          </a:ln>
        </p:spPr>
        <p:txBody>
          <a:bodyPr wrap="square" lIns="0" tIns="91440" rIns="0" bIns="91440" rtlCol="0">
            <a:spAutoFit/>
          </a:bodyPr>
          <a:lstStyle/>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sign (</a:t>
            </a:r>
            <a:r>
              <a:rPr lang="en-CA" dirty="0" err="1">
                <a:latin typeface="Courier New" pitchFamily="49" charset="0"/>
                <a:cs typeface="Courier New" pitchFamily="49" charset="0"/>
              </a:rPr>
              <a:t>int</a:t>
            </a:r>
            <a:r>
              <a:rPr lang="en-CA" dirty="0">
                <a:latin typeface="Courier New" pitchFamily="49" charset="0"/>
                <a:cs typeface="Courier New" pitchFamily="49" charset="0"/>
              </a:rPr>
              <a:t> </a:t>
            </a:r>
            <a:r>
              <a:rPr lang="en-CA" dirty="0" err="1">
                <a:latin typeface="Courier New" pitchFamily="49" charset="0"/>
                <a:cs typeface="Courier New" pitchFamily="49" charset="0"/>
              </a:rPr>
              <a:t>i</a:t>
            </a:r>
            <a:r>
              <a:rPr lang="en-CA" dirty="0">
                <a:latin typeface="Courier New" pitchFamily="49" charset="0"/>
                <a:cs typeface="Courier New" pitchFamily="49" charset="0"/>
              </a:rPr>
              <a:t>) {</a:t>
            </a:r>
          </a:p>
          <a:p>
            <a:r>
              <a:rPr lang="en-CA" dirty="0">
                <a:latin typeface="Courier New" pitchFamily="49" charset="0"/>
                <a:cs typeface="Courier New" pitchFamily="49" charset="0"/>
              </a:rPr>
              <a:t>     if (</a:t>
            </a:r>
            <a:r>
              <a:rPr lang="en-CA" dirty="0" err="1">
                <a:latin typeface="Courier New" pitchFamily="49" charset="0"/>
                <a:cs typeface="Courier New" pitchFamily="49" charset="0"/>
              </a:rPr>
              <a:t>i</a:t>
            </a:r>
            <a:r>
              <a:rPr lang="en-CA" dirty="0">
                <a:latin typeface="Courier New" pitchFamily="49" charset="0"/>
                <a:cs typeface="Courier New" pitchFamily="49" charset="0"/>
              </a:rPr>
              <a:t> &gt;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 if (</a:t>
            </a:r>
            <a:r>
              <a:rPr lang="en-CA" dirty="0" err="1">
                <a:latin typeface="Courier New" pitchFamily="49" charset="0"/>
                <a:cs typeface="Courier New" pitchFamily="49" charset="0"/>
              </a:rPr>
              <a:t>i</a:t>
            </a:r>
            <a:r>
              <a:rPr lang="en-CA" dirty="0">
                <a:latin typeface="Courier New" pitchFamily="49" charset="0"/>
                <a:cs typeface="Courier New" pitchFamily="49" charset="0"/>
              </a:rPr>
              <a:t> &lt;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a:t>
            </a:r>
          </a:p>
          <a:p>
            <a:r>
              <a:rPr lang="en-CA" dirty="0">
                <a:latin typeface="Courier New" pitchFamily="49" charset="0"/>
                <a:cs typeface="Courier New" pitchFamily="49" charset="0"/>
              </a:rPr>
              <a:t>         return 0;</a:t>
            </a:r>
          </a:p>
          <a:p>
            <a:r>
              <a:rPr lang="en-CA" dirty="0">
                <a:latin typeface="Courier New" pitchFamily="49" charset="0"/>
                <a:cs typeface="Courier New" pitchFamily="49" charset="0"/>
              </a:rPr>
              <a:t> }</a:t>
            </a:r>
          </a:p>
          <a:p>
            <a:endParaRPr lang="en-CA" dirty="0">
              <a:latin typeface="Courier New" pitchFamily="49" charset="0"/>
              <a:cs typeface="Courier New" pitchFamily="49" charset="0"/>
            </a:endParaRPr>
          </a:p>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x, r;</a:t>
            </a:r>
          </a:p>
          <a:p>
            <a:r>
              <a:rPr lang="en-CA" dirty="0">
                <a:latin typeface="Courier New" pitchFamily="49" charset="0"/>
                <a:cs typeface="Courier New" pitchFamily="49" charset="0"/>
              </a:rPr>
              <a:t> x = 42;</a:t>
            </a:r>
          </a:p>
          <a:p>
            <a:r>
              <a:rPr lang="en-CA" dirty="0">
                <a:latin typeface="Courier New" pitchFamily="49" charset="0"/>
                <a:cs typeface="Courier New" pitchFamily="49" charset="0"/>
              </a:rPr>
              <a:t> r = sign(x);</a:t>
            </a:r>
          </a:p>
          <a:p>
            <a:r>
              <a:rPr lang="en-CA" dirty="0">
                <a:latin typeface="Courier New" pitchFamily="49" charset="0"/>
                <a:cs typeface="Courier New" pitchFamily="49" charset="0"/>
              </a:rPr>
              <a:t> r = r + 1;</a:t>
            </a:r>
          </a:p>
          <a:p>
            <a:r>
              <a:rPr lang="en-CA" dirty="0">
                <a:latin typeface="Courier New" pitchFamily="49" charset="0"/>
                <a:cs typeface="Courier New" pitchFamily="49" charset="0"/>
              </a:rPr>
              <a:t> …</a:t>
            </a:r>
          </a:p>
          <a:p>
            <a:endParaRPr lang="en-US" dirty="0">
              <a:latin typeface="Courier New" pitchFamily="49" charset="0"/>
              <a:cs typeface="Courier New" pitchFamily="49" charset="0"/>
            </a:endParaRPr>
          </a:p>
        </p:txBody>
      </p:sp>
      <p:sp>
        <p:nvSpPr>
          <p:cNvPr id="4" name="TextBox 3"/>
          <p:cNvSpPr txBox="1"/>
          <p:nvPr/>
        </p:nvSpPr>
        <p:spPr>
          <a:xfrm>
            <a:off x="2135560" y="476672"/>
            <a:ext cx="5040560" cy="707886"/>
          </a:xfrm>
          <a:prstGeom prst="rect">
            <a:avLst/>
          </a:prstGeom>
          <a:noFill/>
        </p:spPr>
        <p:txBody>
          <a:bodyPr wrap="square" rtlCol="0">
            <a:spAutoFit/>
          </a:bodyPr>
          <a:lstStyle/>
          <a:p>
            <a:r>
              <a:rPr lang="en-CA" sz="4000" dirty="0"/>
              <a:t>Another example:</a:t>
            </a:r>
          </a:p>
        </p:txBody>
      </p:sp>
      <p:sp>
        <p:nvSpPr>
          <p:cNvPr id="5" name="Rectangular Callout 4"/>
          <p:cNvSpPr/>
          <p:nvPr/>
        </p:nvSpPr>
        <p:spPr>
          <a:xfrm>
            <a:off x="2639616" y="1340768"/>
            <a:ext cx="2952328" cy="720080"/>
          </a:xfrm>
          <a:prstGeom prst="wedgeRectCallout">
            <a:avLst>
              <a:gd name="adj1" fmla="val 31951"/>
              <a:gd name="adj2" fmla="val 80385"/>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rPr>
              <a:t>A function!</a:t>
            </a:r>
          </a:p>
        </p:txBody>
      </p:sp>
      <p:sp>
        <p:nvSpPr>
          <p:cNvPr id="6" name="Rectangular Callout 5"/>
          <p:cNvSpPr/>
          <p:nvPr/>
        </p:nvSpPr>
        <p:spPr>
          <a:xfrm>
            <a:off x="6456040" y="620688"/>
            <a:ext cx="2520280" cy="967092"/>
          </a:xfrm>
          <a:prstGeom prst="wedgeRectCallout">
            <a:avLst>
              <a:gd name="adj1" fmla="val -63147"/>
              <a:gd name="adj2" fmla="val 12662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Function arguments!</a:t>
            </a:r>
          </a:p>
        </p:txBody>
      </p:sp>
      <p:sp>
        <p:nvSpPr>
          <p:cNvPr id="7" name="Rectangular Callout 6"/>
          <p:cNvSpPr/>
          <p:nvPr/>
        </p:nvSpPr>
        <p:spPr>
          <a:xfrm>
            <a:off x="7968208" y="2852936"/>
            <a:ext cx="2088232" cy="607052"/>
          </a:xfrm>
          <a:prstGeom prst="wedgeRectCallout">
            <a:avLst>
              <a:gd name="adj1" fmla="val -104363"/>
              <a:gd name="adj2" fmla="val 14192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Return!</a:t>
            </a:r>
          </a:p>
        </p:txBody>
      </p:sp>
      <p:sp>
        <p:nvSpPr>
          <p:cNvPr id="3" name="Slide Number Placeholder 2"/>
          <p:cNvSpPr>
            <a:spLocks noGrp="1"/>
          </p:cNvSpPr>
          <p:nvPr>
            <p:ph type="sldNum" sz="quarter" idx="12"/>
          </p:nvPr>
        </p:nvSpPr>
        <p:spPr/>
        <p:txBody>
          <a:bodyPr/>
          <a:lstStyle/>
          <a:p>
            <a:fld id="{1552E37E-424F-4DCE-BB6E-731ABDD533B7}" type="slidenum">
              <a:rPr lang="en-CA" smtClean="0"/>
              <a:pPr/>
              <a:t>29</a:t>
            </a:fld>
            <a:endParaRPr lang="en-CA"/>
          </a:p>
        </p:txBody>
      </p:sp>
    </p:spTree>
    <p:extLst>
      <p:ext uri="{BB962C8B-B14F-4D97-AF65-F5344CB8AC3E}">
        <p14:creationId xmlns:p14="http://schemas.microsoft.com/office/powerpoint/2010/main" val="415354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0A41-2CFE-0448-965C-10CCA48352A8}"/>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F168E345-3E46-7640-8F70-151B3CFF40A2}"/>
              </a:ext>
            </a:extLst>
          </p:cNvPr>
          <p:cNvSpPr>
            <a:spLocks noGrp="1"/>
          </p:cNvSpPr>
          <p:nvPr>
            <p:ph idx="1"/>
          </p:nvPr>
        </p:nvSpPr>
        <p:spPr/>
        <p:txBody>
          <a:bodyPr/>
          <a:lstStyle/>
          <a:p>
            <a:r>
              <a:rPr lang="en-US" dirty="0"/>
              <a:t>We started learning about assembly, instruction by instruction</a:t>
            </a:r>
          </a:p>
          <a:p>
            <a:r>
              <a:rPr lang="en-US" dirty="0"/>
              <a:t>Arithmetic operations</a:t>
            </a:r>
          </a:p>
          <a:p>
            <a:r>
              <a:rPr lang="en-US" dirty="0"/>
              <a:t>Logical operations</a:t>
            </a:r>
          </a:p>
          <a:p>
            <a:r>
              <a:rPr lang="en-US" dirty="0"/>
              <a:t>Branching</a:t>
            </a:r>
          </a:p>
          <a:p>
            <a:r>
              <a:rPr lang="en-US" dirty="0"/>
              <a:t>Jump</a:t>
            </a:r>
          </a:p>
          <a:p>
            <a:r>
              <a:rPr lang="en-US" dirty="0"/>
              <a:t>Comparison</a:t>
            </a:r>
          </a:p>
          <a:p>
            <a:r>
              <a:rPr lang="en-US" dirty="0"/>
              <a:t>How to implement if-else and loops</a:t>
            </a:r>
          </a:p>
        </p:txBody>
      </p:sp>
      <p:sp>
        <p:nvSpPr>
          <p:cNvPr id="4" name="Slide Number Placeholder 3">
            <a:extLst>
              <a:ext uri="{FF2B5EF4-FFF2-40B4-BE49-F238E27FC236}">
                <a16:creationId xmlns:a16="http://schemas.microsoft.com/office/drawing/2014/main" id="{CF59F610-A389-F144-8F31-5A7CDE6F7547}"/>
              </a:ext>
            </a:extLst>
          </p:cNvPr>
          <p:cNvSpPr>
            <a:spLocks noGrp="1"/>
          </p:cNvSpPr>
          <p:nvPr>
            <p:ph type="sldNum" sz="quarter" idx="12"/>
          </p:nvPr>
        </p:nvSpPr>
        <p:spPr/>
        <p:txBody>
          <a:bodyPr/>
          <a:lstStyle/>
          <a:p>
            <a:fld id="{1552E37E-424F-4DCE-BB6E-731ABDD533B7}" type="slidenum">
              <a:rPr lang="en-CA" smtClean="0"/>
              <a:pPr/>
              <a:t>3</a:t>
            </a:fld>
            <a:endParaRPr lang="en-CA"/>
          </a:p>
        </p:txBody>
      </p:sp>
    </p:spTree>
    <p:extLst>
      <p:ext uri="{BB962C8B-B14F-4D97-AF65-F5344CB8AC3E}">
        <p14:creationId xmlns:p14="http://schemas.microsoft.com/office/powerpoint/2010/main" val="1275303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476672"/>
            <a:ext cx="5256584" cy="707886"/>
          </a:xfrm>
          <a:prstGeom prst="rect">
            <a:avLst/>
          </a:prstGeom>
          <a:noFill/>
        </p:spPr>
        <p:txBody>
          <a:bodyPr wrap="square" rtlCol="0">
            <a:spAutoFit/>
          </a:bodyPr>
          <a:lstStyle/>
          <a:p>
            <a:r>
              <a:rPr lang="en-CA" sz="4000" dirty="0"/>
              <a:t>Function arguments</a:t>
            </a:r>
          </a:p>
        </p:txBody>
      </p:sp>
      <p:sp>
        <p:nvSpPr>
          <p:cNvPr id="3" name="TextBox 2"/>
          <p:cNvSpPr txBox="1"/>
          <p:nvPr/>
        </p:nvSpPr>
        <p:spPr>
          <a:xfrm>
            <a:off x="2135560" y="1628800"/>
            <a:ext cx="3168352" cy="4339650"/>
          </a:xfrm>
          <a:prstGeom prst="rect">
            <a:avLst/>
          </a:prstGeom>
          <a:solidFill>
            <a:srgbClr val="002060"/>
          </a:solidFill>
          <a:ln w="38100">
            <a:solidFill>
              <a:schemeClr val="accent4">
                <a:lumMod val="20000"/>
                <a:lumOff val="80000"/>
              </a:schemeClr>
            </a:solidFill>
          </a:ln>
        </p:spPr>
        <p:txBody>
          <a:bodyPr wrap="square" lIns="0" tIns="91440" rIns="0" bIns="91440" rtlCol="0">
            <a:spAutoFit/>
          </a:bodyPr>
          <a:lstStyle/>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sign (</a:t>
            </a:r>
            <a:r>
              <a:rPr lang="en-CA" b="1" dirty="0" err="1">
                <a:solidFill>
                  <a:srgbClr val="FFFF00"/>
                </a:solidFill>
                <a:latin typeface="Courier New" pitchFamily="49" charset="0"/>
                <a:cs typeface="Courier New" pitchFamily="49" charset="0"/>
              </a:rPr>
              <a:t>int</a:t>
            </a:r>
            <a:r>
              <a:rPr lang="en-CA" b="1" dirty="0">
                <a:solidFill>
                  <a:srgbClr val="FFFF00"/>
                </a:solidFill>
                <a:latin typeface="Courier New" pitchFamily="49" charset="0"/>
                <a:cs typeface="Courier New" pitchFamily="49" charset="0"/>
              </a:rPr>
              <a:t> </a:t>
            </a:r>
            <a:r>
              <a:rPr lang="en-CA" b="1" dirty="0" err="1">
                <a:solidFill>
                  <a:srgbClr val="FFFF00"/>
                </a:solidFill>
                <a:latin typeface="Courier New" pitchFamily="49" charset="0"/>
                <a:cs typeface="Courier New" pitchFamily="49" charset="0"/>
              </a:rPr>
              <a:t>i</a:t>
            </a:r>
            <a:r>
              <a:rPr lang="en-CA" dirty="0">
                <a:latin typeface="Courier New" pitchFamily="49" charset="0"/>
                <a:cs typeface="Courier New" pitchFamily="49" charset="0"/>
              </a:rPr>
              <a:t>) {</a:t>
            </a:r>
          </a:p>
          <a:p>
            <a:r>
              <a:rPr lang="en-CA" dirty="0">
                <a:latin typeface="Courier New" pitchFamily="49" charset="0"/>
                <a:cs typeface="Courier New" pitchFamily="49" charset="0"/>
              </a:rPr>
              <a:t>     if (</a:t>
            </a:r>
            <a:r>
              <a:rPr lang="en-CA" dirty="0" err="1">
                <a:latin typeface="Courier New" pitchFamily="49" charset="0"/>
                <a:cs typeface="Courier New" pitchFamily="49" charset="0"/>
              </a:rPr>
              <a:t>i</a:t>
            </a:r>
            <a:r>
              <a:rPr lang="en-CA" dirty="0">
                <a:latin typeface="Courier New" pitchFamily="49" charset="0"/>
                <a:cs typeface="Courier New" pitchFamily="49" charset="0"/>
              </a:rPr>
              <a:t> &gt;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 if (</a:t>
            </a:r>
            <a:r>
              <a:rPr lang="en-CA" dirty="0" err="1">
                <a:latin typeface="Courier New" pitchFamily="49" charset="0"/>
                <a:cs typeface="Courier New" pitchFamily="49" charset="0"/>
              </a:rPr>
              <a:t>i</a:t>
            </a:r>
            <a:r>
              <a:rPr lang="en-CA" dirty="0">
                <a:latin typeface="Courier New" pitchFamily="49" charset="0"/>
                <a:cs typeface="Courier New" pitchFamily="49" charset="0"/>
              </a:rPr>
              <a:t> &lt;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a:t>
            </a:r>
          </a:p>
          <a:p>
            <a:r>
              <a:rPr lang="en-CA" dirty="0">
                <a:latin typeface="Courier New" pitchFamily="49" charset="0"/>
                <a:cs typeface="Courier New" pitchFamily="49" charset="0"/>
              </a:rPr>
              <a:t>         return 0;</a:t>
            </a:r>
          </a:p>
          <a:p>
            <a:r>
              <a:rPr lang="en-CA" dirty="0">
                <a:latin typeface="Courier New" pitchFamily="49" charset="0"/>
                <a:cs typeface="Courier New" pitchFamily="49" charset="0"/>
              </a:rPr>
              <a:t> }</a:t>
            </a:r>
          </a:p>
          <a:p>
            <a:endParaRPr lang="en-CA" dirty="0">
              <a:latin typeface="Courier New" pitchFamily="49" charset="0"/>
              <a:cs typeface="Courier New" pitchFamily="49" charset="0"/>
            </a:endParaRPr>
          </a:p>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x, r;</a:t>
            </a:r>
          </a:p>
          <a:p>
            <a:r>
              <a:rPr lang="en-CA" dirty="0">
                <a:latin typeface="Courier New" pitchFamily="49" charset="0"/>
                <a:cs typeface="Courier New" pitchFamily="49" charset="0"/>
              </a:rPr>
              <a:t> x = 42;</a:t>
            </a:r>
          </a:p>
          <a:p>
            <a:r>
              <a:rPr lang="en-CA" dirty="0">
                <a:latin typeface="Courier New" pitchFamily="49" charset="0"/>
                <a:cs typeface="Courier New" pitchFamily="49" charset="0"/>
              </a:rPr>
              <a:t> r = sign(</a:t>
            </a:r>
            <a:r>
              <a:rPr lang="en-CA" b="1" dirty="0">
                <a:solidFill>
                  <a:srgbClr val="FFFF00"/>
                </a:solidFill>
                <a:latin typeface="Courier New" pitchFamily="49" charset="0"/>
                <a:cs typeface="Courier New" pitchFamily="49" charset="0"/>
              </a:rPr>
              <a:t>x</a:t>
            </a:r>
            <a:r>
              <a:rPr lang="en-CA" dirty="0">
                <a:latin typeface="Courier New" pitchFamily="49" charset="0"/>
                <a:cs typeface="Courier New" pitchFamily="49" charset="0"/>
              </a:rPr>
              <a:t>);</a:t>
            </a:r>
          </a:p>
          <a:p>
            <a:r>
              <a:rPr lang="en-CA" dirty="0">
                <a:latin typeface="Courier New" pitchFamily="49" charset="0"/>
                <a:cs typeface="Courier New" pitchFamily="49" charset="0"/>
              </a:rPr>
              <a:t> r = res + 1;</a:t>
            </a:r>
          </a:p>
          <a:p>
            <a:r>
              <a:rPr lang="en-CA" dirty="0">
                <a:latin typeface="Courier New" pitchFamily="49" charset="0"/>
                <a:cs typeface="Courier New" pitchFamily="49" charset="0"/>
              </a:rPr>
              <a:t> …</a:t>
            </a:r>
          </a:p>
          <a:p>
            <a:endParaRPr lang="en-US" dirty="0">
              <a:latin typeface="Courier New" pitchFamily="49" charset="0"/>
              <a:cs typeface="Courier New" pitchFamily="49" charset="0"/>
            </a:endParaRPr>
          </a:p>
        </p:txBody>
      </p:sp>
      <p:sp>
        <p:nvSpPr>
          <p:cNvPr id="4" name="TextBox 3"/>
          <p:cNvSpPr txBox="1"/>
          <p:nvPr/>
        </p:nvSpPr>
        <p:spPr>
          <a:xfrm>
            <a:off x="5951984" y="1628800"/>
            <a:ext cx="4176464" cy="3108543"/>
          </a:xfrm>
          <a:prstGeom prst="rect">
            <a:avLst/>
          </a:prstGeom>
          <a:noFill/>
        </p:spPr>
        <p:txBody>
          <a:bodyPr wrap="square" rtlCol="0">
            <a:spAutoFit/>
          </a:bodyPr>
          <a:lstStyle/>
          <a:p>
            <a:r>
              <a:rPr lang="en-CA" sz="2800" dirty="0"/>
              <a:t>Where are the function arguments stored?</a:t>
            </a:r>
          </a:p>
          <a:p>
            <a:endParaRPr lang="en-CA" sz="2800" dirty="0"/>
          </a:p>
          <a:p>
            <a:r>
              <a:rPr lang="en-CA" sz="2800" dirty="0"/>
              <a:t>They are stored at a certain location in the </a:t>
            </a:r>
            <a:r>
              <a:rPr lang="en-CA" sz="2800" dirty="0">
                <a:solidFill>
                  <a:srgbClr val="FFFF00"/>
                </a:solidFill>
              </a:rPr>
              <a:t>memory</a:t>
            </a:r>
            <a:r>
              <a:rPr lang="en-CA" sz="2800" dirty="0"/>
              <a:t>, </a:t>
            </a:r>
          </a:p>
          <a:p>
            <a:r>
              <a:rPr lang="en-CA" sz="2800" dirty="0"/>
              <a:t>which is call the </a:t>
            </a:r>
            <a:r>
              <a:rPr lang="en-CA" sz="2800" b="1" dirty="0">
                <a:solidFill>
                  <a:srgbClr val="FFFF00"/>
                </a:solidFill>
              </a:rPr>
              <a:t>stack</a:t>
            </a:r>
            <a:r>
              <a:rPr lang="en-CA" sz="2800" dirty="0"/>
              <a:t>.</a:t>
            </a:r>
          </a:p>
        </p:txBody>
      </p:sp>
      <p:sp>
        <p:nvSpPr>
          <p:cNvPr id="5" name="Slide Number Placeholder 4"/>
          <p:cNvSpPr>
            <a:spLocks noGrp="1"/>
          </p:cNvSpPr>
          <p:nvPr>
            <p:ph type="sldNum" sz="quarter" idx="12"/>
          </p:nvPr>
        </p:nvSpPr>
        <p:spPr/>
        <p:txBody>
          <a:bodyPr/>
          <a:lstStyle/>
          <a:p>
            <a:fld id="{1552E37E-424F-4DCE-BB6E-731ABDD533B7}" type="slidenum">
              <a:rPr lang="en-CA" smtClean="0"/>
              <a:pPr/>
              <a:t>30</a:t>
            </a:fld>
            <a:endParaRPr lang="en-CA"/>
          </a:p>
        </p:txBody>
      </p:sp>
      <p:sp>
        <p:nvSpPr>
          <p:cNvPr id="6" name="TextBox 5"/>
          <p:cNvSpPr txBox="1"/>
          <p:nvPr/>
        </p:nvSpPr>
        <p:spPr>
          <a:xfrm>
            <a:off x="6384032" y="5024268"/>
            <a:ext cx="4464496" cy="1569660"/>
          </a:xfrm>
          <a:prstGeom prst="rect">
            <a:avLst/>
          </a:prstGeom>
          <a:solidFill>
            <a:schemeClr val="accent1">
              <a:lumMod val="50000"/>
            </a:schemeClr>
          </a:solidFill>
        </p:spPr>
        <p:txBody>
          <a:bodyPr wrap="square" rtlCol="0">
            <a:spAutoFit/>
          </a:bodyPr>
          <a:lstStyle/>
          <a:p>
            <a:r>
              <a:rPr lang="en-US" sz="2400" dirty="0"/>
              <a:t>Other conventions are also possible, i.e., store first 4 arguments in $a0~$a3, the rest in </a:t>
            </a:r>
            <a:r>
              <a:rPr lang="en-US" sz="2400"/>
              <a:t>the stack</a:t>
            </a:r>
          </a:p>
        </p:txBody>
      </p:sp>
    </p:spTree>
    <p:extLst>
      <p:ext uri="{BB962C8B-B14F-4D97-AF65-F5344CB8AC3E}">
        <p14:creationId xmlns:p14="http://schemas.microsoft.com/office/powerpoint/2010/main" val="244137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a:xfrm>
            <a:off x="1219200" y="1558190"/>
            <a:ext cx="10363200" cy="4726760"/>
          </a:xfrm>
        </p:spPr>
        <p:txBody>
          <a:bodyPr/>
          <a:lstStyle/>
          <a:p>
            <a:pPr>
              <a:spcAft>
                <a:spcPts val="1200"/>
              </a:spcAft>
            </a:pPr>
            <a:r>
              <a:rPr lang="en-US" dirty="0"/>
              <a:t>Because assembly programmers have so much control over how things are done at the low level, there are always </a:t>
            </a:r>
            <a:r>
              <a:rPr lang="en-US" dirty="0">
                <a:solidFill>
                  <a:srgbClr val="FFFF00"/>
                </a:solidFill>
              </a:rPr>
              <a:t>multiple</a:t>
            </a:r>
            <a:r>
              <a:rPr lang="en-US" dirty="0"/>
              <a:t> ways of implementing a feature. </a:t>
            </a:r>
          </a:p>
          <a:p>
            <a:pPr>
              <a:spcAft>
                <a:spcPts val="1200"/>
              </a:spcAft>
            </a:pPr>
            <a:r>
              <a:rPr lang="en-US" dirty="0"/>
              <a:t>We need to define a </a:t>
            </a:r>
            <a:r>
              <a:rPr lang="en-US" b="1" dirty="0">
                <a:solidFill>
                  <a:srgbClr val="FFFF00"/>
                </a:solidFill>
              </a:rPr>
              <a:t>convention</a:t>
            </a:r>
            <a:r>
              <a:rPr lang="en-US" dirty="0">
                <a:solidFill>
                  <a:srgbClr val="FFFF00"/>
                </a:solidFill>
              </a:rPr>
              <a:t> </a:t>
            </a:r>
            <a:r>
              <a:rPr lang="en-US" dirty="0"/>
              <a:t>of how function arguments and return values are passed between functions, </a:t>
            </a:r>
            <a:r>
              <a:rPr lang="en-US" dirty="0" err="1"/>
              <a:t>etc</a:t>
            </a:r>
            <a:r>
              <a:rPr lang="en-US" dirty="0"/>
              <a:t>, so all programmers working on the same project are on the same page.</a:t>
            </a:r>
          </a:p>
          <a:p>
            <a:pPr>
              <a:spcAft>
                <a:spcPts val="1200"/>
              </a:spcAft>
            </a:pPr>
            <a:r>
              <a:rPr lang="en-US" dirty="0"/>
              <a:t>There can be many different version of the conventions.</a:t>
            </a:r>
          </a:p>
        </p:txBody>
      </p:sp>
      <p:sp>
        <p:nvSpPr>
          <p:cNvPr id="4" name="Slide Number Placeholder 3"/>
          <p:cNvSpPr>
            <a:spLocks noGrp="1"/>
          </p:cNvSpPr>
          <p:nvPr>
            <p:ph type="sldNum" sz="quarter" idx="12"/>
          </p:nvPr>
        </p:nvSpPr>
        <p:spPr/>
        <p:txBody>
          <a:bodyPr/>
          <a:lstStyle/>
          <a:p>
            <a:fld id="{1552E37E-424F-4DCE-BB6E-731ABDD533B7}" type="slidenum">
              <a:rPr lang="en-CA" smtClean="0"/>
              <a:pPr/>
              <a:t>31</a:t>
            </a:fld>
            <a:endParaRPr lang="en-CA"/>
          </a:p>
        </p:txBody>
      </p:sp>
    </p:spTree>
    <p:extLst>
      <p:ext uri="{BB962C8B-B14F-4D97-AF65-F5344CB8AC3E}">
        <p14:creationId xmlns:p14="http://schemas.microsoft.com/office/powerpoint/2010/main" val="2058961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9377" y="1413643"/>
            <a:ext cx="3699595" cy="4970884"/>
          </a:xfrm>
          <a:prstGeom prst="rect">
            <a:avLst/>
          </a:prstGeom>
        </p:spPr>
      </p:pic>
      <p:sp>
        <p:nvSpPr>
          <p:cNvPr id="3" name="TextBox 2"/>
          <p:cNvSpPr txBox="1"/>
          <p:nvPr/>
        </p:nvSpPr>
        <p:spPr>
          <a:xfrm>
            <a:off x="479376" y="404664"/>
            <a:ext cx="7056784" cy="707886"/>
          </a:xfrm>
          <a:prstGeom prst="rect">
            <a:avLst/>
          </a:prstGeom>
          <a:noFill/>
        </p:spPr>
        <p:txBody>
          <a:bodyPr wrap="square" rtlCol="0">
            <a:spAutoFit/>
          </a:bodyPr>
          <a:lstStyle/>
          <a:p>
            <a:r>
              <a:rPr lang="en-CA" sz="4000" dirty="0"/>
              <a:t>Memory model: a quick look</a:t>
            </a:r>
          </a:p>
        </p:txBody>
      </p:sp>
      <p:sp>
        <p:nvSpPr>
          <p:cNvPr id="4" name="TextBox 3"/>
          <p:cNvSpPr txBox="1"/>
          <p:nvPr/>
        </p:nvSpPr>
        <p:spPr>
          <a:xfrm>
            <a:off x="4583832" y="6022155"/>
            <a:ext cx="2880319" cy="523220"/>
          </a:xfrm>
          <a:prstGeom prst="rect">
            <a:avLst/>
          </a:prstGeom>
          <a:noFill/>
        </p:spPr>
        <p:txBody>
          <a:bodyPr wrap="square" rtlCol="0">
            <a:spAutoFit/>
          </a:bodyPr>
          <a:lstStyle/>
          <a:p>
            <a:r>
              <a:rPr lang="en-CA" sz="2800" b="1" dirty="0">
                <a:solidFill>
                  <a:srgbClr val="FFFF00"/>
                </a:solidFill>
              </a:rPr>
              <a:t>Low address</a:t>
            </a:r>
          </a:p>
        </p:txBody>
      </p:sp>
      <p:sp>
        <p:nvSpPr>
          <p:cNvPr id="5" name="TextBox 4"/>
          <p:cNvSpPr txBox="1"/>
          <p:nvPr/>
        </p:nvSpPr>
        <p:spPr>
          <a:xfrm>
            <a:off x="4502789" y="1128656"/>
            <a:ext cx="2961363" cy="523220"/>
          </a:xfrm>
          <a:prstGeom prst="rect">
            <a:avLst/>
          </a:prstGeom>
          <a:noFill/>
        </p:spPr>
        <p:txBody>
          <a:bodyPr wrap="square" rtlCol="0">
            <a:spAutoFit/>
          </a:bodyPr>
          <a:lstStyle/>
          <a:p>
            <a:r>
              <a:rPr lang="en-CA" sz="2800" b="1" dirty="0">
                <a:solidFill>
                  <a:srgbClr val="FFFF00"/>
                </a:solidFill>
              </a:rPr>
              <a:t>High address</a:t>
            </a:r>
          </a:p>
        </p:txBody>
      </p:sp>
      <p:sp>
        <p:nvSpPr>
          <p:cNvPr id="6" name="Down Arrow 5"/>
          <p:cNvSpPr/>
          <p:nvPr/>
        </p:nvSpPr>
        <p:spPr>
          <a:xfrm>
            <a:off x="4439816" y="1990554"/>
            <a:ext cx="900100" cy="1440160"/>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5159896" y="2172137"/>
            <a:ext cx="2880320" cy="830997"/>
          </a:xfrm>
          <a:prstGeom prst="rect">
            <a:avLst/>
          </a:prstGeom>
          <a:noFill/>
        </p:spPr>
        <p:txBody>
          <a:bodyPr wrap="square" rtlCol="0">
            <a:spAutoFit/>
          </a:bodyPr>
          <a:lstStyle/>
          <a:p>
            <a:r>
              <a:rPr lang="en-CA" sz="2400" b="1" dirty="0">
                <a:solidFill>
                  <a:schemeClr val="accent2">
                    <a:lumMod val="60000"/>
                    <a:lumOff val="40000"/>
                  </a:schemeClr>
                </a:solidFill>
              </a:rPr>
              <a:t>Stack grows this way (going low)</a:t>
            </a:r>
          </a:p>
        </p:txBody>
      </p:sp>
      <p:sp>
        <p:nvSpPr>
          <p:cNvPr id="8" name="Down Arrow 7"/>
          <p:cNvSpPr/>
          <p:nvPr/>
        </p:nvSpPr>
        <p:spPr>
          <a:xfrm flipV="1">
            <a:off x="4439816" y="3792564"/>
            <a:ext cx="900100" cy="1440160"/>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5157054" y="4308793"/>
            <a:ext cx="2739146" cy="830997"/>
          </a:xfrm>
          <a:prstGeom prst="rect">
            <a:avLst/>
          </a:prstGeom>
          <a:noFill/>
        </p:spPr>
        <p:txBody>
          <a:bodyPr wrap="square" rtlCol="0">
            <a:spAutoFit/>
          </a:bodyPr>
          <a:lstStyle/>
          <a:p>
            <a:r>
              <a:rPr lang="en-CA" sz="2400" b="1" dirty="0">
                <a:solidFill>
                  <a:schemeClr val="accent1">
                    <a:lumMod val="75000"/>
                  </a:schemeClr>
                </a:solidFill>
              </a:rPr>
              <a:t>Heap grows this way (going high)</a:t>
            </a:r>
          </a:p>
        </p:txBody>
      </p:sp>
      <p:sp>
        <p:nvSpPr>
          <p:cNvPr id="10" name="TextBox 9"/>
          <p:cNvSpPr txBox="1"/>
          <p:nvPr/>
        </p:nvSpPr>
        <p:spPr>
          <a:xfrm>
            <a:off x="4364966" y="3410345"/>
            <a:ext cx="1659026" cy="369332"/>
          </a:xfrm>
          <a:prstGeom prst="rect">
            <a:avLst/>
          </a:prstGeom>
          <a:noFill/>
        </p:spPr>
        <p:txBody>
          <a:bodyPr wrap="square" rtlCol="0">
            <a:spAutoFit/>
          </a:bodyPr>
          <a:lstStyle/>
          <a:p>
            <a:r>
              <a:rPr lang="en-CA" b="1" dirty="0"/>
              <a:t>If they collide</a:t>
            </a:r>
          </a:p>
        </p:txBody>
      </p:sp>
      <p:pic>
        <p:nvPicPr>
          <p:cNvPr id="2050" name="Picture 2" descr="http://blog.stackoverflow.com/wp-content/uploads/stackoverflow-logo-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980" y="3184716"/>
            <a:ext cx="2838340" cy="785275"/>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a:xfrm>
            <a:off x="11407823" y="6337103"/>
            <a:ext cx="609600" cy="365125"/>
          </a:xfrm>
        </p:spPr>
        <p:txBody>
          <a:bodyPr/>
          <a:lstStyle/>
          <a:p>
            <a:fld id="{1552E37E-424F-4DCE-BB6E-731ABDD533B7}" type="slidenum">
              <a:rPr lang="en-CA" smtClean="0"/>
              <a:pPr/>
              <a:t>32</a:t>
            </a:fld>
            <a:endParaRPr lang="en-CA"/>
          </a:p>
        </p:txBody>
      </p:sp>
      <p:sp>
        <p:nvSpPr>
          <p:cNvPr id="12" name="TextBox 11"/>
          <p:cNvSpPr txBox="1"/>
          <p:nvPr/>
        </p:nvSpPr>
        <p:spPr>
          <a:xfrm>
            <a:off x="7859977" y="155772"/>
            <a:ext cx="4140679" cy="3439239"/>
          </a:xfrm>
          <a:prstGeom prst="roundRect">
            <a:avLst/>
          </a:prstGeom>
          <a:solidFill>
            <a:schemeClr val="tx2">
              <a:lumMod val="2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n w="0"/>
                <a:solidFill>
                  <a:schemeClr val="tx1"/>
                </a:solidFill>
                <a:effectLst>
                  <a:outerShdw blurRad="38100" dist="19050" dir="2700000" algn="tl" rotWithShape="0">
                    <a:schemeClr val="dk1">
                      <a:alpha val="40000"/>
                    </a:schemeClr>
                  </a:outerShdw>
                </a:effectLst>
              </a:rPr>
              <a:t>Note: stack grows </a:t>
            </a:r>
            <a:r>
              <a:rPr lang="en-US" sz="2800" dirty="0">
                <a:ln w="0"/>
                <a:solidFill>
                  <a:srgbClr val="FFFF00"/>
                </a:solidFill>
                <a:effectLst>
                  <a:outerShdw blurRad="38100" dist="19050" dir="2700000" algn="tl" rotWithShape="0">
                    <a:schemeClr val="dk1">
                      <a:alpha val="40000"/>
                    </a:schemeClr>
                  </a:outerShdw>
                </a:effectLst>
              </a:rPr>
              <a:t>backwards</a:t>
            </a:r>
            <a:r>
              <a:rPr lang="en-US" sz="2800" dirty="0">
                <a:ln w="0"/>
                <a:solidFill>
                  <a:schemeClr val="tx1"/>
                </a:solidFill>
                <a:effectLst>
                  <a:outerShdw blurRad="38100" dist="19050" dir="2700000" algn="tl" rotWithShape="0">
                    <a:schemeClr val="dk1">
                      <a:alpha val="40000"/>
                    </a:schemeClr>
                  </a:outerShdw>
                </a:effectLst>
              </a:rPr>
              <a:t>, i.e., when stack pointer (top) decreases, stack becomes bigger; when stack pointer increase, stack becomes smaller.</a:t>
            </a:r>
          </a:p>
        </p:txBody>
      </p:sp>
    </p:spTree>
    <p:extLst>
      <p:ext uri="{BB962C8B-B14F-4D97-AF65-F5344CB8AC3E}">
        <p14:creationId xmlns:p14="http://schemas.microsoft.com/office/powerpoint/2010/main" val="42599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476672"/>
            <a:ext cx="5256584" cy="707886"/>
          </a:xfrm>
          <a:prstGeom prst="rect">
            <a:avLst/>
          </a:prstGeom>
          <a:noFill/>
        </p:spPr>
        <p:txBody>
          <a:bodyPr wrap="square" rtlCol="0">
            <a:spAutoFit/>
          </a:bodyPr>
          <a:lstStyle/>
          <a:p>
            <a:r>
              <a:rPr lang="en-CA" sz="4000" dirty="0"/>
              <a:t>Function arguments</a:t>
            </a:r>
          </a:p>
        </p:txBody>
      </p:sp>
      <p:sp>
        <p:nvSpPr>
          <p:cNvPr id="3" name="TextBox 2"/>
          <p:cNvSpPr txBox="1"/>
          <p:nvPr/>
        </p:nvSpPr>
        <p:spPr>
          <a:xfrm>
            <a:off x="2279576" y="1802432"/>
            <a:ext cx="3168352" cy="4339650"/>
          </a:xfrm>
          <a:prstGeom prst="rect">
            <a:avLst/>
          </a:prstGeom>
          <a:solidFill>
            <a:srgbClr val="002060"/>
          </a:solidFill>
          <a:ln w="38100">
            <a:solidFill>
              <a:schemeClr val="accent4">
                <a:lumMod val="20000"/>
                <a:lumOff val="80000"/>
              </a:schemeClr>
            </a:solidFill>
          </a:ln>
        </p:spPr>
        <p:txBody>
          <a:bodyPr wrap="square" lIns="0" tIns="91440" rIns="0" bIns="91440" rtlCol="0">
            <a:spAutoFit/>
          </a:bodyPr>
          <a:lstStyle/>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sign (</a:t>
            </a:r>
            <a:r>
              <a:rPr lang="en-CA" b="1" dirty="0" err="1">
                <a:solidFill>
                  <a:srgbClr val="FFFF00"/>
                </a:solidFill>
                <a:latin typeface="Courier New" pitchFamily="49" charset="0"/>
                <a:cs typeface="Courier New" pitchFamily="49" charset="0"/>
              </a:rPr>
              <a:t>int</a:t>
            </a:r>
            <a:r>
              <a:rPr lang="en-CA" b="1" dirty="0">
                <a:solidFill>
                  <a:srgbClr val="FFFF00"/>
                </a:solidFill>
                <a:latin typeface="Courier New" pitchFamily="49" charset="0"/>
                <a:cs typeface="Courier New" pitchFamily="49" charset="0"/>
              </a:rPr>
              <a:t> </a:t>
            </a:r>
            <a:r>
              <a:rPr lang="en-CA" b="1" dirty="0" err="1">
                <a:solidFill>
                  <a:srgbClr val="FFFF00"/>
                </a:solidFill>
                <a:latin typeface="Courier New" pitchFamily="49" charset="0"/>
                <a:cs typeface="Courier New" pitchFamily="49" charset="0"/>
              </a:rPr>
              <a:t>i</a:t>
            </a:r>
            <a:r>
              <a:rPr lang="en-CA" dirty="0">
                <a:latin typeface="Courier New" pitchFamily="49" charset="0"/>
                <a:cs typeface="Courier New" pitchFamily="49" charset="0"/>
              </a:rPr>
              <a:t>) {</a:t>
            </a:r>
          </a:p>
          <a:p>
            <a:r>
              <a:rPr lang="en-CA" dirty="0">
                <a:latin typeface="Courier New" pitchFamily="49" charset="0"/>
                <a:cs typeface="Courier New" pitchFamily="49" charset="0"/>
              </a:rPr>
              <a:t>     if (</a:t>
            </a:r>
            <a:r>
              <a:rPr lang="en-CA" dirty="0" err="1">
                <a:latin typeface="Courier New" pitchFamily="49" charset="0"/>
                <a:cs typeface="Courier New" pitchFamily="49" charset="0"/>
              </a:rPr>
              <a:t>i</a:t>
            </a:r>
            <a:r>
              <a:rPr lang="en-CA" dirty="0">
                <a:latin typeface="Courier New" pitchFamily="49" charset="0"/>
                <a:cs typeface="Courier New" pitchFamily="49" charset="0"/>
              </a:rPr>
              <a:t> &gt;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 if (</a:t>
            </a:r>
            <a:r>
              <a:rPr lang="en-CA" dirty="0" err="1">
                <a:latin typeface="Courier New" pitchFamily="49" charset="0"/>
                <a:cs typeface="Courier New" pitchFamily="49" charset="0"/>
              </a:rPr>
              <a:t>i</a:t>
            </a:r>
            <a:r>
              <a:rPr lang="en-CA" dirty="0">
                <a:latin typeface="Courier New" pitchFamily="49" charset="0"/>
                <a:cs typeface="Courier New" pitchFamily="49" charset="0"/>
              </a:rPr>
              <a:t> &lt;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a:t>
            </a:r>
          </a:p>
          <a:p>
            <a:r>
              <a:rPr lang="en-CA" dirty="0">
                <a:latin typeface="Courier New" pitchFamily="49" charset="0"/>
                <a:cs typeface="Courier New" pitchFamily="49" charset="0"/>
              </a:rPr>
              <a:t>         return 0;</a:t>
            </a:r>
          </a:p>
          <a:p>
            <a:r>
              <a:rPr lang="en-CA" dirty="0">
                <a:latin typeface="Courier New" pitchFamily="49" charset="0"/>
                <a:cs typeface="Courier New" pitchFamily="49" charset="0"/>
              </a:rPr>
              <a:t> }</a:t>
            </a:r>
          </a:p>
          <a:p>
            <a:endParaRPr lang="en-CA" dirty="0">
              <a:latin typeface="Courier New" pitchFamily="49" charset="0"/>
              <a:cs typeface="Courier New" pitchFamily="49" charset="0"/>
            </a:endParaRPr>
          </a:p>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x, r;</a:t>
            </a:r>
          </a:p>
          <a:p>
            <a:r>
              <a:rPr lang="en-CA" dirty="0">
                <a:latin typeface="Courier New" pitchFamily="49" charset="0"/>
                <a:cs typeface="Courier New" pitchFamily="49" charset="0"/>
              </a:rPr>
              <a:t> x = 42;</a:t>
            </a:r>
          </a:p>
          <a:p>
            <a:r>
              <a:rPr lang="en-CA" dirty="0">
                <a:latin typeface="Courier New" pitchFamily="49" charset="0"/>
                <a:cs typeface="Courier New" pitchFamily="49" charset="0"/>
              </a:rPr>
              <a:t> r = sign(</a:t>
            </a:r>
            <a:r>
              <a:rPr lang="en-CA" b="1" dirty="0">
                <a:solidFill>
                  <a:srgbClr val="FFFF00"/>
                </a:solidFill>
                <a:latin typeface="Courier New" pitchFamily="49" charset="0"/>
                <a:cs typeface="Courier New" pitchFamily="49" charset="0"/>
              </a:rPr>
              <a:t>x</a:t>
            </a:r>
            <a:r>
              <a:rPr lang="en-CA" dirty="0">
                <a:latin typeface="Courier New" pitchFamily="49" charset="0"/>
                <a:cs typeface="Courier New" pitchFamily="49" charset="0"/>
              </a:rPr>
              <a:t>);</a:t>
            </a:r>
          </a:p>
          <a:p>
            <a:r>
              <a:rPr lang="en-CA" dirty="0">
                <a:latin typeface="Courier New" pitchFamily="49" charset="0"/>
                <a:cs typeface="Courier New" pitchFamily="49" charset="0"/>
              </a:rPr>
              <a:t> res = r + 1;</a:t>
            </a:r>
          </a:p>
          <a:p>
            <a:r>
              <a:rPr lang="en-CA" dirty="0">
                <a:latin typeface="Courier New" pitchFamily="49" charset="0"/>
                <a:cs typeface="Courier New" pitchFamily="49" charset="0"/>
              </a:rPr>
              <a:t> …</a:t>
            </a:r>
          </a:p>
          <a:p>
            <a:endParaRPr lang="en-US" dirty="0">
              <a:latin typeface="Courier New" pitchFamily="49" charset="0"/>
              <a:cs typeface="Courier New" pitchFamily="49" charset="0"/>
            </a:endParaRPr>
          </a:p>
        </p:txBody>
      </p:sp>
      <p:sp>
        <p:nvSpPr>
          <p:cNvPr id="4" name="TextBox 3"/>
          <p:cNvSpPr txBox="1"/>
          <p:nvPr/>
        </p:nvSpPr>
        <p:spPr>
          <a:xfrm>
            <a:off x="6023992" y="1340769"/>
            <a:ext cx="4176464" cy="5262979"/>
          </a:xfrm>
          <a:prstGeom prst="rect">
            <a:avLst/>
          </a:prstGeom>
          <a:noFill/>
        </p:spPr>
        <p:txBody>
          <a:bodyPr wrap="square" rtlCol="0">
            <a:spAutoFit/>
          </a:bodyPr>
          <a:lstStyle/>
          <a:p>
            <a:r>
              <a:rPr lang="en-CA" sz="2800" dirty="0"/>
              <a:t>Why keep the arguments in </a:t>
            </a:r>
            <a:r>
              <a:rPr lang="en-CA" sz="2800" dirty="0">
                <a:solidFill>
                  <a:srgbClr val="FFFF00"/>
                </a:solidFill>
              </a:rPr>
              <a:t>memory</a:t>
            </a:r>
            <a:r>
              <a:rPr lang="en-CA" sz="2800" dirty="0"/>
              <a:t> instead of </a:t>
            </a:r>
            <a:r>
              <a:rPr lang="en-CA" sz="2800" dirty="0">
                <a:solidFill>
                  <a:srgbClr val="FFFF00"/>
                </a:solidFill>
              </a:rPr>
              <a:t>registers</a:t>
            </a:r>
            <a:r>
              <a:rPr lang="en-CA" sz="2800" dirty="0"/>
              <a:t>?</a:t>
            </a:r>
          </a:p>
          <a:p>
            <a:endParaRPr lang="en-CA" sz="2800" dirty="0"/>
          </a:p>
          <a:p>
            <a:r>
              <a:rPr lang="en-CA" sz="2800" dirty="0"/>
              <a:t>Because there aren’t enough registers for this</a:t>
            </a:r>
          </a:p>
          <a:p>
            <a:pPr marL="457200" indent="-457200">
              <a:buFont typeface="Arial" panose="020B0604020202020204" pitchFamily="34" charset="0"/>
              <a:buChar char="•"/>
            </a:pPr>
            <a:r>
              <a:rPr lang="en-CA" sz="2400" dirty="0"/>
              <a:t>One function may have many arguments</a:t>
            </a:r>
          </a:p>
          <a:p>
            <a:pPr marL="457200" indent="-457200">
              <a:buFont typeface="Arial" panose="020B0604020202020204" pitchFamily="34" charset="0"/>
              <a:buChar char="•"/>
            </a:pPr>
            <a:r>
              <a:rPr lang="en-CA" sz="2400" dirty="0"/>
              <a:t>If function calls subroutines, all subroutines’ arguments need to be remembered. (can’t forget until function returns)</a:t>
            </a:r>
          </a:p>
        </p:txBody>
      </p:sp>
      <p:sp>
        <p:nvSpPr>
          <p:cNvPr id="5" name="Slide Number Placeholder 4"/>
          <p:cNvSpPr>
            <a:spLocks noGrp="1"/>
          </p:cNvSpPr>
          <p:nvPr>
            <p:ph type="sldNum" sz="quarter" idx="12"/>
          </p:nvPr>
        </p:nvSpPr>
        <p:spPr/>
        <p:txBody>
          <a:bodyPr/>
          <a:lstStyle/>
          <a:p>
            <a:fld id="{1552E37E-424F-4DCE-BB6E-731ABDD533B7}" type="slidenum">
              <a:rPr lang="en-CA" smtClean="0"/>
              <a:pPr/>
              <a:t>33</a:t>
            </a:fld>
            <a:endParaRPr lang="en-CA"/>
          </a:p>
        </p:txBody>
      </p:sp>
    </p:spTree>
    <p:extLst>
      <p:ext uri="{BB962C8B-B14F-4D97-AF65-F5344CB8AC3E}">
        <p14:creationId xmlns:p14="http://schemas.microsoft.com/office/powerpoint/2010/main" val="261249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3472" y="1556792"/>
            <a:ext cx="9217024" cy="3970318"/>
          </a:xfrm>
          <a:prstGeom prst="rect">
            <a:avLst/>
          </a:prstGeom>
          <a:noFill/>
        </p:spPr>
        <p:txBody>
          <a:bodyPr wrap="square" rtlCol="0">
            <a:spAutoFit/>
          </a:bodyPr>
          <a:lstStyle/>
          <a:p>
            <a:r>
              <a:rPr lang="en-CA" sz="2800" dirty="0"/>
              <a:t>You can use the </a:t>
            </a:r>
            <a:r>
              <a:rPr lang="en-CA" sz="2800" dirty="0">
                <a:solidFill>
                  <a:srgbClr val="FFFF00"/>
                </a:solidFill>
              </a:rPr>
              <a:t>registers</a:t>
            </a:r>
            <a:r>
              <a:rPr lang="en-CA" sz="2800" dirty="0"/>
              <a:t> to store function arguments if you know you have enough registers to do so (e.g., one single-argument function with no subroutines).</a:t>
            </a:r>
          </a:p>
          <a:p>
            <a:endParaRPr lang="en-CA" sz="2800" dirty="0"/>
          </a:p>
          <a:p>
            <a:r>
              <a:rPr lang="en-CA" sz="2800" dirty="0"/>
              <a:t>An </a:t>
            </a:r>
            <a:r>
              <a:rPr lang="en-CA" sz="2800" dirty="0">
                <a:solidFill>
                  <a:srgbClr val="FFFF00"/>
                </a:solidFill>
              </a:rPr>
              <a:t>assembly</a:t>
            </a:r>
            <a:r>
              <a:rPr lang="en-CA" sz="2800" dirty="0"/>
              <a:t> programmer makes this type of design decisions and can do whatever they want.</a:t>
            </a:r>
          </a:p>
          <a:p>
            <a:endParaRPr lang="en-CA" sz="2800" dirty="0"/>
          </a:p>
          <a:p>
            <a:r>
              <a:rPr lang="en-CA" sz="2800" dirty="0"/>
              <a:t>For high-level language programmers, the </a:t>
            </a:r>
            <a:r>
              <a:rPr lang="en-CA" sz="2800" dirty="0">
                <a:solidFill>
                  <a:srgbClr val="FFFF00"/>
                </a:solidFill>
              </a:rPr>
              <a:t>complier</a:t>
            </a:r>
            <a:r>
              <a:rPr lang="en-CA" sz="2800" dirty="0"/>
              <a:t> makes this type of decisions for them.</a:t>
            </a:r>
          </a:p>
        </p:txBody>
      </p:sp>
      <p:sp>
        <p:nvSpPr>
          <p:cNvPr id="3" name="TextBox 2"/>
          <p:cNvSpPr txBox="1"/>
          <p:nvPr/>
        </p:nvSpPr>
        <p:spPr>
          <a:xfrm>
            <a:off x="1343472" y="476672"/>
            <a:ext cx="5112568" cy="707886"/>
          </a:xfrm>
          <a:prstGeom prst="rect">
            <a:avLst/>
          </a:prstGeom>
          <a:noFill/>
        </p:spPr>
        <p:txBody>
          <a:bodyPr wrap="square" rtlCol="0">
            <a:spAutoFit/>
          </a:bodyPr>
          <a:lstStyle/>
          <a:p>
            <a:r>
              <a:rPr lang="en-CA" sz="4000" dirty="0"/>
              <a:t>Note</a:t>
            </a:r>
          </a:p>
        </p:txBody>
      </p:sp>
      <p:sp>
        <p:nvSpPr>
          <p:cNvPr id="4" name="Slide Number Placeholder 3"/>
          <p:cNvSpPr>
            <a:spLocks noGrp="1"/>
          </p:cNvSpPr>
          <p:nvPr>
            <p:ph type="sldNum" sz="quarter" idx="12"/>
          </p:nvPr>
        </p:nvSpPr>
        <p:spPr/>
        <p:txBody>
          <a:bodyPr/>
          <a:lstStyle/>
          <a:p>
            <a:fld id="{1552E37E-424F-4DCE-BB6E-731ABDD533B7}" type="slidenum">
              <a:rPr lang="en-CA" smtClean="0"/>
              <a:pPr/>
              <a:t>34</a:t>
            </a:fld>
            <a:endParaRPr lang="en-CA"/>
          </a:p>
        </p:txBody>
      </p:sp>
    </p:spTree>
    <p:extLst>
      <p:ext uri="{BB962C8B-B14F-4D97-AF65-F5344CB8AC3E}">
        <p14:creationId xmlns:p14="http://schemas.microsoft.com/office/powerpoint/2010/main" val="2260005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476672"/>
            <a:ext cx="5472608" cy="707886"/>
          </a:xfrm>
          <a:prstGeom prst="rect">
            <a:avLst/>
          </a:prstGeom>
          <a:noFill/>
        </p:spPr>
        <p:txBody>
          <a:bodyPr wrap="square" rtlCol="0">
            <a:spAutoFit/>
          </a:bodyPr>
          <a:lstStyle/>
          <a:p>
            <a:r>
              <a:rPr lang="en-CA" sz="4000" dirty="0"/>
              <a:t>How to access stack?</a:t>
            </a:r>
          </a:p>
        </p:txBody>
      </p:sp>
      <p:sp>
        <p:nvSpPr>
          <p:cNvPr id="3" name="TextBox 2"/>
          <p:cNvSpPr txBox="1"/>
          <p:nvPr/>
        </p:nvSpPr>
        <p:spPr>
          <a:xfrm>
            <a:off x="2135560" y="1412776"/>
            <a:ext cx="7200800" cy="1077218"/>
          </a:xfrm>
          <a:prstGeom prst="rect">
            <a:avLst/>
          </a:prstGeom>
          <a:noFill/>
        </p:spPr>
        <p:txBody>
          <a:bodyPr wrap="square" rtlCol="0">
            <a:spAutoFit/>
          </a:bodyPr>
          <a:lstStyle/>
          <a:p>
            <a:r>
              <a:rPr lang="en-CA" sz="2800" dirty="0"/>
              <a:t>The address of the “top” of the stack is stored in this register -- </a:t>
            </a:r>
            <a:r>
              <a:rPr lang="en-CA" sz="3600" b="1" dirty="0">
                <a:solidFill>
                  <a:srgbClr val="FFFF00"/>
                </a:solidFill>
              </a:rPr>
              <a:t>$</a:t>
            </a:r>
            <a:r>
              <a:rPr lang="en-CA" sz="3600" b="1" dirty="0" err="1">
                <a:solidFill>
                  <a:srgbClr val="FFFF00"/>
                </a:solidFill>
              </a:rPr>
              <a:t>sp</a:t>
            </a:r>
            <a:endParaRPr lang="en-CA" sz="3600" b="1" dirty="0">
              <a:solidFill>
                <a:srgbClr val="FFFF00"/>
              </a:solidFill>
            </a:endParaRPr>
          </a:p>
        </p:txBody>
      </p:sp>
      <p:sp>
        <p:nvSpPr>
          <p:cNvPr id="4" name="TextBox 3"/>
          <p:cNvSpPr txBox="1"/>
          <p:nvPr/>
        </p:nvSpPr>
        <p:spPr>
          <a:xfrm>
            <a:off x="2351584" y="5301208"/>
            <a:ext cx="9129216" cy="1021556"/>
          </a:xfrm>
          <a:prstGeom prst="roundRect">
            <a:avLst/>
          </a:prstGeom>
          <a:solidFill>
            <a:srgbClr val="002060"/>
          </a:solidFill>
          <a:ln w="38100">
            <a:solidFill>
              <a:schemeClr val="accent4">
                <a:lumMod val="20000"/>
                <a:lumOff val="80000"/>
              </a:schemeClr>
            </a:solidFill>
          </a:ln>
        </p:spPr>
        <p:txBody>
          <a:bodyPr wrap="square" lIns="274320" tIns="182880" rIns="91440" bIns="182880" rtlCol="0">
            <a:spAutoFit/>
          </a:bodyPr>
          <a:lstStyle/>
          <a:p>
            <a:r>
              <a:rPr lang="en-CA" dirty="0" err="1">
                <a:latin typeface="Courier New" pitchFamily="49" charset="0"/>
                <a:cs typeface="Courier New" pitchFamily="49" charset="0"/>
              </a:rPr>
              <a:t>lw</a:t>
            </a:r>
            <a:r>
              <a:rPr lang="en-CA" dirty="0">
                <a:latin typeface="Courier New" pitchFamily="49" charset="0"/>
                <a:cs typeface="Courier New" pitchFamily="49" charset="0"/>
              </a:rPr>
              <a:t> 	$t0, 0($</a:t>
            </a:r>
            <a:r>
              <a:rPr lang="en-CA" dirty="0" err="1">
                <a:latin typeface="Courier New" pitchFamily="49" charset="0"/>
                <a:cs typeface="Courier New" pitchFamily="49" charset="0"/>
              </a:rPr>
              <a:t>sp</a:t>
            </a:r>
            <a:r>
              <a:rPr lang="en-CA" dirty="0">
                <a:latin typeface="Courier New" pitchFamily="49" charset="0"/>
                <a:cs typeface="Courier New" pitchFamily="49" charset="0"/>
              </a:rPr>
              <a:t>)  # pop a word from the stack	</a:t>
            </a:r>
          </a:p>
          <a:p>
            <a:r>
              <a:rPr lang="en-CA" dirty="0" err="1">
                <a:latin typeface="Courier New" pitchFamily="49" charset="0"/>
                <a:cs typeface="Courier New" pitchFamily="49" charset="0"/>
              </a:rPr>
              <a:t>addi</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4  # update stack pointer, stack size smaller</a:t>
            </a:r>
          </a:p>
        </p:txBody>
      </p:sp>
      <p:sp>
        <p:nvSpPr>
          <p:cNvPr id="5" name="TextBox 4"/>
          <p:cNvSpPr txBox="1"/>
          <p:nvPr/>
        </p:nvSpPr>
        <p:spPr>
          <a:xfrm>
            <a:off x="2357912" y="3393137"/>
            <a:ext cx="8058568" cy="1021556"/>
          </a:xfrm>
          <a:prstGeom prst="roundRect">
            <a:avLst/>
          </a:prstGeom>
          <a:solidFill>
            <a:srgbClr val="002060"/>
          </a:solidFill>
          <a:ln w="38100">
            <a:solidFill>
              <a:schemeClr val="accent4">
                <a:lumMod val="20000"/>
                <a:lumOff val="80000"/>
              </a:schemeClr>
            </a:solidFill>
          </a:ln>
        </p:spPr>
        <p:txBody>
          <a:bodyPr wrap="square" lIns="274320" tIns="182880" rIns="91440" bIns="182880" rtlCol="0">
            <a:spAutoFit/>
          </a:bodyPr>
          <a:lstStyle/>
          <a:p>
            <a:r>
              <a:rPr lang="en-CA" dirty="0" err="1">
                <a:latin typeface="Courier New" pitchFamily="49" charset="0"/>
                <a:cs typeface="Courier New" pitchFamily="49" charset="0"/>
              </a:rPr>
              <a:t>addi</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-4 # move stack pointer to make space</a:t>
            </a:r>
          </a:p>
          <a:p>
            <a:r>
              <a:rPr lang="en-CA" dirty="0" err="1">
                <a:latin typeface="Courier New" pitchFamily="49" charset="0"/>
                <a:cs typeface="Courier New" pitchFamily="49" charset="0"/>
              </a:rPr>
              <a:t>sw</a:t>
            </a:r>
            <a:r>
              <a:rPr lang="en-CA" dirty="0">
                <a:latin typeface="Courier New" pitchFamily="49" charset="0"/>
                <a:cs typeface="Courier New" pitchFamily="49" charset="0"/>
              </a:rPr>
              <a:t> 	$t0, 0($</a:t>
            </a:r>
            <a:r>
              <a:rPr lang="en-CA" dirty="0" err="1">
                <a:latin typeface="Courier New" pitchFamily="49" charset="0"/>
                <a:cs typeface="Courier New" pitchFamily="49" charset="0"/>
              </a:rPr>
              <a:t>sp</a:t>
            </a:r>
            <a:r>
              <a:rPr lang="en-CA" dirty="0">
                <a:latin typeface="Courier New" pitchFamily="49" charset="0"/>
                <a:cs typeface="Courier New" pitchFamily="49" charset="0"/>
              </a:rPr>
              <a:t>)  # push a word onto the stack</a:t>
            </a:r>
          </a:p>
        </p:txBody>
      </p:sp>
      <p:sp>
        <p:nvSpPr>
          <p:cNvPr id="6" name="TextBox 5"/>
          <p:cNvSpPr txBox="1"/>
          <p:nvPr/>
        </p:nvSpPr>
        <p:spPr>
          <a:xfrm>
            <a:off x="2495600" y="4670602"/>
            <a:ext cx="7128792" cy="584775"/>
          </a:xfrm>
          <a:prstGeom prst="rect">
            <a:avLst/>
          </a:prstGeom>
          <a:noFill/>
        </p:spPr>
        <p:txBody>
          <a:bodyPr wrap="square" rtlCol="0">
            <a:spAutoFit/>
          </a:bodyPr>
          <a:lstStyle/>
          <a:p>
            <a:r>
              <a:rPr lang="en-CA" sz="3200" b="1" dirty="0">
                <a:solidFill>
                  <a:schemeClr val="tx2">
                    <a:lumMod val="90000"/>
                  </a:schemeClr>
                </a:solidFill>
              </a:rPr>
              <a:t>POP </a:t>
            </a:r>
            <a:r>
              <a:rPr lang="en-CA" sz="3200" dirty="0">
                <a:solidFill>
                  <a:schemeClr val="tx2">
                    <a:lumMod val="90000"/>
                  </a:schemeClr>
                </a:solidFill>
              </a:rPr>
              <a:t>a value from stack and store in $t0</a:t>
            </a:r>
            <a:r>
              <a:rPr lang="en-CA" sz="3200" b="1" dirty="0">
                <a:solidFill>
                  <a:schemeClr val="tx2">
                    <a:lumMod val="90000"/>
                  </a:schemeClr>
                </a:solidFill>
              </a:rPr>
              <a:t> </a:t>
            </a:r>
          </a:p>
        </p:txBody>
      </p:sp>
      <p:sp>
        <p:nvSpPr>
          <p:cNvPr id="7" name="TextBox 6"/>
          <p:cNvSpPr txBox="1"/>
          <p:nvPr/>
        </p:nvSpPr>
        <p:spPr>
          <a:xfrm>
            <a:off x="2609940" y="2791733"/>
            <a:ext cx="6264696" cy="584775"/>
          </a:xfrm>
          <a:prstGeom prst="rect">
            <a:avLst/>
          </a:prstGeom>
          <a:noFill/>
        </p:spPr>
        <p:txBody>
          <a:bodyPr wrap="square" rtlCol="0">
            <a:spAutoFit/>
          </a:bodyPr>
          <a:lstStyle/>
          <a:p>
            <a:r>
              <a:rPr lang="en-CA" sz="3200" b="1" dirty="0">
                <a:solidFill>
                  <a:schemeClr val="tx2">
                    <a:lumMod val="90000"/>
                  </a:schemeClr>
                </a:solidFill>
              </a:rPr>
              <a:t>PUSH </a:t>
            </a:r>
            <a:r>
              <a:rPr lang="en-CA" sz="3200" dirty="0">
                <a:solidFill>
                  <a:schemeClr val="tx2">
                    <a:lumMod val="90000"/>
                  </a:schemeClr>
                </a:solidFill>
              </a:rPr>
              <a:t>value in $t0 into stack</a:t>
            </a:r>
            <a:endParaRPr lang="en-CA" sz="3200" b="1" dirty="0">
              <a:solidFill>
                <a:schemeClr val="tx2">
                  <a:lumMod val="90000"/>
                </a:schemeClr>
              </a:solidFill>
            </a:endParaRPr>
          </a:p>
        </p:txBody>
      </p:sp>
      <p:sp>
        <p:nvSpPr>
          <p:cNvPr id="9" name="Slide Number Placeholder 8"/>
          <p:cNvSpPr>
            <a:spLocks noGrp="1"/>
          </p:cNvSpPr>
          <p:nvPr>
            <p:ph type="sldNum" sz="quarter" idx="12"/>
          </p:nvPr>
        </p:nvSpPr>
        <p:spPr/>
        <p:txBody>
          <a:bodyPr/>
          <a:lstStyle/>
          <a:p>
            <a:fld id="{1552E37E-424F-4DCE-BB6E-731ABDD533B7}" type="slidenum">
              <a:rPr lang="en-CA" smtClean="0"/>
              <a:pPr/>
              <a:t>35</a:t>
            </a:fld>
            <a:endParaRPr lang="en-CA"/>
          </a:p>
        </p:txBody>
      </p:sp>
    </p:spTree>
    <p:extLst>
      <p:ext uri="{BB962C8B-B14F-4D97-AF65-F5344CB8AC3E}">
        <p14:creationId xmlns:p14="http://schemas.microsoft.com/office/powerpoint/2010/main" val="218493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Stack</a:t>
            </a:r>
          </a:p>
        </p:txBody>
      </p:sp>
      <p:sp>
        <p:nvSpPr>
          <p:cNvPr id="3" name="Content Placeholder 2"/>
          <p:cNvSpPr>
            <a:spLocks noGrp="1"/>
          </p:cNvSpPr>
          <p:nvPr>
            <p:ph idx="1"/>
          </p:nvPr>
        </p:nvSpPr>
        <p:spPr/>
        <p:txBody>
          <a:bodyPr/>
          <a:lstStyle/>
          <a:p>
            <a:endParaRPr lang="en-US" dirty="0"/>
          </a:p>
          <a:p>
            <a:endParaRPr lang="en-US" dirty="0"/>
          </a:p>
        </p:txBody>
      </p:sp>
      <p:sp>
        <p:nvSpPr>
          <p:cNvPr id="5" name="Rectangle 4"/>
          <p:cNvSpPr/>
          <p:nvPr/>
        </p:nvSpPr>
        <p:spPr>
          <a:xfrm>
            <a:off x="5519936" y="3717032"/>
            <a:ext cx="2016224" cy="504056"/>
          </a:xfrm>
          <a:prstGeom prst="rect">
            <a:avLst/>
          </a:prstGeom>
          <a:solidFill>
            <a:schemeClr val="accent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519936" y="4221088"/>
            <a:ext cx="2016224" cy="504056"/>
          </a:xfrm>
          <a:prstGeom prst="rect">
            <a:avLst/>
          </a:prstGeom>
          <a:solidFill>
            <a:schemeClr val="accent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519936" y="4725144"/>
            <a:ext cx="2016224" cy="504056"/>
          </a:xfrm>
          <a:prstGeom prst="rect">
            <a:avLst/>
          </a:prstGeom>
          <a:solidFill>
            <a:schemeClr val="accent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519936" y="5229200"/>
            <a:ext cx="2016224" cy="504056"/>
          </a:xfrm>
          <a:prstGeom prst="rect">
            <a:avLst/>
          </a:prstGeom>
          <a:solidFill>
            <a:schemeClr val="accent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519936" y="2708920"/>
            <a:ext cx="2016224" cy="504056"/>
          </a:xfrm>
          <a:prstGeom prst="rect">
            <a:avLst/>
          </a:prstGeom>
          <a:solidFill>
            <a:schemeClr val="accent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519936" y="3212976"/>
            <a:ext cx="2016224" cy="504056"/>
          </a:xfrm>
          <a:prstGeom prst="rect">
            <a:avLst/>
          </a:prstGeom>
          <a:solidFill>
            <a:schemeClr val="accent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519936" y="1700808"/>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5519936" y="2204864"/>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007768" y="1700808"/>
            <a:ext cx="1224136" cy="369332"/>
          </a:xfrm>
          <a:prstGeom prst="rect">
            <a:avLst/>
          </a:prstGeom>
          <a:noFill/>
        </p:spPr>
        <p:txBody>
          <a:bodyPr wrap="square" rtlCol="0">
            <a:spAutoFit/>
          </a:bodyPr>
          <a:lstStyle/>
          <a:p>
            <a:r>
              <a:rPr lang="en-US" dirty="0"/>
              <a:t>Address 0 </a:t>
            </a:r>
          </a:p>
        </p:txBody>
      </p:sp>
      <p:sp>
        <p:nvSpPr>
          <p:cNvPr id="18" name="TextBox 17"/>
          <p:cNvSpPr txBox="1"/>
          <p:nvPr/>
        </p:nvSpPr>
        <p:spPr>
          <a:xfrm>
            <a:off x="3935760" y="5229200"/>
            <a:ext cx="1224136" cy="369332"/>
          </a:xfrm>
          <a:prstGeom prst="rect">
            <a:avLst/>
          </a:prstGeom>
          <a:noFill/>
        </p:spPr>
        <p:txBody>
          <a:bodyPr wrap="square" rtlCol="0">
            <a:spAutoFit/>
          </a:bodyPr>
          <a:lstStyle/>
          <a:p>
            <a:r>
              <a:rPr lang="en-US" dirty="0"/>
              <a:t>Address N</a:t>
            </a:r>
          </a:p>
        </p:txBody>
      </p:sp>
      <p:sp>
        <p:nvSpPr>
          <p:cNvPr id="20" name="TextBox 19"/>
          <p:cNvSpPr txBox="1"/>
          <p:nvPr/>
        </p:nvSpPr>
        <p:spPr>
          <a:xfrm>
            <a:off x="4007768" y="2060848"/>
            <a:ext cx="1224136" cy="369332"/>
          </a:xfrm>
          <a:prstGeom prst="rect">
            <a:avLst/>
          </a:prstGeom>
          <a:noFill/>
        </p:spPr>
        <p:txBody>
          <a:bodyPr wrap="square" rtlCol="0">
            <a:spAutoFit/>
          </a:bodyPr>
          <a:lstStyle/>
          <a:p>
            <a:r>
              <a:rPr lang="en-US" dirty="0"/>
              <a:t>Address 1 </a:t>
            </a:r>
          </a:p>
        </p:txBody>
      </p:sp>
      <p:sp>
        <p:nvSpPr>
          <p:cNvPr id="21" name="Left Brace 20"/>
          <p:cNvSpPr/>
          <p:nvPr/>
        </p:nvSpPr>
        <p:spPr>
          <a:xfrm rot="16200000">
            <a:off x="6276020" y="5121188"/>
            <a:ext cx="598376" cy="225456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6744072" y="6309320"/>
            <a:ext cx="1534480" cy="369332"/>
          </a:xfrm>
          <a:prstGeom prst="rect">
            <a:avLst/>
          </a:prstGeom>
          <a:noFill/>
        </p:spPr>
        <p:txBody>
          <a:bodyPr wrap="square" rtlCol="0">
            <a:spAutoFit/>
          </a:bodyPr>
          <a:lstStyle/>
          <a:p>
            <a:r>
              <a:rPr lang="en-US" dirty="0"/>
              <a:t>Byte</a:t>
            </a:r>
          </a:p>
        </p:txBody>
      </p:sp>
      <p:sp>
        <p:nvSpPr>
          <p:cNvPr id="23" name="Left Brace 22"/>
          <p:cNvSpPr/>
          <p:nvPr/>
        </p:nvSpPr>
        <p:spPr>
          <a:xfrm rot="10800000">
            <a:off x="7752184" y="2708920"/>
            <a:ext cx="526368" cy="30243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400256" y="3573016"/>
            <a:ext cx="1224136" cy="369332"/>
          </a:xfrm>
          <a:prstGeom prst="rect">
            <a:avLst/>
          </a:prstGeom>
          <a:noFill/>
        </p:spPr>
        <p:txBody>
          <a:bodyPr wrap="square" rtlCol="0">
            <a:spAutoFit/>
          </a:bodyPr>
          <a:lstStyle/>
          <a:p>
            <a:r>
              <a:rPr lang="en-US" dirty="0"/>
              <a:t>Stack</a:t>
            </a:r>
          </a:p>
        </p:txBody>
      </p:sp>
      <p:sp>
        <p:nvSpPr>
          <p:cNvPr id="25" name="Left Arrow 24"/>
          <p:cNvSpPr/>
          <p:nvPr/>
        </p:nvSpPr>
        <p:spPr>
          <a:xfrm>
            <a:off x="7732124" y="2560545"/>
            <a:ext cx="1080120" cy="360040"/>
          </a:xfrm>
          <a:prstGeom prst="leftArrow">
            <a:avLst/>
          </a:prstGeom>
          <a:solidFill>
            <a:srgbClr val="FFFF0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8976320" y="2060848"/>
            <a:ext cx="1691680" cy="1200328"/>
          </a:xfrm>
          <a:prstGeom prst="rect">
            <a:avLst/>
          </a:prstGeom>
          <a:noFill/>
        </p:spPr>
        <p:txBody>
          <a:bodyPr wrap="square" rtlCol="0">
            <a:spAutoFit/>
          </a:bodyPr>
          <a:lstStyle/>
          <a:p>
            <a:r>
              <a:rPr lang="en-US" sz="2400" dirty="0"/>
              <a:t>Stack Pointer</a:t>
            </a:r>
          </a:p>
          <a:p>
            <a:endParaRPr lang="en-US" sz="2400" dirty="0"/>
          </a:p>
        </p:txBody>
      </p:sp>
      <p:sp>
        <p:nvSpPr>
          <p:cNvPr id="27" name="Left Arrow 26"/>
          <p:cNvSpPr/>
          <p:nvPr/>
        </p:nvSpPr>
        <p:spPr>
          <a:xfrm rot="5400000">
            <a:off x="4691844" y="3032956"/>
            <a:ext cx="504056" cy="288032"/>
          </a:xfrm>
          <a:prstGeom prst="leftArrow">
            <a:avLst/>
          </a:prstGeom>
          <a:solidFill>
            <a:srgbClr val="FFFF0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3431704" y="2924944"/>
            <a:ext cx="1224136" cy="923330"/>
          </a:xfrm>
          <a:prstGeom prst="rect">
            <a:avLst/>
          </a:prstGeom>
          <a:noFill/>
        </p:spPr>
        <p:txBody>
          <a:bodyPr wrap="square" rtlCol="0">
            <a:spAutoFit/>
          </a:bodyPr>
          <a:lstStyle/>
          <a:p>
            <a:r>
              <a:rPr lang="en-US" dirty="0"/>
              <a:t>Stack grows this way </a:t>
            </a:r>
          </a:p>
        </p:txBody>
      </p:sp>
      <p:sp>
        <p:nvSpPr>
          <p:cNvPr id="4" name="TextBox 3"/>
          <p:cNvSpPr txBox="1"/>
          <p:nvPr/>
        </p:nvSpPr>
        <p:spPr>
          <a:xfrm>
            <a:off x="1775520" y="1628801"/>
            <a:ext cx="1872208" cy="461665"/>
          </a:xfrm>
          <a:prstGeom prst="rect">
            <a:avLst/>
          </a:prstGeom>
          <a:noFill/>
        </p:spPr>
        <p:txBody>
          <a:bodyPr wrap="square" rtlCol="0">
            <a:spAutoFit/>
          </a:bodyPr>
          <a:lstStyle/>
          <a:p>
            <a:r>
              <a:rPr lang="en-CA" sz="2400" dirty="0">
                <a:solidFill>
                  <a:srgbClr val="FFFF00"/>
                </a:solidFill>
              </a:rPr>
              <a:t>Low address</a:t>
            </a:r>
          </a:p>
        </p:txBody>
      </p:sp>
      <p:sp>
        <p:nvSpPr>
          <p:cNvPr id="29" name="TextBox 28"/>
          <p:cNvSpPr txBox="1"/>
          <p:nvPr/>
        </p:nvSpPr>
        <p:spPr>
          <a:xfrm>
            <a:off x="1775520" y="5465811"/>
            <a:ext cx="2052228" cy="461665"/>
          </a:xfrm>
          <a:prstGeom prst="rect">
            <a:avLst/>
          </a:prstGeom>
          <a:noFill/>
        </p:spPr>
        <p:txBody>
          <a:bodyPr wrap="square" rtlCol="0">
            <a:spAutoFit/>
          </a:bodyPr>
          <a:lstStyle/>
          <a:p>
            <a:r>
              <a:rPr lang="en-CA" sz="2400" dirty="0">
                <a:solidFill>
                  <a:srgbClr val="FFFF00"/>
                </a:solidFill>
              </a:rPr>
              <a:t>High address</a:t>
            </a:r>
          </a:p>
        </p:txBody>
      </p:sp>
      <p:sp>
        <p:nvSpPr>
          <p:cNvPr id="6" name="Slide Number Placeholder 5"/>
          <p:cNvSpPr>
            <a:spLocks noGrp="1"/>
          </p:cNvSpPr>
          <p:nvPr>
            <p:ph type="sldNum" sz="quarter" idx="12"/>
          </p:nvPr>
        </p:nvSpPr>
        <p:spPr/>
        <p:txBody>
          <a:bodyPr/>
          <a:lstStyle/>
          <a:p>
            <a:fld id="{1552E37E-424F-4DCE-BB6E-731ABDD533B7}" type="slidenum">
              <a:rPr lang="en-CA" smtClean="0"/>
              <a:pPr/>
              <a:t>36</a:t>
            </a:fld>
            <a:endParaRPr lang="en-CA"/>
          </a:p>
        </p:txBody>
      </p:sp>
    </p:spTree>
    <p:extLst>
      <p:ext uri="{BB962C8B-B14F-4D97-AF65-F5344CB8AC3E}">
        <p14:creationId xmlns:p14="http://schemas.microsoft.com/office/powerpoint/2010/main" val="323054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p:bldP spid="27" grpId="0" animBg="1"/>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592" y="7749"/>
            <a:ext cx="7772400" cy="914400"/>
          </a:xfrm>
        </p:spPr>
        <p:txBody>
          <a:bodyPr/>
          <a:lstStyle/>
          <a:p>
            <a:r>
              <a:rPr lang="en-US" dirty="0"/>
              <a:t>Pushing Values to the stack</a:t>
            </a:r>
          </a:p>
        </p:txBody>
      </p:sp>
      <p:sp>
        <p:nvSpPr>
          <p:cNvPr id="5" name="Rectangle 4"/>
          <p:cNvSpPr/>
          <p:nvPr/>
        </p:nvSpPr>
        <p:spPr>
          <a:xfrm>
            <a:off x="3935760" y="3645024"/>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935760" y="4149080"/>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35760" y="4653136"/>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35760" y="5157192"/>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935760" y="2636912"/>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35760" y="3140968"/>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935760" y="1628800"/>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935760" y="2132856"/>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 Brace 20"/>
          <p:cNvSpPr/>
          <p:nvPr/>
        </p:nvSpPr>
        <p:spPr>
          <a:xfrm rot="5400000">
            <a:off x="4619836" y="224644"/>
            <a:ext cx="598376" cy="225456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5087888" y="836712"/>
            <a:ext cx="3456384" cy="369332"/>
          </a:xfrm>
          <a:prstGeom prst="rect">
            <a:avLst/>
          </a:prstGeom>
          <a:noFill/>
        </p:spPr>
        <p:txBody>
          <a:bodyPr wrap="square" rtlCol="0">
            <a:spAutoFit/>
          </a:bodyPr>
          <a:lstStyle/>
          <a:p>
            <a:r>
              <a:rPr lang="en-US" dirty="0"/>
              <a:t>Byte</a:t>
            </a:r>
          </a:p>
        </p:txBody>
      </p:sp>
      <p:sp>
        <p:nvSpPr>
          <p:cNvPr id="23" name="Left Brace 22"/>
          <p:cNvSpPr/>
          <p:nvPr/>
        </p:nvSpPr>
        <p:spPr>
          <a:xfrm rot="10800000">
            <a:off x="6509792" y="5661248"/>
            <a:ext cx="526368" cy="100811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6672064" y="5877272"/>
            <a:ext cx="1224136" cy="369332"/>
          </a:xfrm>
          <a:prstGeom prst="rect">
            <a:avLst/>
          </a:prstGeom>
          <a:noFill/>
        </p:spPr>
        <p:txBody>
          <a:bodyPr wrap="square" rtlCol="0">
            <a:spAutoFit/>
          </a:bodyPr>
          <a:lstStyle/>
          <a:p>
            <a:r>
              <a:rPr lang="en-US" dirty="0"/>
              <a:t>Stack</a:t>
            </a:r>
          </a:p>
        </p:txBody>
      </p:sp>
      <p:grpSp>
        <p:nvGrpSpPr>
          <p:cNvPr id="3" name="Group 2"/>
          <p:cNvGrpSpPr/>
          <p:nvPr/>
        </p:nvGrpSpPr>
        <p:grpSpPr>
          <a:xfrm>
            <a:off x="6095999" y="5471547"/>
            <a:ext cx="2915816" cy="461665"/>
            <a:chOff x="4644008" y="5229200"/>
            <a:chExt cx="2915816" cy="461665"/>
          </a:xfrm>
        </p:grpSpPr>
        <p:sp>
          <p:nvSpPr>
            <p:cNvPr id="25" name="Left Arrow 24"/>
            <p:cNvSpPr/>
            <p:nvPr/>
          </p:nvSpPr>
          <p:spPr>
            <a:xfrm>
              <a:off x="4644008" y="5229200"/>
              <a:ext cx="1080120" cy="360040"/>
            </a:xfrm>
            <a:prstGeom prst="leftArrow">
              <a:avLst/>
            </a:prstGeom>
            <a:solidFill>
              <a:srgbClr val="FFFF0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5868144" y="5229200"/>
              <a:ext cx="1691680" cy="461665"/>
            </a:xfrm>
            <a:prstGeom prst="rect">
              <a:avLst/>
            </a:prstGeom>
            <a:noFill/>
          </p:spPr>
          <p:txBody>
            <a:bodyPr wrap="square" rtlCol="0">
              <a:spAutoFit/>
            </a:bodyPr>
            <a:lstStyle/>
            <a:p>
              <a:r>
                <a:rPr lang="en-US" sz="2400" dirty="0" err="1"/>
                <a:t>sp</a:t>
              </a:r>
              <a:endParaRPr lang="en-US" sz="2400" dirty="0"/>
            </a:p>
          </p:txBody>
        </p:sp>
      </p:grpSp>
      <p:sp>
        <p:nvSpPr>
          <p:cNvPr id="27" name="Left Arrow 26"/>
          <p:cNvSpPr/>
          <p:nvPr/>
        </p:nvSpPr>
        <p:spPr>
          <a:xfrm rot="5400000">
            <a:off x="2883455" y="4485890"/>
            <a:ext cx="504056" cy="288032"/>
          </a:xfrm>
          <a:prstGeom prst="leftArrow">
            <a:avLst/>
          </a:prstGeom>
          <a:solidFill>
            <a:srgbClr val="FFFF0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767331" y="4305870"/>
            <a:ext cx="1224136" cy="923330"/>
          </a:xfrm>
          <a:prstGeom prst="rect">
            <a:avLst/>
          </a:prstGeom>
          <a:noFill/>
        </p:spPr>
        <p:txBody>
          <a:bodyPr wrap="square" rtlCol="0">
            <a:spAutoFit/>
          </a:bodyPr>
          <a:lstStyle/>
          <a:p>
            <a:r>
              <a:rPr lang="en-US" dirty="0"/>
              <a:t>Stack grows this way </a:t>
            </a:r>
          </a:p>
        </p:txBody>
      </p:sp>
      <p:sp>
        <p:nvSpPr>
          <p:cNvPr id="29" name="Rectangle 28"/>
          <p:cNvSpPr/>
          <p:nvPr/>
        </p:nvSpPr>
        <p:spPr>
          <a:xfrm>
            <a:off x="3935760" y="3645024"/>
            <a:ext cx="2016224" cy="504056"/>
          </a:xfrm>
          <a:prstGeom prst="rect">
            <a:avLst/>
          </a:prstGeom>
          <a:solidFill>
            <a:schemeClr val="accent2">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935760" y="4149080"/>
            <a:ext cx="2016224" cy="504056"/>
          </a:xfrm>
          <a:prstGeom prst="rect">
            <a:avLst/>
          </a:prstGeom>
          <a:solidFill>
            <a:schemeClr val="accent2">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935760" y="4653136"/>
            <a:ext cx="2016224" cy="504056"/>
          </a:xfrm>
          <a:prstGeom prst="rect">
            <a:avLst/>
          </a:prstGeom>
          <a:solidFill>
            <a:schemeClr val="accent2">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935760" y="5157192"/>
            <a:ext cx="2016224" cy="504056"/>
          </a:xfrm>
          <a:prstGeom prst="rect">
            <a:avLst/>
          </a:prstGeom>
          <a:solidFill>
            <a:schemeClr val="accent2">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935760" y="5661248"/>
            <a:ext cx="2016224" cy="504056"/>
          </a:xfrm>
          <a:prstGeom prst="rect">
            <a:avLst/>
          </a:prstGeom>
          <a:solidFill>
            <a:schemeClr val="accent2">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935760" y="6165304"/>
            <a:ext cx="2016224" cy="504056"/>
          </a:xfrm>
          <a:prstGeom prst="rect">
            <a:avLst/>
          </a:prstGeom>
          <a:solidFill>
            <a:schemeClr val="accent2">
              <a:lumMod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Left Brace 33"/>
          <p:cNvSpPr/>
          <p:nvPr/>
        </p:nvSpPr>
        <p:spPr>
          <a:xfrm rot="10800000">
            <a:off x="6096000" y="3645024"/>
            <a:ext cx="526368" cy="30243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6816080" y="4077072"/>
            <a:ext cx="1224136" cy="369332"/>
          </a:xfrm>
          <a:prstGeom prst="rect">
            <a:avLst/>
          </a:prstGeom>
          <a:noFill/>
        </p:spPr>
        <p:txBody>
          <a:bodyPr wrap="square" rtlCol="0">
            <a:spAutoFit/>
          </a:bodyPr>
          <a:lstStyle/>
          <a:p>
            <a:r>
              <a:rPr lang="en-US" dirty="0"/>
              <a:t>Stack</a:t>
            </a:r>
          </a:p>
        </p:txBody>
      </p:sp>
      <p:sp>
        <p:nvSpPr>
          <p:cNvPr id="39" name="TextBox 38"/>
          <p:cNvSpPr txBox="1"/>
          <p:nvPr/>
        </p:nvSpPr>
        <p:spPr>
          <a:xfrm>
            <a:off x="1825216" y="1505144"/>
            <a:ext cx="1872208" cy="461665"/>
          </a:xfrm>
          <a:prstGeom prst="rect">
            <a:avLst/>
          </a:prstGeom>
          <a:noFill/>
        </p:spPr>
        <p:txBody>
          <a:bodyPr wrap="square" rtlCol="0">
            <a:spAutoFit/>
          </a:bodyPr>
          <a:lstStyle/>
          <a:p>
            <a:r>
              <a:rPr lang="en-CA" sz="2400" dirty="0">
                <a:solidFill>
                  <a:srgbClr val="FFFF00"/>
                </a:solidFill>
              </a:rPr>
              <a:t>Low address</a:t>
            </a:r>
          </a:p>
        </p:txBody>
      </p:sp>
      <p:sp>
        <p:nvSpPr>
          <p:cNvPr id="40" name="TextBox 39"/>
          <p:cNvSpPr txBox="1"/>
          <p:nvPr/>
        </p:nvSpPr>
        <p:spPr>
          <a:xfrm>
            <a:off x="1778572" y="6061939"/>
            <a:ext cx="2052228" cy="461665"/>
          </a:xfrm>
          <a:prstGeom prst="rect">
            <a:avLst/>
          </a:prstGeom>
          <a:noFill/>
        </p:spPr>
        <p:txBody>
          <a:bodyPr wrap="square" rtlCol="0">
            <a:spAutoFit/>
          </a:bodyPr>
          <a:lstStyle/>
          <a:p>
            <a:r>
              <a:rPr lang="en-CA" sz="2400" dirty="0">
                <a:solidFill>
                  <a:srgbClr val="FFFF00"/>
                </a:solidFill>
              </a:rPr>
              <a:t>High address</a:t>
            </a:r>
          </a:p>
        </p:txBody>
      </p:sp>
      <p:sp>
        <p:nvSpPr>
          <p:cNvPr id="41" name="Rectangular Callout 40"/>
          <p:cNvSpPr/>
          <p:nvPr/>
        </p:nvSpPr>
        <p:spPr>
          <a:xfrm>
            <a:off x="7654820" y="4413882"/>
            <a:ext cx="2858008" cy="936104"/>
          </a:xfrm>
          <a:prstGeom prst="wedgeRectCallout">
            <a:avLst>
              <a:gd name="adj1" fmla="val -115826"/>
              <a:gd name="adj2" fmla="val -55819"/>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4 bytes Pushed</a:t>
            </a:r>
          </a:p>
        </p:txBody>
      </p:sp>
      <p:sp>
        <p:nvSpPr>
          <p:cNvPr id="37" name="TextBox 36"/>
          <p:cNvSpPr txBox="1"/>
          <p:nvPr/>
        </p:nvSpPr>
        <p:spPr>
          <a:xfrm>
            <a:off x="6851548" y="1962375"/>
            <a:ext cx="3456384" cy="1021556"/>
          </a:xfrm>
          <a:prstGeom prst="roundRect">
            <a:avLst/>
          </a:prstGeom>
          <a:solidFill>
            <a:srgbClr val="002060"/>
          </a:solidFill>
          <a:ln w="38100">
            <a:solidFill>
              <a:schemeClr val="accent4">
                <a:lumMod val="20000"/>
                <a:lumOff val="80000"/>
              </a:schemeClr>
            </a:solidFill>
          </a:ln>
        </p:spPr>
        <p:txBody>
          <a:bodyPr wrap="square" lIns="274320" tIns="182880" rIns="91440" bIns="182880" rtlCol="0">
            <a:spAutoFit/>
          </a:bodyPr>
          <a:lstStyle/>
          <a:p>
            <a:r>
              <a:rPr lang="en-CA" dirty="0" err="1">
                <a:latin typeface="Courier New" pitchFamily="49" charset="0"/>
                <a:cs typeface="Courier New" pitchFamily="49" charset="0"/>
              </a:rPr>
              <a:t>addi</a:t>
            </a:r>
            <a:r>
              <a:rPr lang="en-CA" dirty="0">
                <a:latin typeface="Courier New" pitchFamily="49" charset="0"/>
                <a:cs typeface="Courier New" pitchFamily="49" charset="0"/>
              </a:rPr>
              <a:t> 	$sp, $sp, -4</a:t>
            </a:r>
          </a:p>
          <a:p>
            <a:r>
              <a:rPr lang="en-CA" dirty="0" err="1">
                <a:latin typeface="Courier New" pitchFamily="49" charset="0"/>
                <a:cs typeface="Courier New" pitchFamily="49" charset="0"/>
              </a:rPr>
              <a:t>sw</a:t>
            </a:r>
            <a:r>
              <a:rPr lang="en-CA" dirty="0">
                <a:latin typeface="Courier New" pitchFamily="49" charset="0"/>
                <a:cs typeface="Courier New" pitchFamily="49" charset="0"/>
              </a:rPr>
              <a:t> 	$t0, 0($</a:t>
            </a:r>
            <a:r>
              <a:rPr lang="en-CA" dirty="0" err="1">
                <a:latin typeface="Courier New" pitchFamily="49" charset="0"/>
                <a:cs typeface="Courier New" pitchFamily="49" charset="0"/>
              </a:rPr>
              <a:t>sp</a:t>
            </a:r>
            <a:r>
              <a:rPr lang="en-CA" dirty="0">
                <a:latin typeface="Courier New" pitchFamily="49" charset="0"/>
                <a:cs typeface="Courier New" pitchFamily="49" charset="0"/>
              </a:rPr>
              <a:t>)	</a:t>
            </a:r>
          </a:p>
        </p:txBody>
      </p:sp>
      <p:sp>
        <p:nvSpPr>
          <p:cNvPr id="6" name="Slide Number Placeholder 5"/>
          <p:cNvSpPr>
            <a:spLocks noGrp="1"/>
          </p:cNvSpPr>
          <p:nvPr>
            <p:ph type="sldNum" sz="quarter" idx="12"/>
          </p:nvPr>
        </p:nvSpPr>
        <p:spPr/>
        <p:txBody>
          <a:bodyPr/>
          <a:lstStyle/>
          <a:p>
            <a:fld id="{1552E37E-424F-4DCE-BB6E-731ABDD533B7}" type="slidenum">
              <a:rPr lang="en-CA" smtClean="0"/>
              <a:pPr/>
              <a:t>37</a:t>
            </a:fld>
            <a:endParaRPr lang="en-CA"/>
          </a:p>
        </p:txBody>
      </p:sp>
    </p:spTree>
    <p:extLst>
      <p:ext uri="{BB962C8B-B14F-4D97-AF65-F5344CB8AC3E}">
        <p14:creationId xmlns:p14="http://schemas.microsoft.com/office/powerpoint/2010/main" val="419163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33333E-6 -1.73472E-18 L -3.33333E-6 -0.28356 " pathEditMode="relative" ptsTypes="AA">
                                      <p:cBhvr>
                                        <p:cTn id="10" dur="2000" fill="hold"/>
                                        <p:tgtEl>
                                          <p:spTgt spid="3"/>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9" grpId="0" animBg="1"/>
      <p:bldP spid="30" grpId="0" animBg="1"/>
      <p:bldP spid="31" grpId="0" animBg="1"/>
      <p:bldP spid="32" grpId="0" animBg="1"/>
      <p:bldP spid="34" grpId="0" animBg="1"/>
      <p:bldP spid="38" grpId="0"/>
      <p:bldP spid="41" grpId="0" animBg="1"/>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002" y="8384"/>
            <a:ext cx="7772400" cy="914400"/>
          </a:xfrm>
        </p:spPr>
        <p:txBody>
          <a:bodyPr/>
          <a:lstStyle/>
          <a:p>
            <a:r>
              <a:rPr lang="en-US" dirty="0"/>
              <a:t>Popping Values off the stack</a:t>
            </a:r>
          </a:p>
        </p:txBody>
      </p:sp>
      <p:sp>
        <p:nvSpPr>
          <p:cNvPr id="5" name="Rectangle 4"/>
          <p:cNvSpPr/>
          <p:nvPr/>
        </p:nvSpPr>
        <p:spPr>
          <a:xfrm>
            <a:off x="3935760" y="3645024"/>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935760" y="4149080"/>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35760" y="4653136"/>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935760" y="5157192"/>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935760" y="2636912"/>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935760" y="3140968"/>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935760" y="1628800"/>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935760" y="2132856"/>
            <a:ext cx="2016224" cy="504056"/>
          </a:xfrm>
          <a:prstGeom prst="rect">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 Brace 20"/>
          <p:cNvSpPr/>
          <p:nvPr/>
        </p:nvSpPr>
        <p:spPr>
          <a:xfrm rot="5400000">
            <a:off x="4619836" y="224644"/>
            <a:ext cx="598376" cy="225456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5087888" y="836712"/>
            <a:ext cx="3456384" cy="369332"/>
          </a:xfrm>
          <a:prstGeom prst="rect">
            <a:avLst/>
          </a:prstGeom>
          <a:noFill/>
        </p:spPr>
        <p:txBody>
          <a:bodyPr wrap="square" rtlCol="0">
            <a:spAutoFit/>
          </a:bodyPr>
          <a:lstStyle/>
          <a:p>
            <a:r>
              <a:rPr lang="en-US" dirty="0"/>
              <a:t>Byte</a:t>
            </a:r>
          </a:p>
        </p:txBody>
      </p:sp>
      <p:sp>
        <p:nvSpPr>
          <p:cNvPr id="23" name="Left Brace 22"/>
          <p:cNvSpPr/>
          <p:nvPr/>
        </p:nvSpPr>
        <p:spPr>
          <a:xfrm rot="10800000">
            <a:off x="6096000" y="3645024"/>
            <a:ext cx="526368" cy="30243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6816080" y="4077072"/>
            <a:ext cx="1224136" cy="369332"/>
          </a:xfrm>
          <a:prstGeom prst="rect">
            <a:avLst/>
          </a:prstGeom>
          <a:noFill/>
        </p:spPr>
        <p:txBody>
          <a:bodyPr wrap="square" rtlCol="0">
            <a:spAutoFit/>
          </a:bodyPr>
          <a:lstStyle/>
          <a:p>
            <a:r>
              <a:rPr lang="en-US" dirty="0"/>
              <a:t>Stack</a:t>
            </a:r>
          </a:p>
        </p:txBody>
      </p:sp>
      <p:sp>
        <p:nvSpPr>
          <p:cNvPr id="25" name="Left Arrow 24"/>
          <p:cNvSpPr/>
          <p:nvPr/>
        </p:nvSpPr>
        <p:spPr>
          <a:xfrm>
            <a:off x="6141940" y="3465004"/>
            <a:ext cx="1080120" cy="360040"/>
          </a:xfrm>
          <a:prstGeom prst="leftArrow">
            <a:avLst/>
          </a:prstGeom>
          <a:solidFill>
            <a:srgbClr val="FFFF0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7248128" y="3068961"/>
            <a:ext cx="1691680" cy="461665"/>
          </a:xfrm>
          <a:prstGeom prst="rect">
            <a:avLst/>
          </a:prstGeom>
          <a:noFill/>
        </p:spPr>
        <p:txBody>
          <a:bodyPr wrap="square" rtlCol="0">
            <a:spAutoFit/>
          </a:bodyPr>
          <a:lstStyle/>
          <a:p>
            <a:r>
              <a:rPr lang="en-US" sz="2400" dirty="0" err="1"/>
              <a:t>sp</a:t>
            </a:r>
            <a:endParaRPr lang="en-US" sz="2400" dirty="0"/>
          </a:p>
        </p:txBody>
      </p:sp>
      <p:sp>
        <p:nvSpPr>
          <p:cNvPr id="27" name="Left Arrow 26"/>
          <p:cNvSpPr/>
          <p:nvPr/>
        </p:nvSpPr>
        <p:spPr>
          <a:xfrm rot="5400000">
            <a:off x="3107668" y="2960948"/>
            <a:ext cx="504056" cy="288032"/>
          </a:xfrm>
          <a:prstGeom prst="leftArrow">
            <a:avLst/>
          </a:prstGeom>
          <a:solidFill>
            <a:srgbClr val="FFFF0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991544" y="2780928"/>
            <a:ext cx="1224136" cy="923330"/>
          </a:xfrm>
          <a:prstGeom prst="rect">
            <a:avLst/>
          </a:prstGeom>
          <a:noFill/>
        </p:spPr>
        <p:txBody>
          <a:bodyPr wrap="square" rtlCol="0">
            <a:spAutoFit/>
          </a:bodyPr>
          <a:lstStyle/>
          <a:p>
            <a:r>
              <a:rPr lang="en-US" dirty="0"/>
              <a:t>Stack grows this way </a:t>
            </a:r>
          </a:p>
        </p:txBody>
      </p:sp>
      <p:sp>
        <p:nvSpPr>
          <p:cNvPr id="29" name="Rectangle 28"/>
          <p:cNvSpPr/>
          <p:nvPr/>
        </p:nvSpPr>
        <p:spPr>
          <a:xfrm>
            <a:off x="3935760" y="3645024"/>
            <a:ext cx="2016224" cy="504056"/>
          </a:xfrm>
          <a:prstGeom prst="rect">
            <a:avLst/>
          </a:prstGeom>
          <a:solidFill>
            <a:schemeClr val="accent2">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935760" y="4149080"/>
            <a:ext cx="2016224" cy="504056"/>
          </a:xfrm>
          <a:prstGeom prst="rect">
            <a:avLst/>
          </a:prstGeom>
          <a:solidFill>
            <a:schemeClr val="accent2">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935760" y="4653136"/>
            <a:ext cx="2016224" cy="504056"/>
          </a:xfrm>
          <a:prstGeom prst="rect">
            <a:avLst/>
          </a:prstGeom>
          <a:solidFill>
            <a:schemeClr val="accent2">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935760" y="5157192"/>
            <a:ext cx="2016224" cy="504056"/>
          </a:xfrm>
          <a:prstGeom prst="rect">
            <a:avLst/>
          </a:prstGeom>
          <a:solidFill>
            <a:schemeClr val="accent2">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935760" y="5661248"/>
            <a:ext cx="2016224" cy="504056"/>
          </a:xfrm>
          <a:prstGeom prst="rect">
            <a:avLst/>
          </a:prstGeom>
          <a:solidFill>
            <a:schemeClr val="accent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935760" y="6165304"/>
            <a:ext cx="2016224" cy="504056"/>
          </a:xfrm>
          <a:prstGeom prst="rect">
            <a:avLst/>
          </a:prstGeom>
          <a:solidFill>
            <a:schemeClr val="accent2">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eft Brace 32"/>
          <p:cNvSpPr/>
          <p:nvPr/>
        </p:nvSpPr>
        <p:spPr>
          <a:xfrm rot="10800000">
            <a:off x="6456040" y="5697488"/>
            <a:ext cx="526368" cy="97187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1775520" y="1859298"/>
            <a:ext cx="1872208" cy="461665"/>
          </a:xfrm>
          <a:prstGeom prst="rect">
            <a:avLst/>
          </a:prstGeom>
          <a:noFill/>
        </p:spPr>
        <p:txBody>
          <a:bodyPr wrap="square" rtlCol="0">
            <a:spAutoFit/>
          </a:bodyPr>
          <a:lstStyle/>
          <a:p>
            <a:r>
              <a:rPr lang="en-CA" sz="2400" dirty="0">
                <a:solidFill>
                  <a:srgbClr val="FFFF00"/>
                </a:solidFill>
              </a:rPr>
              <a:t>Low address</a:t>
            </a:r>
          </a:p>
        </p:txBody>
      </p:sp>
      <p:sp>
        <p:nvSpPr>
          <p:cNvPr id="39" name="TextBox 38"/>
          <p:cNvSpPr txBox="1"/>
          <p:nvPr/>
        </p:nvSpPr>
        <p:spPr>
          <a:xfrm>
            <a:off x="1775520" y="5465811"/>
            <a:ext cx="2052228" cy="461665"/>
          </a:xfrm>
          <a:prstGeom prst="rect">
            <a:avLst/>
          </a:prstGeom>
          <a:noFill/>
        </p:spPr>
        <p:txBody>
          <a:bodyPr wrap="square" rtlCol="0">
            <a:spAutoFit/>
          </a:bodyPr>
          <a:lstStyle/>
          <a:p>
            <a:r>
              <a:rPr lang="en-CA" sz="2400" dirty="0">
                <a:solidFill>
                  <a:srgbClr val="FFFF00"/>
                </a:solidFill>
              </a:rPr>
              <a:t>High address</a:t>
            </a:r>
          </a:p>
        </p:txBody>
      </p:sp>
      <p:sp>
        <p:nvSpPr>
          <p:cNvPr id="3" name="Rectangular Callout 2"/>
          <p:cNvSpPr/>
          <p:nvPr/>
        </p:nvSpPr>
        <p:spPr>
          <a:xfrm>
            <a:off x="7510804" y="4566177"/>
            <a:ext cx="2858008" cy="936104"/>
          </a:xfrm>
          <a:prstGeom prst="wedgeRectCallout">
            <a:avLst>
              <a:gd name="adj1" fmla="val -111770"/>
              <a:gd name="adj2" fmla="val -5994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4 bytes Popped</a:t>
            </a:r>
          </a:p>
        </p:txBody>
      </p:sp>
      <p:sp>
        <p:nvSpPr>
          <p:cNvPr id="34" name="TextBox 33"/>
          <p:cNvSpPr txBox="1"/>
          <p:nvPr/>
        </p:nvSpPr>
        <p:spPr>
          <a:xfrm>
            <a:off x="7106140" y="1543349"/>
            <a:ext cx="3262672" cy="1021556"/>
          </a:xfrm>
          <a:prstGeom prst="roundRect">
            <a:avLst/>
          </a:prstGeom>
          <a:solidFill>
            <a:srgbClr val="002060"/>
          </a:solidFill>
          <a:ln w="38100">
            <a:solidFill>
              <a:schemeClr val="accent4">
                <a:lumMod val="20000"/>
                <a:lumOff val="80000"/>
              </a:schemeClr>
            </a:solidFill>
          </a:ln>
        </p:spPr>
        <p:txBody>
          <a:bodyPr wrap="square" lIns="274320" tIns="182880" rIns="91440" bIns="182880" rtlCol="0">
            <a:spAutoFit/>
          </a:bodyPr>
          <a:lstStyle/>
          <a:p>
            <a:r>
              <a:rPr lang="en-CA" dirty="0" err="1">
                <a:latin typeface="Courier New" pitchFamily="49" charset="0"/>
                <a:cs typeface="Courier New" pitchFamily="49" charset="0"/>
              </a:rPr>
              <a:t>lw</a:t>
            </a:r>
            <a:r>
              <a:rPr lang="en-CA" dirty="0">
                <a:latin typeface="Courier New" pitchFamily="49" charset="0"/>
                <a:cs typeface="Courier New" pitchFamily="49" charset="0"/>
              </a:rPr>
              <a:t> 	$t0, 0($</a:t>
            </a:r>
            <a:r>
              <a:rPr lang="en-CA" dirty="0" err="1">
                <a:latin typeface="Courier New" pitchFamily="49" charset="0"/>
                <a:cs typeface="Courier New" pitchFamily="49" charset="0"/>
              </a:rPr>
              <a:t>sp</a:t>
            </a:r>
            <a:r>
              <a:rPr lang="en-CA" dirty="0">
                <a:latin typeface="Courier New" pitchFamily="49" charset="0"/>
                <a:cs typeface="Courier New" pitchFamily="49" charset="0"/>
              </a:rPr>
              <a:t>)	</a:t>
            </a:r>
          </a:p>
          <a:p>
            <a:r>
              <a:rPr lang="en-CA" dirty="0" err="1">
                <a:latin typeface="Courier New" pitchFamily="49" charset="0"/>
                <a:cs typeface="Courier New" pitchFamily="49" charset="0"/>
              </a:rPr>
              <a:t>addi</a:t>
            </a:r>
            <a:r>
              <a:rPr lang="en-CA" dirty="0">
                <a:latin typeface="Courier New" pitchFamily="49" charset="0"/>
                <a:cs typeface="Courier New" pitchFamily="49" charset="0"/>
              </a:rPr>
              <a:t> 	$sp, $sp, 4	</a:t>
            </a:r>
          </a:p>
        </p:txBody>
      </p:sp>
      <p:sp>
        <p:nvSpPr>
          <p:cNvPr id="4" name="Slide Number Placeholder 3"/>
          <p:cNvSpPr>
            <a:spLocks noGrp="1"/>
          </p:cNvSpPr>
          <p:nvPr>
            <p:ph type="sldNum" sz="quarter" idx="12"/>
          </p:nvPr>
        </p:nvSpPr>
        <p:spPr/>
        <p:txBody>
          <a:bodyPr/>
          <a:lstStyle/>
          <a:p>
            <a:fld id="{1552E37E-424F-4DCE-BB6E-731ABDD533B7}" type="slidenum">
              <a:rPr lang="en-CA" smtClean="0"/>
              <a:pPr/>
              <a:t>38</a:t>
            </a:fld>
            <a:endParaRPr lang="en-CA"/>
          </a:p>
        </p:txBody>
      </p:sp>
    </p:spTree>
    <p:extLst>
      <p:ext uri="{BB962C8B-B14F-4D97-AF65-F5344CB8AC3E}">
        <p14:creationId xmlns:p14="http://schemas.microsoft.com/office/powerpoint/2010/main" val="328798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28334 " pathEditMode="relative" ptsTypes="AA">
                                      <p:cBhvr>
                                        <p:cTn id="6" dur="2000" fill="hold"/>
                                        <p:tgtEl>
                                          <p:spTgt spid="25"/>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 0.28334 " pathEditMode="relative" ptsTypes="AA">
                                      <p:cBhvr>
                                        <p:cTn id="8" dur="2000" fill="hold"/>
                                        <p:tgtEl>
                                          <p:spTgt spid="26"/>
                                        </p:tgtEl>
                                        <p:attrNameLst>
                                          <p:attrName>ppt_x</p:attrName>
                                          <p:attrName>ppt_y</p:attrName>
                                        </p:attrNameLst>
                                      </p:cBhvr>
                                    </p:animMotion>
                                  </p:childTnLst>
                                </p:cTn>
                              </p:par>
                              <p:par>
                                <p:cTn id="9" presetID="1" presetClass="exit"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1.94444E-6 -2.96296E-6 L -1.94444E-6 0.29398 " pathEditMode="relative" ptsTypes="AA">
                                      <p:cBhvr>
                                        <p:cTn id="16" dur="10" fill="hold"/>
                                        <p:tgtEl>
                                          <p:spTgt spid="24"/>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33"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476672"/>
            <a:ext cx="5256584" cy="707886"/>
          </a:xfrm>
          <a:prstGeom prst="rect">
            <a:avLst/>
          </a:prstGeom>
          <a:noFill/>
        </p:spPr>
        <p:txBody>
          <a:bodyPr wrap="square" rtlCol="0">
            <a:spAutoFit/>
          </a:bodyPr>
          <a:lstStyle/>
          <a:p>
            <a:r>
              <a:rPr lang="en-CA" sz="4000" dirty="0"/>
              <a:t>Return value/address</a:t>
            </a:r>
          </a:p>
        </p:txBody>
      </p:sp>
      <p:sp>
        <p:nvSpPr>
          <p:cNvPr id="3" name="TextBox 2"/>
          <p:cNvSpPr txBox="1"/>
          <p:nvPr/>
        </p:nvSpPr>
        <p:spPr>
          <a:xfrm>
            <a:off x="2495600" y="1802432"/>
            <a:ext cx="3168352" cy="4339650"/>
          </a:xfrm>
          <a:prstGeom prst="rect">
            <a:avLst/>
          </a:prstGeom>
          <a:solidFill>
            <a:srgbClr val="002060"/>
          </a:solidFill>
          <a:ln w="38100">
            <a:solidFill>
              <a:schemeClr val="accent4">
                <a:lumMod val="20000"/>
                <a:lumOff val="80000"/>
              </a:schemeClr>
            </a:solidFill>
          </a:ln>
        </p:spPr>
        <p:txBody>
          <a:bodyPr wrap="square" lIns="0" tIns="91440" rIns="0" bIns="91440" rtlCol="0">
            <a:spAutoFit/>
          </a:bodyPr>
          <a:lstStyle/>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sign (</a:t>
            </a:r>
            <a:r>
              <a:rPr lang="en-CA" b="1" dirty="0" err="1">
                <a:solidFill>
                  <a:srgbClr val="FFFF00"/>
                </a:solidFill>
                <a:latin typeface="Courier New" pitchFamily="49" charset="0"/>
                <a:cs typeface="Courier New" pitchFamily="49" charset="0"/>
              </a:rPr>
              <a:t>int</a:t>
            </a:r>
            <a:r>
              <a:rPr lang="en-CA" b="1" dirty="0">
                <a:solidFill>
                  <a:srgbClr val="FFFF00"/>
                </a:solidFill>
                <a:latin typeface="Courier New" pitchFamily="49" charset="0"/>
                <a:cs typeface="Courier New" pitchFamily="49" charset="0"/>
              </a:rPr>
              <a:t> </a:t>
            </a:r>
            <a:r>
              <a:rPr lang="en-CA" b="1" dirty="0" err="1">
                <a:solidFill>
                  <a:srgbClr val="FFFF00"/>
                </a:solidFill>
                <a:latin typeface="Courier New" pitchFamily="49" charset="0"/>
                <a:cs typeface="Courier New" pitchFamily="49" charset="0"/>
              </a:rPr>
              <a:t>i</a:t>
            </a:r>
            <a:r>
              <a:rPr lang="en-CA" dirty="0">
                <a:latin typeface="Courier New" pitchFamily="49" charset="0"/>
                <a:cs typeface="Courier New" pitchFamily="49" charset="0"/>
              </a:rPr>
              <a:t>) {</a:t>
            </a:r>
          </a:p>
          <a:p>
            <a:r>
              <a:rPr lang="en-CA" dirty="0">
                <a:latin typeface="Courier New" pitchFamily="49" charset="0"/>
                <a:cs typeface="Courier New" pitchFamily="49" charset="0"/>
              </a:rPr>
              <a:t>     if (</a:t>
            </a:r>
            <a:r>
              <a:rPr lang="en-CA" dirty="0" err="1">
                <a:latin typeface="Courier New" pitchFamily="49" charset="0"/>
                <a:cs typeface="Courier New" pitchFamily="49" charset="0"/>
              </a:rPr>
              <a:t>i</a:t>
            </a:r>
            <a:r>
              <a:rPr lang="en-CA" dirty="0">
                <a:latin typeface="Courier New" pitchFamily="49" charset="0"/>
                <a:cs typeface="Courier New" pitchFamily="49" charset="0"/>
              </a:rPr>
              <a:t> &gt;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 if (</a:t>
            </a:r>
            <a:r>
              <a:rPr lang="en-CA" dirty="0" err="1">
                <a:latin typeface="Courier New" pitchFamily="49" charset="0"/>
                <a:cs typeface="Courier New" pitchFamily="49" charset="0"/>
              </a:rPr>
              <a:t>i</a:t>
            </a:r>
            <a:r>
              <a:rPr lang="en-CA" dirty="0">
                <a:latin typeface="Courier New" pitchFamily="49" charset="0"/>
                <a:cs typeface="Courier New" pitchFamily="49" charset="0"/>
              </a:rPr>
              <a:t> &lt;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a:t>
            </a:r>
          </a:p>
          <a:p>
            <a:r>
              <a:rPr lang="en-CA" dirty="0">
                <a:latin typeface="Courier New" pitchFamily="49" charset="0"/>
                <a:cs typeface="Courier New" pitchFamily="49" charset="0"/>
              </a:rPr>
              <a:t>         return 0;</a:t>
            </a:r>
          </a:p>
          <a:p>
            <a:r>
              <a:rPr lang="en-CA" dirty="0">
                <a:latin typeface="Courier New" pitchFamily="49" charset="0"/>
                <a:cs typeface="Courier New" pitchFamily="49" charset="0"/>
              </a:rPr>
              <a:t> }</a:t>
            </a:r>
          </a:p>
          <a:p>
            <a:endParaRPr lang="en-CA" dirty="0">
              <a:latin typeface="Courier New" pitchFamily="49" charset="0"/>
              <a:cs typeface="Courier New" pitchFamily="49" charset="0"/>
            </a:endParaRPr>
          </a:p>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x, r;</a:t>
            </a:r>
          </a:p>
          <a:p>
            <a:r>
              <a:rPr lang="en-CA" dirty="0">
                <a:latin typeface="Courier New" pitchFamily="49" charset="0"/>
                <a:cs typeface="Courier New" pitchFamily="49" charset="0"/>
              </a:rPr>
              <a:t> x = 42;</a:t>
            </a:r>
          </a:p>
          <a:p>
            <a:r>
              <a:rPr lang="en-CA" dirty="0">
                <a:latin typeface="Courier New" pitchFamily="49" charset="0"/>
                <a:cs typeface="Courier New" pitchFamily="49" charset="0"/>
              </a:rPr>
              <a:t> r = sign(</a:t>
            </a:r>
            <a:r>
              <a:rPr lang="en-CA" b="1" dirty="0">
                <a:solidFill>
                  <a:srgbClr val="FFFF00"/>
                </a:solidFill>
                <a:latin typeface="Courier New" pitchFamily="49" charset="0"/>
                <a:cs typeface="Courier New" pitchFamily="49" charset="0"/>
              </a:rPr>
              <a:t>x</a:t>
            </a:r>
            <a:r>
              <a:rPr lang="en-CA" dirty="0">
                <a:latin typeface="Courier New" pitchFamily="49" charset="0"/>
                <a:cs typeface="Courier New" pitchFamily="49" charset="0"/>
              </a:rPr>
              <a:t>);</a:t>
            </a:r>
          </a:p>
          <a:p>
            <a:r>
              <a:rPr lang="en-CA" dirty="0">
                <a:latin typeface="Courier New" pitchFamily="49" charset="0"/>
                <a:cs typeface="Courier New" pitchFamily="49" charset="0"/>
              </a:rPr>
              <a:t> res = r + 1;</a:t>
            </a:r>
          </a:p>
          <a:p>
            <a:r>
              <a:rPr lang="en-CA" dirty="0">
                <a:latin typeface="Courier New" pitchFamily="49" charset="0"/>
                <a:cs typeface="Courier New" pitchFamily="49" charset="0"/>
              </a:rPr>
              <a:t> …</a:t>
            </a:r>
          </a:p>
          <a:p>
            <a:endParaRPr lang="en-US" dirty="0">
              <a:latin typeface="Courier New" pitchFamily="49" charset="0"/>
              <a:cs typeface="Courier New" pitchFamily="49" charset="0"/>
            </a:endParaRPr>
          </a:p>
        </p:txBody>
      </p:sp>
      <p:sp>
        <p:nvSpPr>
          <p:cNvPr id="4" name="TextBox 3"/>
          <p:cNvSpPr txBox="1"/>
          <p:nvPr/>
        </p:nvSpPr>
        <p:spPr>
          <a:xfrm>
            <a:off x="5879977" y="1632044"/>
            <a:ext cx="4608511" cy="3970318"/>
          </a:xfrm>
          <a:prstGeom prst="rect">
            <a:avLst/>
          </a:prstGeom>
          <a:noFill/>
        </p:spPr>
        <p:txBody>
          <a:bodyPr wrap="square" rtlCol="0">
            <a:spAutoFit/>
          </a:bodyPr>
          <a:lstStyle/>
          <a:p>
            <a:r>
              <a:rPr lang="en-CA" sz="2800" dirty="0"/>
              <a:t>How do we pass the </a:t>
            </a:r>
            <a:r>
              <a:rPr lang="en-CA" sz="2800" dirty="0">
                <a:solidFill>
                  <a:srgbClr val="FFFF00"/>
                </a:solidFill>
              </a:rPr>
              <a:t>return value</a:t>
            </a:r>
            <a:r>
              <a:rPr lang="en-CA" sz="2800" dirty="0"/>
              <a:t> to the caller?</a:t>
            </a:r>
          </a:p>
          <a:p>
            <a:r>
              <a:rPr lang="en-CA" sz="2800" dirty="0">
                <a:solidFill>
                  <a:schemeClr val="accent2">
                    <a:lumMod val="60000"/>
                    <a:lumOff val="40000"/>
                  </a:schemeClr>
                </a:solidFill>
              </a:rPr>
              <a:t>Answer</a:t>
            </a:r>
            <a:r>
              <a:rPr lang="en-CA" sz="2800" dirty="0"/>
              <a:t>: let’s use the </a:t>
            </a:r>
            <a:r>
              <a:rPr lang="en-CA" sz="2800" dirty="0">
                <a:solidFill>
                  <a:srgbClr val="FFFF00"/>
                </a:solidFill>
              </a:rPr>
              <a:t>stack</a:t>
            </a:r>
            <a:r>
              <a:rPr lang="en-CA" sz="2800" dirty="0"/>
              <a:t>. </a:t>
            </a:r>
          </a:p>
          <a:p>
            <a:endParaRPr lang="en-CA" sz="2800" dirty="0"/>
          </a:p>
          <a:p>
            <a:r>
              <a:rPr lang="en-CA" sz="2800" dirty="0"/>
              <a:t>Where do we keep the </a:t>
            </a:r>
            <a:r>
              <a:rPr lang="en-CA" sz="2800" dirty="0">
                <a:solidFill>
                  <a:srgbClr val="FFFF00"/>
                </a:solidFill>
              </a:rPr>
              <a:t>return address</a:t>
            </a:r>
            <a:r>
              <a:rPr lang="en-CA" sz="2800" dirty="0"/>
              <a:t>?</a:t>
            </a:r>
          </a:p>
          <a:p>
            <a:r>
              <a:rPr lang="en-CA" sz="2800" dirty="0">
                <a:solidFill>
                  <a:schemeClr val="accent2">
                    <a:lumMod val="60000"/>
                    <a:lumOff val="40000"/>
                  </a:schemeClr>
                </a:solidFill>
              </a:rPr>
              <a:t>Answer</a:t>
            </a:r>
            <a:r>
              <a:rPr lang="en-CA" sz="2800" dirty="0"/>
              <a:t>: let’s use </a:t>
            </a:r>
            <a:r>
              <a:rPr lang="en-CA" sz="2800" dirty="0">
                <a:solidFill>
                  <a:srgbClr val="FFFF00"/>
                </a:solidFill>
              </a:rPr>
              <a:t>$</a:t>
            </a:r>
            <a:r>
              <a:rPr lang="en-CA" sz="2800" dirty="0" err="1">
                <a:solidFill>
                  <a:srgbClr val="FFFF00"/>
                </a:solidFill>
              </a:rPr>
              <a:t>ra</a:t>
            </a:r>
            <a:r>
              <a:rPr lang="en-CA" sz="2800" dirty="0"/>
              <a:t> register.</a:t>
            </a:r>
          </a:p>
          <a:p>
            <a:r>
              <a:rPr lang="en-CA" sz="2800" dirty="0"/>
              <a:t>To return: </a:t>
            </a:r>
            <a:r>
              <a:rPr lang="en-CA" sz="2800" dirty="0" err="1">
                <a:solidFill>
                  <a:srgbClr val="FFFF00"/>
                </a:solidFill>
              </a:rPr>
              <a:t>jr</a:t>
            </a:r>
            <a:r>
              <a:rPr lang="en-CA" sz="2800" dirty="0">
                <a:solidFill>
                  <a:srgbClr val="FFFF00"/>
                </a:solidFill>
              </a:rPr>
              <a:t> $</a:t>
            </a:r>
            <a:r>
              <a:rPr lang="en-CA" sz="2800" dirty="0" err="1">
                <a:solidFill>
                  <a:srgbClr val="FFFF00"/>
                </a:solidFill>
              </a:rPr>
              <a:t>ra</a:t>
            </a:r>
            <a:endParaRPr lang="en-CA" sz="2800" dirty="0">
              <a:solidFill>
                <a:srgbClr val="FFFF00"/>
              </a:solidFill>
            </a:endParaRPr>
          </a:p>
          <a:p>
            <a:endParaRPr lang="en-CA" sz="2800" dirty="0"/>
          </a:p>
        </p:txBody>
      </p:sp>
      <p:sp>
        <p:nvSpPr>
          <p:cNvPr id="6" name="Freeform 5"/>
          <p:cNvSpPr/>
          <p:nvPr/>
        </p:nvSpPr>
        <p:spPr>
          <a:xfrm>
            <a:off x="2279576" y="4437112"/>
            <a:ext cx="115910" cy="592428"/>
          </a:xfrm>
          <a:custGeom>
            <a:avLst/>
            <a:gdLst>
              <a:gd name="connsiteX0" fmla="*/ 115910 w 115910"/>
              <a:gd name="connsiteY0" fmla="*/ 0 h 592428"/>
              <a:gd name="connsiteX1" fmla="*/ 0 w 115910"/>
              <a:gd name="connsiteY1" fmla="*/ 257577 h 592428"/>
              <a:gd name="connsiteX2" fmla="*/ 115910 w 115910"/>
              <a:gd name="connsiteY2" fmla="*/ 592428 h 592428"/>
            </a:gdLst>
            <a:ahLst/>
            <a:cxnLst>
              <a:cxn ang="0">
                <a:pos x="connsiteX0" y="connsiteY0"/>
              </a:cxn>
              <a:cxn ang="0">
                <a:pos x="connsiteX1" y="connsiteY1"/>
              </a:cxn>
              <a:cxn ang="0">
                <a:pos x="connsiteX2" y="connsiteY2"/>
              </a:cxn>
            </a:cxnLst>
            <a:rect l="l" t="t" r="r" b="b"/>
            <a:pathLst>
              <a:path w="115910" h="592428">
                <a:moveTo>
                  <a:pt x="115910" y="0"/>
                </a:moveTo>
                <a:cubicBezTo>
                  <a:pt x="57955" y="79419"/>
                  <a:pt x="0" y="158839"/>
                  <a:pt x="0" y="257577"/>
                </a:cubicBezTo>
                <a:cubicBezTo>
                  <a:pt x="0" y="356315"/>
                  <a:pt x="57955" y="474371"/>
                  <a:pt x="115910" y="592428"/>
                </a:cubicBezTo>
              </a:path>
            </a:pathLst>
          </a:custGeom>
          <a:no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a:off x="2026276" y="2204865"/>
            <a:ext cx="469325" cy="2824676"/>
          </a:xfrm>
          <a:custGeom>
            <a:avLst/>
            <a:gdLst>
              <a:gd name="connsiteX0" fmla="*/ 206062 w 360609"/>
              <a:gd name="connsiteY0" fmla="*/ 2781836 h 2781836"/>
              <a:gd name="connsiteX1" fmla="*/ 0 w 360609"/>
              <a:gd name="connsiteY1" fmla="*/ 1416676 h 2781836"/>
              <a:gd name="connsiteX2" fmla="*/ 0 w 360609"/>
              <a:gd name="connsiteY2" fmla="*/ 1416676 h 2781836"/>
              <a:gd name="connsiteX3" fmla="*/ 77273 w 360609"/>
              <a:gd name="connsiteY3" fmla="*/ 309093 h 2781836"/>
              <a:gd name="connsiteX4" fmla="*/ 360609 w 360609"/>
              <a:gd name="connsiteY4" fmla="*/ 0 h 278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09" h="2781836">
                <a:moveTo>
                  <a:pt x="206062" y="2781836"/>
                </a:moveTo>
                <a:lnTo>
                  <a:pt x="0" y="1416676"/>
                </a:lnTo>
                <a:lnTo>
                  <a:pt x="0" y="1416676"/>
                </a:lnTo>
                <a:cubicBezTo>
                  <a:pt x="12879" y="1232079"/>
                  <a:pt x="17171" y="545206"/>
                  <a:pt x="77273" y="309093"/>
                </a:cubicBezTo>
                <a:cubicBezTo>
                  <a:pt x="137374" y="72980"/>
                  <a:pt x="248991" y="36490"/>
                  <a:pt x="360609" y="0"/>
                </a:cubicBezTo>
              </a:path>
            </a:pathLst>
          </a:custGeom>
          <a:noFill/>
          <a:ln w="381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2279577" y="2204864"/>
            <a:ext cx="165966" cy="1512168"/>
          </a:xfrm>
          <a:custGeom>
            <a:avLst/>
            <a:gdLst>
              <a:gd name="connsiteX0" fmla="*/ 115910 w 115910"/>
              <a:gd name="connsiteY0" fmla="*/ 0 h 592428"/>
              <a:gd name="connsiteX1" fmla="*/ 0 w 115910"/>
              <a:gd name="connsiteY1" fmla="*/ 257577 h 592428"/>
              <a:gd name="connsiteX2" fmla="*/ 115910 w 115910"/>
              <a:gd name="connsiteY2" fmla="*/ 592428 h 592428"/>
            </a:gdLst>
            <a:ahLst/>
            <a:cxnLst>
              <a:cxn ang="0">
                <a:pos x="connsiteX0" y="connsiteY0"/>
              </a:cxn>
              <a:cxn ang="0">
                <a:pos x="connsiteX1" y="connsiteY1"/>
              </a:cxn>
              <a:cxn ang="0">
                <a:pos x="connsiteX2" y="connsiteY2"/>
              </a:cxn>
            </a:cxnLst>
            <a:rect l="l" t="t" r="r" b="b"/>
            <a:pathLst>
              <a:path w="115910" h="592428">
                <a:moveTo>
                  <a:pt x="115910" y="0"/>
                </a:moveTo>
                <a:cubicBezTo>
                  <a:pt x="57955" y="79419"/>
                  <a:pt x="0" y="158839"/>
                  <a:pt x="0" y="257577"/>
                </a:cubicBezTo>
                <a:cubicBezTo>
                  <a:pt x="0" y="356315"/>
                  <a:pt x="57955" y="474371"/>
                  <a:pt x="115910" y="592428"/>
                </a:cubicBezTo>
              </a:path>
            </a:pathLst>
          </a:custGeom>
          <a:no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1789406" y="3717032"/>
            <a:ext cx="623236" cy="1627700"/>
          </a:xfrm>
          <a:custGeom>
            <a:avLst/>
            <a:gdLst>
              <a:gd name="connsiteX0" fmla="*/ 623236 w 623236"/>
              <a:gd name="connsiteY0" fmla="*/ 0 h 1506828"/>
              <a:gd name="connsiteX1" fmla="*/ 314143 w 623236"/>
              <a:gd name="connsiteY1" fmla="*/ 270457 h 1506828"/>
              <a:gd name="connsiteX2" fmla="*/ 108081 w 623236"/>
              <a:gd name="connsiteY2" fmla="*/ 643944 h 1506828"/>
              <a:gd name="connsiteX3" fmla="*/ 30808 w 623236"/>
              <a:gd name="connsiteY3" fmla="*/ 1133341 h 1506828"/>
              <a:gd name="connsiteX4" fmla="*/ 623236 w 623236"/>
              <a:gd name="connsiteY4" fmla="*/ 1506828 h 1506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36" h="1506828">
                <a:moveTo>
                  <a:pt x="623236" y="0"/>
                </a:moveTo>
                <a:cubicBezTo>
                  <a:pt x="511619" y="81566"/>
                  <a:pt x="400002" y="163133"/>
                  <a:pt x="314143" y="270457"/>
                </a:cubicBezTo>
                <a:cubicBezTo>
                  <a:pt x="228284" y="377781"/>
                  <a:pt x="155303" y="500130"/>
                  <a:pt x="108081" y="643944"/>
                </a:cubicBezTo>
                <a:cubicBezTo>
                  <a:pt x="60859" y="787758"/>
                  <a:pt x="-55051" y="989527"/>
                  <a:pt x="30808" y="1133341"/>
                </a:cubicBezTo>
                <a:cubicBezTo>
                  <a:pt x="116667" y="1277155"/>
                  <a:pt x="369951" y="1391991"/>
                  <a:pt x="623236" y="1506828"/>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ular Callout 9"/>
          <p:cNvSpPr/>
          <p:nvPr/>
        </p:nvSpPr>
        <p:spPr>
          <a:xfrm>
            <a:off x="6133278" y="5805264"/>
            <a:ext cx="3779147" cy="853360"/>
          </a:xfrm>
          <a:prstGeom prst="wedgeRectCallout">
            <a:avLst>
              <a:gd name="adj1" fmla="val 23147"/>
              <a:gd name="adj2" fmla="val -105175"/>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bg1"/>
                </a:solidFill>
              </a:rPr>
              <a:t>This is a design choice, NOT the only way to do it</a:t>
            </a:r>
          </a:p>
        </p:txBody>
      </p:sp>
      <p:sp>
        <p:nvSpPr>
          <p:cNvPr id="5" name="Slide Number Placeholder 4"/>
          <p:cNvSpPr>
            <a:spLocks noGrp="1"/>
          </p:cNvSpPr>
          <p:nvPr>
            <p:ph type="sldNum" sz="quarter" idx="12"/>
          </p:nvPr>
        </p:nvSpPr>
        <p:spPr/>
        <p:txBody>
          <a:bodyPr/>
          <a:lstStyle/>
          <a:p>
            <a:fld id="{1552E37E-424F-4DCE-BB6E-731ABDD533B7}" type="slidenum">
              <a:rPr lang="en-CA" smtClean="0"/>
              <a:pPr/>
              <a:t>39</a:t>
            </a:fld>
            <a:endParaRPr lang="en-CA"/>
          </a:p>
        </p:txBody>
      </p:sp>
    </p:spTree>
    <p:extLst>
      <p:ext uri="{BB962C8B-B14F-4D97-AF65-F5344CB8AC3E}">
        <p14:creationId xmlns:p14="http://schemas.microsoft.com/office/powerpoint/2010/main" val="222596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855640" y="2370584"/>
            <a:ext cx="7355160" cy="1490464"/>
          </a:xfrm>
        </p:spPr>
        <p:txBody>
          <a:bodyPr/>
          <a:lstStyle/>
          <a:p>
            <a:r>
              <a:rPr lang="en-US" sz="5400" dirty="0"/>
              <a:t> Only a few more instructions left! </a:t>
            </a:r>
            <a:endParaRPr lang="en-CA" sz="5400" dirty="0"/>
          </a:p>
        </p:txBody>
      </p:sp>
      <p:sp>
        <p:nvSpPr>
          <p:cNvPr id="2" name="Slide Number Placeholder 1"/>
          <p:cNvSpPr>
            <a:spLocks noGrp="1"/>
          </p:cNvSpPr>
          <p:nvPr>
            <p:ph type="sldNum" sz="quarter" idx="12"/>
          </p:nvPr>
        </p:nvSpPr>
        <p:spPr/>
        <p:txBody>
          <a:bodyPr/>
          <a:lstStyle/>
          <a:p>
            <a:fld id="{1552E37E-424F-4DCE-BB6E-731ABDD533B7}" type="slidenum">
              <a:rPr lang="en-CA" smtClean="0"/>
              <a:pPr/>
              <a:t>4</a:t>
            </a:fld>
            <a:endParaRPr lang="en-CA"/>
          </a:p>
        </p:txBody>
      </p:sp>
    </p:spTree>
    <p:extLst>
      <p:ext uri="{BB962C8B-B14F-4D97-AF65-F5344CB8AC3E}">
        <p14:creationId xmlns:p14="http://schemas.microsoft.com/office/powerpoint/2010/main" val="299523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8636" y="502957"/>
            <a:ext cx="8181105" cy="584775"/>
          </a:xfrm>
          <a:prstGeom prst="rect">
            <a:avLst/>
          </a:prstGeom>
          <a:noFill/>
        </p:spPr>
        <p:txBody>
          <a:bodyPr wrap="square" rtlCol="0">
            <a:spAutoFit/>
          </a:bodyPr>
          <a:lstStyle/>
          <a:p>
            <a:r>
              <a:rPr lang="en-CA" sz="3200" b="1" dirty="0">
                <a:solidFill>
                  <a:schemeClr val="tx2">
                    <a:lumMod val="90000"/>
                  </a:schemeClr>
                </a:solidFill>
              </a:rPr>
              <a:t>The whole story: “when </a:t>
            </a:r>
            <a:r>
              <a:rPr lang="en-CA" sz="3200" b="1" dirty="0">
                <a:solidFill>
                  <a:srgbClr val="FF0000"/>
                </a:solidFill>
              </a:rPr>
              <a:t>Caller </a:t>
            </a:r>
            <a:r>
              <a:rPr lang="en-CA" sz="3200" b="1" dirty="0">
                <a:solidFill>
                  <a:schemeClr val="tx2">
                    <a:lumMod val="90000"/>
                  </a:schemeClr>
                </a:solidFill>
              </a:rPr>
              <a:t>calls </a:t>
            </a:r>
            <a:r>
              <a:rPr lang="en-CA" sz="3200" b="1" dirty="0" err="1">
                <a:solidFill>
                  <a:srgbClr val="00B050"/>
                </a:solidFill>
              </a:rPr>
              <a:t>Callee</a:t>
            </a:r>
            <a:r>
              <a:rPr lang="en-CA" sz="3200" b="1" dirty="0">
                <a:solidFill>
                  <a:schemeClr val="tx2">
                    <a:lumMod val="90000"/>
                  </a:schemeClr>
                </a:solidFill>
              </a:rPr>
              <a:t>”</a:t>
            </a:r>
            <a:endParaRPr lang="en-CA" sz="4000" b="1" dirty="0">
              <a:solidFill>
                <a:schemeClr val="tx2">
                  <a:lumMod val="90000"/>
                </a:schemeClr>
              </a:solidFill>
            </a:endParaRPr>
          </a:p>
        </p:txBody>
      </p:sp>
      <p:sp>
        <p:nvSpPr>
          <p:cNvPr id="3" name="TextBox 2"/>
          <p:cNvSpPr txBox="1"/>
          <p:nvPr/>
        </p:nvSpPr>
        <p:spPr>
          <a:xfrm>
            <a:off x="2495600" y="1802432"/>
            <a:ext cx="3168352" cy="4339650"/>
          </a:xfrm>
          <a:prstGeom prst="rect">
            <a:avLst/>
          </a:prstGeom>
          <a:solidFill>
            <a:srgbClr val="002060"/>
          </a:solidFill>
          <a:ln w="38100">
            <a:solidFill>
              <a:schemeClr val="accent4">
                <a:lumMod val="20000"/>
                <a:lumOff val="80000"/>
              </a:schemeClr>
            </a:solidFill>
          </a:ln>
        </p:spPr>
        <p:txBody>
          <a:bodyPr wrap="square" lIns="0" tIns="91440" rIns="0" bIns="91440" rtlCol="0">
            <a:spAutoFit/>
          </a:bodyPr>
          <a:lstStyle/>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sign (</a:t>
            </a:r>
            <a:r>
              <a:rPr lang="en-CA" b="1" dirty="0" err="1">
                <a:solidFill>
                  <a:srgbClr val="FFFF00"/>
                </a:solidFill>
                <a:latin typeface="Courier New" pitchFamily="49" charset="0"/>
                <a:cs typeface="Courier New" pitchFamily="49" charset="0"/>
              </a:rPr>
              <a:t>int</a:t>
            </a:r>
            <a:r>
              <a:rPr lang="en-CA" b="1" dirty="0">
                <a:solidFill>
                  <a:srgbClr val="FFFF00"/>
                </a:solidFill>
                <a:latin typeface="Courier New" pitchFamily="49" charset="0"/>
                <a:cs typeface="Courier New" pitchFamily="49" charset="0"/>
              </a:rPr>
              <a:t> </a:t>
            </a:r>
            <a:r>
              <a:rPr lang="en-CA" b="1" dirty="0" err="1">
                <a:solidFill>
                  <a:srgbClr val="FFFF00"/>
                </a:solidFill>
                <a:latin typeface="Courier New" pitchFamily="49" charset="0"/>
                <a:cs typeface="Courier New" pitchFamily="49" charset="0"/>
              </a:rPr>
              <a:t>i</a:t>
            </a:r>
            <a:r>
              <a:rPr lang="en-CA" dirty="0">
                <a:latin typeface="Courier New" pitchFamily="49" charset="0"/>
                <a:cs typeface="Courier New" pitchFamily="49" charset="0"/>
              </a:rPr>
              <a:t>) {</a:t>
            </a:r>
          </a:p>
          <a:p>
            <a:r>
              <a:rPr lang="en-CA" dirty="0">
                <a:latin typeface="Courier New" pitchFamily="49" charset="0"/>
                <a:cs typeface="Courier New" pitchFamily="49" charset="0"/>
              </a:rPr>
              <a:t>     if (</a:t>
            </a:r>
            <a:r>
              <a:rPr lang="en-CA" dirty="0" err="1">
                <a:latin typeface="Courier New" pitchFamily="49" charset="0"/>
                <a:cs typeface="Courier New" pitchFamily="49" charset="0"/>
              </a:rPr>
              <a:t>i</a:t>
            </a:r>
            <a:r>
              <a:rPr lang="en-CA" dirty="0">
                <a:latin typeface="Courier New" pitchFamily="49" charset="0"/>
                <a:cs typeface="Courier New" pitchFamily="49" charset="0"/>
              </a:rPr>
              <a:t> &gt;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 if (</a:t>
            </a:r>
            <a:r>
              <a:rPr lang="en-CA" dirty="0" err="1">
                <a:latin typeface="Courier New" pitchFamily="49" charset="0"/>
                <a:cs typeface="Courier New" pitchFamily="49" charset="0"/>
              </a:rPr>
              <a:t>i</a:t>
            </a:r>
            <a:r>
              <a:rPr lang="en-CA" dirty="0">
                <a:latin typeface="Courier New" pitchFamily="49" charset="0"/>
                <a:cs typeface="Courier New" pitchFamily="49" charset="0"/>
              </a:rPr>
              <a:t> &lt;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a:t>
            </a:r>
          </a:p>
          <a:p>
            <a:r>
              <a:rPr lang="en-CA" dirty="0">
                <a:latin typeface="Courier New" pitchFamily="49" charset="0"/>
                <a:cs typeface="Courier New" pitchFamily="49" charset="0"/>
              </a:rPr>
              <a:t>         return 0;</a:t>
            </a:r>
          </a:p>
          <a:p>
            <a:r>
              <a:rPr lang="en-CA" dirty="0">
                <a:latin typeface="Courier New" pitchFamily="49" charset="0"/>
                <a:cs typeface="Courier New" pitchFamily="49" charset="0"/>
              </a:rPr>
              <a:t> }</a:t>
            </a:r>
          </a:p>
          <a:p>
            <a:endParaRPr lang="en-CA" dirty="0">
              <a:latin typeface="Courier New" pitchFamily="49" charset="0"/>
              <a:cs typeface="Courier New" pitchFamily="49" charset="0"/>
            </a:endParaRPr>
          </a:p>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x, r;</a:t>
            </a:r>
          </a:p>
          <a:p>
            <a:r>
              <a:rPr lang="en-CA" dirty="0">
                <a:latin typeface="Courier New" pitchFamily="49" charset="0"/>
                <a:cs typeface="Courier New" pitchFamily="49" charset="0"/>
              </a:rPr>
              <a:t> x = 42;</a:t>
            </a:r>
          </a:p>
          <a:p>
            <a:r>
              <a:rPr lang="en-CA" dirty="0">
                <a:latin typeface="Courier New" pitchFamily="49" charset="0"/>
                <a:cs typeface="Courier New" pitchFamily="49" charset="0"/>
              </a:rPr>
              <a:t> r = sign(</a:t>
            </a:r>
            <a:r>
              <a:rPr lang="en-CA" b="1" dirty="0">
                <a:solidFill>
                  <a:srgbClr val="FFFF00"/>
                </a:solidFill>
                <a:latin typeface="Courier New" pitchFamily="49" charset="0"/>
                <a:cs typeface="Courier New" pitchFamily="49" charset="0"/>
              </a:rPr>
              <a:t>x</a:t>
            </a:r>
            <a:r>
              <a:rPr lang="en-CA" dirty="0">
                <a:latin typeface="Courier New" pitchFamily="49" charset="0"/>
                <a:cs typeface="Courier New" pitchFamily="49" charset="0"/>
              </a:rPr>
              <a:t>);</a:t>
            </a:r>
          </a:p>
          <a:p>
            <a:r>
              <a:rPr lang="en-CA">
                <a:latin typeface="Courier New" pitchFamily="49" charset="0"/>
                <a:cs typeface="Courier New" pitchFamily="49" charset="0"/>
              </a:rPr>
              <a:t> res = r </a:t>
            </a:r>
            <a:r>
              <a:rPr lang="en-CA" dirty="0">
                <a:latin typeface="Courier New" pitchFamily="49" charset="0"/>
                <a:cs typeface="Courier New" pitchFamily="49" charset="0"/>
              </a:rPr>
              <a:t>+ 1;</a:t>
            </a:r>
          </a:p>
          <a:p>
            <a:r>
              <a:rPr lang="en-CA" dirty="0">
                <a:latin typeface="Courier New" pitchFamily="49" charset="0"/>
                <a:cs typeface="Courier New" pitchFamily="49" charset="0"/>
              </a:rPr>
              <a:t> …</a:t>
            </a:r>
          </a:p>
          <a:p>
            <a:endParaRPr lang="en-US" dirty="0">
              <a:latin typeface="Courier New" pitchFamily="49" charset="0"/>
              <a:cs typeface="Courier New" pitchFamily="49" charset="0"/>
            </a:endParaRPr>
          </a:p>
        </p:txBody>
      </p:sp>
      <p:sp>
        <p:nvSpPr>
          <p:cNvPr id="4" name="TextBox 3"/>
          <p:cNvSpPr txBox="1"/>
          <p:nvPr/>
        </p:nvSpPr>
        <p:spPr>
          <a:xfrm>
            <a:off x="6023992" y="1156102"/>
            <a:ext cx="4176464" cy="5632311"/>
          </a:xfrm>
          <a:prstGeom prst="rect">
            <a:avLst/>
          </a:prstGeom>
          <a:noFill/>
        </p:spPr>
        <p:txBody>
          <a:bodyPr wrap="square" rtlCol="0">
            <a:spAutoFit/>
          </a:bodyPr>
          <a:lstStyle/>
          <a:p>
            <a:pPr marL="514350" indent="-514350">
              <a:buFont typeface="+mj-lt"/>
              <a:buAutoNum type="arabicPeriod"/>
            </a:pPr>
            <a:r>
              <a:rPr lang="en-CA" sz="2400" dirty="0">
                <a:solidFill>
                  <a:srgbClr val="FF0000"/>
                </a:solidFill>
              </a:rPr>
              <a:t>Caller</a:t>
            </a:r>
            <a:r>
              <a:rPr lang="en-CA" sz="2400" dirty="0"/>
              <a:t> pushes arguments to the stack</a:t>
            </a:r>
          </a:p>
          <a:p>
            <a:pPr marL="514350" indent="-514350">
              <a:buFont typeface="+mj-lt"/>
              <a:buAutoNum type="arabicPeriod"/>
            </a:pPr>
            <a:r>
              <a:rPr lang="en-CA" sz="2400" dirty="0">
                <a:solidFill>
                  <a:srgbClr val="FF0000"/>
                </a:solidFill>
              </a:rPr>
              <a:t>Caller</a:t>
            </a:r>
            <a:r>
              <a:rPr lang="en-CA" sz="2400" dirty="0"/>
              <a:t> stores return address to </a:t>
            </a:r>
            <a:r>
              <a:rPr lang="en-CA" sz="2400" dirty="0">
                <a:solidFill>
                  <a:srgbClr val="FFFF00"/>
                </a:solidFill>
              </a:rPr>
              <a:t>$</a:t>
            </a:r>
            <a:r>
              <a:rPr lang="en-CA" sz="2400" dirty="0" err="1">
                <a:solidFill>
                  <a:srgbClr val="FFFF00"/>
                </a:solidFill>
              </a:rPr>
              <a:t>ra</a:t>
            </a:r>
            <a:endParaRPr lang="en-CA" sz="2400" dirty="0">
              <a:solidFill>
                <a:srgbClr val="FFFF00"/>
              </a:solidFill>
            </a:endParaRPr>
          </a:p>
          <a:p>
            <a:pPr marL="514350" indent="-514350">
              <a:buFont typeface="+mj-lt"/>
              <a:buAutoNum type="arabicPeriod"/>
            </a:pPr>
            <a:r>
              <a:rPr lang="en-CA" sz="2400" dirty="0" err="1">
                <a:solidFill>
                  <a:srgbClr val="00B050"/>
                </a:solidFill>
              </a:rPr>
              <a:t>Callee</a:t>
            </a:r>
            <a:r>
              <a:rPr lang="en-CA" sz="2400" dirty="0">
                <a:solidFill>
                  <a:srgbClr val="00B050"/>
                </a:solidFill>
              </a:rPr>
              <a:t> </a:t>
            </a:r>
            <a:r>
              <a:rPr lang="en-CA" sz="2400" dirty="0"/>
              <a:t>invoked, pop arguments from stack</a:t>
            </a:r>
          </a:p>
          <a:p>
            <a:pPr marL="514350" indent="-514350">
              <a:buFont typeface="+mj-lt"/>
              <a:buAutoNum type="arabicPeriod"/>
            </a:pPr>
            <a:r>
              <a:rPr lang="en-CA" sz="2400" dirty="0" err="1">
                <a:solidFill>
                  <a:srgbClr val="00B050"/>
                </a:solidFill>
              </a:rPr>
              <a:t>Callee</a:t>
            </a:r>
            <a:r>
              <a:rPr lang="en-CA" sz="2400" dirty="0">
                <a:solidFill>
                  <a:srgbClr val="00B050"/>
                </a:solidFill>
              </a:rPr>
              <a:t> </a:t>
            </a:r>
            <a:r>
              <a:rPr lang="en-CA" sz="2400" dirty="0"/>
              <a:t>computes the return value</a:t>
            </a:r>
          </a:p>
          <a:p>
            <a:pPr marL="514350" indent="-514350">
              <a:buFont typeface="+mj-lt"/>
              <a:buAutoNum type="arabicPeriod"/>
            </a:pPr>
            <a:r>
              <a:rPr lang="en-CA" sz="2400" dirty="0" err="1">
                <a:solidFill>
                  <a:srgbClr val="00B050"/>
                </a:solidFill>
              </a:rPr>
              <a:t>Callee</a:t>
            </a:r>
            <a:r>
              <a:rPr lang="en-CA" sz="2400" dirty="0">
                <a:solidFill>
                  <a:srgbClr val="00B050"/>
                </a:solidFill>
              </a:rPr>
              <a:t> </a:t>
            </a:r>
            <a:r>
              <a:rPr lang="en-CA" sz="2400" dirty="0"/>
              <a:t>pushes the return value into the stack</a:t>
            </a:r>
          </a:p>
          <a:p>
            <a:pPr marL="514350" indent="-514350">
              <a:buFont typeface="+mj-lt"/>
              <a:buAutoNum type="arabicPeriod"/>
            </a:pPr>
            <a:r>
              <a:rPr lang="en-CA" sz="2400" dirty="0"/>
              <a:t>Jump to return addressed stored in </a:t>
            </a:r>
            <a:r>
              <a:rPr lang="en-CA" sz="2400" dirty="0">
                <a:solidFill>
                  <a:srgbClr val="FFFF00"/>
                </a:solidFill>
              </a:rPr>
              <a:t>$</a:t>
            </a:r>
            <a:r>
              <a:rPr lang="en-CA" sz="2400" dirty="0" err="1">
                <a:solidFill>
                  <a:srgbClr val="FFFF00"/>
                </a:solidFill>
              </a:rPr>
              <a:t>ra</a:t>
            </a:r>
            <a:endParaRPr lang="en-CA" sz="2400" dirty="0">
              <a:solidFill>
                <a:srgbClr val="FFFF00"/>
              </a:solidFill>
            </a:endParaRPr>
          </a:p>
          <a:p>
            <a:pPr marL="514350" indent="-514350">
              <a:buFont typeface="+mj-lt"/>
              <a:buAutoNum type="arabicPeriod"/>
            </a:pPr>
            <a:r>
              <a:rPr lang="en-CA" sz="2400" dirty="0">
                <a:solidFill>
                  <a:srgbClr val="FF0000"/>
                </a:solidFill>
              </a:rPr>
              <a:t>Caller</a:t>
            </a:r>
            <a:r>
              <a:rPr lang="en-CA" sz="2400" dirty="0"/>
              <a:t> pops return value from the stack.</a:t>
            </a:r>
          </a:p>
          <a:p>
            <a:pPr marL="514350" indent="-514350">
              <a:buFont typeface="+mj-lt"/>
              <a:buAutoNum type="arabicPeriod"/>
            </a:pPr>
            <a:r>
              <a:rPr lang="en-CA" sz="2400" dirty="0"/>
              <a:t>Move on to next line…</a:t>
            </a:r>
          </a:p>
        </p:txBody>
      </p:sp>
      <p:sp>
        <p:nvSpPr>
          <p:cNvPr id="6" name="Freeform 5"/>
          <p:cNvSpPr/>
          <p:nvPr/>
        </p:nvSpPr>
        <p:spPr>
          <a:xfrm>
            <a:off x="2279576" y="4437112"/>
            <a:ext cx="115910" cy="592428"/>
          </a:xfrm>
          <a:custGeom>
            <a:avLst/>
            <a:gdLst>
              <a:gd name="connsiteX0" fmla="*/ 115910 w 115910"/>
              <a:gd name="connsiteY0" fmla="*/ 0 h 592428"/>
              <a:gd name="connsiteX1" fmla="*/ 0 w 115910"/>
              <a:gd name="connsiteY1" fmla="*/ 257577 h 592428"/>
              <a:gd name="connsiteX2" fmla="*/ 115910 w 115910"/>
              <a:gd name="connsiteY2" fmla="*/ 592428 h 592428"/>
            </a:gdLst>
            <a:ahLst/>
            <a:cxnLst>
              <a:cxn ang="0">
                <a:pos x="connsiteX0" y="connsiteY0"/>
              </a:cxn>
              <a:cxn ang="0">
                <a:pos x="connsiteX1" y="connsiteY1"/>
              </a:cxn>
              <a:cxn ang="0">
                <a:pos x="connsiteX2" y="connsiteY2"/>
              </a:cxn>
            </a:cxnLst>
            <a:rect l="l" t="t" r="r" b="b"/>
            <a:pathLst>
              <a:path w="115910" h="592428">
                <a:moveTo>
                  <a:pt x="115910" y="0"/>
                </a:moveTo>
                <a:cubicBezTo>
                  <a:pt x="57955" y="79419"/>
                  <a:pt x="0" y="158839"/>
                  <a:pt x="0" y="257577"/>
                </a:cubicBezTo>
                <a:cubicBezTo>
                  <a:pt x="0" y="356315"/>
                  <a:pt x="57955" y="474371"/>
                  <a:pt x="115910" y="592428"/>
                </a:cubicBezTo>
              </a:path>
            </a:pathLst>
          </a:custGeom>
          <a:no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6"/>
          <p:cNvSpPr/>
          <p:nvPr/>
        </p:nvSpPr>
        <p:spPr>
          <a:xfrm>
            <a:off x="2026276" y="2204865"/>
            <a:ext cx="469325" cy="2824676"/>
          </a:xfrm>
          <a:custGeom>
            <a:avLst/>
            <a:gdLst>
              <a:gd name="connsiteX0" fmla="*/ 206062 w 360609"/>
              <a:gd name="connsiteY0" fmla="*/ 2781836 h 2781836"/>
              <a:gd name="connsiteX1" fmla="*/ 0 w 360609"/>
              <a:gd name="connsiteY1" fmla="*/ 1416676 h 2781836"/>
              <a:gd name="connsiteX2" fmla="*/ 0 w 360609"/>
              <a:gd name="connsiteY2" fmla="*/ 1416676 h 2781836"/>
              <a:gd name="connsiteX3" fmla="*/ 77273 w 360609"/>
              <a:gd name="connsiteY3" fmla="*/ 309093 h 2781836"/>
              <a:gd name="connsiteX4" fmla="*/ 360609 w 360609"/>
              <a:gd name="connsiteY4" fmla="*/ 0 h 2781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609" h="2781836">
                <a:moveTo>
                  <a:pt x="206062" y="2781836"/>
                </a:moveTo>
                <a:lnTo>
                  <a:pt x="0" y="1416676"/>
                </a:lnTo>
                <a:lnTo>
                  <a:pt x="0" y="1416676"/>
                </a:lnTo>
                <a:cubicBezTo>
                  <a:pt x="12879" y="1232079"/>
                  <a:pt x="17171" y="545206"/>
                  <a:pt x="77273" y="309093"/>
                </a:cubicBezTo>
                <a:cubicBezTo>
                  <a:pt x="137374" y="72980"/>
                  <a:pt x="248991" y="36490"/>
                  <a:pt x="360609" y="0"/>
                </a:cubicBezTo>
              </a:path>
            </a:pathLst>
          </a:custGeom>
          <a:noFill/>
          <a:ln w="3810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reeform 7"/>
          <p:cNvSpPr/>
          <p:nvPr/>
        </p:nvSpPr>
        <p:spPr>
          <a:xfrm>
            <a:off x="2279577" y="2204864"/>
            <a:ext cx="165966" cy="1512168"/>
          </a:xfrm>
          <a:custGeom>
            <a:avLst/>
            <a:gdLst>
              <a:gd name="connsiteX0" fmla="*/ 115910 w 115910"/>
              <a:gd name="connsiteY0" fmla="*/ 0 h 592428"/>
              <a:gd name="connsiteX1" fmla="*/ 0 w 115910"/>
              <a:gd name="connsiteY1" fmla="*/ 257577 h 592428"/>
              <a:gd name="connsiteX2" fmla="*/ 115910 w 115910"/>
              <a:gd name="connsiteY2" fmla="*/ 592428 h 592428"/>
            </a:gdLst>
            <a:ahLst/>
            <a:cxnLst>
              <a:cxn ang="0">
                <a:pos x="connsiteX0" y="connsiteY0"/>
              </a:cxn>
              <a:cxn ang="0">
                <a:pos x="connsiteX1" y="connsiteY1"/>
              </a:cxn>
              <a:cxn ang="0">
                <a:pos x="connsiteX2" y="connsiteY2"/>
              </a:cxn>
            </a:cxnLst>
            <a:rect l="l" t="t" r="r" b="b"/>
            <a:pathLst>
              <a:path w="115910" h="592428">
                <a:moveTo>
                  <a:pt x="115910" y="0"/>
                </a:moveTo>
                <a:cubicBezTo>
                  <a:pt x="57955" y="79419"/>
                  <a:pt x="0" y="158839"/>
                  <a:pt x="0" y="257577"/>
                </a:cubicBezTo>
                <a:cubicBezTo>
                  <a:pt x="0" y="356315"/>
                  <a:pt x="57955" y="474371"/>
                  <a:pt x="115910" y="592428"/>
                </a:cubicBezTo>
              </a:path>
            </a:pathLst>
          </a:custGeom>
          <a:no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8"/>
          <p:cNvSpPr/>
          <p:nvPr/>
        </p:nvSpPr>
        <p:spPr>
          <a:xfrm>
            <a:off x="1789406" y="3717032"/>
            <a:ext cx="623236" cy="1627700"/>
          </a:xfrm>
          <a:custGeom>
            <a:avLst/>
            <a:gdLst>
              <a:gd name="connsiteX0" fmla="*/ 623236 w 623236"/>
              <a:gd name="connsiteY0" fmla="*/ 0 h 1506828"/>
              <a:gd name="connsiteX1" fmla="*/ 314143 w 623236"/>
              <a:gd name="connsiteY1" fmla="*/ 270457 h 1506828"/>
              <a:gd name="connsiteX2" fmla="*/ 108081 w 623236"/>
              <a:gd name="connsiteY2" fmla="*/ 643944 h 1506828"/>
              <a:gd name="connsiteX3" fmla="*/ 30808 w 623236"/>
              <a:gd name="connsiteY3" fmla="*/ 1133341 h 1506828"/>
              <a:gd name="connsiteX4" fmla="*/ 623236 w 623236"/>
              <a:gd name="connsiteY4" fmla="*/ 1506828 h 1506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36" h="1506828">
                <a:moveTo>
                  <a:pt x="623236" y="0"/>
                </a:moveTo>
                <a:cubicBezTo>
                  <a:pt x="511619" y="81566"/>
                  <a:pt x="400002" y="163133"/>
                  <a:pt x="314143" y="270457"/>
                </a:cubicBezTo>
                <a:cubicBezTo>
                  <a:pt x="228284" y="377781"/>
                  <a:pt x="155303" y="500130"/>
                  <a:pt x="108081" y="643944"/>
                </a:cubicBezTo>
                <a:cubicBezTo>
                  <a:pt x="60859" y="787758"/>
                  <a:pt x="-55051" y="989527"/>
                  <a:pt x="30808" y="1133341"/>
                </a:cubicBezTo>
                <a:cubicBezTo>
                  <a:pt x="116667" y="1277155"/>
                  <a:pt x="369951" y="1391991"/>
                  <a:pt x="623236" y="1506828"/>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1552E37E-424F-4DCE-BB6E-731ABDD533B7}" type="slidenum">
              <a:rPr lang="en-CA" smtClean="0"/>
              <a:pPr/>
              <a:t>40</a:t>
            </a:fld>
            <a:endParaRPr lang="en-CA"/>
          </a:p>
        </p:txBody>
      </p:sp>
    </p:spTree>
    <p:extLst>
      <p:ext uri="{BB962C8B-B14F-4D97-AF65-F5344CB8AC3E}">
        <p14:creationId xmlns:p14="http://schemas.microsoft.com/office/powerpoint/2010/main" val="90846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476672"/>
            <a:ext cx="7772400" cy="914400"/>
          </a:xfrm>
        </p:spPr>
        <p:txBody>
          <a:bodyPr/>
          <a:lstStyle/>
          <a:p>
            <a:r>
              <a:rPr lang="en-CA" dirty="0">
                <a:latin typeface="+mn-lt"/>
              </a:rPr>
              <a:t>Now, ready to translate the code</a:t>
            </a:r>
          </a:p>
        </p:txBody>
      </p:sp>
      <p:sp>
        <p:nvSpPr>
          <p:cNvPr id="3" name="TextBox 2"/>
          <p:cNvSpPr txBox="1"/>
          <p:nvPr/>
        </p:nvSpPr>
        <p:spPr>
          <a:xfrm>
            <a:off x="1991544" y="1785772"/>
            <a:ext cx="3168352" cy="2400657"/>
          </a:xfrm>
          <a:prstGeom prst="rect">
            <a:avLst/>
          </a:prstGeom>
          <a:solidFill>
            <a:srgbClr val="002060"/>
          </a:solidFill>
          <a:ln w="38100">
            <a:solidFill>
              <a:schemeClr val="accent4">
                <a:lumMod val="20000"/>
                <a:lumOff val="80000"/>
              </a:schemeClr>
            </a:solidFill>
          </a:ln>
        </p:spPr>
        <p:txBody>
          <a:bodyPr wrap="square" lIns="0" tIns="91440" rIns="0" bIns="91440" rtlCol="0">
            <a:spAutoFit/>
          </a:bodyPr>
          <a:lstStyle/>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sign (</a:t>
            </a:r>
            <a:r>
              <a:rPr lang="en-CA" b="1" dirty="0" err="1">
                <a:solidFill>
                  <a:srgbClr val="FFFF00"/>
                </a:solidFill>
                <a:latin typeface="Courier New" pitchFamily="49" charset="0"/>
                <a:cs typeface="Courier New" pitchFamily="49" charset="0"/>
              </a:rPr>
              <a:t>int</a:t>
            </a:r>
            <a:r>
              <a:rPr lang="en-CA" b="1" dirty="0">
                <a:solidFill>
                  <a:srgbClr val="FFFF00"/>
                </a:solidFill>
                <a:latin typeface="Courier New" pitchFamily="49" charset="0"/>
                <a:cs typeface="Courier New" pitchFamily="49" charset="0"/>
              </a:rPr>
              <a:t> </a:t>
            </a:r>
            <a:r>
              <a:rPr lang="en-CA" b="1" dirty="0" err="1">
                <a:solidFill>
                  <a:srgbClr val="FFFF00"/>
                </a:solidFill>
                <a:latin typeface="Courier New" pitchFamily="49" charset="0"/>
                <a:cs typeface="Courier New" pitchFamily="49" charset="0"/>
              </a:rPr>
              <a:t>i</a:t>
            </a:r>
            <a:r>
              <a:rPr lang="en-CA" dirty="0">
                <a:latin typeface="Courier New" pitchFamily="49" charset="0"/>
                <a:cs typeface="Courier New" pitchFamily="49" charset="0"/>
              </a:rPr>
              <a:t>) {</a:t>
            </a:r>
          </a:p>
          <a:p>
            <a:r>
              <a:rPr lang="en-CA" dirty="0">
                <a:latin typeface="Courier New" pitchFamily="49" charset="0"/>
                <a:cs typeface="Courier New" pitchFamily="49" charset="0"/>
              </a:rPr>
              <a:t>     if (</a:t>
            </a:r>
            <a:r>
              <a:rPr lang="en-CA" dirty="0" err="1">
                <a:latin typeface="Courier New" pitchFamily="49" charset="0"/>
                <a:cs typeface="Courier New" pitchFamily="49" charset="0"/>
              </a:rPr>
              <a:t>i</a:t>
            </a:r>
            <a:r>
              <a:rPr lang="en-CA" dirty="0">
                <a:latin typeface="Courier New" pitchFamily="49" charset="0"/>
                <a:cs typeface="Courier New" pitchFamily="49" charset="0"/>
              </a:rPr>
              <a:t> &gt;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 if (</a:t>
            </a:r>
            <a:r>
              <a:rPr lang="en-CA" dirty="0" err="1">
                <a:latin typeface="Courier New" pitchFamily="49" charset="0"/>
                <a:cs typeface="Courier New" pitchFamily="49" charset="0"/>
              </a:rPr>
              <a:t>i</a:t>
            </a:r>
            <a:r>
              <a:rPr lang="en-CA" dirty="0">
                <a:latin typeface="Courier New" pitchFamily="49" charset="0"/>
                <a:cs typeface="Courier New" pitchFamily="49" charset="0"/>
              </a:rPr>
              <a:t> &lt; 0)</a:t>
            </a:r>
          </a:p>
          <a:p>
            <a:r>
              <a:rPr lang="en-CA" dirty="0">
                <a:latin typeface="Courier New" pitchFamily="49" charset="0"/>
                <a:cs typeface="Courier New" pitchFamily="49" charset="0"/>
              </a:rPr>
              <a:t>         return -1;</a:t>
            </a:r>
          </a:p>
          <a:p>
            <a:r>
              <a:rPr lang="en-CA" dirty="0">
                <a:latin typeface="Courier New" pitchFamily="49" charset="0"/>
                <a:cs typeface="Courier New" pitchFamily="49" charset="0"/>
              </a:rPr>
              <a:t>     else</a:t>
            </a:r>
          </a:p>
          <a:p>
            <a:r>
              <a:rPr lang="en-CA" dirty="0">
                <a:latin typeface="Courier New" pitchFamily="49" charset="0"/>
                <a:cs typeface="Courier New" pitchFamily="49" charset="0"/>
              </a:rPr>
              <a:t>         return 0;</a:t>
            </a:r>
          </a:p>
          <a:p>
            <a:r>
              <a:rPr lang="en-CA" dirty="0">
                <a:latin typeface="Courier New" pitchFamily="49" charset="0"/>
                <a:cs typeface="Courier New" pitchFamily="49" charset="0"/>
              </a:rPr>
              <a:t> }</a:t>
            </a:r>
          </a:p>
        </p:txBody>
      </p:sp>
      <p:sp>
        <p:nvSpPr>
          <p:cNvPr id="4" name="TextBox 3"/>
          <p:cNvSpPr txBox="1"/>
          <p:nvPr/>
        </p:nvSpPr>
        <p:spPr>
          <a:xfrm>
            <a:off x="1710408" y="5175724"/>
            <a:ext cx="4896544" cy="1477328"/>
          </a:xfrm>
          <a:prstGeom prst="rect">
            <a:avLst/>
          </a:prstGeom>
          <a:noFill/>
        </p:spPr>
        <p:txBody>
          <a:bodyPr wrap="square" rtlCol="0">
            <a:spAutoFit/>
          </a:bodyPr>
          <a:lstStyle/>
          <a:p>
            <a:pPr marL="514350" indent="-514350">
              <a:buFont typeface="+mj-lt"/>
              <a:buAutoNum type="arabicPeriod"/>
            </a:pPr>
            <a:r>
              <a:rPr lang="en-CA" dirty="0" err="1"/>
              <a:t>Callee</a:t>
            </a:r>
            <a:r>
              <a:rPr lang="en-CA" dirty="0"/>
              <a:t> invoked, pop arguments from stack</a:t>
            </a:r>
          </a:p>
          <a:p>
            <a:pPr marL="514350" indent="-514350">
              <a:buFont typeface="+mj-lt"/>
              <a:buAutoNum type="arabicPeriod"/>
            </a:pPr>
            <a:r>
              <a:rPr lang="en-CA" dirty="0" err="1"/>
              <a:t>Callee</a:t>
            </a:r>
            <a:r>
              <a:rPr lang="en-CA" dirty="0"/>
              <a:t> computes the return value</a:t>
            </a:r>
          </a:p>
          <a:p>
            <a:pPr marL="514350" indent="-514350">
              <a:buFont typeface="+mj-lt"/>
              <a:buAutoNum type="arabicPeriod"/>
            </a:pPr>
            <a:r>
              <a:rPr lang="en-CA" dirty="0" err="1"/>
              <a:t>Callee</a:t>
            </a:r>
            <a:r>
              <a:rPr lang="en-CA" dirty="0"/>
              <a:t> pushes the return value into the stack</a:t>
            </a:r>
          </a:p>
          <a:p>
            <a:pPr marL="514350" indent="-514350">
              <a:buFont typeface="+mj-lt"/>
              <a:buAutoNum type="arabicPeriod"/>
            </a:pPr>
            <a:r>
              <a:rPr lang="en-CA" dirty="0"/>
              <a:t>Jump to return addressed stored in $</a:t>
            </a:r>
            <a:r>
              <a:rPr lang="en-CA" dirty="0" err="1"/>
              <a:t>ra</a:t>
            </a:r>
            <a:endParaRPr lang="en-CA" dirty="0"/>
          </a:p>
          <a:p>
            <a:pPr marL="514350" indent="-514350">
              <a:buFont typeface="+mj-lt"/>
              <a:buAutoNum type="arabicPeriod"/>
            </a:pPr>
            <a:r>
              <a:rPr lang="en-CA" dirty="0"/>
              <a:t>Caller get return value from the stack.</a:t>
            </a:r>
          </a:p>
        </p:txBody>
      </p:sp>
      <p:sp>
        <p:nvSpPr>
          <p:cNvPr id="5" name="TextBox 4"/>
          <p:cNvSpPr txBox="1"/>
          <p:nvPr/>
        </p:nvSpPr>
        <p:spPr>
          <a:xfrm>
            <a:off x="6312024" y="1390072"/>
            <a:ext cx="4104456" cy="3785652"/>
          </a:xfrm>
          <a:prstGeom prst="rect">
            <a:avLst/>
          </a:prstGeom>
          <a:solidFill>
            <a:srgbClr val="002060"/>
          </a:solidFill>
          <a:ln w="38100">
            <a:solidFill>
              <a:schemeClr val="accent4">
                <a:lumMod val="20000"/>
                <a:lumOff val="80000"/>
              </a:schemeClr>
            </a:solidFill>
          </a:ln>
        </p:spPr>
        <p:txBody>
          <a:bodyPr wrap="square" lIns="0" tIns="91440" rIns="0" bIns="91440" rtlCol="0">
            <a:spAutoFit/>
          </a:bodyPr>
          <a:lstStyle/>
          <a:p>
            <a:r>
              <a:rPr lang="en-CA" dirty="0">
                <a:latin typeface="Courier New" pitchFamily="49" charset="0"/>
                <a:cs typeface="Courier New" pitchFamily="49" charset="0"/>
              </a:rPr>
              <a:t> .text</a:t>
            </a:r>
          </a:p>
          <a:p>
            <a:r>
              <a:rPr lang="en-CA" dirty="0">
                <a:latin typeface="Courier New" pitchFamily="49" charset="0"/>
                <a:cs typeface="Courier New" pitchFamily="49" charset="0"/>
              </a:rPr>
              <a:t> sign: </a:t>
            </a:r>
            <a:r>
              <a:rPr lang="en-CA" dirty="0" err="1">
                <a:latin typeface="Courier New" pitchFamily="49" charset="0"/>
                <a:cs typeface="Courier New" pitchFamily="49" charset="0"/>
              </a:rPr>
              <a:t>lw</a:t>
            </a:r>
            <a:r>
              <a:rPr lang="en-CA" dirty="0">
                <a:latin typeface="Courier New" pitchFamily="49" charset="0"/>
                <a:cs typeface="Courier New" pitchFamily="49" charset="0"/>
              </a:rPr>
              <a:t> $t0, 0($</a:t>
            </a:r>
            <a:r>
              <a:rPr lang="en-CA" dirty="0" err="1">
                <a:latin typeface="Courier New" pitchFamily="49" charset="0"/>
                <a:cs typeface="Courier New" pitchFamily="49" charset="0"/>
              </a:rPr>
              <a:t>sp</a:t>
            </a:r>
            <a:r>
              <a:rPr lang="en-CA" dirty="0">
                <a:latin typeface="Courier New" pitchFamily="49" charset="0"/>
                <a:cs typeface="Courier New" pitchFamily="49" charset="0"/>
              </a:rPr>
              <a:t>)</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4</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bgtz</a:t>
            </a:r>
            <a:r>
              <a:rPr lang="en-CA" dirty="0">
                <a:latin typeface="Courier New" pitchFamily="49" charset="0"/>
                <a:cs typeface="Courier New" pitchFamily="49" charset="0"/>
              </a:rPr>
              <a:t> $t0, </a:t>
            </a:r>
            <a:r>
              <a:rPr lang="en-CA" dirty="0" err="1">
                <a:latin typeface="Courier New" pitchFamily="49" charset="0"/>
                <a:cs typeface="Courier New" pitchFamily="49" charset="0"/>
              </a:rPr>
              <a:t>gt</a:t>
            </a:r>
            <a:endParaRPr lang="en-CA" dirty="0">
              <a:latin typeface="Courier New" pitchFamily="49" charset="0"/>
              <a:cs typeface="Courier New" pitchFamily="49" charset="0"/>
            </a:endParaRPr>
          </a:p>
          <a:p>
            <a:r>
              <a:rPr lang="en-CA" dirty="0">
                <a:latin typeface="Courier New" pitchFamily="49" charset="0"/>
                <a:cs typeface="Courier New" pitchFamily="49" charset="0"/>
              </a:rPr>
              <a:t>       </a:t>
            </a:r>
            <a:r>
              <a:rPr lang="en-CA" dirty="0" err="1">
                <a:latin typeface="Courier New" pitchFamily="49" charset="0"/>
                <a:cs typeface="Courier New" pitchFamily="49" charset="0"/>
              </a:rPr>
              <a:t>beq</a:t>
            </a:r>
            <a:r>
              <a:rPr lang="en-CA" dirty="0">
                <a:latin typeface="Courier New" pitchFamily="49" charset="0"/>
                <a:cs typeface="Courier New" pitchFamily="49" charset="0"/>
              </a:rPr>
              <a:t> $t0, $zero, </a:t>
            </a:r>
            <a:r>
              <a:rPr lang="en-CA" dirty="0" err="1">
                <a:latin typeface="Courier New" pitchFamily="49" charset="0"/>
                <a:cs typeface="Courier New" pitchFamily="49" charset="0"/>
              </a:rPr>
              <a:t>eq</a:t>
            </a:r>
            <a:endParaRPr lang="en-CA" dirty="0">
              <a:latin typeface="Courier New" pitchFamily="49" charset="0"/>
              <a:cs typeface="Courier New" pitchFamily="49" charset="0"/>
            </a:endParaRP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-1</a:t>
            </a:r>
          </a:p>
          <a:p>
            <a:r>
              <a:rPr lang="en-CA" dirty="0">
                <a:latin typeface="Courier New" pitchFamily="49" charset="0"/>
                <a:cs typeface="Courier New" pitchFamily="49" charset="0"/>
              </a:rPr>
              <a:t>       j end</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gt</a:t>
            </a:r>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1</a:t>
            </a:r>
          </a:p>
          <a:p>
            <a:r>
              <a:rPr lang="en-CA" dirty="0">
                <a:latin typeface="Courier New" pitchFamily="49" charset="0"/>
                <a:cs typeface="Courier New" pitchFamily="49" charset="0"/>
              </a:rPr>
              <a:t>       j end</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eq</a:t>
            </a:r>
            <a:r>
              <a:rPr lang="en-CA" dirty="0">
                <a:latin typeface="Courier New" pitchFamily="49" charset="0"/>
                <a:cs typeface="Courier New" pitchFamily="49" charset="0"/>
              </a:rPr>
              <a:t>:   add $t1, $zero, $zero</a:t>
            </a:r>
          </a:p>
          <a:p>
            <a:r>
              <a:rPr lang="en-CA" dirty="0">
                <a:latin typeface="Courier New" pitchFamily="49" charset="0"/>
                <a:cs typeface="Courier New" pitchFamily="49" charset="0"/>
              </a:rPr>
              <a:t> end:  </a:t>
            </a:r>
            <a:r>
              <a:rPr lang="en-CA" dirty="0" err="1">
                <a:latin typeface="Courier New" pitchFamily="49" charset="0"/>
                <a:cs typeface="Courier New" pitchFamily="49" charset="0"/>
              </a:rPr>
              <a:t>addi</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-4</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0($</a:t>
            </a:r>
            <a:r>
              <a:rPr lang="en-CA" dirty="0" err="1">
                <a:latin typeface="Courier New" pitchFamily="49" charset="0"/>
                <a:cs typeface="Courier New" pitchFamily="49" charset="0"/>
              </a:rPr>
              <a:t>sp</a:t>
            </a:r>
            <a:r>
              <a:rPr lang="en-CA" dirty="0">
                <a:latin typeface="Courier New" pitchFamily="49" charset="0"/>
                <a:cs typeface="Courier New" pitchFamily="49" charset="0"/>
              </a:rPr>
              <a:t>)</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jr</a:t>
            </a:r>
            <a:r>
              <a:rPr lang="en-CA" dirty="0">
                <a:latin typeface="Courier New" pitchFamily="49" charset="0"/>
                <a:cs typeface="Courier New" pitchFamily="49" charset="0"/>
              </a:rPr>
              <a:t> $</a:t>
            </a:r>
            <a:r>
              <a:rPr lang="en-CA" dirty="0" err="1">
                <a:latin typeface="Courier New" pitchFamily="49" charset="0"/>
                <a:cs typeface="Courier New" pitchFamily="49" charset="0"/>
              </a:rPr>
              <a:t>ra</a:t>
            </a:r>
            <a:endParaRPr lang="en-CA"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1552E37E-424F-4DCE-BB6E-731ABDD533B7}" type="slidenum">
              <a:rPr lang="en-CA" smtClean="0"/>
              <a:pPr/>
              <a:t>41</a:t>
            </a:fld>
            <a:endParaRPr lang="en-CA"/>
          </a:p>
        </p:txBody>
      </p:sp>
    </p:spTree>
    <p:extLst>
      <p:ext uri="{BB962C8B-B14F-4D97-AF65-F5344CB8AC3E}">
        <p14:creationId xmlns:p14="http://schemas.microsoft.com/office/powerpoint/2010/main" val="111723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Code with comments</a:t>
            </a:r>
          </a:p>
        </p:txBody>
      </p:sp>
      <p:sp>
        <p:nvSpPr>
          <p:cNvPr id="3" name="TextBox 2"/>
          <p:cNvSpPr txBox="1"/>
          <p:nvPr/>
        </p:nvSpPr>
        <p:spPr>
          <a:xfrm>
            <a:off x="2279576" y="1988840"/>
            <a:ext cx="7632848" cy="4062651"/>
          </a:xfrm>
          <a:prstGeom prst="rect">
            <a:avLst/>
          </a:prstGeom>
          <a:solidFill>
            <a:srgbClr val="002060"/>
          </a:solidFill>
          <a:ln w="38100">
            <a:solidFill>
              <a:schemeClr val="accent4">
                <a:lumMod val="20000"/>
                <a:lumOff val="80000"/>
              </a:schemeClr>
            </a:solidFill>
          </a:ln>
        </p:spPr>
        <p:txBody>
          <a:bodyPr wrap="square" lIns="0" tIns="91440" rIns="0" bIns="91440" rtlCol="0">
            <a:spAutoFit/>
          </a:bodyPr>
          <a:lstStyle/>
          <a:p>
            <a:r>
              <a:rPr lang="en-CA" dirty="0">
                <a:latin typeface="Courier New" pitchFamily="49" charset="0"/>
                <a:cs typeface="Courier New" pitchFamily="49" charset="0"/>
              </a:rPr>
              <a:t> .text</a:t>
            </a:r>
          </a:p>
          <a:p>
            <a:r>
              <a:rPr lang="en-CA" dirty="0">
                <a:latin typeface="Courier New" pitchFamily="49" charset="0"/>
                <a:cs typeface="Courier New" pitchFamily="49" charset="0"/>
              </a:rPr>
              <a:t> sign: </a:t>
            </a:r>
            <a:r>
              <a:rPr lang="en-CA" dirty="0" err="1">
                <a:latin typeface="Courier New" pitchFamily="49" charset="0"/>
                <a:cs typeface="Courier New" pitchFamily="49" charset="0"/>
              </a:rPr>
              <a:t>lw</a:t>
            </a:r>
            <a:r>
              <a:rPr lang="en-CA" dirty="0">
                <a:latin typeface="Courier New" pitchFamily="49" charset="0"/>
                <a:cs typeface="Courier New" pitchFamily="49" charset="0"/>
              </a:rPr>
              <a:t> $t0, 0($</a:t>
            </a:r>
            <a:r>
              <a:rPr lang="en-CA" dirty="0" err="1">
                <a:latin typeface="Courier New" pitchFamily="49" charset="0"/>
                <a:cs typeface="Courier New" pitchFamily="49" charset="0"/>
              </a:rPr>
              <a:t>sp</a:t>
            </a:r>
            <a:r>
              <a:rPr lang="en-CA" dirty="0">
                <a:latin typeface="Courier New" pitchFamily="49" charset="0"/>
                <a:cs typeface="Courier New" pitchFamily="49" charset="0"/>
              </a:rPr>
              <a:t>)        # pop </a:t>
            </a:r>
            <a:r>
              <a:rPr lang="en-CA" dirty="0" err="1">
                <a:latin typeface="Courier New" pitchFamily="49" charset="0"/>
                <a:cs typeface="Courier New" pitchFamily="49" charset="0"/>
              </a:rPr>
              <a:t>arg</a:t>
            </a:r>
            <a:r>
              <a:rPr lang="en-CA" dirty="0">
                <a:latin typeface="Courier New" pitchFamily="49" charset="0"/>
                <a:cs typeface="Courier New" pitchFamily="49" charset="0"/>
              </a:rPr>
              <a:t> </a:t>
            </a:r>
            <a:r>
              <a:rPr lang="en-CA" dirty="0" err="1">
                <a:latin typeface="Courier New" pitchFamily="49" charset="0"/>
                <a:cs typeface="Courier New" pitchFamily="49" charset="0"/>
              </a:rPr>
              <a:t>i</a:t>
            </a:r>
            <a:r>
              <a:rPr lang="en-CA" dirty="0">
                <a:latin typeface="Courier New" pitchFamily="49" charset="0"/>
                <a:cs typeface="Courier New" pitchFamily="49" charset="0"/>
              </a:rPr>
              <a:t> from </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4	  # the stack</a:t>
            </a:r>
          </a:p>
          <a:p>
            <a:r>
              <a:rPr lang="en-CA" dirty="0">
                <a:latin typeface="Courier New" pitchFamily="49" charset="0"/>
                <a:cs typeface="Courier New" pitchFamily="49" charset="0"/>
              </a:rPr>
              <a:t>       </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bgtz</a:t>
            </a:r>
            <a:r>
              <a:rPr lang="en-CA" dirty="0">
                <a:latin typeface="Courier New" pitchFamily="49" charset="0"/>
                <a:cs typeface="Courier New" pitchFamily="49" charset="0"/>
              </a:rPr>
              <a:t> $t0, </a:t>
            </a:r>
            <a:r>
              <a:rPr lang="en-CA" dirty="0" err="1">
                <a:latin typeface="Courier New" pitchFamily="49" charset="0"/>
                <a:cs typeface="Courier New" pitchFamily="49" charset="0"/>
              </a:rPr>
              <a:t>gt</a:t>
            </a:r>
            <a:r>
              <a:rPr lang="en-CA" dirty="0">
                <a:latin typeface="Courier New" pitchFamily="49" charset="0"/>
                <a:cs typeface="Courier New" pitchFamily="49" charset="0"/>
              </a:rPr>
              <a:t>          # if ( </a:t>
            </a:r>
            <a:r>
              <a:rPr lang="en-CA" dirty="0" err="1">
                <a:latin typeface="Courier New" pitchFamily="49" charset="0"/>
                <a:cs typeface="Courier New" pitchFamily="49" charset="0"/>
              </a:rPr>
              <a:t>i</a:t>
            </a:r>
            <a:r>
              <a:rPr lang="en-CA" dirty="0">
                <a:latin typeface="Courier New" pitchFamily="49" charset="0"/>
                <a:cs typeface="Courier New" pitchFamily="49" charset="0"/>
              </a:rPr>
              <a:t> &gt; 0)</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beq</a:t>
            </a:r>
            <a:r>
              <a:rPr lang="en-CA" dirty="0">
                <a:latin typeface="Courier New" pitchFamily="49" charset="0"/>
                <a:cs typeface="Courier New" pitchFamily="49" charset="0"/>
              </a:rPr>
              <a:t> $t0, $zero, </a:t>
            </a:r>
            <a:r>
              <a:rPr lang="en-CA" dirty="0" err="1">
                <a:latin typeface="Courier New" pitchFamily="49" charset="0"/>
                <a:cs typeface="Courier New" pitchFamily="49" charset="0"/>
              </a:rPr>
              <a:t>eq</a:t>
            </a:r>
            <a:r>
              <a:rPr lang="en-CA" dirty="0">
                <a:latin typeface="Courier New" pitchFamily="49" charset="0"/>
                <a:cs typeface="Courier New" pitchFamily="49" charset="0"/>
              </a:rPr>
              <a:t>    # if ( </a:t>
            </a:r>
            <a:r>
              <a:rPr lang="en-CA" dirty="0" err="1">
                <a:latin typeface="Courier New" pitchFamily="49" charset="0"/>
                <a:cs typeface="Courier New" pitchFamily="49" charset="0"/>
              </a:rPr>
              <a:t>i</a:t>
            </a:r>
            <a:r>
              <a:rPr lang="en-CA" dirty="0">
                <a:latin typeface="Courier New" pitchFamily="49" charset="0"/>
                <a:cs typeface="Courier New" pitchFamily="49" charset="0"/>
              </a:rPr>
              <a:t> == 0)</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-1   # </a:t>
            </a:r>
            <a:r>
              <a:rPr lang="en-CA" dirty="0" err="1">
                <a:latin typeface="Courier New" pitchFamily="49" charset="0"/>
                <a:cs typeface="Courier New" pitchFamily="49" charset="0"/>
              </a:rPr>
              <a:t>i</a:t>
            </a:r>
            <a:r>
              <a:rPr lang="en-CA" dirty="0">
                <a:latin typeface="Courier New" pitchFamily="49" charset="0"/>
                <a:cs typeface="Courier New" pitchFamily="49" charset="0"/>
              </a:rPr>
              <a:t> &lt; 0, return value = -1</a:t>
            </a:r>
          </a:p>
          <a:p>
            <a:r>
              <a:rPr lang="en-CA" dirty="0">
                <a:latin typeface="Courier New" pitchFamily="49" charset="0"/>
                <a:cs typeface="Courier New" pitchFamily="49" charset="0"/>
              </a:rPr>
              <a:t>       j end                 # jump to return</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gt</a:t>
            </a:r>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$t1, $zero, 1    # </a:t>
            </a:r>
            <a:r>
              <a:rPr lang="en-CA" dirty="0" err="1">
                <a:latin typeface="Courier New" pitchFamily="49" charset="0"/>
                <a:cs typeface="Courier New" pitchFamily="49" charset="0"/>
              </a:rPr>
              <a:t>i</a:t>
            </a:r>
            <a:r>
              <a:rPr lang="en-CA" dirty="0">
                <a:latin typeface="Courier New" pitchFamily="49" charset="0"/>
                <a:cs typeface="Courier New" pitchFamily="49" charset="0"/>
              </a:rPr>
              <a:t> &gt; 0, return value = 1</a:t>
            </a:r>
          </a:p>
          <a:p>
            <a:r>
              <a:rPr lang="en-CA" dirty="0">
                <a:latin typeface="Courier New" pitchFamily="49" charset="0"/>
                <a:cs typeface="Courier New" pitchFamily="49" charset="0"/>
              </a:rPr>
              <a:t>       j end                 # jump to return</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eq</a:t>
            </a:r>
            <a:r>
              <a:rPr lang="en-CA" dirty="0">
                <a:latin typeface="Courier New" pitchFamily="49" charset="0"/>
                <a:cs typeface="Courier New" pitchFamily="49" charset="0"/>
              </a:rPr>
              <a:t>:   add $t1, $zero, $zero # </a:t>
            </a:r>
            <a:r>
              <a:rPr lang="en-CA" dirty="0" err="1">
                <a:latin typeface="Courier New" pitchFamily="49" charset="0"/>
                <a:cs typeface="Courier New" pitchFamily="49" charset="0"/>
              </a:rPr>
              <a:t>i</a:t>
            </a:r>
            <a:r>
              <a:rPr lang="en-CA" dirty="0">
                <a:latin typeface="Courier New" pitchFamily="49" charset="0"/>
                <a:cs typeface="Courier New" pitchFamily="49" charset="0"/>
              </a:rPr>
              <a:t> == 0, return value = 0</a:t>
            </a:r>
          </a:p>
          <a:p>
            <a:r>
              <a:rPr lang="en-CA" dirty="0">
                <a:latin typeface="Courier New" pitchFamily="49" charset="0"/>
                <a:cs typeface="Courier New" pitchFamily="49" charset="0"/>
              </a:rPr>
              <a:t> end:  </a:t>
            </a:r>
            <a:r>
              <a:rPr lang="en-CA" dirty="0" err="1">
                <a:latin typeface="Courier New" pitchFamily="49" charset="0"/>
                <a:cs typeface="Courier New" pitchFamily="49" charset="0"/>
              </a:rPr>
              <a:t>addi</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-4     # push return value to</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$t1, 0($</a:t>
            </a:r>
            <a:r>
              <a:rPr lang="en-CA" dirty="0" err="1">
                <a:latin typeface="Courier New" pitchFamily="49" charset="0"/>
                <a:cs typeface="Courier New" pitchFamily="49" charset="0"/>
              </a:rPr>
              <a:t>sp</a:t>
            </a:r>
            <a:r>
              <a:rPr lang="en-CA" dirty="0">
                <a:latin typeface="Courier New" pitchFamily="49" charset="0"/>
                <a:cs typeface="Courier New" pitchFamily="49" charset="0"/>
              </a:rPr>
              <a:t>)        # the stack</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jr</a:t>
            </a:r>
            <a:r>
              <a:rPr lang="en-CA" dirty="0">
                <a:latin typeface="Courier New" pitchFamily="49" charset="0"/>
                <a:cs typeface="Courier New" pitchFamily="49" charset="0"/>
              </a:rPr>
              <a:t> $</a:t>
            </a:r>
            <a:r>
              <a:rPr lang="en-CA" dirty="0" err="1">
                <a:latin typeface="Courier New" pitchFamily="49" charset="0"/>
                <a:cs typeface="Courier New" pitchFamily="49" charset="0"/>
              </a:rPr>
              <a:t>ra</a:t>
            </a:r>
            <a:r>
              <a:rPr lang="en-CA" dirty="0">
                <a:latin typeface="Courier New" pitchFamily="49" charset="0"/>
                <a:cs typeface="Courier New" pitchFamily="49" charset="0"/>
              </a:rPr>
              <a:t>                # return</a:t>
            </a:r>
          </a:p>
        </p:txBody>
      </p:sp>
      <p:sp>
        <p:nvSpPr>
          <p:cNvPr id="4" name="Slide Number Placeholder 3"/>
          <p:cNvSpPr>
            <a:spLocks noGrp="1"/>
          </p:cNvSpPr>
          <p:nvPr>
            <p:ph type="sldNum" sz="quarter" idx="12"/>
          </p:nvPr>
        </p:nvSpPr>
        <p:spPr/>
        <p:txBody>
          <a:bodyPr/>
          <a:lstStyle/>
          <a:p>
            <a:fld id="{1552E37E-424F-4DCE-BB6E-731ABDD533B7}" type="slidenum">
              <a:rPr lang="en-CA" smtClean="0"/>
              <a:pPr/>
              <a:t>42</a:t>
            </a:fld>
            <a:endParaRPr lang="en-CA"/>
          </a:p>
        </p:txBody>
      </p:sp>
    </p:spTree>
    <p:extLst>
      <p:ext uri="{BB962C8B-B14F-4D97-AF65-F5344CB8AC3E}">
        <p14:creationId xmlns:p14="http://schemas.microsoft.com/office/powerpoint/2010/main" val="58510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404664"/>
            <a:ext cx="10363200" cy="914400"/>
          </a:xfrm>
        </p:spPr>
        <p:txBody>
          <a:bodyPr/>
          <a:lstStyle/>
          <a:p>
            <a:r>
              <a:rPr lang="en-US" dirty="0"/>
              <a:t>Insights</a:t>
            </a:r>
          </a:p>
        </p:txBody>
      </p:sp>
      <p:sp>
        <p:nvSpPr>
          <p:cNvPr id="3" name="Content Placeholder 2"/>
          <p:cNvSpPr>
            <a:spLocks noGrp="1"/>
          </p:cNvSpPr>
          <p:nvPr>
            <p:ph idx="1"/>
          </p:nvPr>
        </p:nvSpPr>
        <p:spPr>
          <a:xfrm>
            <a:off x="767408" y="1556792"/>
            <a:ext cx="6840760" cy="4726760"/>
          </a:xfrm>
        </p:spPr>
        <p:txBody>
          <a:bodyPr>
            <a:normAutofit/>
          </a:bodyPr>
          <a:lstStyle/>
          <a:p>
            <a:pPr marL="68580" indent="0">
              <a:buNone/>
            </a:pPr>
            <a:r>
              <a:rPr lang="en-US" sz="2400" dirty="0"/>
              <a:t>When we make multiple levels of function calls, the </a:t>
            </a:r>
            <a:r>
              <a:rPr lang="en-US" sz="2400" dirty="0">
                <a:solidFill>
                  <a:srgbClr val="FFFF00"/>
                </a:solidFill>
              </a:rPr>
              <a:t>return address</a:t>
            </a:r>
            <a:r>
              <a:rPr lang="en-US" sz="2400" dirty="0"/>
              <a:t> also need to be stored on stack, since the deeper level function call will overwrite the </a:t>
            </a:r>
            <a:r>
              <a:rPr lang="en-US" sz="2400" dirty="0">
                <a:solidFill>
                  <a:srgbClr val="FFFF00"/>
                </a:solidFill>
              </a:rPr>
              <a:t>$</a:t>
            </a:r>
            <a:r>
              <a:rPr lang="en-US" sz="2400" dirty="0" err="1">
                <a:solidFill>
                  <a:srgbClr val="FFFF00"/>
                </a:solidFill>
              </a:rPr>
              <a:t>ra</a:t>
            </a:r>
            <a:r>
              <a:rPr lang="en-US" sz="2400" dirty="0">
                <a:solidFill>
                  <a:srgbClr val="FFFF00"/>
                </a:solidFill>
              </a:rPr>
              <a:t> </a:t>
            </a:r>
            <a:r>
              <a:rPr lang="en-US" sz="2400" dirty="0"/>
              <a:t>registers. You will experience this in Lab 10.</a:t>
            </a:r>
          </a:p>
          <a:p>
            <a:pPr marL="68580" indent="0">
              <a:buNone/>
            </a:pPr>
            <a:endParaRPr lang="en-US" sz="2400" dirty="0"/>
          </a:p>
          <a:p>
            <a:pPr marL="68580" indent="0">
              <a:buNone/>
            </a:pPr>
            <a:r>
              <a:rPr lang="en-US" sz="2400" dirty="0"/>
              <a:t>Before calling a function all temporary register values need to be pushed to the stack, too. After returning from the called function, you restored the register values from the stack and continue using them. This also cost time.</a:t>
            </a:r>
          </a:p>
        </p:txBody>
      </p:sp>
      <p:sp>
        <p:nvSpPr>
          <p:cNvPr id="4" name="TextBox 3"/>
          <p:cNvSpPr txBox="1"/>
          <p:nvPr/>
        </p:nvSpPr>
        <p:spPr>
          <a:xfrm>
            <a:off x="7608168" y="2780928"/>
            <a:ext cx="4392488" cy="2954655"/>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dirty="0" err="1">
                <a:latin typeface="Courier New" pitchFamily="49" charset="0"/>
                <a:cs typeface="Courier New" pitchFamily="49" charset="0"/>
              </a:rPr>
              <a:t>int</a:t>
            </a:r>
            <a:r>
              <a:rPr lang="en-CA" dirty="0">
                <a:latin typeface="Courier New" pitchFamily="49" charset="0"/>
                <a:cs typeface="Courier New" pitchFamily="49" charset="0"/>
              </a:rPr>
              <a:t> foo() {</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int</a:t>
            </a:r>
            <a:r>
              <a:rPr lang="en-CA" dirty="0">
                <a:latin typeface="Courier New" pitchFamily="49" charset="0"/>
                <a:cs typeface="Courier New" pitchFamily="49" charset="0"/>
              </a:rPr>
              <a:t> </a:t>
            </a:r>
            <a:r>
              <a:rPr lang="en-CA" dirty="0" err="1">
                <a:latin typeface="Courier New" pitchFamily="49" charset="0"/>
                <a:cs typeface="Courier New" pitchFamily="49" charset="0"/>
              </a:rPr>
              <a:t>i</a:t>
            </a:r>
            <a:r>
              <a:rPr lang="en-CA" dirty="0">
                <a:latin typeface="Courier New" pitchFamily="49" charset="0"/>
                <a:cs typeface="Courier New" pitchFamily="49" charset="0"/>
              </a:rPr>
              <a:t>, j;</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i</a:t>
            </a:r>
            <a:r>
              <a:rPr lang="en-CA" dirty="0">
                <a:latin typeface="Courier New" pitchFamily="49" charset="0"/>
                <a:cs typeface="Courier New" pitchFamily="49" charset="0"/>
              </a:rPr>
              <a:t>=5</a:t>
            </a:r>
          </a:p>
          <a:p>
            <a:r>
              <a:rPr lang="en-CA" dirty="0">
                <a:latin typeface="Courier New" pitchFamily="49" charset="0"/>
                <a:cs typeface="Courier New" pitchFamily="49" charset="0"/>
              </a:rPr>
              <a:t>   j=6+i; </a:t>
            </a:r>
          </a:p>
          <a:p>
            <a:r>
              <a:rPr lang="en-CA" dirty="0">
                <a:latin typeface="Courier New" pitchFamily="49" charset="0"/>
                <a:cs typeface="Courier New" pitchFamily="49" charset="0"/>
              </a:rPr>
              <a:t>   # save temps to stack</a:t>
            </a:r>
          </a:p>
          <a:p>
            <a:r>
              <a:rPr lang="en-CA" dirty="0">
                <a:latin typeface="Courier New" pitchFamily="49" charset="0"/>
                <a:cs typeface="Courier New" pitchFamily="49" charset="0"/>
              </a:rPr>
              <a:t>   bar();</a:t>
            </a:r>
          </a:p>
          <a:p>
            <a:r>
              <a:rPr lang="en-CA" dirty="0">
                <a:latin typeface="Courier New" pitchFamily="49" charset="0"/>
                <a:cs typeface="Courier New" pitchFamily="49" charset="0"/>
              </a:rPr>
              <a:t>   # restore from stack</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i</a:t>
            </a:r>
            <a:r>
              <a:rPr lang="en-CA" dirty="0">
                <a:latin typeface="Courier New" pitchFamily="49" charset="0"/>
                <a:cs typeface="Courier New" pitchFamily="49" charset="0"/>
              </a:rPr>
              <a:t>++; </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printf</a:t>
            </a:r>
            <a:r>
              <a:rPr lang="en-CA" dirty="0">
                <a:latin typeface="Courier New" pitchFamily="49" charset="0"/>
                <a:cs typeface="Courier New" pitchFamily="49" charset="0"/>
              </a:rPr>
              <a:t>(“%d %d”, </a:t>
            </a:r>
            <a:r>
              <a:rPr lang="en-CA" dirty="0" err="1">
                <a:latin typeface="Courier New" pitchFamily="49" charset="0"/>
                <a:cs typeface="Courier New" pitchFamily="49" charset="0"/>
              </a:rPr>
              <a:t>i</a:t>
            </a:r>
            <a:r>
              <a:rPr lang="en-CA" dirty="0">
                <a:latin typeface="Courier New" pitchFamily="49" charset="0"/>
                <a:cs typeface="Courier New" pitchFamily="49" charset="0"/>
              </a:rPr>
              <a:t>, j);</a:t>
            </a:r>
          </a:p>
          <a:p>
            <a:r>
              <a:rPr lang="en-CA" dirty="0">
                <a:latin typeface="Courier New" pitchFamily="49" charset="0"/>
                <a:cs typeface="Courier New" pitchFamily="49" charset="0"/>
              </a:rPr>
              <a:t>}</a:t>
            </a:r>
            <a:endParaRPr lang="en-US" dirty="0">
              <a:latin typeface="Courier New" pitchFamily="49" charset="0"/>
              <a:cs typeface="Courier New" pitchFamily="49" charset="0"/>
            </a:endParaRPr>
          </a:p>
        </p:txBody>
      </p:sp>
      <p:sp>
        <p:nvSpPr>
          <p:cNvPr id="5" name="Slide Number Placeholder 4"/>
          <p:cNvSpPr>
            <a:spLocks noGrp="1"/>
          </p:cNvSpPr>
          <p:nvPr>
            <p:ph type="sldNum" sz="quarter" idx="12"/>
          </p:nvPr>
        </p:nvSpPr>
        <p:spPr/>
        <p:txBody>
          <a:bodyPr/>
          <a:lstStyle/>
          <a:p>
            <a:fld id="{1552E37E-424F-4DCE-BB6E-731ABDD533B7}" type="slidenum">
              <a:rPr lang="en-CA" smtClean="0"/>
              <a:pPr/>
              <a:t>43</a:t>
            </a:fld>
            <a:endParaRPr lang="en-CA"/>
          </a:p>
        </p:txBody>
      </p:sp>
    </p:spTree>
    <p:extLst>
      <p:ext uri="{BB962C8B-B14F-4D97-AF65-F5344CB8AC3E}">
        <p14:creationId xmlns:p14="http://schemas.microsoft.com/office/powerpoint/2010/main" val="102852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476672"/>
            <a:ext cx="10363200" cy="720080"/>
          </a:xfrm>
        </p:spPr>
        <p:txBody>
          <a:bodyPr/>
          <a:lstStyle/>
          <a:p>
            <a:r>
              <a:rPr lang="en-US" dirty="0"/>
              <a:t>Insights</a:t>
            </a:r>
          </a:p>
        </p:txBody>
      </p:sp>
      <p:sp>
        <p:nvSpPr>
          <p:cNvPr id="3" name="Content Placeholder 2"/>
          <p:cNvSpPr>
            <a:spLocks noGrp="1"/>
          </p:cNvSpPr>
          <p:nvPr>
            <p:ph idx="1"/>
          </p:nvPr>
        </p:nvSpPr>
        <p:spPr>
          <a:xfrm>
            <a:off x="1002357" y="1340768"/>
            <a:ext cx="10464800" cy="5256584"/>
          </a:xfrm>
        </p:spPr>
        <p:txBody>
          <a:bodyPr>
            <a:normAutofit fontScale="85000" lnSpcReduction="20000"/>
          </a:bodyPr>
          <a:lstStyle/>
          <a:p>
            <a:pPr marL="68580" indent="0">
              <a:buNone/>
            </a:pPr>
            <a:r>
              <a:rPr lang="en-US" dirty="0"/>
              <a:t>What we did is based on one </a:t>
            </a:r>
            <a:r>
              <a:rPr lang="en-US" b="1" dirty="0">
                <a:solidFill>
                  <a:srgbClr val="FFFF00"/>
                </a:solidFill>
              </a:rPr>
              <a:t>function call convention </a:t>
            </a:r>
            <a:r>
              <a:rPr lang="en-US" dirty="0"/>
              <a:t>that we defined, there could be other conventions. </a:t>
            </a:r>
          </a:p>
          <a:p>
            <a:pPr marL="68580" indent="0">
              <a:buNone/>
            </a:pPr>
            <a:endParaRPr lang="en-US" dirty="0"/>
          </a:p>
          <a:p>
            <a:pPr marL="68580" indent="0">
              <a:buNone/>
            </a:pPr>
            <a:r>
              <a:rPr lang="en-US" dirty="0"/>
              <a:t>Function calls don’t happen for free, it involves manipulating the values of several registers, and accessing memory. </a:t>
            </a:r>
          </a:p>
          <a:p>
            <a:pPr marL="68580" indent="0">
              <a:buNone/>
            </a:pPr>
            <a:endParaRPr lang="en-US" dirty="0"/>
          </a:p>
          <a:p>
            <a:pPr marL="68580" indent="0">
              <a:buNone/>
            </a:pPr>
            <a:r>
              <a:rPr lang="en-US" dirty="0"/>
              <a:t>All of these have performance implications.</a:t>
            </a:r>
          </a:p>
          <a:p>
            <a:pPr marL="68580" indent="0">
              <a:buNone/>
            </a:pPr>
            <a:endParaRPr lang="en-US" dirty="0"/>
          </a:p>
          <a:p>
            <a:pPr marL="68580" indent="0">
              <a:buNone/>
            </a:pPr>
            <a:r>
              <a:rPr lang="en-US" dirty="0"/>
              <a:t>Why “</a:t>
            </a:r>
            <a:r>
              <a:rPr lang="en-US" dirty="0">
                <a:solidFill>
                  <a:srgbClr val="FFFF00"/>
                </a:solidFill>
              </a:rPr>
              <a:t>inline functions</a:t>
            </a:r>
            <a:r>
              <a:rPr lang="en-US" dirty="0"/>
              <a:t>” are faster? Because the the </a:t>
            </a:r>
            <a:r>
              <a:rPr lang="en-US" dirty="0" err="1"/>
              <a:t>callee</a:t>
            </a:r>
            <a:r>
              <a:rPr lang="en-US" dirty="0"/>
              <a:t> assembly code is </a:t>
            </a:r>
            <a:r>
              <a:rPr lang="en-US" b="1" dirty="0">
                <a:solidFill>
                  <a:srgbClr val="FFFF00"/>
                </a:solidFill>
              </a:rPr>
              <a:t>inline</a:t>
            </a:r>
            <a:r>
              <a:rPr lang="en-US" dirty="0">
                <a:solidFill>
                  <a:srgbClr val="FFFF00"/>
                </a:solidFill>
              </a:rPr>
              <a:t> </a:t>
            </a:r>
            <a:r>
              <a:rPr lang="en-US" dirty="0"/>
              <a:t>with the the caller code (</a:t>
            </a:r>
            <a:r>
              <a:rPr lang="en-US" dirty="0" err="1"/>
              <a:t>callee</a:t>
            </a:r>
            <a:r>
              <a:rPr lang="en-US" dirty="0"/>
              <a:t> code is copied to everywhere its called, rather than at a different location), so no need to jump, i.e., no stack and $</a:t>
            </a:r>
            <a:r>
              <a:rPr lang="en-US" dirty="0" err="1"/>
              <a:t>ra</a:t>
            </a:r>
            <a:r>
              <a:rPr lang="en-US" dirty="0"/>
              <a:t> manipulations needed.</a:t>
            </a:r>
          </a:p>
          <a:p>
            <a:pPr marL="68580" indent="0">
              <a:buNone/>
            </a:pPr>
            <a:endParaRPr lang="en-US" dirty="0"/>
          </a:p>
          <a:p>
            <a:pPr marL="68580" indent="0">
              <a:buNone/>
            </a:pPr>
            <a:r>
              <a:rPr lang="en-US" dirty="0"/>
              <a:t>Now you really understand when to use inline, and when not to.</a:t>
            </a:r>
          </a:p>
        </p:txBody>
      </p:sp>
      <p:sp>
        <p:nvSpPr>
          <p:cNvPr id="4" name="Slide Number Placeholder 3"/>
          <p:cNvSpPr>
            <a:spLocks noGrp="1"/>
          </p:cNvSpPr>
          <p:nvPr>
            <p:ph type="sldNum" sz="quarter" idx="12"/>
          </p:nvPr>
        </p:nvSpPr>
        <p:spPr/>
        <p:txBody>
          <a:bodyPr/>
          <a:lstStyle/>
          <a:p>
            <a:fld id="{1552E37E-424F-4DCE-BB6E-731ABDD533B7}" type="slidenum">
              <a:rPr lang="en-CA" smtClean="0"/>
              <a:pPr/>
              <a:t>44</a:t>
            </a:fld>
            <a:endParaRPr lang="en-CA"/>
          </a:p>
        </p:txBody>
      </p:sp>
    </p:spTree>
    <p:extLst>
      <p:ext uri="{BB962C8B-B14F-4D97-AF65-F5344CB8AC3E}">
        <p14:creationId xmlns:p14="http://schemas.microsoft.com/office/powerpoint/2010/main" val="269293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328343"/>
            <a:ext cx="10363200" cy="720080"/>
          </a:xfrm>
        </p:spPr>
        <p:txBody>
          <a:bodyPr/>
          <a:lstStyle/>
          <a:p>
            <a:r>
              <a:rPr lang="en-US" dirty="0"/>
              <a:t>Insights</a:t>
            </a:r>
          </a:p>
        </p:txBody>
      </p:sp>
      <p:sp>
        <p:nvSpPr>
          <p:cNvPr id="4" name="Slide Number Placeholder 3"/>
          <p:cNvSpPr>
            <a:spLocks noGrp="1"/>
          </p:cNvSpPr>
          <p:nvPr>
            <p:ph type="sldNum" sz="quarter" idx="12"/>
          </p:nvPr>
        </p:nvSpPr>
        <p:spPr/>
        <p:txBody>
          <a:bodyPr/>
          <a:lstStyle/>
          <a:p>
            <a:fld id="{1552E37E-424F-4DCE-BB6E-731ABDD533B7}" type="slidenum">
              <a:rPr lang="en-CA" smtClean="0"/>
              <a:pPr/>
              <a:t>45</a:t>
            </a:fld>
            <a:endParaRPr lang="en-CA"/>
          </a:p>
        </p:txBody>
      </p:sp>
      <p:sp>
        <p:nvSpPr>
          <p:cNvPr id="6" name="TextBox 5"/>
          <p:cNvSpPr txBox="1"/>
          <p:nvPr/>
        </p:nvSpPr>
        <p:spPr>
          <a:xfrm>
            <a:off x="1872341" y="2175002"/>
            <a:ext cx="3168352" cy="2123658"/>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dirty="0">
                <a:latin typeface="Courier New" pitchFamily="49" charset="0"/>
                <a:cs typeface="Courier New" pitchFamily="49" charset="0"/>
              </a:rPr>
              <a:t># NAIVE</a:t>
            </a:r>
          </a:p>
          <a:p>
            <a:r>
              <a:rPr lang="en-CA" dirty="0">
                <a:latin typeface="Courier New" pitchFamily="49" charset="0"/>
                <a:cs typeface="Courier New" pitchFamily="49" charset="0"/>
              </a:rPr>
              <a:t>L = [</a:t>
            </a:r>
            <a:r>
              <a:rPr lang="mr-IN" dirty="0">
                <a:latin typeface="Courier New" pitchFamily="49" charset="0"/>
                <a:cs typeface="Courier New" pitchFamily="49" charset="0"/>
              </a:rPr>
              <a:t>……</a:t>
            </a:r>
            <a:r>
              <a:rPr lang="en-CA" dirty="0">
                <a:latin typeface="Courier New" pitchFamily="49" charset="0"/>
                <a:cs typeface="Courier New" pitchFamily="49" charset="0"/>
              </a:rPr>
              <a:t>]</a:t>
            </a:r>
          </a:p>
          <a:p>
            <a:r>
              <a:rPr lang="en-CA" dirty="0">
                <a:latin typeface="Courier New" pitchFamily="49" charset="0"/>
                <a:cs typeface="Courier New" pitchFamily="49" charset="0"/>
              </a:rPr>
              <a:t>counter = 0</a:t>
            </a:r>
          </a:p>
          <a:p>
            <a:r>
              <a:rPr lang="en-CA" dirty="0">
                <a:latin typeface="Courier New" pitchFamily="49" charset="0"/>
                <a:cs typeface="Courier New" pitchFamily="49" charset="0"/>
              </a:rPr>
              <a:t>for x in L:</a:t>
            </a:r>
          </a:p>
          <a:p>
            <a:r>
              <a:rPr lang="en-CA" dirty="0">
                <a:latin typeface="Courier New" pitchFamily="49" charset="0"/>
                <a:cs typeface="Courier New" pitchFamily="49" charset="0"/>
              </a:rPr>
              <a:t>  if x % 2 == 1:</a:t>
            </a:r>
          </a:p>
          <a:p>
            <a:r>
              <a:rPr lang="en-CA" dirty="0">
                <a:latin typeface="Courier New" pitchFamily="49" charset="0"/>
                <a:cs typeface="Courier New" pitchFamily="49" charset="0"/>
              </a:rPr>
              <a:t>    counter +=1</a:t>
            </a:r>
          </a:p>
          <a:p>
            <a:r>
              <a:rPr lang="en-CA" dirty="0">
                <a:latin typeface="Courier New" pitchFamily="49" charset="0"/>
                <a:cs typeface="Courier New" pitchFamily="49" charset="0"/>
              </a:rPr>
              <a:t>return counter</a:t>
            </a:r>
          </a:p>
        </p:txBody>
      </p:sp>
      <p:sp>
        <p:nvSpPr>
          <p:cNvPr id="7" name="TextBox 6"/>
          <p:cNvSpPr txBox="1"/>
          <p:nvPr/>
        </p:nvSpPr>
        <p:spPr>
          <a:xfrm>
            <a:off x="6240016" y="2313501"/>
            <a:ext cx="3832854" cy="1846659"/>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dirty="0">
                <a:latin typeface="Courier New" pitchFamily="49" charset="0"/>
                <a:cs typeface="Courier New" pitchFamily="49" charset="0"/>
              </a:rPr>
              <a:t># BETTER</a:t>
            </a:r>
          </a:p>
          <a:p>
            <a:r>
              <a:rPr lang="en-CA" dirty="0">
                <a:latin typeface="Courier New" pitchFamily="49" charset="0"/>
                <a:cs typeface="Courier New" pitchFamily="49" charset="0"/>
              </a:rPr>
              <a:t>L = [</a:t>
            </a:r>
            <a:r>
              <a:rPr lang="mr-IN" dirty="0">
                <a:latin typeface="Courier New" pitchFamily="49" charset="0"/>
                <a:cs typeface="Courier New" pitchFamily="49" charset="0"/>
              </a:rPr>
              <a:t>……</a:t>
            </a:r>
            <a:r>
              <a:rPr lang="en-CA" dirty="0">
                <a:latin typeface="Courier New" pitchFamily="49" charset="0"/>
                <a:cs typeface="Courier New" pitchFamily="49" charset="0"/>
              </a:rPr>
              <a:t>]</a:t>
            </a:r>
          </a:p>
          <a:p>
            <a:r>
              <a:rPr lang="en-CA" dirty="0">
                <a:latin typeface="Courier New" pitchFamily="49" charset="0"/>
                <a:cs typeface="Courier New" pitchFamily="49" charset="0"/>
              </a:rPr>
              <a:t>counter = 0</a:t>
            </a:r>
          </a:p>
          <a:p>
            <a:r>
              <a:rPr lang="en-CA" dirty="0">
                <a:latin typeface="Courier New" pitchFamily="49" charset="0"/>
                <a:cs typeface="Courier New" pitchFamily="49" charset="0"/>
              </a:rPr>
              <a:t>for x in L:</a:t>
            </a:r>
          </a:p>
          <a:p>
            <a:r>
              <a:rPr lang="en-US" dirty="0">
                <a:latin typeface="Courier New" pitchFamily="49" charset="0"/>
                <a:cs typeface="Courier New" pitchFamily="49" charset="0"/>
              </a:rPr>
              <a:t>   </a:t>
            </a:r>
            <a:r>
              <a:rPr lang="en-US" dirty="0">
                <a:solidFill>
                  <a:srgbClr val="FFFF00"/>
                </a:solidFill>
                <a:latin typeface="Courier New" pitchFamily="49" charset="0"/>
                <a:cs typeface="Courier New" pitchFamily="49" charset="0"/>
              </a:rPr>
              <a:t>counter += (x % 2)</a:t>
            </a:r>
          </a:p>
          <a:p>
            <a:r>
              <a:rPr lang="en-US" dirty="0">
                <a:latin typeface="Courier New" pitchFamily="49" charset="0"/>
                <a:cs typeface="Courier New" pitchFamily="49" charset="0"/>
              </a:rPr>
              <a:t>return counter</a:t>
            </a:r>
          </a:p>
        </p:txBody>
      </p:sp>
    </p:spTree>
    <p:extLst>
      <p:ext uri="{BB962C8B-B14F-4D97-AF65-F5344CB8AC3E}">
        <p14:creationId xmlns:p14="http://schemas.microsoft.com/office/powerpoint/2010/main" val="420886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241715"/>
            <a:ext cx="10363200" cy="720080"/>
          </a:xfrm>
        </p:spPr>
        <p:txBody>
          <a:bodyPr/>
          <a:lstStyle/>
          <a:p>
            <a:r>
              <a:rPr lang="en-US" dirty="0"/>
              <a:t>Insights</a:t>
            </a:r>
          </a:p>
        </p:txBody>
      </p:sp>
      <p:sp>
        <p:nvSpPr>
          <p:cNvPr id="4" name="Slide Number Placeholder 3"/>
          <p:cNvSpPr>
            <a:spLocks noGrp="1"/>
          </p:cNvSpPr>
          <p:nvPr>
            <p:ph type="sldNum" sz="quarter" idx="12"/>
          </p:nvPr>
        </p:nvSpPr>
        <p:spPr/>
        <p:txBody>
          <a:bodyPr/>
          <a:lstStyle/>
          <a:p>
            <a:fld id="{1552E37E-424F-4DCE-BB6E-731ABDD533B7}" type="slidenum">
              <a:rPr lang="en-CA" smtClean="0"/>
              <a:pPr/>
              <a:t>46</a:t>
            </a:fld>
            <a:endParaRPr lang="en-CA"/>
          </a:p>
        </p:txBody>
      </p:sp>
      <p:sp>
        <p:nvSpPr>
          <p:cNvPr id="9" name="TextBox 8"/>
          <p:cNvSpPr txBox="1"/>
          <p:nvPr/>
        </p:nvSpPr>
        <p:spPr>
          <a:xfrm>
            <a:off x="454121" y="1268760"/>
            <a:ext cx="11017224" cy="4985980"/>
          </a:xfrm>
          <a:prstGeom prst="rect">
            <a:avLst/>
          </a:prstGeom>
          <a:noFill/>
        </p:spPr>
        <p:txBody>
          <a:bodyPr wrap="square" rtlCol="0">
            <a:spAutoFit/>
          </a:bodyPr>
          <a:lstStyle/>
          <a:p>
            <a:pPr marL="285750" indent="-285750">
              <a:spcAft>
                <a:spcPts val="600"/>
              </a:spcAft>
              <a:buFont typeface="Arial" charset="0"/>
              <a:buChar char="•"/>
            </a:pPr>
            <a:r>
              <a:rPr lang="en-US" sz="2400" dirty="0"/>
              <a:t>Branching or jumping is in general less efficient than linear execution.</a:t>
            </a:r>
          </a:p>
          <a:p>
            <a:pPr marL="285750" indent="-285750">
              <a:spcAft>
                <a:spcPts val="600"/>
              </a:spcAft>
              <a:buFont typeface="Arial" charset="0"/>
              <a:buChar char="•"/>
            </a:pPr>
            <a:r>
              <a:rPr lang="en-US" sz="2400" dirty="0"/>
              <a:t>Modern processors do </a:t>
            </a:r>
            <a:r>
              <a:rPr lang="en-US" sz="2400" dirty="0">
                <a:solidFill>
                  <a:srgbClr val="FFFF00"/>
                </a:solidFill>
              </a:rPr>
              <a:t>prefetching</a:t>
            </a:r>
            <a:r>
              <a:rPr lang="en-US" sz="2400" dirty="0"/>
              <a:t>, i.e., while you are executing a line of instruction, the next line is already loaded from memory before you’re sure that’s the next line to execute. </a:t>
            </a:r>
          </a:p>
          <a:p>
            <a:pPr marL="742950" lvl="1" indent="-285750">
              <a:spcAft>
                <a:spcPts val="600"/>
              </a:spcAft>
              <a:buFont typeface="Arial" charset="0"/>
              <a:buChar char="•"/>
            </a:pPr>
            <a:r>
              <a:rPr lang="en-US" sz="2400" dirty="0"/>
              <a:t>This is made possible by using a </a:t>
            </a:r>
            <a:r>
              <a:rPr lang="en-US" sz="2400" dirty="0">
                <a:solidFill>
                  <a:srgbClr val="FFFF00"/>
                </a:solidFill>
              </a:rPr>
              <a:t>pipelined</a:t>
            </a:r>
            <a:r>
              <a:rPr lang="en-US" sz="2400" dirty="0"/>
              <a:t> architecture which enables </a:t>
            </a:r>
            <a:r>
              <a:rPr lang="en-US" sz="2400" dirty="0">
                <a:solidFill>
                  <a:srgbClr val="FFFF00"/>
                </a:solidFill>
              </a:rPr>
              <a:t>parallelism</a:t>
            </a:r>
          </a:p>
          <a:p>
            <a:pPr marL="742950" lvl="1" indent="-285750">
              <a:spcAft>
                <a:spcPts val="600"/>
              </a:spcAft>
              <a:buFont typeface="Arial" charset="0"/>
              <a:buChar char="•"/>
            </a:pPr>
            <a:r>
              <a:rPr lang="en-US" sz="2400" dirty="0"/>
              <a:t>It’s a speed boost, but it’d be wasted if you branch to a line different from the next line.</a:t>
            </a:r>
          </a:p>
          <a:p>
            <a:pPr marL="285750" indent="-285750">
              <a:spcAft>
                <a:spcPts val="600"/>
              </a:spcAft>
              <a:buFont typeface="Arial" charset="0"/>
              <a:buChar char="•"/>
            </a:pPr>
            <a:r>
              <a:rPr lang="en-US" sz="2400" dirty="0"/>
              <a:t>More advance modern processors have </a:t>
            </a:r>
            <a:r>
              <a:rPr lang="en-US" sz="2400" dirty="0">
                <a:solidFill>
                  <a:srgbClr val="FFFF00"/>
                </a:solidFill>
              </a:rPr>
              <a:t>branch predictors</a:t>
            </a:r>
            <a:r>
              <a:rPr lang="en-US" sz="2400" dirty="0"/>
              <a:t>, which try to guess which way the branch goes before it’s known for sure.</a:t>
            </a:r>
          </a:p>
          <a:p>
            <a:pPr marL="742950" lvl="1" indent="-285750">
              <a:spcAft>
                <a:spcPts val="600"/>
              </a:spcAft>
              <a:buFont typeface="Arial" charset="0"/>
              <a:buChar char="•"/>
            </a:pPr>
            <a:r>
              <a:rPr lang="en-US" sz="2400" dirty="0"/>
              <a:t>Most modern branch predictors have &gt; 90% accuracy.</a:t>
            </a:r>
          </a:p>
          <a:p>
            <a:pPr marL="742950" lvl="1" indent="-285750">
              <a:spcAft>
                <a:spcPts val="600"/>
              </a:spcAft>
              <a:buFont typeface="Arial" charset="0"/>
              <a:buChar char="•"/>
            </a:pPr>
            <a:r>
              <a:rPr lang="en-US" sz="2400" dirty="0"/>
              <a:t>Pro performance tip: know how your branch predictor works, and write your code in such a way that the branch prediction is more likely to be correct.</a:t>
            </a:r>
          </a:p>
        </p:txBody>
      </p:sp>
    </p:spTree>
    <p:extLst>
      <p:ext uri="{BB962C8B-B14F-4D97-AF65-F5344CB8AC3E}">
        <p14:creationId xmlns:p14="http://schemas.microsoft.com/office/powerpoint/2010/main" val="114155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52E37E-424F-4DCE-BB6E-731ABDD533B7}" type="slidenum">
              <a:rPr lang="en-CA" smtClean="0"/>
              <a:pPr/>
              <a:t>47</a:t>
            </a:fld>
            <a:endParaRPr lang="en-CA"/>
          </a:p>
        </p:txBody>
      </p:sp>
      <p:sp>
        <p:nvSpPr>
          <p:cNvPr id="3" name="TextBox 2"/>
          <p:cNvSpPr txBox="1"/>
          <p:nvPr/>
        </p:nvSpPr>
        <p:spPr>
          <a:xfrm>
            <a:off x="1055440" y="2348880"/>
            <a:ext cx="4360307" cy="1292662"/>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dirty="0" err="1">
                <a:latin typeface="Courier New" pitchFamily="49" charset="0"/>
                <a:cs typeface="Courier New" pitchFamily="49" charset="0"/>
              </a:rPr>
              <a:t>i</a:t>
            </a:r>
            <a:r>
              <a:rPr lang="en-CA" dirty="0">
                <a:latin typeface="Courier New" pitchFamily="49" charset="0"/>
                <a:cs typeface="Courier New" pitchFamily="49" charset="0"/>
              </a:rPr>
              <a:t> = 0</a:t>
            </a:r>
          </a:p>
          <a:p>
            <a:r>
              <a:rPr lang="en-CA" dirty="0">
                <a:latin typeface="Courier New" pitchFamily="49" charset="0"/>
                <a:cs typeface="Courier New" pitchFamily="49" charset="0"/>
              </a:rPr>
              <a:t>while </a:t>
            </a:r>
            <a:r>
              <a:rPr lang="en-CA" dirty="0" err="1">
                <a:latin typeface="Courier New" pitchFamily="49" charset="0"/>
                <a:cs typeface="Courier New" pitchFamily="49" charset="0"/>
              </a:rPr>
              <a:t>i</a:t>
            </a:r>
            <a:r>
              <a:rPr lang="en-CA" dirty="0">
                <a:latin typeface="Courier New" pitchFamily="49" charset="0"/>
                <a:cs typeface="Courier New" pitchFamily="49" charset="0"/>
              </a:rPr>
              <a:t> &lt; 10000:</a:t>
            </a:r>
          </a:p>
          <a:p>
            <a:r>
              <a:rPr lang="en-CA" dirty="0">
                <a:latin typeface="Courier New" pitchFamily="49" charset="0"/>
                <a:cs typeface="Courier New" pitchFamily="49" charset="0"/>
              </a:rPr>
              <a:t>    print(</a:t>
            </a:r>
            <a:r>
              <a:rPr lang="en-CA" dirty="0" err="1">
                <a:latin typeface="Courier New" pitchFamily="49" charset="0"/>
                <a:cs typeface="Courier New" pitchFamily="49" charset="0"/>
              </a:rPr>
              <a:t>i</a:t>
            </a:r>
            <a:r>
              <a:rPr lang="en-CA" dirty="0">
                <a:latin typeface="Courier New" pitchFamily="49" charset="0"/>
                <a:cs typeface="Courier New" pitchFamily="49" charset="0"/>
              </a:rPr>
              <a:t>)</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i</a:t>
            </a:r>
            <a:r>
              <a:rPr lang="en-CA" dirty="0">
                <a:latin typeface="Courier New" pitchFamily="49" charset="0"/>
                <a:cs typeface="Courier New" pitchFamily="49" charset="0"/>
              </a:rPr>
              <a:t> += 1</a:t>
            </a:r>
            <a:endParaRPr lang="en-US" dirty="0">
              <a:latin typeface="Courier New" pitchFamily="49" charset="0"/>
              <a:cs typeface="Courier New" pitchFamily="49" charset="0"/>
            </a:endParaRPr>
          </a:p>
        </p:txBody>
      </p:sp>
      <p:sp>
        <p:nvSpPr>
          <p:cNvPr id="4" name="TextBox 3"/>
          <p:cNvSpPr txBox="1"/>
          <p:nvPr/>
        </p:nvSpPr>
        <p:spPr>
          <a:xfrm>
            <a:off x="6096000" y="635779"/>
            <a:ext cx="4360307" cy="5601533"/>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 0</a:t>
            </a:r>
          </a:p>
          <a:p>
            <a:r>
              <a:rPr lang="en-CA" sz="1600" dirty="0">
                <a:latin typeface="Courier New" pitchFamily="49" charset="0"/>
                <a:cs typeface="Courier New" pitchFamily="49" charset="0"/>
              </a:rPr>
              <a:t>while </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&lt; 1000:</a:t>
            </a:r>
          </a:p>
          <a:p>
            <a:r>
              <a:rPr lang="en-CA" sz="1600" dirty="0">
                <a:latin typeface="Courier New" pitchFamily="49" charset="0"/>
                <a:cs typeface="Courier New" pitchFamily="49" charset="0"/>
              </a:rPr>
              <a:t>    print(</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 1</a:t>
            </a:r>
          </a:p>
          <a:p>
            <a:r>
              <a:rPr lang="en-CA" sz="1600" dirty="0">
                <a:latin typeface="Courier New" pitchFamily="49" charset="0"/>
                <a:cs typeface="Courier New" pitchFamily="49" charset="0"/>
              </a:rPr>
              <a:t>    print(</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 1</a:t>
            </a:r>
          </a:p>
          <a:p>
            <a:r>
              <a:rPr lang="en-CA" sz="1600" dirty="0">
                <a:latin typeface="Courier New" pitchFamily="49" charset="0"/>
                <a:cs typeface="Courier New" pitchFamily="49" charset="0"/>
              </a:rPr>
              <a:t>    print(</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 1</a:t>
            </a:r>
          </a:p>
          <a:p>
            <a:r>
              <a:rPr lang="en-CA" sz="1600" dirty="0">
                <a:latin typeface="Courier New" pitchFamily="49" charset="0"/>
                <a:cs typeface="Courier New" pitchFamily="49" charset="0"/>
              </a:rPr>
              <a:t>    print(</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 1</a:t>
            </a:r>
          </a:p>
          <a:p>
            <a:r>
              <a:rPr lang="en-CA" sz="1600" dirty="0">
                <a:latin typeface="Courier New" pitchFamily="49" charset="0"/>
                <a:cs typeface="Courier New" pitchFamily="49" charset="0"/>
              </a:rPr>
              <a:t>    print(</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 1</a:t>
            </a:r>
          </a:p>
          <a:p>
            <a:r>
              <a:rPr lang="en-CA" sz="1600" dirty="0">
                <a:latin typeface="Courier New" pitchFamily="49" charset="0"/>
                <a:cs typeface="Courier New" pitchFamily="49" charset="0"/>
              </a:rPr>
              <a:t>    print(</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 1</a:t>
            </a:r>
          </a:p>
          <a:p>
            <a:r>
              <a:rPr lang="en-CA" sz="1600" dirty="0">
                <a:latin typeface="Courier New" pitchFamily="49" charset="0"/>
                <a:cs typeface="Courier New" pitchFamily="49" charset="0"/>
              </a:rPr>
              <a:t>    print(</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 1</a:t>
            </a:r>
          </a:p>
          <a:p>
            <a:r>
              <a:rPr lang="en-CA" sz="1600" dirty="0">
                <a:latin typeface="Courier New" pitchFamily="49" charset="0"/>
                <a:cs typeface="Courier New" pitchFamily="49" charset="0"/>
              </a:rPr>
              <a:t>    print(</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 1</a:t>
            </a:r>
          </a:p>
          <a:p>
            <a:r>
              <a:rPr lang="en-CA" sz="1600" dirty="0">
                <a:latin typeface="Courier New" pitchFamily="49" charset="0"/>
                <a:cs typeface="Courier New" pitchFamily="49" charset="0"/>
              </a:rPr>
              <a:t>    print(</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 1</a:t>
            </a:r>
          </a:p>
          <a:p>
            <a:r>
              <a:rPr lang="en-CA" sz="1600" dirty="0">
                <a:latin typeface="Courier New" pitchFamily="49" charset="0"/>
                <a:cs typeface="Courier New" pitchFamily="49" charset="0"/>
              </a:rPr>
              <a:t>    print(</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a:t>
            </a:r>
          </a:p>
          <a:p>
            <a:r>
              <a:rPr lang="en-CA" sz="1600" dirty="0">
                <a:latin typeface="Courier New" pitchFamily="49" charset="0"/>
                <a:cs typeface="Courier New" pitchFamily="49" charset="0"/>
              </a:rPr>
              <a:t>    </a:t>
            </a:r>
            <a:r>
              <a:rPr lang="en-CA" sz="1600" dirty="0" err="1">
                <a:latin typeface="Courier New" pitchFamily="49" charset="0"/>
                <a:cs typeface="Courier New" pitchFamily="49" charset="0"/>
              </a:rPr>
              <a:t>i</a:t>
            </a:r>
            <a:r>
              <a:rPr lang="en-CA" sz="1600" dirty="0">
                <a:latin typeface="Courier New" pitchFamily="49" charset="0"/>
                <a:cs typeface="Courier New" pitchFamily="49" charset="0"/>
              </a:rPr>
              <a:t> += 1</a:t>
            </a:r>
          </a:p>
        </p:txBody>
      </p:sp>
      <p:sp>
        <p:nvSpPr>
          <p:cNvPr id="5" name="TextBox 4">
            <a:extLst>
              <a:ext uri="{FF2B5EF4-FFF2-40B4-BE49-F238E27FC236}">
                <a16:creationId xmlns:a16="http://schemas.microsoft.com/office/drawing/2014/main" id="{920F6F47-B2BA-3C40-8248-A2147F4E1CDD}"/>
              </a:ext>
            </a:extLst>
          </p:cNvPr>
          <p:cNvSpPr txBox="1"/>
          <p:nvPr/>
        </p:nvSpPr>
        <p:spPr>
          <a:xfrm>
            <a:off x="1487350" y="1105580"/>
            <a:ext cx="3528530" cy="523220"/>
          </a:xfrm>
          <a:prstGeom prst="rect">
            <a:avLst/>
          </a:prstGeom>
          <a:noFill/>
        </p:spPr>
        <p:txBody>
          <a:bodyPr wrap="none" rtlCol="0">
            <a:spAutoFit/>
          </a:bodyPr>
          <a:lstStyle/>
          <a:p>
            <a:r>
              <a:rPr lang="en-US" sz="2800" i="1" dirty="0"/>
              <a:t>Which performs better?</a:t>
            </a:r>
          </a:p>
        </p:txBody>
      </p:sp>
    </p:spTree>
    <p:extLst>
      <p:ext uri="{BB962C8B-B14F-4D97-AF65-F5344CB8AC3E}">
        <p14:creationId xmlns:p14="http://schemas.microsoft.com/office/powerpoint/2010/main" val="105977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552E37E-424F-4DCE-BB6E-731ABDD533B7}" type="slidenum">
              <a:rPr lang="en-CA" smtClean="0"/>
              <a:pPr/>
              <a:t>48</a:t>
            </a:fld>
            <a:endParaRPr lang="en-CA"/>
          </a:p>
        </p:txBody>
      </p:sp>
      <p:sp>
        <p:nvSpPr>
          <p:cNvPr id="4" name="TextBox 3"/>
          <p:cNvSpPr txBox="1"/>
          <p:nvPr/>
        </p:nvSpPr>
        <p:spPr>
          <a:xfrm>
            <a:off x="1199456" y="2204864"/>
            <a:ext cx="9793088" cy="2062103"/>
          </a:xfrm>
          <a:prstGeom prst="rect">
            <a:avLst/>
          </a:prstGeom>
          <a:noFill/>
        </p:spPr>
        <p:txBody>
          <a:bodyPr wrap="square" rtlCol="0">
            <a:spAutoFit/>
          </a:bodyPr>
          <a:lstStyle/>
          <a:p>
            <a:r>
              <a:rPr lang="en-US" sz="3200" b="1" i="1" dirty="0"/>
              <a:t>People who are really serious about software should make their own hardware.</a:t>
            </a:r>
          </a:p>
          <a:p>
            <a:endParaRPr lang="en-US" sz="3200" b="1" i="1" dirty="0"/>
          </a:p>
          <a:p>
            <a:r>
              <a:rPr lang="en-US" sz="3200" b="1" i="1" dirty="0"/>
              <a:t>                                                           </a:t>
            </a:r>
            <a:r>
              <a:rPr lang="en-US" sz="2400" b="1" i="1" dirty="0"/>
              <a:t>-- Steve Jobs quoting Alan Kay</a:t>
            </a:r>
            <a:endParaRPr lang="en-US" sz="2400" b="1" dirty="0"/>
          </a:p>
        </p:txBody>
      </p:sp>
    </p:spTree>
    <p:extLst>
      <p:ext uri="{BB962C8B-B14F-4D97-AF65-F5344CB8AC3E}">
        <p14:creationId xmlns:p14="http://schemas.microsoft.com/office/powerpoint/2010/main" val="296021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548680"/>
            <a:ext cx="7772400" cy="914400"/>
          </a:xfrm>
        </p:spPr>
        <p:txBody>
          <a:bodyPr/>
          <a:lstStyle/>
          <a:p>
            <a:r>
              <a:rPr lang="en-US" dirty="0">
                <a:latin typeface="+mn-lt"/>
              </a:rPr>
              <a:t>Practice for home: String function</a:t>
            </a:r>
            <a:endParaRPr lang="en-CA" dirty="0">
              <a:latin typeface="+mn-lt"/>
            </a:endParaRPr>
          </a:p>
        </p:txBody>
      </p:sp>
      <p:sp>
        <p:nvSpPr>
          <p:cNvPr id="4" name="TextBox 3"/>
          <p:cNvSpPr txBox="1"/>
          <p:nvPr/>
        </p:nvSpPr>
        <p:spPr>
          <a:xfrm>
            <a:off x="2639616" y="2132857"/>
            <a:ext cx="6912768" cy="2769989"/>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sz="2400" dirty="0" err="1">
                <a:latin typeface="Courier New" pitchFamily="49" charset="0"/>
                <a:cs typeface="Courier New" pitchFamily="49" charset="0"/>
              </a:rPr>
              <a:t>int</a:t>
            </a:r>
            <a:r>
              <a:rPr lang="en-CA" sz="2400" dirty="0">
                <a:latin typeface="Courier New" pitchFamily="49" charset="0"/>
                <a:cs typeface="Courier New" pitchFamily="49" charset="0"/>
              </a:rPr>
              <a:t> </a:t>
            </a:r>
            <a:r>
              <a:rPr lang="en-CA" sz="2400" dirty="0" err="1">
                <a:latin typeface="Courier New" pitchFamily="49" charset="0"/>
                <a:cs typeface="Courier New" pitchFamily="49" charset="0"/>
              </a:rPr>
              <a:t>strcpy</a:t>
            </a:r>
            <a:r>
              <a:rPr lang="en-CA" sz="2400" dirty="0">
                <a:latin typeface="Courier New" pitchFamily="49" charset="0"/>
                <a:cs typeface="Courier New" pitchFamily="49" charset="0"/>
              </a:rPr>
              <a:t> (char x[], char y[]) {</a:t>
            </a:r>
          </a:p>
          <a:p>
            <a:r>
              <a:rPr lang="en-CA" sz="2400" dirty="0">
                <a:latin typeface="Courier New" pitchFamily="49" charset="0"/>
                <a:cs typeface="Courier New" pitchFamily="49" charset="0"/>
              </a:rPr>
              <a:t>   </a:t>
            </a:r>
            <a:r>
              <a:rPr lang="en-CA" sz="2400" dirty="0" err="1">
                <a:latin typeface="Courier New" pitchFamily="49" charset="0"/>
                <a:cs typeface="Courier New" pitchFamily="49" charset="0"/>
              </a:rPr>
              <a:t>int</a:t>
            </a:r>
            <a:r>
              <a:rPr lang="en-CA" sz="2400" dirty="0">
                <a:latin typeface="Courier New" pitchFamily="49" charset="0"/>
                <a:cs typeface="Courier New" pitchFamily="49" charset="0"/>
              </a:rPr>
              <a:t> </a:t>
            </a:r>
            <a:r>
              <a:rPr lang="en-CA" sz="2400" dirty="0" err="1">
                <a:latin typeface="Courier New" pitchFamily="49" charset="0"/>
                <a:cs typeface="Courier New" pitchFamily="49" charset="0"/>
              </a:rPr>
              <a:t>i</a:t>
            </a:r>
            <a:r>
              <a:rPr lang="en-CA" sz="2400" dirty="0">
                <a:latin typeface="Courier New" pitchFamily="49" charset="0"/>
                <a:cs typeface="Courier New" pitchFamily="49" charset="0"/>
              </a:rPr>
              <a:t>;</a:t>
            </a:r>
          </a:p>
          <a:p>
            <a:r>
              <a:rPr lang="en-CA" sz="2400" dirty="0">
                <a:latin typeface="Courier New" pitchFamily="49" charset="0"/>
                <a:cs typeface="Courier New" pitchFamily="49" charset="0"/>
              </a:rPr>
              <a:t>   </a:t>
            </a:r>
            <a:r>
              <a:rPr lang="en-CA" sz="2400" dirty="0" err="1">
                <a:latin typeface="Courier New" pitchFamily="49" charset="0"/>
                <a:cs typeface="Courier New" pitchFamily="49" charset="0"/>
              </a:rPr>
              <a:t>i</a:t>
            </a:r>
            <a:r>
              <a:rPr lang="en-CA" sz="2400" dirty="0">
                <a:latin typeface="Courier New" pitchFamily="49" charset="0"/>
                <a:cs typeface="Courier New" pitchFamily="49" charset="0"/>
              </a:rPr>
              <a:t>=0;</a:t>
            </a:r>
          </a:p>
          <a:p>
            <a:r>
              <a:rPr lang="en-CA" sz="2400" dirty="0">
                <a:latin typeface="Courier New" pitchFamily="49" charset="0"/>
                <a:cs typeface="Courier New" pitchFamily="49" charset="0"/>
              </a:rPr>
              <a:t>   while ((x[</a:t>
            </a:r>
            <a:r>
              <a:rPr lang="en-CA" sz="2400" dirty="0" err="1">
                <a:latin typeface="Courier New" pitchFamily="49" charset="0"/>
                <a:cs typeface="Courier New" pitchFamily="49" charset="0"/>
              </a:rPr>
              <a:t>i</a:t>
            </a:r>
            <a:r>
              <a:rPr lang="en-CA" sz="2400" dirty="0">
                <a:latin typeface="Courier New" pitchFamily="49" charset="0"/>
                <a:cs typeface="Courier New" pitchFamily="49" charset="0"/>
              </a:rPr>
              <a:t>] = y[</a:t>
            </a:r>
            <a:r>
              <a:rPr lang="en-CA" sz="2400" dirty="0" err="1">
                <a:latin typeface="Courier New" pitchFamily="49" charset="0"/>
                <a:cs typeface="Courier New" pitchFamily="49" charset="0"/>
              </a:rPr>
              <a:t>i</a:t>
            </a:r>
            <a:r>
              <a:rPr lang="en-CA" sz="2400" dirty="0">
                <a:latin typeface="Courier New" pitchFamily="49" charset="0"/>
                <a:cs typeface="Courier New" pitchFamily="49" charset="0"/>
              </a:rPr>
              <a:t>]) != `\0’)</a:t>
            </a:r>
          </a:p>
          <a:p>
            <a:r>
              <a:rPr lang="en-CA" sz="2400" dirty="0">
                <a:latin typeface="Courier New" pitchFamily="49" charset="0"/>
                <a:cs typeface="Courier New" pitchFamily="49" charset="0"/>
              </a:rPr>
              <a:t>      </a:t>
            </a:r>
            <a:r>
              <a:rPr lang="en-CA" sz="2400" dirty="0" err="1">
                <a:latin typeface="Courier New" pitchFamily="49" charset="0"/>
                <a:cs typeface="Courier New" pitchFamily="49" charset="0"/>
              </a:rPr>
              <a:t>i</a:t>
            </a:r>
            <a:r>
              <a:rPr lang="en-CA" sz="2400" dirty="0">
                <a:latin typeface="Courier New" pitchFamily="49" charset="0"/>
                <a:cs typeface="Courier New" pitchFamily="49" charset="0"/>
              </a:rPr>
              <a:t> += 1;</a:t>
            </a:r>
          </a:p>
          <a:p>
            <a:r>
              <a:rPr lang="en-US" sz="2400" dirty="0">
                <a:latin typeface="Courier New" pitchFamily="49" charset="0"/>
                <a:cs typeface="Courier New" pitchFamily="49" charset="0"/>
              </a:rPr>
              <a:t>   return </a:t>
            </a:r>
            <a:r>
              <a:rPr lang="en-US" sz="2400" dirty="0" err="1">
                <a:latin typeface="Courier New" pitchFamily="49" charset="0"/>
                <a:cs typeface="Courier New" pitchFamily="49" charset="0"/>
              </a:rPr>
              <a:t>i</a:t>
            </a:r>
            <a:r>
              <a:rPr lang="en-US" sz="2400" dirty="0">
                <a:latin typeface="Courier New" pitchFamily="49" charset="0"/>
                <a:cs typeface="Courier New" pitchFamily="49" charset="0"/>
              </a:rPr>
              <a:t>;</a:t>
            </a:r>
            <a:endParaRPr lang="en-CA" sz="2400" dirty="0">
              <a:latin typeface="Courier New" pitchFamily="49" charset="0"/>
              <a:cs typeface="Courier New" pitchFamily="49" charset="0"/>
            </a:endParaRPr>
          </a:p>
          <a:p>
            <a:r>
              <a:rPr lang="en-CA" sz="2400" dirty="0">
                <a:latin typeface="Courier New" pitchFamily="49" charset="0"/>
                <a:cs typeface="Courier New" pitchFamily="49" charset="0"/>
              </a:rPr>
              <a:t>}</a:t>
            </a:r>
            <a:endParaRPr lang="en-US" sz="2400" dirty="0">
              <a:latin typeface="Courier New" pitchFamily="49" charset="0"/>
              <a:cs typeface="Courier New" pitchFamily="49" charset="0"/>
            </a:endParaRPr>
          </a:p>
        </p:txBody>
      </p:sp>
      <p:sp>
        <p:nvSpPr>
          <p:cNvPr id="3" name="Slide Number Placeholder 2"/>
          <p:cNvSpPr>
            <a:spLocks noGrp="1"/>
          </p:cNvSpPr>
          <p:nvPr>
            <p:ph type="sldNum" sz="quarter" idx="12"/>
          </p:nvPr>
        </p:nvSpPr>
        <p:spPr/>
        <p:txBody>
          <a:bodyPr/>
          <a:lstStyle/>
          <a:p>
            <a:fld id="{1552E37E-424F-4DCE-BB6E-731ABDD533B7}" type="slidenum">
              <a:rPr lang="en-CA" smtClean="0"/>
              <a:pPr/>
              <a:t>49</a:t>
            </a:fld>
            <a:endParaRPr lang="en-CA"/>
          </a:p>
        </p:txBody>
      </p:sp>
    </p:spTree>
    <p:extLst>
      <p:ext uri="{BB962C8B-B14F-4D97-AF65-F5344CB8AC3E}">
        <p14:creationId xmlns:p14="http://schemas.microsoft.com/office/powerpoint/2010/main" val="425465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999656" y="2348881"/>
            <a:ext cx="6120680" cy="1323439"/>
          </a:xfrm>
          <a:prstGeom prst="rect">
            <a:avLst/>
          </a:prstGeom>
          <a:noFill/>
        </p:spPr>
        <p:txBody>
          <a:bodyPr wrap="square" rtlCol="0">
            <a:spAutoFit/>
          </a:bodyPr>
          <a:lstStyle/>
          <a:p>
            <a:pPr marL="571500" indent="-571500">
              <a:buFont typeface="Arial" panose="020B0604020202020204" pitchFamily="34" charset="0"/>
              <a:buChar char="•"/>
            </a:pPr>
            <a:r>
              <a:rPr lang="en-CA" sz="4000" dirty="0"/>
              <a:t>Memory access</a:t>
            </a:r>
          </a:p>
          <a:p>
            <a:pPr marL="571500" indent="-571500">
              <a:buFont typeface="Arial" panose="020B0604020202020204" pitchFamily="34" charset="0"/>
              <a:buChar char="•"/>
            </a:pPr>
            <a:r>
              <a:rPr lang="en-CA" sz="4000" dirty="0"/>
              <a:t>System calls</a:t>
            </a:r>
          </a:p>
        </p:txBody>
      </p:sp>
      <p:sp>
        <p:nvSpPr>
          <p:cNvPr id="3" name="Slide Number Placeholder 2"/>
          <p:cNvSpPr>
            <a:spLocks noGrp="1"/>
          </p:cNvSpPr>
          <p:nvPr>
            <p:ph type="sldNum" sz="quarter" idx="12"/>
          </p:nvPr>
        </p:nvSpPr>
        <p:spPr/>
        <p:txBody>
          <a:bodyPr/>
          <a:lstStyle/>
          <a:p>
            <a:fld id="{1552E37E-424F-4DCE-BB6E-731ABDD533B7}" type="slidenum">
              <a:rPr lang="en-CA" smtClean="0"/>
              <a:pPr/>
              <a:t>5</a:t>
            </a:fld>
            <a:endParaRPr lang="en-CA"/>
          </a:p>
        </p:txBody>
      </p:sp>
    </p:spTree>
    <p:extLst>
      <p:ext uri="{BB962C8B-B14F-4D97-AF65-F5344CB8AC3E}">
        <p14:creationId xmlns:p14="http://schemas.microsoft.com/office/powerpoint/2010/main" val="385560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Translated string program</a:t>
            </a:r>
            <a:endParaRPr lang="en-CA" dirty="0"/>
          </a:p>
        </p:txBody>
      </p:sp>
      <p:sp>
        <p:nvSpPr>
          <p:cNvPr id="4" name="TextBox 3"/>
          <p:cNvSpPr txBox="1"/>
          <p:nvPr/>
        </p:nvSpPr>
        <p:spPr>
          <a:xfrm>
            <a:off x="2207568" y="1654349"/>
            <a:ext cx="8064896" cy="4616648"/>
          </a:xfrm>
          <a:prstGeom prst="rect">
            <a:avLst/>
          </a:prstGeom>
          <a:solidFill>
            <a:srgbClr val="002060"/>
          </a:solidFill>
          <a:ln w="38100">
            <a:solidFill>
              <a:schemeClr val="accent4">
                <a:lumMod val="20000"/>
                <a:lumOff val="80000"/>
              </a:schemeClr>
            </a:solidFill>
          </a:ln>
        </p:spPr>
        <p:txBody>
          <a:bodyPr wrap="square" lIns="182880" tIns="91440" rIns="182880" bIns="91440" rtlCol="0">
            <a:spAutoFit/>
          </a:bodyPr>
          <a:lstStyle/>
          <a:p>
            <a:r>
              <a:rPr lang="en-CA" dirty="0" err="1">
                <a:latin typeface="Courier New" pitchFamily="49" charset="0"/>
                <a:cs typeface="Courier New" pitchFamily="49" charset="0"/>
              </a:rPr>
              <a:t>strcpy</a:t>
            </a:r>
            <a:r>
              <a:rPr lang="en-CA" dirty="0">
                <a:latin typeface="Courier New" pitchFamily="49" charset="0"/>
                <a:cs typeface="Courier New" pitchFamily="49" charset="0"/>
              </a:rPr>
              <a:t>:	</a:t>
            </a:r>
            <a:r>
              <a:rPr lang="en-CA" dirty="0" err="1">
                <a:latin typeface="Courier New" pitchFamily="49" charset="0"/>
                <a:cs typeface="Courier New" pitchFamily="49" charset="0"/>
              </a:rPr>
              <a:t>lw</a:t>
            </a:r>
            <a:r>
              <a:rPr lang="en-CA" dirty="0">
                <a:latin typeface="Courier New" pitchFamily="49" charset="0"/>
                <a:cs typeface="Courier New" pitchFamily="49" charset="0"/>
              </a:rPr>
              <a:t> 	$a0, 0($</a:t>
            </a:r>
            <a:r>
              <a:rPr lang="en-CA" dirty="0" err="1">
                <a:latin typeface="Courier New" pitchFamily="49" charset="0"/>
                <a:cs typeface="Courier New" pitchFamily="49" charset="0"/>
              </a:rPr>
              <a:t>sp</a:t>
            </a:r>
            <a:r>
              <a:rPr lang="en-CA" dirty="0">
                <a:latin typeface="Courier New" pitchFamily="49" charset="0"/>
                <a:cs typeface="Courier New" pitchFamily="49" charset="0"/>
              </a:rPr>
              <a:t>)	 	# pop x address</a:t>
            </a:r>
            <a:endParaRPr lang="zh-CN" altLang="en-US" dirty="0">
              <a:latin typeface="Courier New" pitchFamily="49" charset="0"/>
              <a:cs typeface="Courier New" pitchFamily="49" charset="0"/>
            </a:endParaRPr>
          </a:p>
          <a:p>
            <a:r>
              <a:rPr lang="zh-CN" altLang="en-US"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$sp, $sp, 4		#  off the stack				</a:t>
            </a:r>
          </a:p>
          <a:p>
            <a:r>
              <a:rPr lang="en-US" dirty="0">
                <a:latin typeface="Courier New" pitchFamily="49" charset="0"/>
                <a:cs typeface="Courier New" pitchFamily="49" charset="0"/>
              </a:rPr>
              <a:t>		</a:t>
            </a:r>
            <a:r>
              <a:rPr lang="en-CA" dirty="0" err="1">
                <a:latin typeface="Courier New" pitchFamily="49" charset="0"/>
                <a:cs typeface="Courier New" pitchFamily="49" charset="0"/>
              </a:rPr>
              <a:t>lw</a:t>
            </a:r>
            <a:r>
              <a:rPr lang="en-CA" dirty="0">
                <a:latin typeface="Courier New" pitchFamily="49" charset="0"/>
                <a:cs typeface="Courier New" pitchFamily="49" charset="0"/>
              </a:rPr>
              <a:t> 	$a1, 0($</a:t>
            </a:r>
            <a:r>
              <a:rPr lang="en-CA" dirty="0" err="1">
                <a:latin typeface="Courier New" pitchFamily="49" charset="0"/>
                <a:cs typeface="Courier New" pitchFamily="49" charset="0"/>
              </a:rPr>
              <a:t>sp</a:t>
            </a:r>
            <a:r>
              <a:rPr lang="en-CA" dirty="0">
                <a:latin typeface="Courier New" pitchFamily="49" charset="0"/>
                <a:cs typeface="Courier New" pitchFamily="49" charset="0"/>
              </a:rPr>
              <a:t>) 		# pop y address</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4		#  off the stack</a:t>
            </a:r>
          </a:p>
          <a:p>
            <a:r>
              <a:rPr lang="en-CA" dirty="0">
                <a:latin typeface="Courier New" pitchFamily="49" charset="0"/>
                <a:cs typeface="Courier New" pitchFamily="49" charset="0"/>
              </a:rPr>
              <a:t>		add 	$s0, $zero, $zero	# $s0 = offset </a:t>
            </a:r>
            <a:r>
              <a:rPr lang="en-CA" dirty="0" err="1">
                <a:latin typeface="Courier New" pitchFamily="49" charset="0"/>
                <a:cs typeface="Courier New" pitchFamily="49" charset="0"/>
              </a:rPr>
              <a:t>i</a:t>
            </a:r>
            <a:endParaRPr lang="en-CA" dirty="0">
              <a:latin typeface="Courier New" pitchFamily="49" charset="0"/>
              <a:cs typeface="Courier New" pitchFamily="49" charset="0"/>
            </a:endParaRPr>
          </a:p>
          <a:p>
            <a:r>
              <a:rPr lang="en-CA" dirty="0">
                <a:latin typeface="Courier New" pitchFamily="49" charset="0"/>
                <a:cs typeface="Courier New" pitchFamily="49" charset="0"/>
              </a:rPr>
              <a:t>L1: 		add 	$t1, $s0, $a0		# $t1 = x + </a:t>
            </a:r>
            <a:r>
              <a:rPr lang="en-CA" dirty="0" err="1">
                <a:latin typeface="Courier New" pitchFamily="49" charset="0"/>
                <a:cs typeface="Courier New" pitchFamily="49" charset="0"/>
              </a:rPr>
              <a:t>i</a:t>
            </a:r>
            <a:endParaRPr lang="en-CA" dirty="0">
              <a:latin typeface="Courier New" pitchFamily="49" charset="0"/>
              <a:cs typeface="Courier New" pitchFamily="49" charset="0"/>
            </a:endParaRPr>
          </a:p>
          <a:p>
            <a:r>
              <a:rPr lang="en-CA" dirty="0">
                <a:latin typeface="Courier New" pitchFamily="49" charset="0"/>
                <a:cs typeface="Courier New" pitchFamily="49" charset="0"/>
              </a:rPr>
              <a:t>		lb 	$t2, 0($t1)		# $t2 = x[</a:t>
            </a:r>
            <a:r>
              <a:rPr lang="en-CA" dirty="0" err="1">
                <a:latin typeface="Courier New" pitchFamily="49" charset="0"/>
                <a:cs typeface="Courier New" pitchFamily="49" charset="0"/>
              </a:rPr>
              <a:t>i</a:t>
            </a:r>
            <a:r>
              <a:rPr lang="en-CA" dirty="0">
                <a:latin typeface="Courier New" pitchFamily="49" charset="0"/>
                <a:cs typeface="Courier New" pitchFamily="49" charset="0"/>
              </a:rPr>
              <a:t>]</a:t>
            </a:r>
          </a:p>
          <a:p>
            <a:r>
              <a:rPr lang="en-CA" dirty="0">
                <a:latin typeface="Courier New" pitchFamily="49" charset="0"/>
                <a:cs typeface="Courier New" pitchFamily="49" charset="0"/>
              </a:rPr>
              <a:t>		add 	$t3, $s0, $a1		# $t3 = y + </a:t>
            </a:r>
            <a:r>
              <a:rPr lang="en-CA" dirty="0" err="1">
                <a:latin typeface="Courier New" pitchFamily="49" charset="0"/>
                <a:cs typeface="Courier New" pitchFamily="49" charset="0"/>
              </a:rPr>
              <a:t>i</a:t>
            </a:r>
            <a:endParaRPr lang="en-CA" dirty="0">
              <a:latin typeface="Courier New" pitchFamily="49" charset="0"/>
              <a:cs typeface="Courier New" pitchFamily="49" charset="0"/>
            </a:endParaRPr>
          </a:p>
          <a:p>
            <a:r>
              <a:rPr lang="en-CA" dirty="0">
                <a:latin typeface="Courier New" pitchFamily="49" charset="0"/>
                <a:cs typeface="Courier New" pitchFamily="49" charset="0"/>
              </a:rPr>
              <a:t>		</a:t>
            </a:r>
            <a:r>
              <a:rPr lang="en-CA" dirty="0" err="1">
                <a:latin typeface="Courier New" pitchFamily="49" charset="0"/>
                <a:cs typeface="Courier New" pitchFamily="49" charset="0"/>
              </a:rPr>
              <a:t>sb</a:t>
            </a:r>
            <a:r>
              <a:rPr lang="en-CA" dirty="0">
                <a:latin typeface="Courier New" pitchFamily="49" charset="0"/>
                <a:cs typeface="Courier New" pitchFamily="49" charset="0"/>
              </a:rPr>
              <a:t> 	$t2, 0($t3)		# y[</a:t>
            </a:r>
            <a:r>
              <a:rPr lang="en-CA" dirty="0" err="1">
                <a:latin typeface="Courier New" pitchFamily="49" charset="0"/>
                <a:cs typeface="Courier New" pitchFamily="49" charset="0"/>
              </a:rPr>
              <a:t>i</a:t>
            </a:r>
            <a:r>
              <a:rPr lang="en-CA" dirty="0">
                <a:latin typeface="Courier New" pitchFamily="49" charset="0"/>
                <a:cs typeface="Courier New" pitchFamily="49" charset="0"/>
              </a:rPr>
              <a:t>] = $t2</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beq</a:t>
            </a:r>
            <a:r>
              <a:rPr lang="en-CA" dirty="0">
                <a:latin typeface="Courier New" pitchFamily="49" charset="0"/>
                <a:cs typeface="Courier New" pitchFamily="49" charset="0"/>
              </a:rPr>
              <a:t> 	$t2, $zero, L2	# y[</a:t>
            </a:r>
            <a:r>
              <a:rPr lang="en-CA" dirty="0" err="1">
                <a:latin typeface="Courier New" pitchFamily="49" charset="0"/>
                <a:cs typeface="Courier New" pitchFamily="49" charset="0"/>
              </a:rPr>
              <a:t>i</a:t>
            </a:r>
            <a:r>
              <a:rPr lang="en-CA" dirty="0">
                <a:latin typeface="Courier New" pitchFamily="49" charset="0"/>
                <a:cs typeface="Courier New" pitchFamily="49" charset="0"/>
              </a:rPr>
              <a:t>] = ‘/0’?</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addi</a:t>
            </a:r>
            <a:r>
              <a:rPr lang="en-CA" dirty="0">
                <a:latin typeface="Courier New" pitchFamily="49" charset="0"/>
                <a:cs typeface="Courier New" pitchFamily="49" charset="0"/>
              </a:rPr>
              <a:t> 	$s0, $s0, 1		# </a:t>
            </a:r>
            <a:r>
              <a:rPr lang="en-CA" dirty="0" err="1">
                <a:latin typeface="Courier New" pitchFamily="49" charset="0"/>
                <a:cs typeface="Courier New" pitchFamily="49" charset="0"/>
              </a:rPr>
              <a:t>i</a:t>
            </a:r>
            <a:r>
              <a:rPr lang="en-CA" dirty="0">
                <a:latin typeface="Courier New" pitchFamily="49" charset="0"/>
                <a:cs typeface="Courier New" pitchFamily="49" charset="0"/>
              </a:rPr>
              <a:t>++</a:t>
            </a:r>
          </a:p>
          <a:p>
            <a:r>
              <a:rPr lang="en-CA" dirty="0">
                <a:latin typeface="Courier New" pitchFamily="49" charset="0"/>
                <a:cs typeface="Courier New" pitchFamily="49" charset="0"/>
              </a:rPr>
              <a:t>		j 	L1			# loop</a:t>
            </a:r>
          </a:p>
          <a:p>
            <a:r>
              <a:rPr lang="en-CA" dirty="0">
                <a:latin typeface="Courier New" pitchFamily="49" charset="0"/>
                <a:cs typeface="Courier New" pitchFamily="49" charset="0"/>
              </a:rPr>
              <a:t>L2: 		</a:t>
            </a:r>
            <a:r>
              <a:rPr lang="en-CA" dirty="0" err="1">
                <a:latin typeface="Courier New" pitchFamily="49" charset="0"/>
                <a:cs typeface="Courier New" pitchFamily="49" charset="0"/>
              </a:rPr>
              <a:t>addi</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a:t>
            </a:r>
            <a:r>
              <a:rPr lang="en-CA" dirty="0" err="1">
                <a:latin typeface="Courier New" pitchFamily="49" charset="0"/>
                <a:cs typeface="Courier New" pitchFamily="49" charset="0"/>
              </a:rPr>
              <a:t>sp</a:t>
            </a:r>
            <a:r>
              <a:rPr lang="en-CA" dirty="0">
                <a:latin typeface="Courier New" pitchFamily="49" charset="0"/>
                <a:cs typeface="Courier New" pitchFamily="49" charset="0"/>
              </a:rPr>
              <a:t>, -4 		# push </a:t>
            </a:r>
            <a:r>
              <a:rPr lang="en-CA" dirty="0" err="1">
                <a:latin typeface="Courier New" pitchFamily="49" charset="0"/>
                <a:cs typeface="Courier New" pitchFamily="49" charset="0"/>
              </a:rPr>
              <a:t>i</a:t>
            </a:r>
            <a:r>
              <a:rPr lang="en-CA" dirty="0">
                <a:latin typeface="Courier New" pitchFamily="49" charset="0"/>
                <a:cs typeface="Courier New" pitchFamily="49" charset="0"/>
              </a:rPr>
              <a:t> onto </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sw</a:t>
            </a:r>
            <a:r>
              <a:rPr lang="en-CA" dirty="0">
                <a:latin typeface="Courier New" pitchFamily="49" charset="0"/>
                <a:cs typeface="Courier New" pitchFamily="49" charset="0"/>
              </a:rPr>
              <a:t> 	$s0, 0($</a:t>
            </a:r>
            <a:r>
              <a:rPr lang="en-CA" dirty="0" err="1">
                <a:latin typeface="Courier New" pitchFamily="49" charset="0"/>
                <a:cs typeface="Courier New" pitchFamily="49" charset="0"/>
              </a:rPr>
              <a:t>sp</a:t>
            </a:r>
            <a:r>
              <a:rPr lang="en-CA" dirty="0">
                <a:latin typeface="Courier New" pitchFamily="49" charset="0"/>
                <a:cs typeface="Courier New" pitchFamily="49" charset="0"/>
              </a:rPr>
              <a:t>) 		#  top of stack</a:t>
            </a:r>
          </a:p>
          <a:p>
            <a:r>
              <a:rPr lang="en-CA" dirty="0">
                <a:latin typeface="Courier New" pitchFamily="49" charset="0"/>
                <a:cs typeface="Courier New" pitchFamily="49" charset="0"/>
              </a:rPr>
              <a:t>		</a:t>
            </a:r>
            <a:r>
              <a:rPr lang="en-CA" dirty="0" err="1">
                <a:latin typeface="Courier New" pitchFamily="49" charset="0"/>
                <a:cs typeface="Courier New" pitchFamily="49" charset="0"/>
              </a:rPr>
              <a:t>jr</a:t>
            </a:r>
            <a:r>
              <a:rPr lang="en-CA" dirty="0">
                <a:latin typeface="Courier New" pitchFamily="49" charset="0"/>
                <a:cs typeface="Courier New" pitchFamily="49" charset="0"/>
              </a:rPr>
              <a:t> 	$</a:t>
            </a:r>
            <a:r>
              <a:rPr lang="en-CA" dirty="0" err="1">
                <a:latin typeface="Courier New" pitchFamily="49" charset="0"/>
                <a:cs typeface="Courier New" pitchFamily="49" charset="0"/>
              </a:rPr>
              <a:t>ra</a:t>
            </a:r>
            <a:r>
              <a:rPr lang="en-CA" dirty="0">
                <a:latin typeface="Courier New" pitchFamily="49" charset="0"/>
                <a:cs typeface="Courier New" pitchFamily="49" charset="0"/>
              </a:rPr>
              <a:t>			# return </a:t>
            </a:r>
            <a:endParaRPr lang="en-US" dirty="0">
              <a:latin typeface="Courier New" pitchFamily="49" charset="0"/>
              <a:cs typeface="Courier New" pitchFamily="49" charset="0"/>
            </a:endParaRPr>
          </a:p>
        </p:txBody>
      </p:sp>
      <p:grpSp>
        <p:nvGrpSpPr>
          <p:cNvPr id="13" name="Group 12"/>
          <p:cNvGrpSpPr/>
          <p:nvPr/>
        </p:nvGrpSpPr>
        <p:grpSpPr>
          <a:xfrm>
            <a:off x="2517634" y="1772816"/>
            <a:ext cx="1634150" cy="1296144"/>
            <a:chOff x="993634" y="1772816"/>
            <a:chExt cx="1634150" cy="1296144"/>
          </a:xfrm>
        </p:grpSpPr>
        <p:sp>
          <p:nvSpPr>
            <p:cNvPr id="5" name="Left Brace 4"/>
            <p:cNvSpPr/>
            <p:nvPr/>
          </p:nvSpPr>
          <p:spPr>
            <a:xfrm>
              <a:off x="2339752" y="1772816"/>
              <a:ext cx="288032" cy="1296144"/>
            </a:xfrm>
            <a:prstGeom prst="leftBrace">
              <a:avLst>
                <a:gd name="adj1" fmla="val 77181"/>
                <a:gd name="adj2" fmla="val 5765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8" name="TextBox 7"/>
            <p:cNvSpPr txBox="1"/>
            <p:nvPr/>
          </p:nvSpPr>
          <p:spPr>
            <a:xfrm>
              <a:off x="993634" y="2348880"/>
              <a:ext cx="1359668" cy="369332"/>
            </a:xfrm>
            <a:prstGeom prst="rect">
              <a:avLst/>
            </a:prstGeom>
            <a:noFill/>
          </p:spPr>
          <p:txBody>
            <a:bodyPr wrap="none" rtlCol="0">
              <a:spAutoFit/>
            </a:bodyPr>
            <a:lstStyle/>
            <a:p>
              <a:r>
                <a:rPr lang="en-US" dirty="0">
                  <a:solidFill>
                    <a:srgbClr val="7FD13B"/>
                  </a:solidFill>
                </a:rPr>
                <a:t>initialization</a:t>
              </a:r>
              <a:endParaRPr lang="en-CA" dirty="0">
                <a:solidFill>
                  <a:srgbClr val="7FD13B"/>
                </a:solidFill>
              </a:endParaRPr>
            </a:p>
          </p:txBody>
        </p:sp>
      </p:grpSp>
      <p:grpSp>
        <p:nvGrpSpPr>
          <p:cNvPr id="12" name="Group 11"/>
          <p:cNvGrpSpPr/>
          <p:nvPr/>
        </p:nvGrpSpPr>
        <p:grpSpPr>
          <a:xfrm>
            <a:off x="2279576" y="3140968"/>
            <a:ext cx="1872208" cy="1872208"/>
            <a:chOff x="755576" y="3140968"/>
            <a:chExt cx="1872208" cy="1872208"/>
          </a:xfrm>
        </p:grpSpPr>
        <p:sp>
          <p:nvSpPr>
            <p:cNvPr id="6" name="Left Brace 5"/>
            <p:cNvSpPr/>
            <p:nvPr/>
          </p:nvSpPr>
          <p:spPr>
            <a:xfrm>
              <a:off x="2339752" y="3140968"/>
              <a:ext cx="288032" cy="1872208"/>
            </a:xfrm>
            <a:prstGeom prst="leftBrace">
              <a:avLst>
                <a:gd name="adj1" fmla="val 77181"/>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TextBox 8"/>
            <p:cNvSpPr txBox="1"/>
            <p:nvPr/>
          </p:nvSpPr>
          <p:spPr>
            <a:xfrm>
              <a:off x="755576" y="3901730"/>
              <a:ext cx="1646605" cy="369332"/>
            </a:xfrm>
            <a:prstGeom prst="rect">
              <a:avLst/>
            </a:prstGeom>
            <a:noFill/>
          </p:spPr>
          <p:txBody>
            <a:bodyPr wrap="none" rtlCol="0">
              <a:spAutoFit/>
            </a:bodyPr>
            <a:lstStyle/>
            <a:p>
              <a:r>
                <a:rPr lang="en-US" dirty="0">
                  <a:solidFill>
                    <a:srgbClr val="7FD13B"/>
                  </a:solidFill>
                </a:rPr>
                <a:t>main algorithm</a:t>
              </a:r>
              <a:endParaRPr lang="en-CA" dirty="0">
                <a:solidFill>
                  <a:srgbClr val="7FD13B"/>
                </a:solidFill>
              </a:endParaRPr>
            </a:p>
          </p:txBody>
        </p:sp>
      </p:grpSp>
      <p:grpSp>
        <p:nvGrpSpPr>
          <p:cNvPr id="11" name="Group 10"/>
          <p:cNvGrpSpPr/>
          <p:nvPr/>
        </p:nvGrpSpPr>
        <p:grpSpPr>
          <a:xfrm>
            <a:off x="3340444" y="5085184"/>
            <a:ext cx="811340" cy="720080"/>
            <a:chOff x="1816444" y="5085184"/>
            <a:chExt cx="811340" cy="720080"/>
          </a:xfrm>
        </p:grpSpPr>
        <p:sp>
          <p:nvSpPr>
            <p:cNvPr id="7" name="Left Brace 6"/>
            <p:cNvSpPr/>
            <p:nvPr/>
          </p:nvSpPr>
          <p:spPr>
            <a:xfrm>
              <a:off x="2339752" y="5085184"/>
              <a:ext cx="288032" cy="720080"/>
            </a:xfrm>
            <a:prstGeom prst="leftBrace">
              <a:avLst>
                <a:gd name="adj1" fmla="val 77181"/>
                <a:gd name="adj2" fmla="val 6529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TextBox 9"/>
            <p:cNvSpPr txBox="1"/>
            <p:nvPr/>
          </p:nvSpPr>
          <p:spPr>
            <a:xfrm>
              <a:off x="1816444" y="5373216"/>
              <a:ext cx="545342" cy="369332"/>
            </a:xfrm>
            <a:prstGeom prst="rect">
              <a:avLst/>
            </a:prstGeom>
            <a:noFill/>
          </p:spPr>
          <p:txBody>
            <a:bodyPr wrap="none" rtlCol="0">
              <a:spAutoFit/>
            </a:bodyPr>
            <a:lstStyle/>
            <a:p>
              <a:r>
                <a:rPr lang="en-US" dirty="0">
                  <a:solidFill>
                    <a:srgbClr val="7FD13B"/>
                  </a:solidFill>
                </a:rPr>
                <a:t>end</a:t>
              </a:r>
              <a:endParaRPr lang="en-CA" dirty="0">
                <a:solidFill>
                  <a:srgbClr val="7FD13B"/>
                </a:solidFill>
              </a:endParaRPr>
            </a:p>
          </p:txBody>
        </p:sp>
      </p:grpSp>
      <p:sp>
        <p:nvSpPr>
          <p:cNvPr id="3" name="Slide Number Placeholder 2"/>
          <p:cNvSpPr>
            <a:spLocks noGrp="1"/>
          </p:cNvSpPr>
          <p:nvPr>
            <p:ph type="sldNum" sz="quarter" idx="12"/>
          </p:nvPr>
        </p:nvSpPr>
        <p:spPr/>
        <p:txBody>
          <a:bodyPr/>
          <a:lstStyle/>
          <a:p>
            <a:fld id="{1552E37E-424F-4DCE-BB6E-731ABDD533B7}" type="slidenum">
              <a:rPr lang="en-CA" smtClean="0"/>
              <a:pPr/>
              <a:t>50</a:t>
            </a:fld>
            <a:endParaRPr lang="en-CA"/>
          </a:p>
        </p:txBody>
      </p:sp>
    </p:spTree>
    <p:extLst>
      <p:ext uri="{BB962C8B-B14F-4D97-AF65-F5344CB8AC3E}">
        <p14:creationId xmlns:p14="http://schemas.microsoft.com/office/powerpoint/2010/main" val="116616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404664"/>
            <a:ext cx="7772400" cy="914400"/>
          </a:xfrm>
        </p:spPr>
        <p:txBody>
          <a:bodyPr/>
          <a:lstStyle/>
          <a:p>
            <a:r>
              <a:rPr lang="en-US" dirty="0"/>
              <a:t>Interacting with memory</a:t>
            </a:r>
            <a:endParaRPr lang="en-CA" dirty="0"/>
          </a:p>
        </p:txBody>
      </p:sp>
      <p:sp>
        <p:nvSpPr>
          <p:cNvPr id="4" name="Content Placeholder 3"/>
          <p:cNvSpPr>
            <a:spLocks noGrp="1"/>
          </p:cNvSpPr>
          <p:nvPr>
            <p:ph idx="1"/>
          </p:nvPr>
        </p:nvSpPr>
        <p:spPr>
          <a:xfrm>
            <a:off x="2279576" y="1305376"/>
            <a:ext cx="7931224" cy="4726760"/>
          </a:xfrm>
        </p:spPr>
        <p:txBody>
          <a:bodyPr/>
          <a:lstStyle/>
          <a:p>
            <a:r>
              <a:rPr lang="en-US" dirty="0"/>
              <a:t>All of the previous instructions perform operations on </a:t>
            </a:r>
            <a:r>
              <a:rPr lang="en-US" dirty="0">
                <a:solidFill>
                  <a:srgbClr val="FFFF00"/>
                </a:solidFill>
              </a:rPr>
              <a:t>registers</a:t>
            </a:r>
            <a:r>
              <a:rPr lang="en-US" dirty="0"/>
              <a:t> and </a:t>
            </a:r>
            <a:r>
              <a:rPr lang="en-US" dirty="0">
                <a:solidFill>
                  <a:srgbClr val="FFFF00"/>
                </a:solidFill>
              </a:rPr>
              <a:t>immediate</a:t>
            </a:r>
            <a:r>
              <a:rPr lang="en-US" dirty="0"/>
              <a:t> values.</a:t>
            </a:r>
          </a:p>
          <a:p>
            <a:pPr lvl="1"/>
            <a:r>
              <a:rPr lang="en-US" dirty="0"/>
              <a:t>What about </a:t>
            </a:r>
            <a:r>
              <a:rPr lang="en-US" dirty="0">
                <a:solidFill>
                  <a:srgbClr val="FFFF00"/>
                </a:solidFill>
              </a:rPr>
              <a:t>memory</a:t>
            </a:r>
            <a:r>
              <a:rPr lang="en-US" dirty="0"/>
              <a:t>?</a:t>
            </a:r>
          </a:p>
          <a:p>
            <a:r>
              <a:rPr lang="en-US" dirty="0"/>
              <a:t>All programs must fetch values from memory into registers, operate on them, and then store the values back into memory.</a:t>
            </a:r>
          </a:p>
          <a:p>
            <a:r>
              <a:rPr lang="en-US" dirty="0"/>
              <a:t>Memory operations are I-type, with the form:</a:t>
            </a:r>
            <a:endParaRPr lang="en-CA" dirty="0"/>
          </a:p>
        </p:txBody>
      </p:sp>
      <p:sp>
        <p:nvSpPr>
          <p:cNvPr id="5" name="Rounded Rectangle 4"/>
          <p:cNvSpPr/>
          <p:nvPr/>
        </p:nvSpPr>
        <p:spPr>
          <a:xfrm>
            <a:off x="4223792" y="4977784"/>
            <a:ext cx="3816424" cy="755472"/>
          </a:xfrm>
          <a:prstGeom prst="roundRect">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Courier New" pitchFamily="49" charset="0"/>
                <a:cs typeface="Courier New" pitchFamily="49" charset="0"/>
              </a:rPr>
              <a:t>lw</a:t>
            </a:r>
            <a:r>
              <a:rPr lang="en-US" sz="2400" dirty="0">
                <a:latin typeface="Courier New" pitchFamily="49" charset="0"/>
                <a:cs typeface="Courier New" pitchFamily="49" charset="0"/>
              </a:rPr>
              <a:t>  $t0, 12($s0)</a:t>
            </a:r>
            <a:endParaRPr lang="en-CA" sz="2400" dirty="0">
              <a:latin typeface="Courier New" pitchFamily="49" charset="0"/>
              <a:cs typeface="Courier New" pitchFamily="49" charset="0"/>
            </a:endParaRPr>
          </a:p>
        </p:txBody>
      </p:sp>
      <p:sp>
        <p:nvSpPr>
          <p:cNvPr id="6" name="TextBox 5"/>
          <p:cNvSpPr txBox="1"/>
          <p:nvPr/>
        </p:nvSpPr>
        <p:spPr>
          <a:xfrm>
            <a:off x="2207568" y="5157192"/>
            <a:ext cx="1447832" cy="369332"/>
          </a:xfrm>
          <a:prstGeom prst="rect">
            <a:avLst/>
          </a:prstGeom>
          <a:noFill/>
        </p:spPr>
        <p:txBody>
          <a:bodyPr wrap="none" rtlCol="0">
            <a:spAutoFit/>
          </a:bodyPr>
          <a:lstStyle/>
          <a:p>
            <a:r>
              <a:rPr lang="en-US" dirty="0"/>
              <a:t>Load or store</a:t>
            </a:r>
            <a:endParaRPr lang="en-CA" dirty="0"/>
          </a:p>
        </p:txBody>
      </p:sp>
      <p:sp>
        <p:nvSpPr>
          <p:cNvPr id="7" name="TextBox 6"/>
          <p:cNvSpPr txBox="1"/>
          <p:nvPr/>
        </p:nvSpPr>
        <p:spPr>
          <a:xfrm>
            <a:off x="2783633" y="5949280"/>
            <a:ext cx="1952779" cy="369332"/>
          </a:xfrm>
          <a:prstGeom prst="rect">
            <a:avLst/>
          </a:prstGeom>
          <a:noFill/>
        </p:spPr>
        <p:txBody>
          <a:bodyPr wrap="none" rtlCol="0">
            <a:spAutoFit/>
          </a:bodyPr>
          <a:lstStyle/>
          <a:p>
            <a:r>
              <a:rPr lang="en-US" dirty="0"/>
              <a:t>Local data register</a:t>
            </a:r>
            <a:endParaRPr lang="en-CA" dirty="0"/>
          </a:p>
        </p:txBody>
      </p:sp>
      <p:sp>
        <p:nvSpPr>
          <p:cNvPr id="8" name="TextBox 7"/>
          <p:cNvSpPr txBox="1"/>
          <p:nvPr/>
        </p:nvSpPr>
        <p:spPr>
          <a:xfrm>
            <a:off x="8386400" y="4968878"/>
            <a:ext cx="2328455" cy="923330"/>
          </a:xfrm>
          <a:prstGeom prst="rect">
            <a:avLst/>
          </a:prstGeom>
          <a:noFill/>
        </p:spPr>
        <p:txBody>
          <a:bodyPr wrap="square" rtlCol="0">
            <a:spAutoFit/>
          </a:bodyPr>
          <a:lstStyle/>
          <a:p>
            <a:r>
              <a:rPr lang="en-US" dirty="0"/>
              <a:t>Register storing </a:t>
            </a:r>
            <a:r>
              <a:rPr lang="en-US" dirty="0">
                <a:solidFill>
                  <a:srgbClr val="FFFF00"/>
                </a:solidFill>
              </a:rPr>
              <a:t>base</a:t>
            </a:r>
            <a:r>
              <a:rPr lang="en-US" dirty="0"/>
              <a:t> address of data value in memory</a:t>
            </a:r>
            <a:endParaRPr lang="en-CA" dirty="0"/>
          </a:p>
        </p:txBody>
      </p:sp>
      <p:sp>
        <p:nvSpPr>
          <p:cNvPr id="9" name="TextBox 8"/>
          <p:cNvSpPr txBox="1"/>
          <p:nvPr/>
        </p:nvSpPr>
        <p:spPr>
          <a:xfrm>
            <a:off x="6456040" y="6021288"/>
            <a:ext cx="2952328" cy="369332"/>
          </a:xfrm>
          <a:prstGeom prst="rect">
            <a:avLst/>
          </a:prstGeom>
          <a:noFill/>
        </p:spPr>
        <p:txBody>
          <a:bodyPr wrap="square" rtlCol="0">
            <a:spAutoFit/>
          </a:bodyPr>
          <a:lstStyle/>
          <a:p>
            <a:r>
              <a:rPr lang="en-US" dirty="0">
                <a:solidFill>
                  <a:srgbClr val="FFFF00"/>
                </a:solidFill>
              </a:rPr>
              <a:t>Offset</a:t>
            </a:r>
            <a:r>
              <a:rPr lang="en-US" dirty="0"/>
              <a:t> from memory address</a:t>
            </a:r>
            <a:endParaRPr lang="en-CA" dirty="0"/>
          </a:p>
        </p:txBody>
      </p:sp>
      <p:cxnSp>
        <p:nvCxnSpPr>
          <p:cNvPr id="11" name="Straight Arrow Connector 10"/>
          <p:cNvCxnSpPr/>
          <p:nvPr/>
        </p:nvCxnSpPr>
        <p:spPr>
          <a:xfrm>
            <a:off x="3664316" y="5345506"/>
            <a:ext cx="914400" cy="0"/>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27848" y="5517232"/>
            <a:ext cx="792088" cy="576064"/>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541903" y="5489522"/>
            <a:ext cx="288032" cy="504056"/>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1"/>
          </p:cNvCxnSpPr>
          <p:nvPr/>
        </p:nvCxnSpPr>
        <p:spPr>
          <a:xfrm flipH="1" flipV="1">
            <a:off x="7450298" y="5328921"/>
            <a:ext cx="936102" cy="101622"/>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1552E37E-424F-4DCE-BB6E-731ABDD533B7}" type="slidenum">
              <a:rPr lang="en-CA" smtClean="0"/>
              <a:pPr/>
              <a:t>6</a:t>
            </a:fld>
            <a:endParaRPr lang="en-CA"/>
          </a:p>
        </p:txBody>
      </p:sp>
    </p:spTree>
    <p:extLst>
      <p:ext uri="{BB962C8B-B14F-4D97-AF65-F5344CB8AC3E}">
        <p14:creationId xmlns:p14="http://schemas.microsoft.com/office/powerpoint/2010/main" val="66559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animBg="1"/>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reminder</a:t>
            </a:r>
            <a:endParaRPr lang="en-CA" dirty="0"/>
          </a:p>
        </p:txBody>
      </p:sp>
      <p:sp>
        <p:nvSpPr>
          <p:cNvPr id="3" name="TextBox 2"/>
          <p:cNvSpPr txBox="1"/>
          <p:nvPr/>
        </p:nvSpPr>
        <p:spPr>
          <a:xfrm>
            <a:off x="2927648" y="1844825"/>
            <a:ext cx="6552728" cy="3139321"/>
          </a:xfrm>
          <a:prstGeom prst="rect">
            <a:avLst/>
          </a:prstGeom>
          <a:noFill/>
        </p:spPr>
        <p:txBody>
          <a:bodyPr wrap="square" rtlCol="0">
            <a:spAutoFit/>
          </a:bodyPr>
          <a:lstStyle/>
          <a:p>
            <a:pPr>
              <a:lnSpc>
                <a:spcPct val="150000"/>
              </a:lnSpc>
            </a:pPr>
            <a:r>
              <a:rPr lang="en-US" sz="4400" dirty="0"/>
              <a:t>Word: 4-byte</a:t>
            </a:r>
          </a:p>
          <a:p>
            <a:pPr>
              <a:lnSpc>
                <a:spcPct val="150000"/>
              </a:lnSpc>
            </a:pPr>
            <a:r>
              <a:rPr lang="en-US" sz="4400" dirty="0"/>
              <a:t>Half-word: 2-byte</a:t>
            </a:r>
          </a:p>
          <a:p>
            <a:pPr>
              <a:lnSpc>
                <a:spcPct val="150000"/>
              </a:lnSpc>
            </a:pPr>
            <a:r>
              <a:rPr lang="en-US" sz="4400" dirty="0"/>
              <a:t>Byte: 1-byte</a:t>
            </a:r>
            <a:endParaRPr lang="en-CA" sz="4400" dirty="0"/>
          </a:p>
        </p:txBody>
      </p:sp>
      <p:sp>
        <p:nvSpPr>
          <p:cNvPr id="4" name="Slide Number Placeholder 3"/>
          <p:cNvSpPr>
            <a:spLocks noGrp="1"/>
          </p:cNvSpPr>
          <p:nvPr>
            <p:ph type="sldNum" sz="quarter" idx="12"/>
          </p:nvPr>
        </p:nvSpPr>
        <p:spPr/>
        <p:txBody>
          <a:bodyPr/>
          <a:lstStyle/>
          <a:p>
            <a:fld id="{1552E37E-424F-4DCE-BB6E-731ABDD533B7}" type="slidenum">
              <a:rPr lang="en-CA" smtClean="0"/>
              <a:pPr/>
              <a:t>7</a:t>
            </a:fld>
            <a:endParaRPr lang="en-CA"/>
          </a:p>
        </p:txBody>
      </p:sp>
    </p:spTree>
    <p:extLst>
      <p:ext uri="{BB962C8B-B14F-4D97-AF65-F5344CB8AC3E}">
        <p14:creationId xmlns:p14="http://schemas.microsoft.com/office/powerpoint/2010/main" val="44955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&amp; store instructions</a:t>
            </a:r>
            <a:endParaRPr lang="en-CA" dirty="0"/>
          </a:p>
        </p:txBody>
      </p:sp>
      <p:graphicFrame>
        <p:nvGraphicFramePr>
          <p:cNvPr id="4" name="Content Placeholder 3"/>
          <p:cNvGraphicFramePr>
            <a:graphicFrameLocks noGrp="1"/>
          </p:cNvGraphicFramePr>
          <p:nvPr>
            <p:ph sz="half" idx="1"/>
          </p:nvPr>
        </p:nvGraphicFramePr>
        <p:xfrm>
          <a:off x="2351584" y="1412776"/>
          <a:ext cx="7272808" cy="3744414"/>
        </p:xfrm>
        <a:graphic>
          <a:graphicData uri="http://schemas.openxmlformats.org/drawingml/2006/table">
            <a:tbl>
              <a:tblPr firstRow="1" bandRow="1">
                <a:tableStyleId>{5C22544A-7EE6-4342-B048-85BDC9FD1C3A}</a:tableStyleId>
              </a:tblPr>
              <a:tblGrid>
                <a:gridCol w="1398618">
                  <a:extLst>
                    <a:ext uri="{9D8B030D-6E8A-4147-A177-3AD203B41FA5}">
                      <a16:colId xmlns:a16="http://schemas.microsoft.com/office/drawing/2014/main" val="20000"/>
                    </a:ext>
                  </a:extLst>
                </a:gridCol>
                <a:gridCol w="2097925">
                  <a:extLst>
                    <a:ext uri="{9D8B030D-6E8A-4147-A177-3AD203B41FA5}">
                      <a16:colId xmlns:a16="http://schemas.microsoft.com/office/drawing/2014/main" val="20001"/>
                    </a:ext>
                  </a:extLst>
                </a:gridCol>
                <a:gridCol w="1268176">
                  <a:extLst>
                    <a:ext uri="{9D8B030D-6E8A-4147-A177-3AD203B41FA5}">
                      <a16:colId xmlns:a16="http://schemas.microsoft.com/office/drawing/2014/main" val="20002"/>
                    </a:ext>
                  </a:extLst>
                </a:gridCol>
                <a:gridCol w="2508089">
                  <a:extLst>
                    <a:ext uri="{9D8B030D-6E8A-4147-A177-3AD203B41FA5}">
                      <a16:colId xmlns:a16="http://schemas.microsoft.com/office/drawing/2014/main" val="20003"/>
                    </a:ext>
                  </a:extLst>
                </a:gridCol>
              </a:tblGrid>
              <a:tr h="416046">
                <a:tc>
                  <a:txBody>
                    <a:bodyPr/>
                    <a:lstStyle/>
                    <a:p>
                      <a:r>
                        <a:rPr lang="en-CA" dirty="0"/>
                        <a:t>Instruction</a:t>
                      </a:r>
                    </a:p>
                  </a:txBody>
                  <a:tcPr marL="49410" marR="49410" anchor="ctr"/>
                </a:tc>
                <a:tc>
                  <a:txBody>
                    <a:bodyPr/>
                    <a:lstStyle/>
                    <a:p>
                      <a:r>
                        <a:rPr lang="en-CA" dirty="0" err="1"/>
                        <a:t>Opcode</a:t>
                      </a:r>
                      <a:r>
                        <a:rPr lang="en-CA" dirty="0"/>
                        <a:t>/Function</a:t>
                      </a:r>
                    </a:p>
                  </a:txBody>
                  <a:tcPr marL="49410" marR="49410" anchor="ctr"/>
                </a:tc>
                <a:tc>
                  <a:txBody>
                    <a:bodyPr/>
                    <a:lstStyle/>
                    <a:p>
                      <a:r>
                        <a:rPr lang="en-CA" dirty="0"/>
                        <a:t>Syntax</a:t>
                      </a:r>
                    </a:p>
                  </a:txBody>
                  <a:tcPr marL="49410" marR="49410" anchor="ctr"/>
                </a:tc>
                <a:tc>
                  <a:txBody>
                    <a:bodyPr/>
                    <a:lstStyle/>
                    <a:p>
                      <a:r>
                        <a:rPr lang="en-CA" dirty="0"/>
                        <a:t>Operation</a:t>
                      </a:r>
                    </a:p>
                  </a:txBody>
                  <a:tcPr marL="49410" marR="49410" anchor="ctr"/>
                </a:tc>
                <a:extLst>
                  <a:ext uri="{0D108BD9-81ED-4DB2-BD59-A6C34878D82A}">
                    <a16:rowId xmlns:a16="http://schemas.microsoft.com/office/drawing/2014/main" val="10000"/>
                  </a:ext>
                </a:extLst>
              </a:tr>
              <a:tr h="416046">
                <a:tc>
                  <a:txBody>
                    <a:bodyPr/>
                    <a:lstStyle/>
                    <a:p>
                      <a:r>
                        <a:rPr lang="en-CA" dirty="0">
                          <a:latin typeface="Courier New" pitchFamily="49" charset="0"/>
                          <a:cs typeface="Courier New" pitchFamily="49" charset="0"/>
                        </a:rPr>
                        <a:t>lb</a:t>
                      </a:r>
                    </a:p>
                  </a:txBody>
                  <a:tcPr anchor="ctr"/>
                </a:tc>
                <a:tc>
                  <a:txBody>
                    <a:bodyPr/>
                    <a:lstStyle/>
                    <a:p>
                      <a:r>
                        <a:rPr lang="en-CA"/>
                        <a:t>100000</a:t>
                      </a:r>
                    </a:p>
                  </a:txBody>
                  <a:tcPr anchor="ctr"/>
                </a:tc>
                <a:tc>
                  <a:txBody>
                    <a:bodyPr/>
                    <a:lstStyle/>
                    <a:p>
                      <a:r>
                        <a:rPr kumimoji="0" lang="en-CA" b="0" i="0" kern="1200" dirty="0">
                          <a:solidFill>
                            <a:schemeClr val="dk1"/>
                          </a:solidFill>
                          <a:latin typeface="+mn-lt"/>
                          <a:ea typeface="+mn-ea"/>
                          <a:cs typeface="+mn-cs"/>
                        </a:rPr>
                        <a:t>$t, </a:t>
                      </a:r>
                      <a:r>
                        <a:rPr kumimoji="0" lang="en-CA" b="0" i="0" kern="1200" dirty="0" err="1">
                          <a:solidFill>
                            <a:schemeClr val="dk1"/>
                          </a:solidFill>
                          <a:latin typeface="+mn-lt"/>
                          <a:ea typeface="+mn-ea"/>
                          <a:cs typeface="+mn-cs"/>
                        </a:rPr>
                        <a:t>i</a:t>
                      </a:r>
                      <a:r>
                        <a:rPr kumimoji="0" lang="en-CA" b="0" i="0" kern="1200" dirty="0">
                          <a:solidFill>
                            <a:schemeClr val="dk1"/>
                          </a:solidFill>
                          <a:latin typeface="+mn-lt"/>
                          <a:ea typeface="+mn-ea"/>
                          <a:cs typeface="+mn-cs"/>
                        </a:rPr>
                        <a:t> ($s)</a:t>
                      </a:r>
                      <a:endParaRPr lang="en-CA" dirty="0"/>
                    </a:p>
                  </a:txBody>
                  <a:tcPr anchor="ctr"/>
                </a:tc>
                <a:tc>
                  <a:txBody>
                    <a:bodyPr/>
                    <a:lstStyle/>
                    <a:p>
                      <a:r>
                        <a:rPr lang="pt-BR"/>
                        <a:t>$t = SE (MEM [$s + i]:1)</a:t>
                      </a:r>
                    </a:p>
                  </a:txBody>
                  <a:tcPr anchor="ctr"/>
                </a:tc>
                <a:extLst>
                  <a:ext uri="{0D108BD9-81ED-4DB2-BD59-A6C34878D82A}">
                    <a16:rowId xmlns:a16="http://schemas.microsoft.com/office/drawing/2014/main" val="10001"/>
                  </a:ext>
                </a:extLst>
              </a:tr>
              <a:tr h="416046">
                <a:tc>
                  <a:txBody>
                    <a:bodyPr/>
                    <a:lstStyle/>
                    <a:p>
                      <a:r>
                        <a:rPr lang="en-CA">
                          <a:latin typeface="Courier New" pitchFamily="49" charset="0"/>
                          <a:cs typeface="Courier New" pitchFamily="49" charset="0"/>
                        </a:rPr>
                        <a:t>lbu</a:t>
                      </a:r>
                    </a:p>
                  </a:txBody>
                  <a:tcPr anchor="ctr"/>
                </a:tc>
                <a:tc>
                  <a:txBody>
                    <a:bodyPr/>
                    <a:lstStyle/>
                    <a:p>
                      <a:r>
                        <a:rPr lang="en-CA"/>
                        <a:t>100100</a:t>
                      </a:r>
                    </a:p>
                  </a:txBody>
                  <a:tcPr anchor="ctr"/>
                </a:tc>
                <a:tc>
                  <a:txBody>
                    <a:bodyPr/>
                    <a:lstStyle/>
                    <a:p>
                      <a:r>
                        <a:rPr kumimoji="0" lang="en-CA" b="0" i="0" kern="1200" dirty="0">
                          <a:solidFill>
                            <a:schemeClr val="dk1"/>
                          </a:solidFill>
                          <a:latin typeface="+mn-lt"/>
                          <a:ea typeface="+mn-ea"/>
                          <a:cs typeface="+mn-cs"/>
                        </a:rPr>
                        <a:t>$t, </a:t>
                      </a:r>
                      <a:r>
                        <a:rPr kumimoji="0" lang="en-CA" b="0" i="0" kern="1200" dirty="0" err="1">
                          <a:solidFill>
                            <a:schemeClr val="dk1"/>
                          </a:solidFill>
                          <a:latin typeface="+mn-lt"/>
                          <a:ea typeface="+mn-ea"/>
                          <a:cs typeface="+mn-cs"/>
                        </a:rPr>
                        <a:t>i</a:t>
                      </a:r>
                      <a:r>
                        <a:rPr kumimoji="0" lang="en-CA" b="0" i="0" kern="1200" dirty="0">
                          <a:solidFill>
                            <a:schemeClr val="dk1"/>
                          </a:solidFill>
                          <a:latin typeface="+mn-lt"/>
                          <a:ea typeface="+mn-ea"/>
                          <a:cs typeface="+mn-cs"/>
                        </a:rPr>
                        <a:t> ($s)</a:t>
                      </a:r>
                      <a:endParaRPr lang="en-CA" dirty="0"/>
                    </a:p>
                  </a:txBody>
                  <a:tcPr anchor="ctr"/>
                </a:tc>
                <a:tc>
                  <a:txBody>
                    <a:bodyPr/>
                    <a:lstStyle/>
                    <a:p>
                      <a:r>
                        <a:rPr lang="pl-PL"/>
                        <a:t>$t = ZE (MEM [$s + i]:1)</a:t>
                      </a:r>
                    </a:p>
                  </a:txBody>
                  <a:tcPr anchor="ctr"/>
                </a:tc>
                <a:extLst>
                  <a:ext uri="{0D108BD9-81ED-4DB2-BD59-A6C34878D82A}">
                    <a16:rowId xmlns:a16="http://schemas.microsoft.com/office/drawing/2014/main" val="10002"/>
                  </a:ext>
                </a:extLst>
              </a:tr>
              <a:tr h="416046">
                <a:tc>
                  <a:txBody>
                    <a:bodyPr/>
                    <a:lstStyle/>
                    <a:p>
                      <a:r>
                        <a:rPr lang="en-CA" dirty="0">
                          <a:latin typeface="Courier New" pitchFamily="49" charset="0"/>
                          <a:cs typeface="Courier New" pitchFamily="49" charset="0"/>
                        </a:rPr>
                        <a:t>lh</a:t>
                      </a:r>
                    </a:p>
                  </a:txBody>
                  <a:tcPr anchor="ctr"/>
                </a:tc>
                <a:tc>
                  <a:txBody>
                    <a:bodyPr/>
                    <a:lstStyle/>
                    <a:p>
                      <a:r>
                        <a:rPr lang="en-CA"/>
                        <a:t>100001</a:t>
                      </a:r>
                    </a:p>
                  </a:txBody>
                  <a:tcPr anchor="ctr"/>
                </a:tc>
                <a:tc>
                  <a:txBody>
                    <a:bodyPr/>
                    <a:lstStyle/>
                    <a:p>
                      <a:r>
                        <a:rPr kumimoji="0" lang="en-CA" b="0" i="0" kern="1200" dirty="0">
                          <a:solidFill>
                            <a:schemeClr val="dk1"/>
                          </a:solidFill>
                          <a:latin typeface="+mn-lt"/>
                          <a:ea typeface="+mn-ea"/>
                          <a:cs typeface="+mn-cs"/>
                        </a:rPr>
                        <a:t>$t, </a:t>
                      </a:r>
                      <a:r>
                        <a:rPr kumimoji="0" lang="en-CA" b="0" i="0" kern="1200" dirty="0" err="1">
                          <a:solidFill>
                            <a:schemeClr val="dk1"/>
                          </a:solidFill>
                          <a:latin typeface="+mn-lt"/>
                          <a:ea typeface="+mn-ea"/>
                          <a:cs typeface="+mn-cs"/>
                        </a:rPr>
                        <a:t>i</a:t>
                      </a:r>
                      <a:r>
                        <a:rPr kumimoji="0" lang="en-CA" b="0" i="0" kern="1200" dirty="0">
                          <a:solidFill>
                            <a:schemeClr val="dk1"/>
                          </a:solidFill>
                          <a:latin typeface="+mn-lt"/>
                          <a:ea typeface="+mn-ea"/>
                          <a:cs typeface="+mn-cs"/>
                        </a:rPr>
                        <a:t> ($s)</a:t>
                      </a:r>
                      <a:endParaRPr lang="en-CA" dirty="0"/>
                    </a:p>
                  </a:txBody>
                  <a:tcPr anchor="ctr"/>
                </a:tc>
                <a:tc>
                  <a:txBody>
                    <a:bodyPr/>
                    <a:lstStyle/>
                    <a:p>
                      <a:r>
                        <a:rPr lang="pt-BR"/>
                        <a:t>$t = SE (MEM [$s + i]:2)</a:t>
                      </a:r>
                    </a:p>
                  </a:txBody>
                  <a:tcPr anchor="ctr"/>
                </a:tc>
                <a:extLst>
                  <a:ext uri="{0D108BD9-81ED-4DB2-BD59-A6C34878D82A}">
                    <a16:rowId xmlns:a16="http://schemas.microsoft.com/office/drawing/2014/main" val="10003"/>
                  </a:ext>
                </a:extLst>
              </a:tr>
              <a:tr h="416046">
                <a:tc>
                  <a:txBody>
                    <a:bodyPr/>
                    <a:lstStyle/>
                    <a:p>
                      <a:r>
                        <a:rPr lang="en-CA">
                          <a:latin typeface="Courier New" pitchFamily="49" charset="0"/>
                          <a:cs typeface="Courier New" pitchFamily="49" charset="0"/>
                        </a:rPr>
                        <a:t>lhu</a:t>
                      </a:r>
                    </a:p>
                  </a:txBody>
                  <a:tcPr anchor="ctr"/>
                </a:tc>
                <a:tc>
                  <a:txBody>
                    <a:bodyPr/>
                    <a:lstStyle/>
                    <a:p>
                      <a:r>
                        <a:rPr lang="en-CA" dirty="0"/>
                        <a:t>100101</a:t>
                      </a:r>
                    </a:p>
                  </a:txBody>
                  <a:tcPr anchor="ctr"/>
                </a:tc>
                <a:tc>
                  <a:txBody>
                    <a:bodyPr/>
                    <a:lstStyle/>
                    <a:p>
                      <a:r>
                        <a:rPr kumimoji="0" lang="en-CA" b="0" i="0" kern="1200" dirty="0">
                          <a:solidFill>
                            <a:schemeClr val="dk1"/>
                          </a:solidFill>
                          <a:latin typeface="+mn-lt"/>
                          <a:ea typeface="+mn-ea"/>
                          <a:cs typeface="+mn-cs"/>
                        </a:rPr>
                        <a:t>$t, </a:t>
                      </a:r>
                      <a:r>
                        <a:rPr kumimoji="0" lang="en-CA" b="0" i="0" kern="1200" dirty="0" err="1">
                          <a:solidFill>
                            <a:schemeClr val="dk1"/>
                          </a:solidFill>
                          <a:latin typeface="+mn-lt"/>
                          <a:ea typeface="+mn-ea"/>
                          <a:cs typeface="+mn-cs"/>
                        </a:rPr>
                        <a:t>i</a:t>
                      </a:r>
                      <a:r>
                        <a:rPr kumimoji="0" lang="en-CA" b="0" i="0" kern="1200" dirty="0">
                          <a:solidFill>
                            <a:schemeClr val="dk1"/>
                          </a:solidFill>
                          <a:latin typeface="+mn-lt"/>
                          <a:ea typeface="+mn-ea"/>
                          <a:cs typeface="+mn-cs"/>
                        </a:rPr>
                        <a:t> ($s)</a:t>
                      </a:r>
                      <a:endParaRPr lang="en-CA" dirty="0"/>
                    </a:p>
                  </a:txBody>
                  <a:tcPr anchor="ctr"/>
                </a:tc>
                <a:tc>
                  <a:txBody>
                    <a:bodyPr/>
                    <a:lstStyle/>
                    <a:p>
                      <a:r>
                        <a:rPr lang="pl-PL"/>
                        <a:t>$t = ZE (MEM [$s + i]:2)</a:t>
                      </a:r>
                    </a:p>
                  </a:txBody>
                  <a:tcPr anchor="ctr"/>
                </a:tc>
                <a:extLst>
                  <a:ext uri="{0D108BD9-81ED-4DB2-BD59-A6C34878D82A}">
                    <a16:rowId xmlns:a16="http://schemas.microsoft.com/office/drawing/2014/main" val="10004"/>
                  </a:ext>
                </a:extLst>
              </a:tr>
              <a:tr h="416046">
                <a:tc>
                  <a:txBody>
                    <a:bodyPr/>
                    <a:lstStyle/>
                    <a:p>
                      <a:r>
                        <a:rPr lang="en-CA" dirty="0" err="1">
                          <a:latin typeface="Courier New" pitchFamily="49" charset="0"/>
                          <a:cs typeface="Courier New" pitchFamily="49" charset="0"/>
                        </a:rPr>
                        <a:t>lw</a:t>
                      </a:r>
                      <a:endParaRPr lang="en-CA" dirty="0">
                        <a:latin typeface="Courier New" pitchFamily="49" charset="0"/>
                        <a:cs typeface="Courier New" pitchFamily="49" charset="0"/>
                      </a:endParaRPr>
                    </a:p>
                  </a:txBody>
                  <a:tcPr anchor="ctr"/>
                </a:tc>
                <a:tc>
                  <a:txBody>
                    <a:bodyPr/>
                    <a:lstStyle/>
                    <a:p>
                      <a:r>
                        <a:rPr lang="en-CA" dirty="0"/>
                        <a:t>100011</a:t>
                      </a:r>
                    </a:p>
                  </a:txBody>
                  <a:tcPr anchor="ctr"/>
                </a:tc>
                <a:tc>
                  <a:txBody>
                    <a:bodyPr/>
                    <a:lstStyle/>
                    <a:p>
                      <a:r>
                        <a:rPr kumimoji="0" lang="en-CA" b="0" i="0" kern="1200" dirty="0">
                          <a:solidFill>
                            <a:schemeClr val="dk1"/>
                          </a:solidFill>
                          <a:latin typeface="+mn-lt"/>
                          <a:ea typeface="+mn-ea"/>
                          <a:cs typeface="+mn-cs"/>
                        </a:rPr>
                        <a:t>$t, </a:t>
                      </a:r>
                      <a:r>
                        <a:rPr kumimoji="0" lang="en-CA" b="0" i="0" kern="1200" dirty="0" err="1">
                          <a:solidFill>
                            <a:schemeClr val="dk1"/>
                          </a:solidFill>
                          <a:latin typeface="+mn-lt"/>
                          <a:ea typeface="+mn-ea"/>
                          <a:cs typeface="+mn-cs"/>
                        </a:rPr>
                        <a:t>i</a:t>
                      </a:r>
                      <a:r>
                        <a:rPr kumimoji="0" lang="en-CA" b="0" i="0" kern="1200" dirty="0">
                          <a:solidFill>
                            <a:schemeClr val="dk1"/>
                          </a:solidFill>
                          <a:latin typeface="+mn-lt"/>
                          <a:ea typeface="+mn-ea"/>
                          <a:cs typeface="+mn-cs"/>
                        </a:rPr>
                        <a:t> ($s)</a:t>
                      </a:r>
                      <a:endParaRPr lang="en-CA" dirty="0"/>
                    </a:p>
                  </a:txBody>
                  <a:tcPr anchor="ctr"/>
                </a:tc>
                <a:tc>
                  <a:txBody>
                    <a:bodyPr/>
                    <a:lstStyle/>
                    <a:p>
                      <a:r>
                        <a:rPr lang="en-CA" dirty="0"/>
                        <a:t>$t = MEM [$s + </a:t>
                      </a:r>
                      <a:r>
                        <a:rPr lang="en-CA" dirty="0" err="1"/>
                        <a:t>i</a:t>
                      </a:r>
                      <a:r>
                        <a:rPr lang="en-CA" dirty="0"/>
                        <a:t>]:4</a:t>
                      </a:r>
                    </a:p>
                  </a:txBody>
                  <a:tcPr anchor="ctr"/>
                </a:tc>
                <a:extLst>
                  <a:ext uri="{0D108BD9-81ED-4DB2-BD59-A6C34878D82A}">
                    <a16:rowId xmlns:a16="http://schemas.microsoft.com/office/drawing/2014/main" val="10005"/>
                  </a:ext>
                </a:extLst>
              </a:tr>
              <a:tr h="416046">
                <a:tc>
                  <a:txBody>
                    <a:bodyPr/>
                    <a:lstStyle/>
                    <a:p>
                      <a:r>
                        <a:rPr lang="en-CA" dirty="0" err="1">
                          <a:latin typeface="Courier New" pitchFamily="49" charset="0"/>
                          <a:cs typeface="Courier New" pitchFamily="49" charset="0"/>
                        </a:rPr>
                        <a:t>sb</a:t>
                      </a:r>
                      <a:endParaRPr lang="en-CA" dirty="0">
                        <a:latin typeface="Courier New" pitchFamily="49" charset="0"/>
                        <a:cs typeface="Courier New" pitchFamily="49" charset="0"/>
                      </a:endParaRPr>
                    </a:p>
                  </a:txBody>
                  <a:tcPr anchor="ctr"/>
                </a:tc>
                <a:tc>
                  <a:txBody>
                    <a:bodyPr/>
                    <a:lstStyle/>
                    <a:p>
                      <a:r>
                        <a:rPr lang="en-CA"/>
                        <a:t>101000</a:t>
                      </a:r>
                    </a:p>
                  </a:txBody>
                  <a:tcPr anchor="ctr"/>
                </a:tc>
                <a:tc>
                  <a:txBody>
                    <a:bodyPr/>
                    <a:lstStyle/>
                    <a:p>
                      <a:r>
                        <a:rPr kumimoji="0" lang="en-CA" b="0" i="0" kern="1200" dirty="0">
                          <a:solidFill>
                            <a:schemeClr val="dk1"/>
                          </a:solidFill>
                          <a:latin typeface="+mn-lt"/>
                          <a:ea typeface="+mn-ea"/>
                          <a:cs typeface="+mn-cs"/>
                        </a:rPr>
                        <a:t>$t, </a:t>
                      </a:r>
                      <a:r>
                        <a:rPr kumimoji="0" lang="en-CA" b="0" i="0" kern="1200" dirty="0" err="1">
                          <a:solidFill>
                            <a:schemeClr val="dk1"/>
                          </a:solidFill>
                          <a:latin typeface="+mn-lt"/>
                          <a:ea typeface="+mn-ea"/>
                          <a:cs typeface="+mn-cs"/>
                        </a:rPr>
                        <a:t>i</a:t>
                      </a:r>
                      <a:r>
                        <a:rPr kumimoji="0" lang="en-CA" b="0" i="0" kern="1200" dirty="0">
                          <a:solidFill>
                            <a:schemeClr val="dk1"/>
                          </a:solidFill>
                          <a:latin typeface="+mn-lt"/>
                          <a:ea typeface="+mn-ea"/>
                          <a:cs typeface="+mn-cs"/>
                        </a:rPr>
                        <a:t> ($s)</a:t>
                      </a:r>
                      <a:endParaRPr lang="en-CA" dirty="0"/>
                    </a:p>
                  </a:txBody>
                  <a:tcPr anchor="ctr"/>
                </a:tc>
                <a:tc>
                  <a:txBody>
                    <a:bodyPr/>
                    <a:lstStyle/>
                    <a:p>
                      <a:r>
                        <a:rPr lang="en-CA"/>
                        <a:t>MEM [$s + i]:1 = LB ($t)</a:t>
                      </a:r>
                    </a:p>
                  </a:txBody>
                  <a:tcPr anchor="ctr"/>
                </a:tc>
                <a:extLst>
                  <a:ext uri="{0D108BD9-81ED-4DB2-BD59-A6C34878D82A}">
                    <a16:rowId xmlns:a16="http://schemas.microsoft.com/office/drawing/2014/main" val="10006"/>
                  </a:ext>
                </a:extLst>
              </a:tr>
              <a:tr h="416046">
                <a:tc>
                  <a:txBody>
                    <a:bodyPr/>
                    <a:lstStyle/>
                    <a:p>
                      <a:r>
                        <a:rPr lang="en-CA" dirty="0" err="1">
                          <a:latin typeface="Courier New" pitchFamily="49" charset="0"/>
                          <a:cs typeface="Courier New" pitchFamily="49" charset="0"/>
                        </a:rPr>
                        <a:t>sh</a:t>
                      </a:r>
                      <a:endParaRPr lang="en-CA" dirty="0">
                        <a:latin typeface="Courier New" pitchFamily="49" charset="0"/>
                        <a:cs typeface="Courier New" pitchFamily="49" charset="0"/>
                      </a:endParaRPr>
                    </a:p>
                  </a:txBody>
                  <a:tcPr anchor="ctr"/>
                </a:tc>
                <a:tc>
                  <a:txBody>
                    <a:bodyPr/>
                    <a:lstStyle/>
                    <a:p>
                      <a:r>
                        <a:rPr lang="en-CA"/>
                        <a:t>101001</a:t>
                      </a:r>
                    </a:p>
                  </a:txBody>
                  <a:tcPr anchor="ctr"/>
                </a:tc>
                <a:tc>
                  <a:txBody>
                    <a:bodyPr/>
                    <a:lstStyle/>
                    <a:p>
                      <a:r>
                        <a:rPr kumimoji="0" lang="en-CA" b="0" i="0" kern="1200" dirty="0">
                          <a:solidFill>
                            <a:schemeClr val="dk1"/>
                          </a:solidFill>
                          <a:latin typeface="+mn-lt"/>
                          <a:ea typeface="+mn-ea"/>
                          <a:cs typeface="+mn-cs"/>
                        </a:rPr>
                        <a:t>$t, </a:t>
                      </a:r>
                      <a:r>
                        <a:rPr kumimoji="0" lang="en-CA" b="0" i="0" kern="1200" dirty="0" err="1">
                          <a:solidFill>
                            <a:schemeClr val="dk1"/>
                          </a:solidFill>
                          <a:latin typeface="+mn-lt"/>
                          <a:ea typeface="+mn-ea"/>
                          <a:cs typeface="+mn-cs"/>
                        </a:rPr>
                        <a:t>i</a:t>
                      </a:r>
                      <a:r>
                        <a:rPr kumimoji="0" lang="en-CA" b="0" i="0" kern="1200" dirty="0">
                          <a:solidFill>
                            <a:schemeClr val="dk1"/>
                          </a:solidFill>
                          <a:latin typeface="+mn-lt"/>
                          <a:ea typeface="+mn-ea"/>
                          <a:cs typeface="+mn-cs"/>
                        </a:rPr>
                        <a:t> ($s)</a:t>
                      </a:r>
                      <a:endParaRPr lang="en-CA" dirty="0"/>
                    </a:p>
                  </a:txBody>
                  <a:tcPr anchor="ctr"/>
                </a:tc>
                <a:tc>
                  <a:txBody>
                    <a:bodyPr/>
                    <a:lstStyle/>
                    <a:p>
                      <a:r>
                        <a:rPr lang="en-CA" dirty="0"/>
                        <a:t>MEM [$s + </a:t>
                      </a:r>
                      <a:r>
                        <a:rPr lang="en-CA" dirty="0" err="1"/>
                        <a:t>i</a:t>
                      </a:r>
                      <a:r>
                        <a:rPr lang="en-CA" dirty="0"/>
                        <a:t>]:2 = LH ($t)</a:t>
                      </a:r>
                    </a:p>
                  </a:txBody>
                  <a:tcPr anchor="ctr"/>
                </a:tc>
                <a:extLst>
                  <a:ext uri="{0D108BD9-81ED-4DB2-BD59-A6C34878D82A}">
                    <a16:rowId xmlns:a16="http://schemas.microsoft.com/office/drawing/2014/main" val="10007"/>
                  </a:ext>
                </a:extLst>
              </a:tr>
              <a:tr h="416046">
                <a:tc>
                  <a:txBody>
                    <a:bodyPr/>
                    <a:lstStyle/>
                    <a:p>
                      <a:r>
                        <a:rPr lang="en-CA" dirty="0" err="1">
                          <a:latin typeface="Courier New" pitchFamily="49" charset="0"/>
                          <a:cs typeface="Courier New" pitchFamily="49" charset="0"/>
                        </a:rPr>
                        <a:t>sw</a:t>
                      </a:r>
                      <a:endParaRPr lang="en-CA" dirty="0">
                        <a:latin typeface="Courier New" pitchFamily="49" charset="0"/>
                        <a:cs typeface="Courier New" pitchFamily="49" charset="0"/>
                      </a:endParaRPr>
                    </a:p>
                  </a:txBody>
                  <a:tcPr anchor="ctr"/>
                </a:tc>
                <a:tc>
                  <a:txBody>
                    <a:bodyPr/>
                    <a:lstStyle/>
                    <a:p>
                      <a:r>
                        <a:rPr lang="en-CA"/>
                        <a:t>101011</a:t>
                      </a:r>
                    </a:p>
                  </a:txBody>
                  <a:tcPr anchor="ctr"/>
                </a:tc>
                <a:tc>
                  <a:txBody>
                    <a:bodyPr/>
                    <a:lstStyle/>
                    <a:p>
                      <a:r>
                        <a:rPr kumimoji="0" lang="en-CA" b="0" i="0" kern="1200" dirty="0">
                          <a:solidFill>
                            <a:schemeClr val="dk1"/>
                          </a:solidFill>
                          <a:latin typeface="+mn-lt"/>
                          <a:ea typeface="+mn-ea"/>
                          <a:cs typeface="+mn-cs"/>
                        </a:rPr>
                        <a:t>$t, </a:t>
                      </a:r>
                      <a:r>
                        <a:rPr kumimoji="0" lang="en-CA" b="0" i="0" kern="1200" dirty="0" err="1">
                          <a:solidFill>
                            <a:schemeClr val="dk1"/>
                          </a:solidFill>
                          <a:latin typeface="+mn-lt"/>
                          <a:ea typeface="+mn-ea"/>
                          <a:cs typeface="+mn-cs"/>
                        </a:rPr>
                        <a:t>i</a:t>
                      </a:r>
                      <a:r>
                        <a:rPr kumimoji="0" lang="en-CA" b="0" i="0" kern="1200" dirty="0">
                          <a:solidFill>
                            <a:schemeClr val="dk1"/>
                          </a:solidFill>
                          <a:latin typeface="+mn-lt"/>
                          <a:ea typeface="+mn-ea"/>
                          <a:cs typeface="+mn-cs"/>
                        </a:rPr>
                        <a:t> ($s)</a:t>
                      </a:r>
                      <a:endParaRPr lang="en-CA" dirty="0"/>
                    </a:p>
                  </a:txBody>
                  <a:tcPr anchor="ctr"/>
                </a:tc>
                <a:tc>
                  <a:txBody>
                    <a:bodyPr/>
                    <a:lstStyle/>
                    <a:p>
                      <a:r>
                        <a:rPr lang="en-CA" dirty="0"/>
                        <a:t>MEM [$s + </a:t>
                      </a:r>
                      <a:r>
                        <a:rPr lang="en-CA" dirty="0" err="1"/>
                        <a:t>i</a:t>
                      </a:r>
                      <a:r>
                        <a:rPr lang="en-CA" dirty="0"/>
                        <a:t>]:4 = $t</a:t>
                      </a:r>
                    </a:p>
                  </a:txBody>
                  <a:tcPr anchor="ctr"/>
                </a:tc>
                <a:extLst>
                  <a:ext uri="{0D108BD9-81ED-4DB2-BD59-A6C34878D82A}">
                    <a16:rowId xmlns:a16="http://schemas.microsoft.com/office/drawing/2014/main" val="10008"/>
                  </a:ext>
                </a:extLst>
              </a:tr>
            </a:tbl>
          </a:graphicData>
        </a:graphic>
      </p:graphicFrame>
      <p:sp>
        <p:nvSpPr>
          <p:cNvPr id="6" name="Content Placeholder 5"/>
          <p:cNvSpPr>
            <a:spLocks noGrp="1"/>
          </p:cNvSpPr>
          <p:nvPr>
            <p:ph sz="half" idx="2"/>
          </p:nvPr>
        </p:nvSpPr>
        <p:spPr>
          <a:xfrm>
            <a:off x="1991544" y="5229200"/>
            <a:ext cx="8226400" cy="1067264"/>
          </a:xfrm>
        </p:spPr>
        <p:txBody>
          <a:bodyPr>
            <a:normAutofit fontScale="85000" lnSpcReduction="20000"/>
          </a:bodyPr>
          <a:lstStyle/>
          <a:p>
            <a:r>
              <a:rPr lang="en-US" dirty="0"/>
              <a:t>“b”, “h” and “w” correspond to “byte”, “half word” and “word”, indicating the length of the data.</a:t>
            </a:r>
          </a:p>
          <a:p>
            <a:r>
              <a:rPr lang="en-US" dirty="0"/>
              <a:t>LB: lowest byte; LH: lowest half word</a:t>
            </a:r>
            <a:endParaRPr lang="en-CA" dirty="0"/>
          </a:p>
        </p:txBody>
      </p:sp>
      <p:sp>
        <p:nvSpPr>
          <p:cNvPr id="3" name="Slide Number Placeholder 2"/>
          <p:cNvSpPr>
            <a:spLocks noGrp="1"/>
          </p:cNvSpPr>
          <p:nvPr>
            <p:ph type="sldNum" sz="quarter" idx="12"/>
          </p:nvPr>
        </p:nvSpPr>
        <p:spPr/>
        <p:txBody>
          <a:bodyPr/>
          <a:lstStyle/>
          <a:p>
            <a:fld id="{1552E37E-424F-4DCE-BB6E-731ABDD533B7}" type="slidenum">
              <a:rPr lang="en-CA" smtClean="0"/>
              <a:pPr/>
              <a:t>8</a:t>
            </a:fld>
            <a:endParaRPr lang="en-CA"/>
          </a:p>
        </p:txBody>
      </p:sp>
    </p:spTree>
    <p:extLst>
      <p:ext uri="{BB962C8B-B14F-4D97-AF65-F5344CB8AC3E}">
        <p14:creationId xmlns:p14="http://schemas.microsoft.com/office/powerpoint/2010/main" val="81106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476672"/>
            <a:ext cx="7772400" cy="914400"/>
          </a:xfrm>
        </p:spPr>
        <p:txBody>
          <a:bodyPr/>
          <a:lstStyle/>
          <a:p>
            <a:r>
              <a:rPr lang="en-CA" dirty="0"/>
              <a:t>Examples</a:t>
            </a:r>
          </a:p>
        </p:txBody>
      </p:sp>
      <p:sp>
        <p:nvSpPr>
          <p:cNvPr id="3" name="Rounded Rectangle 2"/>
          <p:cNvSpPr/>
          <p:nvPr/>
        </p:nvSpPr>
        <p:spPr>
          <a:xfrm>
            <a:off x="4025269" y="1484784"/>
            <a:ext cx="3816424" cy="755472"/>
          </a:xfrm>
          <a:prstGeom prst="roundRect">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Courier New" pitchFamily="49" charset="0"/>
                <a:cs typeface="Courier New" pitchFamily="49" charset="0"/>
              </a:rPr>
              <a:t>lh</a:t>
            </a:r>
            <a:r>
              <a:rPr lang="en-US" sz="2400" dirty="0">
                <a:latin typeface="Courier New" pitchFamily="49" charset="0"/>
                <a:cs typeface="Courier New" pitchFamily="49" charset="0"/>
              </a:rPr>
              <a:t>  $t0, 12($s0)</a:t>
            </a:r>
            <a:endParaRPr lang="en-CA" sz="2400" dirty="0">
              <a:latin typeface="Courier New" pitchFamily="49" charset="0"/>
              <a:cs typeface="Courier New" pitchFamily="49" charset="0"/>
            </a:endParaRPr>
          </a:p>
        </p:txBody>
      </p:sp>
      <p:sp>
        <p:nvSpPr>
          <p:cNvPr id="4" name="TextBox 3"/>
          <p:cNvSpPr txBox="1"/>
          <p:nvPr/>
        </p:nvSpPr>
        <p:spPr>
          <a:xfrm>
            <a:off x="1953308" y="2502897"/>
            <a:ext cx="9111244" cy="954107"/>
          </a:xfrm>
          <a:prstGeom prst="rect">
            <a:avLst/>
          </a:prstGeom>
          <a:noFill/>
        </p:spPr>
        <p:txBody>
          <a:bodyPr wrap="square" rtlCol="0">
            <a:spAutoFit/>
          </a:bodyPr>
          <a:lstStyle/>
          <a:p>
            <a:r>
              <a:rPr lang="en-CA" sz="2800" dirty="0"/>
              <a:t>Load a </a:t>
            </a:r>
            <a:r>
              <a:rPr lang="en-CA" sz="2800" dirty="0">
                <a:solidFill>
                  <a:srgbClr val="FFFF00"/>
                </a:solidFill>
              </a:rPr>
              <a:t>half-word</a:t>
            </a:r>
            <a:r>
              <a:rPr lang="en-CA" sz="2800" dirty="0"/>
              <a:t> (2 bytes) starting from </a:t>
            </a:r>
            <a:r>
              <a:rPr lang="en-CA" sz="2800" dirty="0">
                <a:solidFill>
                  <a:srgbClr val="FFFF00"/>
                </a:solidFill>
                <a:latin typeface="+mj-lt"/>
              </a:rPr>
              <a:t>MEM</a:t>
            </a:r>
            <a:r>
              <a:rPr lang="en-CA" sz="2800">
                <a:solidFill>
                  <a:srgbClr val="FFFF00"/>
                </a:solidFill>
                <a:latin typeface="+mj-lt"/>
              </a:rPr>
              <a:t>($s0 </a:t>
            </a:r>
            <a:r>
              <a:rPr lang="en-CA" sz="2800" dirty="0">
                <a:solidFill>
                  <a:srgbClr val="FFFF00"/>
                </a:solidFill>
                <a:latin typeface="+mj-lt"/>
              </a:rPr>
              <a:t>+ 12)</a:t>
            </a:r>
            <a:r>
              <a:rPr lang="en-CA" sz="2800" dirty="0"/>
              <a:t>,</a:t>
            </a:r>
          </a:p>
          <a:p>
            <a:r>
              <a:rPr lang="en-CA" sz="2800" dirty="0">
                <a:solidFill>
                  <a:srgbClr val="FFFF00"/>
                </a:solidFill>
              </a:rPr>
              <a:t>sign-extend</a:t>
            </a:r>
            <a:r>
              <a:rPr lang="en-CA" sz="2800" dirty="0"/>
              <a:t> it to 4 bytes, and store in </a:t>
            </a:r>
            <a:r>
              <a:rPr lang="en-CA" sz="2800" dirty="0">
                <a:latin typeface="+mj-lt"/>
              </a:rPr>
              <a:t>$t0 </a:t>
            </a:r>
          </a:p>
        </p:txBody>
      </p:sp>
      <p:sp>
        <p:nvSpPr>
          <p:cNvPr id="5" name="Rounded Rectangle 4"/>
          <p:cNvSpPr/>
          <p:nvPr/>
        </p:nvSpPr>
        <p:spPr>
          <a:xfrm>
            <a:off x="4025269" y="4005064"/>
            <a:ext cx="3816424" cy="755472"/>
          </a:xfrm>
          <a:prstGeom prst="roundRect">
            <a:avLst/>
          </a:prstGeom>
          <a:solidFill>
            <a:srgbClr val="002060"/>
          </a:solid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Courier New" pitchFamily="49" charset="0"/>
                <a:cs typeface="Courier New" pitchFamily="49" charset="0"/>
              </a:rPr>
              <a:t>sb</a:t>
            </a:r>
            <a:r>
              <a:rPr lang="en-US" sz="2400" dirty="0">
                <a:latin typeface="Courier New" pitchFamily="49" charset="0"/>
                <a:cs typeface="Courier New" pitchFamily="49" charset="0"/>
              </a:rPr>
              <a:t>  $t0, 12($s0)</a:t>
            </a:r>
            <a:endParaRPr lang="en-CA" sz="2400" dirty="0">
              <a:latin typeface="Courier New" pitchFamily="49" charset="0"/>
              <a:cs typeface="Courier New" pitchFamily="49" charset="0"/>
            </a:endParaRPr>
          </a:p>
        </p:txBody>
      </p:sp>
      <p:sp>
        <p:nvSpPr>
          <p:cNvPr id="6" name="TextBox 5"/>
          <p:cNvSpPr txBox="1"/>
          <p:nvPr/>
        </p:nvSpPr>
        <p:spPr>
          <a:xfrm>
            <a:off x="1957856" y="5061431"/>
            <a:ext cx="7988424" cy="954107"/>
          </a:xfrm>
          <a:prstGeom prst="rect">
            <a:avLst/>
          </a:prstGeom>
          <a:noFill/>
        </p:spPr>
        <p:txBody>
          <a:bodyPr wrap="square" rtlCol="0">
            <a:spAutoFit/>
          </a:bodyPr>
          <a:lstStyle/>
          <a:p>
            <a:r>
              <a:rPr lang="en-CA" sz="2800" dirty="0"/>
              <a:t>Take the </a:t>
            </a:r>
            <a:r>
              <a:rPr lang="en-CA" sz="2800" dirty="0">
                <a:solidFill>
                  <a:srgbClr val="FFFF00"/>
                </a:solidFill>
              </a:rPr>
              <a:t>lowest byte </a:t>
            </a:r>
            <a:r>
              <a:rPr lang="en-CA" sz="2800" dirty="0"/>
              <a:t>of the word stored in </a:t>
            </a:r>
            <a:r>
              <a:rPr lang="en-CA" sz="2800" dirty="0">
                <a:latin typeface="+mj-lt"/>
              </a:rPr>
              <a:t>$t0</a:t>
            </a:r>
            <a:r>
              <a:rPr lang="en-CA" sz="2800" dirty="0"/>
              <a:t>, </a:t>
            </a:r>
          </a:p>
          <a:p>
            <a:r>
              <a:rPr lang="en-CA" sz="2800" dirty="0"/>
              <a:t>store it to memory starting from address </a:t>
            </a:r>
            <a:r>
              <a:rPr lang="en-CA" sz="2800" dirty="0">
                <a:latin typeface="+mj-lt"/>
              </a:rPr>
              <a:t>$s0 + 12</a:t>
            </a:r>
          </a:p>
        </p:txBody>
      </p:sp>
      <p:sp>
        <p:nvSpPr>
          <p:cNvPr id="7" name="Slide Number Placeholder 6"/>
          <p:cNvSpPr>
            <a:spLocks noGrp="1"/>
          </p:cNvSpPr>
          <p:nvPr>
            <p:ph type="sldNum" sz="quarter" idx="12"/>
          </p:nvPr>
        </p:nvSpPr>
        <p:spPr/>
        <p:txBody>
          <a:bodyPr/>
          <a:lstStyle/>
          <a:p>
            <a:fld id="{1552E37E-424F-4DCE-BB6E-731ABDD533B7}" type="slidenum">
              <a:rPr lang="en-CA" smtClean="0"/>
              <a:pPr/>
              <a:t>9</a:t>
            </a:fld>
            <a:endParaRPr lang="en-CA"/>
          </a:p>
        </p:txBody>
      </p:sp>
    </p:spTree>
    <p:extLst>
      <p:ext uri="{BB962C8B-B14F-4D97-AF65-F5344CB8AC3E}">
        <p14:creationId xmlns:p14="http://schemas.microsoft.com/office/powerpoint/2010/main" val="143543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197127</TotalTime>
  <Words>4992</Words>
  <Application>Microsoft Macintosh PowerPoint</Application>
  <PresentationFormat>Widescreen</PresentationFormat>
  <Paragraphs>717</Paragraphs>
  <Slides>50</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50</vt:i4>
      </vt:variant>
    </vt:vector>
  </HeadingPairs>
  <TitlesOfParts>
    <vt:vector size="61" baseType="lpstr">
      <vt:lpstr>Arial</vt:lpstr>
      <vt:lpstr>Calibri</vt:lpstr>
      <vt:lpstr>Calibri Light</vt:lpstr>
      <vt:lpstr>Consolas</vt:lpstr>
      <vt:lpstr>Corbel</vt:lpstr>
      <vt:lpstr>Courier New</vt:lpstr>
      <vt:lpstr>Wingdings</vt:lpstr>
      <vt:lpstr>Wingdings 2</vt:lpstr>
      <vt:lpstr>Wingdings 3</vt:lpstr>
      <vt:lpstr>Metro</vt:lpstr>
      <vt:lpstr>Office Theme</vt:lpstr>
      <vt:lpstr>CSCB58:  Computer Organization</vt:lpstr>
      <vt:lpstr>PowerPoint Presentation</vt:lpstr>
      <vt:lpstr>Recap</vt:lpstr>
      <vt:lpstr> Only a few more instructions left! </vt:lpstr>
      <vt:lpstr>PowerPoint Presentation</vt:lpstr>
      <vt:lpstr>Interacting with memory</vt:lpstr>
      <vt:lpstr>Quick reminder</vt:lpstr>
      <vt:lpstr>Load &amp; store instructions</vt:lpstr>
      <vt:lpstr>Examples</vt:lpstr>
      <vt:lpstr>A bit more about memory</vt:lpstr>
      <vt:lpstr>Traps</vt:lpstr>
      <vt:lpstr>System calls</vt:lpstr>
      <vt:lpstr>syscall example</vt:lpstr>
      <vt:lpstr>Arrays and Structs</vt:lpstr>
      <vt:lpstr>Data storage</vt:lpstr>
      <vt:lpstr>PowerPoint Presentation</vt:lpstr>
      <vt:lpstr>Arrays!</vt:lpstr>
      <vt:lpstr>PowerPoint Presentation</vt:lpstr>
      <vt:lpstr>PowerPoint Presentation</vt:lpstr>
      <vt:lpstr>Making sense of assembly code</vt:lpstr>
      <vt:lpstr>PowerPoint Presentation</vt:lpstr>
      <vt:lpstr>Code with comments</vt:lpstr>
      <vt:lpstr>Structs</vt:lpstr>
      <vt:lpstr>Example: A struct program</vt:lpstr>
      <vt:lpstr>Example: A struct program</vt:lpstr>
      <vt:lpstr>Struct program with comments</vt:lpstr>
      <vt:lpstr>Caveat: alignment</vt:lpstr>
      <vt:lpstr>Function calls</vt:lpstr>
      <vt:lpstr>PowerPoint Presentation</vt:lpstr>
      <vt:lpstr>PowerPoint Presentation</vt:lpstr>
      <vt:lpstr>Note</vt:lpstr>
      <vt:lpstr>PowerPoint Presentation</vt:lpstr>
      <vt:lpstr>PowerPoint Presentation</vt:lpstr>
      <vt:lpstr>PowerPoint Presentation</vt:lpstr>
      <vt:lpstr>PowerPoint Presentation</vt:lpstr>
      <vt:lpstr>The Stack</vt:lpstr>
      <vt:lpstr>Pushing Values to the stack</vt:lpstr>
      <vt:lpstr>Popping Values off the stack</vt:lpstr>
      <vt:lpstr>PowerPoint Presentation</vt:lpstr>
      <vt:lpstr>PowerPoint Presentation</vt:lpstr>
      <vt:lpstr>Now, ready to translate the code</vt:lpstr>
      <vt:lpstr>Code with comments</vt:lpstr>
      <vt:lpstr>Insights</vt:lpstr>
      <vt:lpstr>Insights</vt:lpstr>
      <vt:lpstr>Insights</vt:lpstr>
      <vt:lpstr>Insights</vt:lpstr>
      <vt:lpstr>PowerPoint Presentation</vt:lpstr>
      <vt:lpstr>PowerPoint Presentation</vt:lpstr>
      <vt:lpstr>Practice for home: String function</vt:lpstr>
      <vt:lpstr>Translated string program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dc:title>
  <dc:creator>Steve Engels</dc:creator>
  <cp:lastModifiedBy>Mustafa Quraish</cp:lastModifiedBy>
  <cp:revision>560</cp:revision>
  <cp:lastPrinted>2020-03-16T20:04:21Z</cp:lastPrinted>
  <dcterms:created xsi:type="dcterms:W3CDTF">2010-11-10T13:23:56Z</dcterms:created>
  <dcterms:modified xsi:type="dcterms:W3CDTF">2020-11-18T17:58:47Z</dcterms:modified>
</cp:coreProperties>
</file>