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9"/>
  </p:notesMasterIdLst>
  <p:handoutMasterIdLst>
    <p:handoutMasterId r:id="rId60"/>
  </p:handoutMasterIdLst>
  <p:sldIdLst>
    <p:sldId id="496" r:id="rId3"/>
    <p:sldId id="256" r:id="rId4"/>
    <p:sldId id="490" r:id="rId5"/>
    <p:sldId id="485" r:id="rId6"/>
    <p:sldId id="452" r:id="rId7"/>
    <p:sldId id="569" r:id="rId8"/>
    <p:sldId id="454" r:id="rId9"/>
    <p:sldId id="388" r:id="rId10"/>
    <p:sldId id="389" r:id="rId11"/>
    <p:sldId id="529" r:id="rId12"/>
    <p:sldId id="530" r:id="rId13"/>
    <p:sldId id="528" r:id="rId14"/>
    <p:sldId id="391" r:id="rId15"/>
    <p:sldId id="466" r:id="rId16"/>
    <p:sldId id="467" r:id="rId17"/>
    <p:sldId id="544" r:id="rId18"/>
    <p:sldId id="546" r:id="rId19"/>
    <p:sldId id="486" r:id="rId20"/>
    <p:sldId id="468" r:id="rId21"/>
    <p:sldId id="469" r:id="rId22"/>
    <p:sldId id="487" r:id="rId23"/>
    <p:sldId id="390" r:id="rId24"/>
    <p:sldId id="533" r:id="rId25"/>
    <p:sldId id="532" r:id="rId26"/>
    <p:sldId id="531" r:id="rId27"/>
    <p:sldId id="440" r:id="rId28"/>
    <p:sldId id="561" r:id="rId29"/>
    <p:sldId id="392" r:id="rId30"/>
    <p:sldId id="441" r:id="rId31"/>
    <p:sldId id="393" r:id="rId32"/>
    <p:sldId id="394" r:id="rId33"/>
    <p:sldId id="491" r:id="rId34"/>
    <p:sldId id="401" r:id="rId35"/>
    <p:sldId id="424" r:id="rId36"/>
    <p:sldId id="488" r:id="rId37"/>
    <p:sldId id="423" r:id="rId38"/>
    <p:sldId id="543" r:id="rId39"/>
    <p:sldId id="398" r:id="rId40"/>
    <p:sldId id="397" r:id="rId41"/>
    <p:sldId id="536" r:id="rId42"/>
    <p:sldId id="400" r:id="rId43"/>
    <p:sldId id="442" r:id="rId44"/>
    <p:sldId id="495" r:id="rId45"/>
    <p:sldId id="547" r:id="rId46"/>
    <p:sldId id="540" r:id="rId47"/>
    <p:sldId id="497" r:id="rId48"/>
    <p:sldId id="498" r:id="rId49"/>
    <p:sldId id="499" r:id="rId50"/>
    <p:sldId id="548" r:id="rId51"/>
    <p:sldId id="501" r:id="rId52"/>
    <p:sldId id="502" r:id="rId53"/>
    <p:sldId id="503" r:id="rId54"/>
    <p:sldId id="537" r:id="rId55"/>
    <p:sldId id="538" r:id="rId56"/>
    <p:sldId id="539" r:id="rId57"/>
    <p:sldId id="500" r:id="rId58"/>
  </p:sldIdLst>
  <p:sldSz cx="12192000" cy="6858000"/>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6">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B0F0"/>
    <a:srgbClr val="7F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3A4AD-0B0B-49B9-BBFC-AA1971EF2989}" v="4" dt="2020-11-11T01:52:29.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7"/>
    <p:restoredTop sz="93114" autoAdjust="0"/>
  </p:normalViewPr>
  <p:slideViewPr>
    <p:cSldViewPr>
      <p:cViewPr varScale="1">
        <p:scale>
          <a:sx n="118" d="100"/>
          <a:sy n="118" d="100"/>
        </p:scale>
        <p:origin x="102" y="156"/>
      </p:cViewPr>
      <p:guideLst>
        <p:guide orient="horz" pos="2160"/>
        <p:guide pos="3840"/>
      </p:guideLst>
    </p:cSldViewPr>
  </p:slideViewPr>
  <p:notesTextViewPr>
    <p:cViewPr>
      <p:scale>
        <a:sx n="100" d="100"/>
        <a:sy n="100" d="100"/>
      </p:scale>
      <p:origin x="0" y="0"/>
    </p:cViewPr>
  </p:notesTextViewPr>
  <p:notesViewPr>
    <p:cSldViewPr>
      <p:cViewPr varScale="1">
        <p:scale>
          <a:sx n="107" d="100"/>
          <a:sy n="107" d="100"/>
        </p:scale>
        <p:origin x="-372" y="-90"/>
      </p:cViewPr>
      <p:guideLst>
        <p:guide orient="horz" pos="2236"/>
        <p:guide pos="322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nady Pekhimenko" userId="97aeff6ed7ede7e0" providerId="LiveId" clId="{9EB3A4AD-0B0B-49B9-BBFC-AA1971EF2989}"/>
    <pc:docChg chg="addSld delSld modSld sldOrd delMainMaster">
      <pc:chgData name="Gennady Pekhimenko" userId="97aeff6ed7ede7e0" providerId="LiveId" clId="{9EB3A4AD-0B0B-49B9-BBFC-AA1971EF2989}" dt="2020-11-11T01:53:27.411" v="263"/>
      <pc:docMkLst>
        <pc:docMk/>
      </pc:docMkLst>
      <pc:sldChg chg="modSp mod">
        <pc:chgData name="Gennady Pekhimenko" userId="97aeff6ed7ede7e0" providerId="LiveId" clId="{9EB3A4AD-0B0B-49B9-BBFC-AA1971EF2989}" dt="2020-11-11T00:18:11.065" v="2" actId="20577"/>
        <pc:sldMkLst>
          <pc:docMk/>
          <pc:sldMk cId="0" sldId="256"/>
        </pc:sldMkLst>
        <pc:spChg chg="mod">
          <ac:chgData name="Gennady Pekhimenko" userId="97aeff6ed7ede7e0" providerId="LiveId" clId="{9EB3A4AD-0B0B-49B9-BBFC-AA1971EF2989}" dt="2020-11-11T00:18:11.065" v="2" actId="20577"/>
          <ac:spMkLst>
            <pc:docMk/>
            <pc:sldMk cId="0" sldId="256"/>
            <ac:spMk id="6" creationId="{00000000-0000-0000-0000-000000000000}"/>
          </ac:spMkLst>
        </pc:spChg>
      </pc:sldChg>
      <pc:sldChg chg="del">
        <pc:chgData name="Gennady Pekhimenko" userId="97aeff6ed7ede7e0" providerId="LiveId" clId="{9EB3A4AD-0B0B-49B9-BBFC-AA1971EF2989}" dt="2020-11-11T00:18:17.711" v="3" actId="47"/>
        <pc:sldMkLst>
          <pc:docMk/>
          <pc:sldMk cId="0" sldId="365"/>
        </pc:sldMkLst>
      </pc:sldChg>
      <pc:sldChg chg="del">
        <pc:chgData name="Gennady Pekhimenko" userId="97aeff6ed7ede7e0" providerId="LiveId" clId="{9EB3A4AD-0B0B-49B9-BBFC-AA1971EF2989}" dt="2020-11-11T00:18:17.711" v="3" actId="47"/>
        <pc:sldMkLst>
          <pc:docMk/>
          <pc:sldMk cId="0" sldId="367"/>
        </pc:sldMkLst>
      </pc:sldChg>
      <pc:sldChg chg="del">
        <pc:chgData name="Gennady Pekhimenko" userId="97aeff6ed7ede7e0" providerId="LiveId" clId="{9EB3A4AD-0B0B-49B9-BBFC-AA1971EF2989}" dt="2020-11-11T00:18:17.711" v="3" actId="47"/>
        <pc:sldMkLst>
          <pc:docMk/>
          <pc:sldMk cId="0" sldId="369"/>
        </pc:sldMkLst>
      </pc:sldChg>
      <pc:sldChg chg="del">
        <pc:chgData name="Gennady Pekhimenko" userId="97aeff6ed7ede7e0" providerId="LiveId" clId="{9EB3A4AD-0B0B-49B9-BBFC-AA1971EF2989}" dt="2020-11-11T00:18:17.711" v="3" actId="47"/>
        <pc:sldMkLst>
          <pc:docMk/>
          <pc:sldMk cId="0" sldId="370"/>
        </pc:sldMkLst>
      </pc:sldChg>
      <pc:sldChg chg="del">
        <pc:chgData name="Gennady Pekhimenko" userId="97aeff6ed7ede7e0" providerId="LiveId" clId="{9EB3A4AD-0B0B-49B9-BBFC-AA1971EF2989}" dt="2020-11-11T00:18:17.711" v="3" actId="47"/>
        <pc:sldMkLst>
          <pc:docMk/>
          <pc:sldMk cId="0" sldId="371"/>
        </pc:sldMkLst>
      </pc:sldChg>
      <pc:sldChg chg="del">
        <pc:chgData name="Gennady Pekhimenko" userId="97aeff6ed7ede7e0" providerId="LiveId" clId="{9EB3A4AD-0B0B-49B9-BBFC-AA1971EF2989}" dt="2020-11-11T00:18:17.711" v="3" actId="47"/>
        <pc:sldMkLst>
          <pc:docMk/>
          <pc:sldMk cId="0" sldId="372"/>
        </pc:sldMkLst>
      </pc:sldChg>
      <pc:sldChg chg="del">
        <pc:chgData name="Gennady Pekhimenko" userId="97aeff6ed7ede7e0" providerId="LiveId" clId="{9EB3A4AD-0B0B-49B9-BBFC-AA1971EF2989}" dt="2020-11-11T00:18:17.711" v="3" actId="47"/>
        <pc:sldMkLst>
          <pc:docMk/>
          <pc:sldMk cId="0" sldId="373"/>
        </pc:sldMkLst>
      </pc:sldChg>
      <pc:sldChg chg="del">
        <pc:chgData name="Gennady Pekhimenko" userId="97aeff6ed7ede7e0" providerId="LiveId" clId="{9EB3A4AD-0B0B-49B9-BBFC-AA1971EF2989}" dt="2020-11-11T00:18:17.711" v="3" actId="47"/>
        <pc:sldMkLst>
          <pc:docMk/>
          <pc:sldMk cId="0" sldId="374"/>
        </pc:sldMkLst>
      </pc:sldChg>
      <pc:sldChg chg="del">
        <pc:chgData name="Gennady Pekhimenko" userId="97aeff6ed7ede7e0" providerId="LiveId" clId="{9EB3A4AD-0B0B-49B9-BBFC-AA1971EF2989}" dt="2020-11-11T00:18:17.711" v="3" actId="47"/>
        <pc:sldMkLst>
          <pc:docMk/>
          <pc:sldMk cId="0" sldId="375"/>
        </pc:sldMkLst>
      </pc:sldChg>
      <pc:sldChg chg="del">
        <pc:chgData name="Gennady Pekhimenko" userId="97aeff6ed7ede7e0" providerId="LiveId" clId="{9EB3A4AD-0B0B-49B9-BBFC-AA1971EF2989}" dt="2020-11-11T00:18:17.711" v="3" actId="47"/>
        <pc:sldMkLst>
          <pc:docMk/>
          <pc:sldMk cId="0" sldId="377"/>
        </pc:sldMkLst>
      </pc:sldChg>
      <pc:sldChg chg="del">
        <pc:chgData name="Gennady Pekhimenko" userId="97aeff6ed7ede7e0" providerId="LiveId" clId="{9EB3A4AD-0B0B-49B9-BBFC-AA1971EF2989}" dt="2020-11-11T00:18:17.711" v="3" actId="47"/>
        <pc:sldMkLst>
          <pc:docMk/>
          <pc:sldMk cId="0" sldId="378"/>
        </pc:sldMkLst>
      </pc:sldChg>
      <pc:sldChg chg="del">
        <pc:chgData name="Gennady Pekhimenko" userId="97aeff6ed7ede7e0" providerId="LiveId" clId="{9EB3A4AD-0B0B-49B9-BBFC-AA1971EF2989}" dt="2020-11-11T00:18:17.711" v="3" actId="47"/>
        <pc:sldMkLst>
          <pc:docMk/>
          <pc:sldMk cId="0" sldId="379"/>
        </pc:sldMkLst>
      </pc:sldChg>
      <pc:sldChg chg="del">
        <pc:chgData name="Gennady Pekhimenko" userId="97aeff6ed7ede7e0" providerId="LiveId" clId="{9EB3A4AD-0B0B-49B9-BBFC-AA1971EF2989}" dt="2020-11-11T00:18:17.711" v="3" actId="47"/>
        <pc:sldMkLst>
          <pc:docMk/>
          <pc:sldMk cId="0" sldId="380"/>
        </pc:sldMkLst>
      </pc:sldChg>
      <pc:sldChg chg="del">
        <pc:chgData name="Gennady Pekhimenko" userId="97aeff6ed7ede7e0" providerId="LiveId" clId="{9EB3A4AD-0B0B-49B9-BBFC-AA1971EF2989}" dt="2020-11-11T00:18:17.711" v="3" actId="47"/>
        <pc:sldMkLst>
          <pc:docMk/>
          <pc:sldMk cId="0" sldId="381"/>
        </pc:sldMkLst>
      </pc:sldChg>
      <pc:sldChg chg="del">
        <pc:chgData name="Gennady Pekhimenko" userId="97aeff6ed7ede7e0" providerId="LiveId" clId="{9EB3A4AD-0B0B-49B9-BBFC-AA1971EF2989}" dt="2020-11-11T00:18:17.711" v="3" actId="47"/>
        <pc:sldMkLst>
          <pc:docMk/>
          <pc:sldMk cId="0" sldId="382"/>
        </pc:sldMkLst>
      </pc:sldChg>
      <pc:sldChg chg="del">
        <pc:chgData name="Gennady Pekhimenko" userId="97aeff6ed7ede7e0" providerId="LiveId" clId="{9EB3A4AD-0B0B-49B9-BBFC-AA1971EF2989}" dt="2020-11-11T00:18:17.711" v="3" actId="47"/>
        <pc:sldMkLst>
          <pc:docMk/>
          <pc:sldMk cId="0" sldId="383"/>
        </pc:sldMkLst>
      </pc:sldChg>
      <pc:sldChg chg="del">
        <pc:chgData name="Gennady Pekhimenko" userId="97aeff6ed7ede7e0" providerId="LiveId" clId="{9EB3A4AD-0B0B-49B9-BBFC-AA1971EF2989}" dt="2020-11-11T00:18:17.711" v="3" actId="47"/>
        <pc:sldMkLst>
          <pc:docMk/>
          <pc:sldMk cId="0" sldId="384"/>
        </pc:sldMkLst>
      </pc:sldChg>
      <pc:sldChg chg="del">
        <pc:chgData name="Gennady Pekhimenko" userId="97aeff6ed7ede7e0" providerId="LiveId" clId="{9EB3A4AD-0B0B-49B9-BBFC-AA1971EF2989}" dt="2020-11-11T00:18:17.711" v="3" actId="47"/>
        <pc:sldMkLst>
          <pc:docMk/>
          <pc:sldMk cId="0" sldId="385"/>
        </pc:sldMkLst>
      </pc:sldChg>
      <pc:sldChg chg="del">
        <pc:chgData name="Gennady Pekhimenko" userId="97aeff6ed7ede7e0" providerId="LiveId" clId="{9EB3A4AD-0B0B-49B9-BBFC-AA1971EF2989}" dt="2020-11-11T00:18:17.711" v="3" actId="47"/>
        <pc:sldMkLst>
          <pc:docMk/>
          <pc:sldMk cId="0" sldId="406"/>
        </pc:sldMkLst>
      </pc:sldChg>
      <pc:sldChg chg="del">
        <pc:chgData name="Gennady Pekhimenko" userId="97aeff6ed7ede7e0" providerId="LiveId" clId="{9EB3A4AD-0B0B-49B9-BBFC-AA1971EF2989}" dt="2020-11-11T00:18:17.711" v="3" actId="47"/>
        <pc:sldMkLst>
          <pc:docMk/>
          <pc:sldMk cId="0" sldId="407"/>
        </pc:sldMkLst>
      </pc:sldChg>
      <pc:sldChg chg="del">
        <pc:chgData name="Gennady Pekhimenko" userId="97aeff6ed7ede7e0" providerId="LiveId" clId="{9EB3A4AD-0B0B-49B9-BBFC-AA1971EF2989}" dt="2020-11-11T00:18:17.711" v="3" actId="47"/>
        <pc:sldMkLst>
          <pc:docMk/>
          <pc:sldMk cId="0" sldId="408"/>
        </pc:sldMkLst>
      </pc:sldChg>
      <pc:sldChg chg="del">
        <pc:chgData name="Gennady Pekhimenko" userId="97aeff6ed7ede7e0" providerId="LiveId" clId="{9EB3A4AD-0B0B-49B9-BBFC-AA1971EF2989}" dt="2020-11-11T00:18:17.711" v="3" actId="47"/>
        <pc:sldMkLst>
          <pc:docMk/>
          <pc:sldMk cId="0" sldId="412"/>
        </pc:sldMkLst>
      </pc:sldChg>
      <pc:sldChg chg="del">
        <pc:chgData name="Gennady Pekhimenko" userId="97aeff6ed7ede7e0" providerId="LiveId" clId="{9EB3A4AD-0B0B-49B9-BBFC-AA1971EF2989}" dt="2020-11-11T00:18:17.711" v="3" actId="47"/>
        <pc:sldMkLst>
          <pc:docMk/>
          <pc:sldMk cId="2648340443" sldId="413"/>
        </pc:sldMkLst>
      </pc:sldChg>
      <pc:sldChg chg="del">
        <pc:chgData name="Gennady Pekhimenko" userId="97aeff6ed7ede7e0" providerId="LiveId" clId="{9EB3A4AD-0B0B-49B9-BBFC-AA1971EF2989}" dt="2020-11-11T00:18:17.711" v="3" actId="47"/>
        <pc:sldMkLst>
          <pc:docMk/>
          <pc:sldMk cId="355754760" sldId="415"/>
        </pc:sldMkLst>
      </pc:sldChg>
      <pc:sldChg chg="del">
        <pc:chgData name="Gennady Pekhimenko" userId="97aeff6ed7ede7e0" providerId="LiveId" clId="{9EB3A4AD-0B0B-49B9-BBFC-AA1971EF2989}" dt="2020-11-11T00:18:17.711" v="3" actId="47"/>
        <pc:sldMkLst>
          <pc:docMk/>
          <pc:sldMk cId="478122342" sldId="416"/>
        </pc:sldMkLst>
      </pc:sldChg>
      <pc:sldChg chg="del">
        <pc:chgData name="Gennady Pekhimenko" userId="97aeff6ed7ede7e0" providerId="LiveId" clId="{9EB3A4AD-0B0B-49B9-BBFC-AA1971EF2989}" dt="2020-11-11T00:18:17.711" v="3" actId="47"/>
        <pc:sldMkLst>
          <pc:docMk/>
          <pc:sldMk cId="4284752307" sldId="417"/>
        </pc:sldMkLst>
      </pc:sldChg>
      <pc:sldChg chg="del">
        <pc:chgData name="Gennady Pekhimenko" userId="97aeff6ed7ede7e0" providerId="LiveId" clId="{9EB3A4AD-0B0B-49B9-BBFC-AA1971EF2989}" dt="2020-11-11T00:18:17.711" v="3" actId="47"/>
        <pc:sldMkLst>
          <pc:docMk/>
          <pc:sldMk cId="1421508730" sldId="420"/>
        </pc:sldMkLst>
      </pc:sldChg>
      <pc:sldChg chg="del">
        <pc:chgData name="Gennady Pekhimenko" userId="97aeff6ed7ede7e0" providerId="LiveId" clId="{9EB3A4AD-0B0B-49B9-BBFC-AA1971EF2989}" dt="2020-11-11T00:18:17.711" v="3" actId="47"/>
        <pc:sldMkLst>
          <pc:docMk/>
          <pc:sldMk cId="2583270254" sldId="421"/>
        </pc:sldMkLst>
      </pc:sldChg>
      <pc:sldChg chg="del">
        <pc:chgData name="Gennady Pekhimenko" userId="97aeff6ed7ede7e0" providerId="LiveId" clId="{9EB3A4AD-0B0B-49B9-BBFC-AA1971EF2989}" dt="2020-11-11T00:18:17.711" v="3" actId="47"/>
        <pc:sldMkLst>
          <pc:docMk/>
          <pc:sldMk cId="906372160" sldId="422"/>
        </pc:sldMkLst>
      </pc:sldChg>
      <pc:sldChg chg="del">
        <pc:chgData name="Gennady Pekhimenko" userId="97aeff6ed7ede7e0" providerId="LiveId" clId="{9EB3A4AD-0B0B-49B9-BBFC-AA1971EF2989}" dt="2020-11-11T00:18:17.711" v="3" actId="47"/>
        <pc:sldMkLst>
          <pc:docMk/>
          <pc:sldMk cId="684839473" sldId="423"/>
        </pc:sldMkLst>
      </pc:sldChg>
      <pc:sldChg chg="del">
        <pc:chgData name="Gennady Pekhimenko" userId="97aeff6ed7ede7e0" providerId="LiveId" clId="{9EB3A4AD-0B0B-49B9-BBFC-AA1971EF2989}" dt="2020-11-11T00:18:17.711" v="3" actId="47"/>
        <pc:sldMkLst>
          <pc:docMk/>
          <pc:sldMk cId="3783380071" sldId="424"/>
        </pc:sldMkLst>
      </pc:sldChg>
      <pc:sldChg chg="del">
        <pc:chgData name="Gennady Pekhimenko" userId="97aeff6ed7ede7e0" providerId="LiveId" clId="{9EB3A4AD-0B0B-49B9-BBFC-AA1971EF2989}" dt="2020-11-11T00:18:17.711" v="3" actId="47"/>
        <pc:sldMkLst>
          <pc:docMk/>
          <pc:sldMk cId="327596190" sldId="427"/>
        </pc:sldMkLst>
      </pc:sldChg>
      <pc:sldChg chg="del">
        <pc:chgData name="Gennady Pekhimenko" userId="97aeff6ed7ede7e0" providerId="LiveId" clId="{9EB3A4AD-0B0B-49B9-BBFC-AA1971EF2989}" dt="2020-11-11T00:18:17.711" v="3" actId="47"/>
        <pc:sldMkLst>
          <pc:docMk/>
          <pc:sldMk cId="1302936876" sldId="428"/>
        </pc:sldMkLst>
      </pc:sldChg>
      <pc:sldChg chg="del">
        <pc:chgData name="Gennady Pekhimenko" userId="97aeff6ed7ede7e0" providerId="LiveId" clId="{9EB3A4AD-0B0B-49B9-BBFC-AA1971EF2989}" dt="2020-11-11T00:18:17.711" v="3" actId="47"/>
        <pc:sldMkLst>
          <pc:docMk/>
          <pc:sldMk cId="2824911376" sldId="429"/>
        </pc:sldMkLst>
      </pc:sldChg>
      <pc:sldChg chg="del">
        <pc:chgData name="Gennady Pekhimenko" userId="97aeff6ed7ede7e0" providerId="LiveId" clId="{9EB3A4AD-0B0B-49B9-BBFC-AA1971EF2989}" dt="2020-11-11T00:18:17.711" v="3" actId="47"/>
        <pc:sldMkLst>
          <pc:docMk/>
          <pc:sldMk cId="2878372608" sldId="430"/>
        </pc:sldMkLst>
      </pc:sldChg>
      <pc:sldChg chg="del">
        <pc:chgData name="Gennady Pekhimenko" userId="97aeff6ed7ede7e0" providerId="LiveId" clId="{9EB3A4AD-0B0B-49B9-BBFC-AA1971EF2989}" dt="2020-11-11T00:18:17.711" v="3" actId="47"/>
        <pc:sldMkLst>
          <pc:docMk/>
          <pc:sldMk cId="1795805012" sldId="442"/>
        </pc:sldMkLst>
      </pc:sldChg>
      <pc:sldChg chg="del">
        <pc:chgData name="Gennady Pekhimenko" userId="97aeff6ed7ede7e0" providerId="LiveId" clId="{9EB3A4AD-0B0B-49B9-BBFC-AA1971EF2989}" dt="2020-11-11T00:18:17.711" v="3" actId="47"/>
        <pc:sldMkLst>
          <pc:docMk/>
          <pc:sldMk cId="1359661746" sldId="443"/>
        </pc:sldMkLst>
      </pc:sldChg>
      <pc:sldChg chg="del">
        <pc:chgData name="Gennady Pekhimenko" userId="97aeff6ed7ede7e0" providerId="LiveId" clId="{9EB3A4AD-0B0B-49B9-BBFC-AA1971EF2989}" dt="2020-11-11T00:18:17.711" v="3" actId="47"/>
        <pc:sldMkLst>
          <pc:docMk/>
          <pc:sldMk cId="1485447748" sldId="444"/>
        </pc:sldMkLst>
      </pc:sldChg>
      <pc:sldChg chg="del">
        <pc:chgData name="Gennady Pekhimenko" userId="97aeff6ed7ede7e0" providerId="LiveId" clId="{9EB3A4AD-0B0B-49B9-BBFC-AA1971EF2989}" dt="2020-11-11T00:18:17.711" v="3" actId="47"/>
        <pc:sldMkLst>
          <pc:docMk/>
          <pc:sldMk cId="1422904261" sldId="445"/>
        </pc:sldMkLst>
      </pc:sldChg>
      <pc:sldChg chg="del">
        <pc:chgData name="Gennady Pekhimenko" userId="97aeff6ed7ede7e0" providerId="LiveId" clId="{9EB3A4AD-0B0B-49B9-BBFC-AA1971EF2989}" dt="2020-11-11T00:18:17.711" v="3" actId="47"/>
        <pc:sldMkLst>
          <pc:docMk/>
          <pc:sldMk cId="374021635" sldId="446"/>
        </pc:sldMkLst>
      </pc:sldChg>
      <pc:sldChg chg="del">
        <pc:chgData name="Gennady Pekhimenko" userId="97aeff6ed7ede7e0" providerId="LiveId" clId="{9EB3A4AD-0B0B-49B9-BBFC-AA1971EF2989}" dt="2020-11-11T00:18:17.711" v="3" actId="47"/>
        <pc:sldMkLst>
          <pc:docMk/>
          <pc:sldMk cId="496984676" sldId="447"/>
        </pc:sldMkLst>
      </pc:sldChg>
      <pc:sldChg chg="del">
        <pc:chgData name="Gennady Pekhimenko" userId="97aeff6ed7ede7e0" providerId="LiveId" clId="{9EB3A4AD-0B0B-49B9-BBFC-AA1971EF2989}" dt="2020-11-11T00:18:17.711" v="3" actId="47"/>
        <pc:sldMkLst>
          <pc:docMk/>
          <pc:sldMk cId="1257546349" sldId="448"/>
        </pc:sldMkLst>
      </pc:sldChg>
      <pc:sldChg chg="del">
        <pc:chgData name="Gennady Pekhimenko" userId="97aeff6ed7ede7e0" providerId="LiveId" clId="{9EB3A4AD-0B0B-49B9-BBFC-AA1971EF2989}" dt="2020-11-11T00:18:17.711" v="3" actId="47"/>
        <pc:sldMkLst>
          <pc:docMk/>
          <pc:sldMk cId="47433869" sldId="449"/>
        </pc:sldMkLst>
      </pc:sldChg>
      <pc:sldChg chg="del">
        <pc:chgData name="Gennady Pekhimenko" userId="97aeff6ed7ede7e0" providerId="LiveId" clId="{9EB3A4AD-0B0B-49B9-BBFC-AA1971EF2989}" dt="2020-11-11T00:18:17.711" v="3" actId="47"/>
        <pc:sldMkLst>
          <pc:docMk/>
          <pc:sldMk cId="504603246" sldId="450"/>
        </pc:sldMkLst>
      </pc:sldChg>
      <pc:sldChg chg="del">
        <pc:chgData name="Gennady Pekhimenko" userId="97aeff6ed7ede7e0" providerId="LiveId" clId="{9EB3A4AD-0B0B-49B9-BBFC-AA1971EF2989}" dt="2020-11-11T00:18:17.711" v="3" actId="47"/>
        <pc:sldMkLst>
          <pc:docMk/>
          <pc:sldMk cId="453833519" sldId="451"/>
        </pc:sldMkLst>
      </pc:sldChg>
      <pc:sldChg chg="del">
        <pc:chgData name="Gennady Pekhimenko" userId="97aeff6ed7ede7e0" providerId="LiveId" clId="{9EB3A4AD-0B0B-49B9-BBFC-AA1971EF2989}" dt="2020-11-11T00:18:17.711" v="3" actId="47"/>
        <pc:sldMkLst>
          <pc:docMk/>
          <pc:sldMk cId="1865523336" sldId="452"/>
        </pc:sldMkLst>
      </pc:sldChg>
      <pc:sldChg chg="del">
        <pc:chgData name="Gennady Pekhimenko" userId="97aeff6ed7ede7e0" providerId="LiveId" clId="{9EB3A4AD-0B0B-49B9-BBFC-AA1971EF2989}" dt="2020-11-11T00:18:17.711" v="3" actId="47"/>
        <pc:sldMkLst>
          <pc:docMk/>
          <pc:sldMk cId="1771696571" sldId="461"/>
        </pc:sldMkLst>
      </pc:sldChg>
      <pc:sldChg chg="del">
        <pc:chgData name="Gennady Pekhimenko" userId="97aeff6ed7ede7e0" providerId="LiveId" clId="{9EB3A4AD-0B0B-49B9-BBFC-AA1971EF2989}" dt="2020-11-11T00:18:17.711" v="3" actId="47"/>
        <pc:sldMkLst>
          <pc:docMk/>
          <pc:sldMk cId="1223673969" sldId="462"/>
        </pc:sldMkLst>
      </pc:sldChg>
      <pc:sldChg chg="del">
        <pc:chgData name="Gennady Pekhimenko" userId="97aeff6ed7ede7e0" providerId="LiveId" clId="{9EB3A4AD-0B0B-49B9-BBFC-AA1971EF2989}" dt="2020-11-11T00:18:17.711" v="3" actId="47"/>
        <pc:sldMkLst>
          <pc:docMk/>
          <pc:sldMk cId="1984993311" sldId="463"/>
        </pc:sldMkLst>
      </pc:sldChg>
      <pc:sldChg chg="del">
        <pc:chgData name="Gennady Pekhimenko" userId="97aeff6ed7ede7e0" providerId="LiveId" clId="{9EB3A4AD-0B0B-49B9-BBFC-AA1971EF2989}" dt="2020-11-11T00:18:17.711" v="3" actId="47"/>
        <pc:sldMkLst>
          <pc:docMk/>
          <pc:sldMk cId="1221083169" sldId="464"/>
        </pc:sldMkLst>
      </pc:sldChg>
      <pc:sldChg chg="del">
        <pc:chgData name="Gennady Pekhimenko" userId="97aeff6ed7ede7e0" providerId="LiveId" clId="{9EB3A4AD-0B0B-49B9-BBFC-AA1971EF2989}" dt="2020-11-11T00:18:17.711" v="3" actId="47"/>
        <pc:sldMkLst>
          <pc:docMk/>
          <pc:sldMk cId="728377510" sldId="467"/>
        </pc:sldMkLst>
      </pc:sldChg>
      <pc:sldChg chg="del">
        <pc:chgData name="Gennady Pekhimenko" userId="97aeff6ed7ede7e0" providerId="LiveId" clId="{9EB3A4AD-0B0B-49B9-BBFC-AA1971EF2989}" dt="2020-11-11T00:18:17.711" v="3" actId="47"/>
        <pc:sldMkLst>
          <pc:docMk/>
          <pc:sldMk cId="1184022670" sldId="468"/>
        </pc:sldMkLst>
      </pc:sldChg>
      <pc:sldChg chg="del">
        <pc:chgData name="Gennady Pekhimenko" userId="97aeff6ed7ede7e0" providerId="LiveId" clId="{9EB3A4AD-0B0B-49B9-BBFC-AA1971EF2989}" dt="2020-11-11T00:18:17.711" v="3" actId="47"/>
        <pc:sldMkLst>
          <pc:docMk/>
          <pc:sldMk cId="1285541588" sldId="469"/>
        </pc:sldMkLst>
      </pc:sldChg>
      <pc:sldChg chg="del">
        <pc:chgData name="Gennady Pekhimenko" userId="97aeff6ed7ede7e0" providerId="LiveId" clId="{9EB3A4AD-0B0B-49B9-BBFC-AA1971EF2989}" dt="2020-11-11T00:18:17.711" v="3" actId="47"/>
        <pc:sldMkLst>
          <pc:docMk/>
          <pc:sldMk cId="264497049" sldId="470"/>
        </pc:sldMkLst>
      </pc:sldChg>
      <pc:sldChg chg="del">
        <pc:chgData name="Gennady Pekhimenko" userId="97aeff6ed7ede7e0" providerId="LiveId" clId="{9EB3A4AD-0B0B-49B9-BBFC-AA1971EF2989}" dt="2020-11-11T00:18:17.711" v="3" actId="47"/>
        <pc:sldMkLst>
          <pc:docMk/>
          <pc:sldMk cId="110753253" sldId="471"/>
        </pc:sldMkLst>
      </pc:sldChg>
      <pc:sldChg chg="del">
        <pc:chgData name="Gennady Pekhimenko" userId="97aeff6ed7ede7e0" providerId="LiveId" clId="{9EB3A4AD-0B0B-49B9-BBFC-AA1971EF2989}" dt="2020-11-11T00:18:17.711" v="3" actId="47"/>
        <pc:sldMkLst>
          <pc:docMk/>
          <pc:sldMk cId="1709084869" sldId="472"/>
        </pc:sldMkLst>
      </pc:sldChg>
      <pc:sldChg chg="del">
        <pc:chgData name="Gennady Pekhimenko" userId="97aeff6ed7ede7e0" providerId="LiveId" clId="{9EB3A4AD-0B0B-49B9-BBFC-AA1971EF2989}" dt="2020-11-11T00:18:17.711" v="3" actId="47"/>
        <pc:sldMkLst>
          <pc:docMk/>
          <pc:sldMk cId="381361449" sldId="473"/>
        </pc:sldMkLst>
      </pc:sldChg>
      <pc:sldChg chg="del">
        <pc:chgData name="Gennady Pekhimenko" userId="97aeff6ed7ede7e0" providerId="LiveId" clId="{9EB3A4AD-0B0B-49B9-BBFC-AA1971EF2989}" dt="2020-11-11T00:18:17.711" v="3" actId="47"/>
        <pc:sldMkLst>
          <pc:docMk/>
          <pc:sldMk cId="1762293124" sldId="474"/>
        </pc:sldMkLst>
      </pc:sldChg>
      <pc:sldChg chg="modSp modAnim">
        <pc:chgData name="Gennady Pekhimenko" userId="97aeff6ed7ede7e0" providerId="LiveId" clId="{9EB3A4AD-0B0B-49B9-BBFC-AA1971EF2989}" dt="2020-11-11T01:52:04.623" v="259" actId="6549"/>
        <pc:sldMkLst>
          <pc:docMk/>
          <pc:sldMk cId="24196519" sldId="487"/>
        </pc:sldMkLst>
        <pc:spChg chg="mod">
          <ac:chgData name="Gennady Pekhimenko" userId="97aeff6ed7ede7e0" providerId="LiveId" clId="{9EB3A4AD-0B0B-49B9-BBFC-AA1971EF2989}" dt="2020-11-11T01:52:04.623" v="259" actId="6549"/>
          <ac:spMkLst>
            <pc:docMk/>
            <pc:sldMk cId="24196519" sldId="487"/>
            <ac:spMk id="3" creationId="{00000000-0000-0000-0000-000000000000}"/>
          </ac:spMkLst>
        </pc:spChg>
      </pc:sldChg>
      <pc:sldChg chg="modSp mod">
        <pc:chgData name="Gennady Pekhimenko" userId="97aeff6ed7ede7e0" providerId="LiveId" clId="{9EB3A4AD-0B0B-49B9-BBFC-AA1971EF2989}" dt="2020-11-11T01:48:46.763" v="258" actId="20577"/>
        <pc:sldMkLst>
          <pc:docMk/>
          <pc:sldMk cId="1063289660" sldId="490"/>
        </pc:sldMkLst>
        <pc:spChg chg="mod">
          <ac:chgData name="Gennady Pekhimenko" userId="97aeff6ed7ede7e0" providerId="LiveId" clId="{9EB3A4AD-0B0B-49B9-BBFC-AA1971EF2989}" dt="2020-11-11T01:48:46.763" v="258" actId="20577"/>
          <ac:spMkLst>
            <pc:docMk/>
            <pc:sldMk cId="1063289660" sldId="490"/>
            <ac:spMk id="3" creationId="{00000000-0000-0000-0000-000000000000}"/>
          </ac:spMkLst>
        </pc:spChg>
      </pc:sldChg>
      <pc:sldChg chg="del">
        <pc:chgData name="Gennady Pekhimenko" userId="97aeff6ed7ede7e0" providerId="LiveId" clId="{9EB3A4AD-0B0B-49B9-BBFC-AA1971EF2989}" dt="2020-11-11T00:18:17.711" v="3" actId="47"/>
        <pc:sldMkLst>
          <pc:docMk/>
          <pc:sldMk cId="3369641371" sldId="501"/>
        </pc:sldMkLst>
      </pc:sldChg>
      <pc:sldChg chg="add ord">
        <pc:chgData name="Gennady Pekhimenko" userId="97aeff6ed7ede7e0" providerId="LiveId" clId="{9EB3A4AD-0B0B-49B9-BBFC-AA1971EF2989}" dt="2020-11-11T01:53:27.411" v="263"/>
        <pc:sldMkLst>
          <pc:docMk/>
          <pc:sldMk cId="3019072011" sldId="561"/>
        </pc:sldMkLst>
      </pc:sldChg>
      <pc:sldChg chg="add del setBg">
        <pc:chgData name="Gennady Pekhimenko" userId="97aeff6ed7ede7e0" providerId="LiveId" clId="{9EB3A4AD-0B0B-49B9-BBFC-AA1971EF2989}" dt="2020-11-11T01:53:19.483" v="261" actId="47"/>
        <pc:sldMkLst>
          <pc:docMk/>
          <pc:sldMk cId="0" sldId="570"/>
        </pc:sldMkLst>
      </pc:sldChg>
      <pc:sldMasterChg chg="del delSldLayout">
        <pc:chgData name="Gennady Pekhimenko" userId="97aeff6ed7ede7e0" providerId="LiveId" clId="{9EB3A4AD-0B0B-49B9-BBFC-AA1971EF2989}" dt="2020-11-11T00:18:17.711" v="3" actId="47"/>
        <pc:sldMasterMkLst>
          <pc:docMk/>
          <pc:sldMasterMk cId="3885214497" sldId="2147483684"/>
        </pc:sldMasterMkLst>
        <pc:sldLayoutChg chg="del">
          <pc:chgData name="Gennady Pekhimenko" userId="97aeff6ed7ede7e0" providerId="LiveId" clId="{9EB3A4AD-0B0B-49B9-BBFC-AA1971EF2989}" dt="2020-11-11T00:18:17.711" v="3" actId="47"/>
          <pc:sldLayoutMkLst>
            <pc:docMk/>
            <pc:sldMasterMk cId="3885214497" sldId="2147483684"/>
            <pc:sldLayoutMk cId="842935819" sldId="2147483685"/>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2225054742" sldId="2147483686"/>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597760127" sldId="2147483687"/>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1604641853" sldId="2147483688"/>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3602819145" sldId="2147483689"/>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3324742138" sldId="2147483690"/>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148802575" sldId="2147483691"/>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2410316855" sldId="2147483692"/>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1543921494" sldId="2147483693"/>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535876987" sldId="2147483694"/>
          </pc:sldLayoutMkLst>
        </pc:sldLayoutChg>
        <pc:sldLayoutChg chg="del">
          <pc:chgData name="Gennady Pekhimenko" userId="97aeff6ed7ede7e0" providerId="LiveId" clId="{9EB3A4AD-0B0B-49B9-BBFC-AA1971EF2989}" dt="2020-11-11T00:18:17.711" v="3" actId="47"/>
          <pc:sldLayoutMkLst>
            <pc:docMk/>
            <pc:sldMasterMk cId="3885214497" sldId="2147483684"/>
            <pc:sldLayoutMk cId="4110627136"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 y="6743619"/>
            <a:ext cx="4435304" cy="35458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797022" y="6743619"/>
            <a:ext cx="4435304" cy="354580"/>
          </a:xfrm>
          <a:prstGeom prst="rect">
            <a:avLst/>
          </a:prstGeom>
        </p:spPr>
        <p:txBody>
          <a:bodyPr vert="horz" lIns="91440" tIns="45720" rIns="91440" bIns="45720" rtlCol="0" anchor="b"/>
          <a:lstStyle>
            <a:lvl1pPr algn="r">
              <a:defRPr sz="1200"/>
            </a:lvl1pPr>
          </a:lstStyle>
          <a:p>
            <a:fld id="{A93A9309-7565-42BA-8AFE-A0DC43BBC6EE}" type="slidenum">
              <a:rPr lang="en-CA" smtClean="0"/>
              <a:pPr/>
              <a:t>‹#›</a:t>
            </a:fld>
            <a:endParaRPr lang="en-CA"/>
          </a:p>
        </p:txBody>
      </p:sp>
    </p:spTree>
    <p:extLst>
      <p:ext uri="{BB962C8B-B14F-4D97-AF65-F5344CB8AC3E}">
        <p14:creationId xmlns:p14="http://schemas.microsoft.com/office/powerpoint/2010/main" val="3502024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629F7180-9AAA-433D-819B-D6675FB0789A}" type="datetimeFigureOut">
              <a:rPr lang="en-CA" smtClean="0"/>
              <a:pPr/>
              <a:t>2020-11-10</a:t>
            </a:fld>
            <a:endParaRPr lang="en-CA"/>
          </a:p>
        </p:txBody>
      </p:sp>
      <p:sp>
        <p:nvSpPr>
          <p:cNvPr id="4" name="Slide Image Placeholder 3"/>
          <p:cNvSpPr>
            <a:spLocks noGrp="1" noRot="1" noChangeAspect="1"/>
          </p:cNvSpPr>
          <p:nvPr>
            <p:ph type="sldImg" idx="2"/>
          </p:nvPr>
        </p:nvSpPr>
        <p:spPr>
          <a:xfrm>
            <a:off x="2752725" y="531813"/>
            <a:ext cx="4730750" cy="2662237"/>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1023938" y="3371850"/>
            <a:ext cx="8186737" cy="3195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743700"/>
            <a:ext cx="4435475" cy="35401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797550" y="6743700"/>
            <a:ext cx="4435475" cy="354013"/>
          </a:xfrm>
          <a:prstGeom prst="rect">
            <a:avLst/>
          </a:prstGeom>
        </p:spPr>
        <p:txBody>
          <a:bodyPr vert="horz" lIns="91440" tIns="45720" rIns="91440" bIns="45720" rtlCol="0" anchor="b"/>
          <a:lstStyle>
            <a:lvl1pPr algn="r">
              <a:defRPr sz="1200"/>
            </a:lvl1pPr>
          </a:lstStyle>
          <a:p>
            <a:fld id="{5DC2B3EA-9B4F-403D-8748-72BF449D988D}" type="slidenum">
              <a:rPr lang="en-CA" smtClean="0"/>
              <a:pPr/>
              <a:t>‹#›</a:t>
            </a:fld>
            <a:endParaRPr lang="en-CA"/>
          </a:p>
        </p:txBody>
      </p:sp>
    </p:spTree>
    <p:extLst>
      <p:ext uri="{BB962C8B-B14F-4D97-AF65-F5344CB8AC3E}">
        <p14:creationId xmlns:p14="http://schemas.microsoft.com/office/powerpoint/2010/main" val="17744841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1488" cy="3838575"/>
          </a:xfrm>
        </p:spPr>
      </p:sp>
      <p:sp>
        <p:nvSpPr>
          <p:cNvPr id="3" name="Notes Placeholder 2"/>
          <p:cNvSpPr>
            <a:spLocks noGrp="1"/>
          </p:cNvSpPr>
          <p:nvPr>
            <p:ph type="body" idx="1"/>
          </p:nvPr>
        </p:nvSpPr>
        <p:spPr/>
        <p:txBody>
          <a:bodyPr/>
          <a:lstStyle/>
          <a:p>
            <a:r>
              <a:rPr lang="en-CA" dirty="0"/>
              <a:t>At</a:t>
            </a:r>
            <a:r>
              <a:rPr lang="en-CA" baseline="0" dirty="0"/>
              <a:t> this point, I go back and forth between this slide and the next, showing that the initialization section and the calculation section both translate pretty intuitively from one slide to the next. It’s also a good opportunity for people to ask about the assembly keywords on the next slide that they haven’t seen yet, which provides a good segue into the next section.</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32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6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28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77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1488" cy="3838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63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1488" cy="3838575"/>
          </a:xfrm>
        </p:spPr>
      </p:sp>
      <p:sp>
        <p:nvSpPr>
          <p:cNvPr id="3" name="Notes Placeholder 2"/>
          <p:cNvSpPr>
            <a:spLocks noGrp="1"/>
          </p:cNvSpPr>
          <p:nvPr>
            <p:ph type="body" idx="1"/>
          </p:nvPr>
        </p:nvSpPr>
        <p:spPr/>
        <p:txBody>
          <a:bodyPr/>
          <a:lstStyle/>
          <a:p>
            <a:r>
              <a:rPr lang="en-CA" dirty="0"/>
              <a:t>Before moving</a:t>
            </a:r>
            <a:r>
              <a:rPr lang="en-CA" baseline="0" dirty="0"/>
              <a:t> on to the next slide, it’s good to pick somebody and ask them how they would create a new, low-level language that takes care of some basic register operations. For example, what would be a good name for an addition operation? After somebody says “add” and that’s written to the board, ask about the order in which you’d list the registers being operated on. After months of Verilog, the suggestion is usually destination, then sources. Which leads to the next slide </a:t>
            </a:r>
            <a:r>
              <a:rPr lang="en-CA" baseline="0" dirty="0">
                <a:sym typeface="Wingdings" panose="05000000000000000000" pitchFamily="2" charset="2"/>
              </a:rPr>
              <a:t></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40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1488" cy="3838575"/>
          </a:xfrm>
        </p:spPr>
      </p:sp>
      <p:sp>
        <p:nvSpPr>
          <p:cNvPr id="3" name="Notes Placeholder 2"/>
          <p:cNvSpPr>
            <a:spLocks noGrp="1"/>
          </p:cNvSpPr>
          <p:nvPr>
            <p:ph type="body" idx="1"/>
          </p:nvPr>
        </p:nvSpPr>
        <p:spPr/>
        <p:txBody>
          <a:bodyPr/>
          <a:lstStyle/>
          <a:p>
            <a:r>
              <a:rPr lang="en-CA" dirty="0"/>
              <a:t>This provides</a:t>
            </a:r>
            <a:r>
              <a:rPr lang="en-CA" baseline="0" dirty="0"/>
              <a:t> one of the final links between the processor and the programmer, even though there’s not much to it. It’s important to emphasize that the assembly instruction is something that we can recognize and understand, and the machine code instructions is what the computer understands, and translating between the two is a simple 1-to-1 mapping.</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31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1488" cy="3838575"/>
          </a:xfrm>
        </p:spPr>
      </p:sp>
      <p:sp>
        <p:nvSpPr>
          <p:cNvPr id="3" name="Notes Placeholder 2"/>
          <p:cNvSpPr>
            <a:spLocks noGrp="1"/>
          </p:cNvSpPr>
          <p:nvPr>
            <p:ph type="body" idx="1"/>
          </p:nvPr>
        </p:nvSpPr>
        <p:spPr/>
        <p:txBody>
          <a:bodyPr/>
          <a:lstStyle/>
          <a:p>
            <a:r>
              <a:rPr lang="en-CA" dirty="0"/>
              <a:t>Good</a:t>
            </a:r>
            <a:r>
              <a:rPr lang="en-CA" baseline="0" dirty="0"/>
              <a:t> to talk about how 32 registers are far more than what’s needed for the most complicated operation, so it’s okay for the processor to reserve a bunch of them for specialized functions. Make sure to draw attention to the equivalence between using $0 and $zero, $8 and $t0, because that will come in handy later when doing the assembly-&gt;machine code translation. Also take a moment to talk about the stack pointer and the return address, because they are needed later.</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950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1488" cy="3838575"/>
          </a:xfrm>
        </p:spPr>
      </p:sp>
      <p:sp>
        <p:nvSpPr>
          <p:cNvPr id="3" name="Notes Placeholder 2"/>
          <p:cNvSpPr>
            <a:spLocks noGrp="1"/>
          </p:cNvSpPr>
          <p:nvPr>
            <p:ph type="body" idx="1"/>
          </p:nvPr>
        </p:nvSpPr>
        <p:spPr/>
        <p:txBody>
          <a:bodyPr/>
          <a:lstStyle/>
          <a:p>
            <a:r>
              <a:rPr lang="en-CA" dirty="0"/>
              <a:t>If it</a:t>
            </a:r>
            <a:r>
              <a:rPr lang="en-CA" baseline="0" dirty="0"/>
              <a:t> hasn’t come up already, mention that the smallest addressable portion of memory is a single byte, so all of the registers in a 32-bit architecture are 4 bytes long.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68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1488" cy="3838575"/>
          </a:xfrm>
        </p:spPr>
      </p:sp>
      <p:sp>
        <p:nvSpPr>
          <p:cNvPr id="3" name="Notes Placeholder 2"/>
          <p:cNvSpPr>
            <a:spLocks noGrp="1"/>
          </p:cNvSpPr>
          <p:nvPr>
            <p:ph type="body" idx="1"/>
          </p:nvPr>
        </p:nvSpPr>
        <p:spPr/>
        <p:txBody>
          <a:bodyPr/>
          <a:lstStyle/>
          <a:p>
            <a:r>
              <a:rPr lang="en-CA" dirty="0"/>
              <a:t>At this point, I get somebody in the class to help translate this into assembly. If you pick registers for </a:t>
            </a:r>
            <a:r>
              <a:rPr lang="en-CA" dirty="0" err="1"/>
              <a:t>i</a:t>
            </a:r>
            <a:r>
              <a:rPr lang="en-CA" dirty="0"/>
              <a:t> and j and show the different branch keywords on the board, they can derive one of the two translations that show up on the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18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8258-866A-46E3-8511-14867A4F8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4E03C-6EFA-42FB-9B56-A48E970A3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609901-052B-45B7-9126-F3B36EDF3EFD}"/>
              </a:ext>
            </a:extLst>
          </p:cNvPr>
          <p:cNvSpPr>
            <a:spLocks noGrp="1"/>
          </p:cNvSpPr>
          <p:nvPr>
            <p:ph type="dt" sz="half" idx="10"/>
          </p:nvPr>
        </p:nvSpPr>
        <p:spPr/>
        <p:txBody>
          <a:bodyPr/>
          <a:lstStyle/>
          <a:p>
            <a:fld id="{C59EE80B-A67B-3947-ADA2-F980BF011B1A}" type="datetime1">
              <a:rPr lang="en-CA" smtClean="0"/>
              <a:t>2020-11-10</a:t>
            </a:fld>
            <a:endParaRPr lang="en-CA"/>
          </a:p>
        </p:txBody>
      </p:sp>
      <p:sp>
        <p:nvSpPr>
          <p:cNvPr id="5" name="Footer Placeholder 4">
            <a:extLst>
              <a:ext uri="{FF2B5EF4-FFF2-40B4-BE49-F238E27FC236}">
                <a16:creationId xmlns:a16="http://schemas.microsoft.com/office/drawing/2014/main" id="{6A5D6ABC-0916-4FA1-860B-E9CCB65482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D3ADC2D-E0EB-4F5E-B978-634D873125DC}"/>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81716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AA3C-24A7-4050-AE1C-C1C357669B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E5CBD0-A6FE-492B-AAE9-A6A3D6B39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D7010-C8E9-4F07-975D-9E488E19B9BE}"/>
              </a:ext>
            </a:extLst>
          </p:cNvPr>
          <p:cNvSpPr>
            <a:spLocks noGrp="1"/>
          </p:cNvSpPr>
          <p:nvPr>
            <p:ph type="dt" sz="half" idx="10"/>
          </p:nvPr>
        </p:nvSpPr>
        <p:spPr/>
        <p:txBody>
          <a:bodyPr/>
          <a:lstStyle/>
          <a:p>
            <a:fld id="{8D89BD75-AE4E-B24F-9277-0FE82729A4BE}" type="datetime1">
              <a:rPr lang="en-CA" smtClean="0"/>
              <a:t>2020-11-10</a:t>
            </a:fld>
            <a:endParaRPr lang="en-CA"/>
          </a:p>
        </p:txBody>
      </p:sp>
      <p:sp>
        <p:nvSpPr>
          <p:cNvPr id="5" name="Footer Placeholder 4">
            <a:extLst>
              <a:ext uri="{FF2B5EF4-FFF2-40B4-BE49-F238E27FC236}">
                <a16:creationId xmlns:a16="http://schemas.microsoft.com/office/drawing/2014/main" id="{C35F6670-C240-48D4-B01E-95F32F111A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C9278B-F45C-4B28-9D6D-469522D1C674}"/>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27223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3D0576-5A89-4A32-94E4-3F2A50D15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F6F186-8BD0-4C3D-8531-A7930F60C4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FF60-5084-4459-A7DA-2FE3829E5E78}"/>
              </a:ext>
            </a:extLst>
          </p:cNvPr>
          <p:cNvSpPr>
            <a:spLocks noGrp="1"/>
          </p:cNvSpPr>
          <p:nvPr>
            <p:ph type="dt" sz="half" idx="10"/>
          </p:nvPr>
        </p:nvSpPr>
        <p:spPr/>
        <p:txBody>
          <a:bodyPr/>
          <a:lstStyle/>
          <a:p>
            <a:fld id="{AE9A8E32-931A-EE4C-B69C-C77925494BA3}" type="datetime1">
              <a:rPr lang="en-CA" smtClean="0"/>
              <a:t>2020-11-10</a:t>
            </a:fld>
            <a:endParaRPr lang="en-CA"/>
          </a:p>
        </p:txBody>
      </p:sp>
      <p:sp>
        <p:nvSpPr>
          <p:cNvPr id="5" name="Footer Placeholder 4">
            <a:extLst>
              <a:ext uri="{FF2B5EF4-FFF2-40B4-BE49-F238E27FC236}">
                <a16:creationId xmlns:a16="http://schemas.microsoft.com/office/drawing/2014/main" id="{F208AB93-EDB4-494F-B78A-3164684B36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053DA19-48B4-4816-A00C-36B558274AE6}"/>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24247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64E0718-7B54-D04A-93B5-57F1B9382522}" type="datetime1">
              <a:rPr lang="en-CA" smtClean="0"/>
              <a:t>2020-11-10</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1552E37E-424F-4DCE-BB6E-731ABDD533B7}" type="slidenum">
              <a:rPr lang="en-CA" smtClean="0"/>
              <a:pPr/>
              <a:t>‹#›</a:t>
            </a:fld>
            <a:endParaRPr lang="en-CA"/>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none" spc="0" baseline="0">
                <a:effectLst>
                  <a:reflection blurRad="12700" stA="34000" endA="740" endPos="53000" dir="5400000" sy="-100000" algn="bl" rotWithShape="0"/>
                </a:effectLst>
              </a:defRPr>
            </a:lvl1pPr>
            <a:extLst/>
          </a:lstStyle>
          <a:p>
            <a:r>
              <a:rPr kumimoji="0" lang="en-US" dirty="0"/>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18956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1219200" y="1628800"/>
            <a:ext cx="10363200" cy="472676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9853E031-F5E7-2D45-B9F0-5D7221BFBB90}" type="datetime1">
              <a:rPr lang="en-CA" smtClean="0"/>
              <a:t>2020-11-10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756297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78FBB5-99F9-6F43-B648-3CADC30CC072}" type="datetime1">
              <a:rPr lang="en-CA" smtClean="0"/>
              <a:t>2020-11-10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314271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3797E5-4478-114F-8EE4-DFC0A61BD52F}" type="datetime1">
              <a:rPr lang="en-CA" smtClean="0"/>
              <a:t>2020-11-10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386259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5E184A5-1277-BA46-83EB-AB1057D90C61}" type="datetime1">
              <a:rPr lang="en-CA" smtClean="0"/>
              <a:t>2020-11-10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52E37E-424F-4DCE-BB6E-731ABDD533B7}" type="slidenum">
              <a:rPr lang="en-CA" smtClean="0"/>
              <a:pPr/>
              <a:t>‹#›</a:t>
            </a:fld>
            <a:endParaRPr lang="en-CA"/>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19955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5D8DEFB8-D61D-434C-82EF-3CB7C13D0B15}" type="datetime1">
              <a:rPr lang="en-CA" smtClean="0"/>
              <a:t>2020-11-10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651375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0BFCC-BAEF-C04C-B117-6FCC39BA8E45}" type="datetime1">
              <a:rPr lang="en-CA" smtClean="0"/>
              <a:t>2020-11-10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83069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366F02-EF48-AB49-917D-95D6E9F97500}" type="datetime1">
              <a:rPr lang="en-CA" smtClean="0"/>
              <a:t>2020-11-10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123918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6146-2BA9-4552-8DDC-F5D5711AD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020E1-F4DB-4516-ABC6-1321AB07B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2ABDC-850B-4026-8A69-E7AA3EECFB03}"/>
              </a:ext>
            </a:extLst>
          </p:cNvPr>
          <p:cNvSpPr>
            <a:spLocks noGrp="1"/>
          </p:cNvSpPr>
          <p:nvPr>
            <p:ph type="dt" sz="half" idx="10"/>
          </p:nvPr>
        </p:nvSpPr>
        <p:spPr/>
        <p:txBody>
          <a:bodyPr/>
          <a:lstStyle/>
          <a:p>
            <a:fld id="{2D1E57FB-1291-0943-BC9C-608C3D7E756D}" type="datetime1">
              <a:rPr lang="en-CA" smtClean="0"/>
              <a:t>2020-11-10</a:t>
            </a:fld>
            <a:endParaRPr lang="en-CA"/>
          </a:p>
        </p:txBody>
      </p:sp>
      <p:sp>
        <p:nvSpPr>
          <p:cNvPr id="5" name="Footer Placeholder 4">
            <a:extLst>
              <a:ext uri="{FF2B5EF4-FFF2-40B4-BE49-F238E27FC236}">
                <a16:creationId xmlns:a16="http://schemas.microsoft.com/office/drawing/2014/main" id="{F3CEC838-7834-4B1C-912E-7509B6B9A8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B65381-521D-468F-BFEB-884214D2547C}"/>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1536348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935DC99F-69AC-124D-AC75-DF5E889D5E91}" type="datetime1">
              <a:rPr lang="en-CA" smtClean="0"/>
              <a:t>2020-11-10</a:t>
            </a:fld>
            <a:endParaRPr lang="en-CA"/>
          </a:p>
        </p:txBody>
      </p:sp>
      <p:sp>
        <p:nvSpPr>
          <p:cNvPr id="6" name="Footer Placeholder 5"/>
          <p:cNvSpPr>
            <a:spLocks noGrp="1"/>
          </p:cNvSpPr>
          <p:nvPr>
            <p:ph type="ftr" sz="quarter" idx="11"/>
          </p:nvPr>
        </p:nvSpPr>
        <p:spPr>
          <a:xfrm>
            <a:off x="1219200" y="55499"/>
            <a:ext cx="7416800" cy="365125"/>
          </a:xfrm>
        </p:spPr>
        <p:txBody>
          <a:bodyPr/>
          <a:lstStyle/>
          <a:p>
            <a:endParaRPr lang="en-CA"/>
          </a:p>
        </p:txBody>
      </p:sp>
      <p:sp>
        <p:nvSpPr>
          <p:cNvPr id="7" name="Slide Number Placeholder 6"/>
          <p:cNvSpPr>
            <a:spLocks noGrp="1"/>
          </p:cNvSpPr>
          <p:nvPr>
            <p:ph type="sldNum" sz="quarter" idx="12"/>
          </p:nvPr>
        </p:nvSpPr>
        <p:spPr>
          <a:xfrm>
            <a:off x="11480800" y="55499"/>
            <a:ext cx="609600" cy="365125"/>
          </a:xfrm>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01626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4C7ED1-3320-C04D-8174-2358B4A5E71B}" type="datetime1">
              <a:rPr lang="en-CA" smtClean="0"/>
              <a:t>2020-11-10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163774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202C9A-AFB3-D449-869E-70BBDAE7D92C}" type="datetime1">
              <a:rPr lang="en-CA" smtClean="0"/>
              <a:t>2020-11-10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183381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5AAE-91BB-4311-BF39-2969F0C4B0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AD078-09C3-4F32-B872-8A0FF7C97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2906A8-6EEF-46AE-B326-E5772B879E2A}"/>
              </a:ext>
            </a:extLst>
          </p:cNvPr>
          <p:cNvSpPr>
            <a:spLocks noGrp="1"/>
          </p:cNvSpPr>
          <p:nvPr>
            <p:ph type="dt" sz="half" idx="10"/>
          </p:nvPr>
        </p:nvSpPr>
        <p:spPr/>
        <p:txBody>
          <a:bodyPr/>
          <a:lstStyle/>
          <a:p>
            <a:fld id="{95F43354-9B5A-7745-B456-16A43789C056}" type="datetime1">
              <a:rPr lang="en-CA" smtClean="0"/>
              <a:t>2020-11-10</a:t>
            </a:fld>
            <a:endParaRPr lang="en-CA"/>
          </a:p>
        </p:txBody>
      </p:sp>
      <p:sp>
        <p:nvSpPr>
          <p:cNvPr id="5" name="Footer Placeholder 4">
            <a:extLst>
              <a:ext uri="{FF2B5EF4-FFF2-40B4-BE49-F238E27FC236}">
                <a16:creationId xmlns:a16="http://schemas.microsoft.com/office/drawing/2014/main" id="{EC91111E-3C75-4B2E-A44E-4D80241F62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52063C-DB96-4DD6-B19B-B759EB286E4F}"/>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10588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BB07-FBEB-44E1-B062-5A9EA27E9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1A391-2D9A-4DB8-9804-707FA50FA3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85BB8-5DE1-4923-A520-2F8EA2474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D5A431-3D06-441A-AFC7-2A1E929F8CEF}"/>
              </a:ext>
            </a:extLst>
          </p:cNvPr>
          <p:cNvSpPr>
            <a:spLocks noGrp="1"/>
          </p:cNvSpPr>
          <p:nvPr>
            <p:ph type="dt" sz="half" idx="10"/>
          </p:nvPr>
        </p:nvSpPr>
        <p:spPr/>
        <p:txBody>
          <a:bodyPr/>
          <a:lstStyle/>
          <a:p>
            <a:fld id="{EE9251ED-2173-BC4C-B8A5-21E4198B083C}" type="datetime1">
              <a:rPr lang="en-CA" smtClean="0"/>
              <a:t>2020-11-10</a:t>
            </a:fld>
            <a:endParaRPr lang="en-CA"/>
          </a:p>
        </p:txBody>
      </p:sp>
      <p:sp>
        <p:nvSpPr>
          <p:cNvPr id="6" name="Footer Placeholder 5">
            <a:extLst>
              <a:ext uri="{FF2B5EF4-FFF2-40B4-BE49-F238E27FC236}">
                <a16:creationId xmlns:a16="http://schemas.microsoft.com/office/drawing/2014/main" id="{47D29A14-2B48-48EF-8ABA-2BAAA93869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388913B-9A74-440B-A95D-02BBDEDC68B6}"/>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4882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A0CE-F167-4452-A649-A2FE242A27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46986A-7188-48B2-AAA1-B84CB3940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EF94E7-B0D3-4C43-B635-4A701558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5EB44-AE5E-4FEF-BF6E-B8C4AEEA4D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B8DBE-5A26-4A37-937D-5A55E040AF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60EF55-138C-4919-9CFC-B8B25381B416}"/>
              </a:ext>
            </a:extLst>
          </p:cNvPr>
          <p:cNvSpPr>
            <a:spLocks noGrp="1"/>
          </p:cNvSpPr>
          <p:nvPr>
            <p:ph type="dt" sz="half" idx="10"/>
          </p:nvPr>
        </p:nvSpPr>
        <p:spPr/>
        <p:txBody>
          <a:bodyPr/>
          <a:lstStyle/>
          <a:p>
            <a:fld id="{3D10E934-E37E-1446-965C-903777CC04FD}" type="datetime1">
              <a:rPr lang="en-CA" smtClean="0"/>
              <a:t>2020-11-10</a:t>
            </a:fld>
            <a:endParaRPr lang="en-CA"/>
          </a:p>
        </p:txBody>
      </p:sp>
      <p:sp>
        <p:nvSpPr>
          <p:cNvPr id="8" name="Footer Placeholder 7">
            <a:extLst>
              <a:ext uri="{FF2B5EF4-FFF2-40B4-BE49-F238E27FC236}">
                <a16:creationId xmlns:a16="http://schemas.microsoft.com/office/drawing/2014/main" id="{2C46E215-C961-4466-91BA-16A92CEC233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80B00F2-2054-4B44-9BB6-194844C828EC}"/>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47764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DC78-543F-45B0-B5BB-6072661860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F9AA6-5338-496F-A48C-B64FBCE5E53B}"/>
              </a:ext>
            </a:extLst>
          </p:cNvPr>
          <p:cNvSpPr>
            <a:spLocks noGrp="1"/>
          </p:cNvSpPr>
          <p:nvPr>
            <p:ph type="dt" sz="half" idx="10"/>
          </p:nvPr>
        </p:nvSpPr>
        <p:spPr/>
        <p:txBody>
          <a:bodyPr/>
          <a:lstStyle/>
          <a:p>
            <a:fld id="{A9EFCD0A-F3B3-124B-9568-2A47B559E9ED}" type="datetime1">
              <a:rPr lang="en-CA" smtClean="0"/>
              <a:t>2020-11-10</a:t>
            </a:fld>
            <a:endParaRPr lang="en-CA"/>
          </a:p>
        </p:txBody>
      </p:sp>
      <p:sp>
        <p:nvSpPr>
          <p:cNvPr id="4" name="Footer Placeholder 3">
            <a:extLst>
              <a:ext uri="{FF2B5EF4-FFF2-40B4-BE49-F238E27FC236}">
                <a16:creationId xmlns:a16="http://schemas.microsoft.com/office/drawing/2014/main" id="{27C36863-1CFA-40E3-A679-ED58C8E07D1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99C5368-0FF2-4C47-990B-91E9A7F44DB3}"/>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136764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0A7A6-A123-4A1C-95FF-1F9D43332968}"/>
              </a:ext>
            </a:extLst>
          </p:cNvPr>
          <p:cNvSpPr>
            <a:spLocks noGrp="1"/>
          </p:cNvSpPr>
          <p:nvPr>
            <p:ph type="dt" sz="half" idx="10"/>
          </p:nvPr>
        </p:nvSpPr>
        <p:spPr/>
        <p:txBody>
          <a:bodyPr/>
          <a:lstStyle/>
          <a:p>
            <a:fld id="{D37EE14E-FFAF-1A42-9D5D-E3578C33ABCD}" type="datetime1">
              <a:rPr lang="en-CA" smtClean="0"/>
              <a:t>2020-11-10</a:t>
            </a:fld>
            <a:endParaRPr lang="en-CA"/>
          </a:p>
        </p:txBody>
      </p:sp>
      <p:sp>
        <p:nvSpPr>
          <p:cNvPr id="3" name="Footer Placeholder 2">
            <a:extLst>
              <a:ext uri="{FF2B5EF4-FFF2-40B4-BE49-F238E27FC236}">
                <a16:creationId xmlns:a16="http://schemas.microsoft.com/office/drawing/2014/main" id="{3704CC71-C0D6-4047-BDAA-1B367A60EF4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E986EC-819D-40E2-9BF6-E95600EAAB28}"/>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18471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7AE1-4FA4-45EF-B56F-76F486EF0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CEACBC-4CD5-4FEA-BA3D-E827469A9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1388D-587A-4AE0-8FBA-48A23CEF0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318AD-5A9F-4460-8A73-1F1A9BBE3C5E}"/>
              </a:ext>
            </a:extLst>
          </p:cNvPr>
          <p:cNvSpPr>
            <a:spLocks noGrp="1"/>
          </p:cNvSpPr>
          <p:nvPr>
            <p:ph type="dt" sz="half" idx="10"/>
          </p:nvPr>
        </p:nvSpPr>
        <p:spPr/>
        <p:txBody>
          <a:bodyPr/>
          <a:lstStyle/>
          <a:p>
            <a:fld id="{3FEC02C0-BDAA-B448-BD6B-E8108E3B814B}" type="datetime1">
              <a:rPr lang="en-CA" smtClean="0"/>
              <a:t>2020-11-10</a:t>
            </a:fld>
            <a:endParaRPr lang="en-CA"/>
          </a:p>
        </p:txBody>
      </p:sp>
      <p:sp>
        <p:nvSpPr>
          <p:cNvPr id="6" name="Footer Placeholder 5">
            <a:extLst>
              <a:ext uri="{FF2B5EF4-FFF2-40B4-BE49-F238E27FC236}">
                <a16:creationId xmlns:a16="http://schemas.microsoft.com/office/drawing/2014/main" id="{34A9C06C-3A5F-4C63-BEEE-57657269323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D022A97-29D1-4C65-9AFF-BB3F1835457B}"/>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30308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3064-35DA-4A58-B9C7-770F49F10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54ACF1-85C5-43FD-BCFC-01A27F55A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BC6D7B-D50F-4F3E-A91F-006D5956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B061B-FC70-4CEC-8E47-29BA878BC270}"/>
              </a:ext>
            </a:extLst>
          </p:cNvPr>
          <p:cNvSpPr>
            <a:spLocks noGrp="1"/>
          </p:cNvSpPr>
          <p:nvPr>
            <p:ph type="dt" sz="half" idx="10"/>
          </p:nvPr>
        </p:nvSpPr>
        <p:spPr/>
        <p:txBody>
          <a:bodyPr/>
          <a:lstStyle/>
          <a:p>
            <a:fld id="{3DB54C79-99C8-CE41-B033-39840F6E7222}" type="datetime1">
              <a:rPr lang="en-CA" smtClean="0"/>
              <a:t>2020-11-10</a:t>
            </a:fld>
            <a:endParaRPr lang="en-CA"/>
          </a:p>
        </p:txBody>
      </p:sp>
      <p:sp>
        <p:nvSpPr>
          <p:cNvPr id="6" name="Footer Placeholder 5">
            <a:extLst>
              <a:ext uri="{FF2B5EF4-FFF2-40B4-BE49-F238E27FC236}">
                <a16:creationId xmlns:a16="http://schemas.microsoft.com/office/drawing/2014/main" id="{42CBE8CC-5ED2-4003-8313-89F35157D17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DA4547-396E-4F87-989E-98B59E35D098}"/>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194615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ADA0D-090B-430B-895C-943430A9F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F7A931-C536-4B56-9082-AFB350D04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DDBC6-18F3-4CAB-9850-EEA1973D6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D8216-8D13-964B-9642-F0E16941A36E}" type="datetime1">
              <a:rPr lang="en-CA" smtClean="0"/>
              <a:t>2020-11-10</a:t>
            </a:fld>
            <a:endParaRPr lang="en-CA"/>
          </a:p>
        </p:txBody>
      </p:sp>
      <p:sp>
        <p:nvSpPr>
          <p:cNvPr id="5" name="Footer Placeholder 4">
            <a:extLst>
              <a:ext uri="{FF2B5EF4-FFF2-40B4-BE49-F238E27FC236}">
                <a16:creationId xmlns:a16="http://schemas.microsoft.com/office/drawing/2014/main" id="{A2671085-8472-4259-B70E-013F4142E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DCACAEC-3FE4-4E41-B15E-5AC71C820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2E37E-424F-4DCE-BB6E-731ABDD533B7}" type="slidenum">
              <a:rPr lang="en-CA" smtClean="0"/>
              <a:pPr/>
              <a:t>‹#›</a:t>
            </a:fld>
            <a:endParaRPr lang="en-CA"/>
          </a:p>
        </p:txBody>
      </p:sp>
    </p:spTree>
    <p:extLst>
      <p:ext uri="{BB962C8B-B14F-4D97-AF65-F5344CB8AC3E}">
        <p14:creationId xmlns:p14="http://schemas.microsoft.com/office/powerpoint/2010/main" val="953055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BC622AE2-E9B0-A44E-A56F-EDB52AD706D4}" type="datetime1">
              <a:rPr lang="en-CA" smtClean="0"/>
              <a:t>2020-11-10</a:t>
            </a:fld>
            <a:endParaRPr lang="en-CA"/>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CA"/>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1552E37E-424F-4DCE-BB6E-731ABDD533B7}" type="slidenum">
              <a:rPr lang="en-CA" smtClean="0"/>
              <a:pPr/>
              <a:t>‹#›</a:t>
            </a:fld>
            <a:endParaRPr lang="en-CA"/>
          </a:p>
        </p:txBody>
      </p:sp>
    </p:spTree>
    <p:extLst>
      <p:ext uri="{BB962C8B-B14F-4D97-AF65-F5344CB8AC3E}">
        <p14:creationId xmlns:p14="http://schemas.microsoft.com/office/powerpoint/2010/main" val="299417700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12192000" cy="2819400"/>
          </a:xfrm>
          <a:solidFill>
            <a:schemeClr val="bg1">
              <a:lumMod val="95000"/>
            </a:schemeClr>
          </a:solidFill>
        </p:spPr>
        <p:txBody>
          <a:bodyPr anchor="ctr" anchorCtr="0">
            <a:noAutofit/>
          </a:bodyPr>
          <a:lstStyle/>
          <a:p>
            <a:pPr fontAlgn="base"/>
            <a:r>
              <a:rPr lang="en-US" b="1" dirty="0">
                <a:latin typeface="+mn-lt"/>
              </a:rPr>
              <a:t>CSCB58: </a:t>
            </a:r>
            <a:br>
              <a:rPr lang="en-US" b="1" dirty="0">
                <a:latin typeface="+mn-lt"/>
              </a:rPr>
            </a:br>
            <a:r>
              <a:rPr lang="en-US" b="1" dirty="0">
                <a:latin typeface="+mn-lt"/>
              </a:rPr>
              <a:t>Computer Organization</a:t>
            </a:r>
          </a:p>
        </p:txBody>
      </p:sp>
      <p:sp>
        <p:nvSpPr>
          <p:cNvPr id="8" name="Subtitle 2"/>
          <p:cNvSpPr txBox="1">
            <a:spLocks/>
          </p:cNvSpPr>
          <p:nvPr/>
        </p:nvSpPr>
        <p:spPr>
          <a:xfrm>
            <a:off x="7429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2133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
        <p:nvSpPr>
          <p:cNvPr id="3" name="Rectangle 2"/>
          <p:cNvSpPr/>
          <p:nvPr/>
        </p:nvSpPr>
        <p:spPr>
          <a:xfrm>
            <a:off x="1746584" y="6211670"/>
            <a:ext cx="86868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solidFill>
                <a:effectLst/>
                <a:uLnTx/>
                <a:uFillTx/>
                <a:latin typeface="Calibri" panose="020F0502020204030204"/>
                <a:ea typeface="+mn-ea"/>
                <a:cs typeface="+mn-cs"/>
              </a:rPr>
              <a:t>The content of this lecture is adapted from the lectures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solidFill>
                <a:effectLst/>
                <a:uLnTx/>
                <a:uFillTx/>
                <a:latin typeface="Calibri" panose="020F0502020204030204"/>
                <a:ea typeface="+mn-ea"/>
                <a:cs typeface="+mn-cs"/>
              </a:rPr>
              <a:t>Larry Zheng and Steve Engels</a:t>
            </a:r>
          </a:p>
        </p:txBody>
      </p:sp>
      <p:pic>
        <p:nvPicPr>
          <p:cNvPr id="1026" name="Picture 2">
            <a:extLst>
              <a:ext uri="{FF2B5EF4-FFF2-40B4-BE49-F238E27FC236}">
                <a16:creationId xmlns:a16="http://schemas.microsoft.com/office/drawing/2014/main" id="{2235C7AC-AE60-496C-9820-AFE8A46F9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54" y="3825513"/>
            <a:ext cx="298326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 TPU | Google Cloud">
            <a:extLst>
              <a:ext uri="{FF2B5EF4-FFF2-40B4-BE49-F238E27FC236}">
                <a16:creationId xmlns:a16="http://schemas.microsoft.com/office/drawing/2014/main" id="{854AA425-A807-46E1-B551-13656F250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694" y="3979312"/>
            <a:ext cx="309038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32656"/>
            <a:ext cx="10598968" cy="914400"/>
          </a:xfrm>
        </p:spPr>
        <p:txBody>
          <a:bodyPr/>
          <a:lstStyle/>
          <a:p>
            <a:r>
              <a:rPr lang="en-US"/>
              <a:t>Why learn assembly?</a:t>
            </a:r>
          </a:p>
        </p:txBody>
      </p:sp>
      <p:sp>
        <p:nvSpPr>
          <p:cNvPr id="3" name="Content Placeholder 2"/>
          <p:cNvSpPr>
            <a:spLocks noGrp="1"/>
          </p:cNvSpPr>
          <p:nvPr>
            <p:ph idx="1"/>
          </p:nvPr>
        </p:nvSpPr>
        <p:spPr>
          <a:xfrm>
            <a:off x="479376" y="1426464"/>
            <a:ext cx="11305256" cy="4929096"/>
          </a:xfrm>
        </p:spPr>
        <p:txBody>
          <a:bodyPr>
            <a:normAutofit fontScale="70000" lnSpcReduction="20000"/>
          </a:bodyPr>
          <a:lstStyle/>
          <a:p>
            <a:pPr>
              <a:spcBef>
                <a:spcPts val="0"/>
              </a:spcBef>
              <a:spcAft>
                <a:spcPts val="1200"/>
              </a:spcAft>
            </a:pPr>
            <a:r>
              <a:rPr lang="en-US" dirty="0"/>
              <a:t>You’ll understand how your program </a:t>
            </a:r>
            <a:r>
              <a:rPr lang="en-US" b="1" i="1" dirty="0">
                <a:solidFill>
                  <a:srgbClr val="FFFF00"/>
                </a:solidFill>
              </a:rPr>
              <a:t>really</a:t>
            </a:r>
            <a:r>
              <a:rPr lang="en-US" dirty="0">
                <a:solidFill>
                  <a:srgbClr val="FFFF00"/>
                </a:solidFill>
              </a:rPr>
              <a:t> </a:t>
            </a:r>
            <a:r>
              <a:rPr lang="en-US" dirty="0"/>
              <a:t>works.</a:t>
            </a:r>
          </a:p>
          <a:p>
            <a:pPr>
              <a:spcBef>
                <a:spcPts val="0"/>
              </a:spcBef>
              <a:spcAft>
                <a:spcPts val="1200"/>
              </a:spcAft>
            </a:pPr>
            <a:r>
              <a:rPr lang="en-US" dirty="0"/>
              <a:t>You’ll understand your program’s performance better by knowing its real “</a:t>
            </a:r>
            <a:r>
              <a:rPr lang="en-US" dirty="0">
                <a:solidFill>
                  <a:srgbClr val="FFFF00"/>
                </a:solidFill>
              </a:rPr>
              <a:t>runtime</a:t>
            </a:r>
            <a:r>
              <a:rPr lang="en-US" dirty="0"/>
              <a:t>”.</a:t>
            </a:r>
          </a:p>
          <a:p>
            <a:pPr>
              <a:spcBef>
                <a:spcPts val="0"/>
              </a:spcBef>
              <a:spcAft>
                <a:spcPts val="1200"/>
              </a:spcAft>
            </a:pPr>
            <a:r>
              <a:rPr lang="en-US" dirty="0"/>
              <a:t>You’ll understand how control flows (if / else / for / while) are implemented.</a:t>
            </a:r>
          </a:p>
          <a:p>
            <a:pPr>
              <a:spcBef>
                <a:spcPts val="0"/>
              </a:spcBef>
              <a:spcAft>
                <a:spcPts val="1200"/>
              </a:spcAft>
            </a:pPr>
            <a:r>
              <a:rPr lang="en-US" dirty="0"/>
              <a:t>You’ll understand why eliminating if statements makes your code faster.</a:t>
            </a:r>
          </a:p>
          <a:p>
            <a:pPr>
              <a:spcBef>
                <a:spcPts val="0"/>
              </a:spcBef>
              <a:spcAft>
                <a:spcPts val="1200"/>
              </a:spcAft>
            </a:pPr>
            <a:r>
              <a:rPr lang="en-US" dirty="0"/>
              <a:t>You’ll understand why pointer is such a natural concept for programming.</a:t>
            </a:r>
          </a:p>
          <a:p>
            <a:pPr>
              <a:spcBef>
                <a:spcPts val="0"/>
              </a:spcBef>
              <a:spcAft>
                <a:spcPts val="1200"/>
              </a:spcAft>
            </a:pPr>
            <a:r>
              <a:rPr lang="en-US" dirty="0"/>
              <a:t>You’ll understand the cost of making function calls.</a:t>
            </a:r>
          </a:p>
          <a:p>
            <a:pPr>
              <a:spcBef>
                <a:spcPts val="0"/>
              </a:spcBef>
              <a:spcAft>
                <a:spcPts val="1200"/>
              </a:spcAft>
            </a:pPr>
            <a:r>
              <a:rPr lang="en-US" dirty="0"/>
              <a:t>You’ll understand why stack can overflow</a:t>
            </a:r>
          </a:p>
          <a:p>
            <a:pPr>
              <a:spcBef>
                <a:spcPts val="0"/>
              </a:spcBef>
              <a:spcAft>
                <a:spcPts val="1200"/>
              </a:spcAft>
            </a:pPr>
            <a:r>
              <a:rPr lang="en-US" dirty="0"/>
              <a:t>You’ll understand there is no “recursion” in the hardware, and how it’s actually done.</a:t>
            </a:r>
          </a:p>
          <a:p>
            <a:pPr>
              <a:spcBef>
                <a:spcPts val="0"/>
              </a:spcBef>
              <a:spcAft>
                <a:spcPts val="1200"/>
              </a:spcAft>
            </a:pPr>
            <a:r>
              <a:rPr lang="en-US" dirty="0"/>
              <a:t>You’ll understand why memory need to be managed.</a:t>
            </a:r>
          </a:p>
          <a:p>
            <a:pPr>
              <a:spcBef>
                <a:spcPts val="0"/>
              </a:spcBef>
              <a:spcAft>
                <a:spcPts val="1200"/>
              </a:spcAft>
            </a:pPr>
            <a:r>
              <a:rPr lang="en-US" dirty="0"/>
              <a:t>You’ll understand why people spend so much time creating operating systems.</a:t>
            </a:r>
          </a:p>
          <a:p>
            <a:pPr>
              <a:spcBef>
                <a:spcPts val="0"/>
              </a:spcBef>
              <a:spcAft>
                <a:spcPts val="1200"/>
              </a:spcAft>
            </a:pPr>
            <a:r>
              <a:rPr lang="en-US" dirty="0"/>
              <a:t>You’ll appreciate more the constructs in high-level programming languages.</a:t>
            </a:r>
          </a:p>
          <a:p>
            <a:pPr>
              <a:spcBef>
                <a:spcPts val="0"/>
              </a:spcBef>
              <a:spcAft>
                <a:spcPts val="1200"/>
              </a:spcAft>
            </a:pPr>
            <a:r>
              <a:rPr lang="en-US" dirty="0"/>
              <a:t>And much more</a:t>
            </a:r>
            <a:r>
              <a:rPr lang="is-IS" dirty="0"/>
              <a:t>…</a:t>
            </a: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60990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pic>
        <p:nvPicPr>
          <p:cNvPr id="3" name="Picture 2"/>
          <p:cNvPicPr>
            <a:picLocks noChangeAspect="1"/>
          </p:cNvPicPr>
          <p:nvPr/>
        </p:nvPicPr>
        <p:blipFill>
          <a:blip r:embed="rId2"/>
          <a:stretch>
            <a:fillRect/>
          </a:stretch>
        </p:blipFill>
        <p:spPr>
          <a:xfrm>
            <a:off x="6105154" y="476672"/>
            <a:ext cx="5680446" cy="4896544"/>
          </a:xfrm>
          <a:prstGeom prst="rect">
            <a:avLst/>
          </a:prstGeom>
        </p:spPr>
      </p:pic>
      <p:sp>
        <p:nvSpPr>
          <p:cNvPr id="4" name="TextBox 3"/>
          <p:cNvSpPr txBox="1"/>
          <p:nvPr/>
        </p:nvSpPr>
        <p:spPr>
          <a:xfrm>
            <a:off x="551384" y="848820"/>
            <a:ext cx="496855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a:ea typeface="+mn-ea"/>
                <a:cs typeface="+mn-cs"/>
              </a:rPr>
              <a:t>And, you’ll be able to read this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a:ea typeface="+mn-ea"/>
                <a:cs typeface="+mn-cs"/>
              </a:rPr>
              <a:t>Donald Knuth  “The Art of Computer Programming”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a:ea typeface="+mn-ea"/>
                <a:cs typeface="+mn-cs"/>
              </a:rPr>
              <a:t>“All algorithms in this book are written in assembly for clarity.”</a:t>
            </a:r>
          </a:p>
        </p:txBody>
      </p:sp>
      <p:pic>
        <p:nvPicPr>
          <p:cNvPr id="5" name="Picture 4"/>
          <p:cNvPicPr>
            <a:picLocks noChangeAspect="1"/>
          </p:cNvPicPr>
          <p:nvPr/>
        </p:nvPicPr>
        <p:blipFill>
          <a:blip r:embed="rId3"/>
          <a:stretch>
            <a:fillRect/>
          </a:stretch>
        </p:blipFill>
        <p:spPr>
          <a:xfrm>
            <a:off x="6107148" y="476672"/>
            <a:ext cx="1573027" cy="1860372"/>
          </a:xfrm>
          <a:prstGeom prst="rect">
            <a:avLst/>
          </a:prstGeom>
        </p:spPr>
      </p:pic>
    </p:spTree>
    <p:extLst>
      <p:ext uri="{BB962C8B-B14F-4D97-AF65-F5344CB8AC3E}">
        <p14:creationId xmlns:p14="http://schemas.microsoft.com/office/powerpoint/2010/main" val="9097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register names</a:t>
            </a:r>
          </a:p>
        </p:txBody>
      </p:sp>
      <p:sp>
        <p:nvSpPr>
          <p:cNvPr id="3" name="Content Placeholder 2"/>
          <p:cNvSpPr>
            <a:spLocks noGrp="1"/>
          </p:cNvSpPr>
          <p:nvPr>
            <p:ph idx="1"/>
          </p:nvPr>
        </p:nvSpPr>
        <p:spPr>
          <a:xfrm>
            <a:off x="1219200" y="1628800"/>
            <a:ext cx="9773344" cy="4726760"/>
          </a:xfrm>
        </p:spPr>
        <p:txBody>
          <a:bodyPr/>
          <a:lstStyle/>
          <a:p>
            <a:r>
              <a:rPr lang="en-US" dirty="0"/>
              <a:t>In machine code with have register </a:t>
            </a:r>
            <a:r>
              <a:rPr lang="en-US" dirty="0">
                <a:latin typeface="+mj-lt"/>
              </a:rPr>
              <a:t>0</a:t>
            </a:r>
            <a:r>
              <a:rPr lang="en-US" dirty="0"/>
              <a:t> to register </a:t>
            </a:r>
            <a:r>
              <a:rPr lang="en-US" dirty="0">
                <a:latin typeface="+mj-lt"/>
              </a:rPr>
              <a:t>31</a:t>
            </a:r>
            <a:r>
              <a:rPr lang="en-US" dirty="0"/>
              <a:t>, specified by 5 bits of the instruction.</a:t>
            </a:r>
          </a:p>
          <a:p>
            <a:pPr marL="68580" indent="0">
              <a:buNone/>
            </a:pPr>
            <a:endParaRPr lang="en-US" dirty="0"/>
          </a:p>
          <a:p>
            <a:r>
              <a:rPr lang="en-US" dirty="0"/>
              <a:t>In assembly we have names like $t1, $t2, $s1, $v0, etc.</a:t>
            </a:r>
          </a:p>
          <a:p>
            <a:pPr marL="68580" indent="0">
              <a:buNone/>
            </a:pPr>
            <a:endParaRPr lang="en-US" dirty="0"/>
          </a:p>
          <a:p>
            <a:r>
              <a:rPr lang="en-US" dirty="0"/>
              <a:t>What’s the relation between these two?</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59573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2763" y="138336"/>
            <a:ext cx="7772400" cy="914400"/>
          </a:xfrm>
        </p:spPr>
        <p:txBody>
          <a:bodyPr/>
          <a:lstStyle/>
          <a:p>
            <a:r>
              <a:rPr lang="en-US" dirty="0"/>
              <a:t>Machine code + registers</a:t>
            </a:r>
            <a:endParaRPr lang="en-CA" dirty="0"/>
          </a:p>
        </p:txBody>
      </p:sp>
      <p:sp>
        <p:nvSpPr>
          <p:cNvPr id="3" name="Content Placeholder 2"/>
          <p:cNvSpPr>
            <a:spLocks noGrp="1"/>
          </p:cNvSpPr>
          <p:nvPr>
            <p:ph idx="1"/>
          </p:nvPr>
        </p:nvSpPr>
        <p:spPr>
          <a:xfrm>
            <a:off x="263352" y="1052736"/>
            <a:ext cx="11683032" cy="5544616"/>
          </a:xfrm>
        </p:spPr>
        <p:txBody>
          <a:bodyPr>
            <a:noAutofit/>
          </a:bodyPr>
          <a:lstStyle/>
          <a:p>
            <a:r>
              <a:rPr lang="en-CA" sz="2400" dirty="0"/>
              <a:t>MIPS is </a:t>
            </a:r>
            <a:r>
              <a:rPr lang="en-CA" sz="2400" dirty="0">
                <a:solidFill>
                  <a:srgbClr val="FFFF00"/>
                </a:solidFill>
              </a:rPr>
              <a:t>register-to-register</a:t>
            </a:r>
            <a:r>
              <a:rPr lang="en-CA" sz="2400" dirty="0"/>
              <a:t>.</a:t>
            </a:r>
          </a:p>
          <a:p>
            <a:pPr lvl="1"/>
            <a:r>
              <a:rPr lang="en-CA" sz="2400" dirty="0"/>
              <a:t>Every operation operates on data in registers.</a:t>
            </a:r>
          </a:p>
          <a:p>
            <a:r>
              <a:rPr lang="en-CA" sz="2400" dirty="0"/>
              <a:t>MIPS provides 32 registers. </a:t>
            </a:r>
          </a:p>
          <a:p>
            <a:pPr lvl="1"/>
            <a:r>
              <a:rPr lang="en-CA" sz="2400" dirty="0"/>
              <a:t>Several have special values (conventions):</a:t>
            </a:r>
          </a:p>
          <a:p>
            <a:pPr lvl="2"/>
            <a:r>
              <a:rPr lang="en-CA" sz="2000" dirty="0"/>
              <a:t>Register </a:t>
            </a:r>
            <a:r>
              <a:rPr lang="en-CA" sz="2000" dirty="0">
                <a:latin typeface="Courier New" pitchFamily="49" charset="0"/>
                <a:cs typeface="Courier New" pitchFamily="49" charset="0"/>
              </a:rPr>
              <a:t>0</a:t>
            </a:r>
            <a:r>
              <a:rPr lang="en-CA" sz="2000" dirty="0"/>
              <a:t> ($zero): value </a:t>
            </a:r>
            <a:r>
              <a:rPr lang="en-CA" sz="2000" dirty="0">
                <a:latin typeface="Courier New" pitchFamily="49" charset="0"/>
                <a:cs typeface="Courier New" pitchFamily="49" charset="0"/>
              </a:rPr>
              <a:t>0</a:t>
            </a:r>
            <a:r>
              <a:rPr lang="en-CA" sz="2000" dirty="0"/>
              <a:t> -- always.</a:t>
            </a:r>
          </a:p>
          <a:p>
            <a:pPr lvl="2"/>
            <a:r>
              <a:rPr lang="en-CA" sz="2000" dirty="0"/>
              <a:t>Register </a:t>
            </a:r>
            <a:r>
              <a:rPr lang="en-CA" sz="2000" dirty="0">
                <a:latin typeface="Courier New" pitchFamily="49" charset="0"/>
                <a:cs typeface="Courier New" pitchFamily="49" charset="0"/>
              </a:rPr>
              <a:t>1</a:t>
            </a:r>
            <a:r>
              <a:rPr lang="en-CA" sz="2000" dirty="0"/>
              <a:t> ($at): reserved for the assembler.</a:t>
            </a:r>
          </a:p>
          <a:p>
            <a:pPr lvl="2"/>
            <a:r>
              <a:rPr lang="en-CA" sz="2000" dirty="0"/>
              <a:t>Registers </a:t>
            </a:r>
            <a:r>
              <a:rPr lang="en-CA" sz="2000" dirty="0">
                <a:latin typeface="Courier New" pitchFamily="49" charset="0"/>
                <a:cs typeface="Courier New" pitchFamily="49" charset="0"/>
              </a:rPr>
              <a:t>2-3</a:t>
            </a:r>
            <a:r>
              <a:rPr lang="en-CA" sz="2000" dirty="0"/>
              <a:t> ($v0, $v1): return values</a:t>
            </a:r>
          </a:p>
          <a:p>
            <a:pPr lvl="2"/>
            <a:r>
              <a:rPr lang="en-CA" sz="2000" dirty="0"/>
              <a:t>Registers </a:t>
            </a:r>
            <a:r>
              <a:rPr lang="en-CA" sz="2000" dirty="0">
                <a:latin typeface="Courier New" pitchFamily="49" charset="0"/>
                <a:cs typeface="Courier New" pitchFamily="49" charset="0"/>
              </a:rPr>
              <a:t>4-7</a:t>
            </a:r>
            <a:r>
              <a:rPr lang="en-CA" sz="2000" dirty="0"/>
              <a:t> ($a0-$a3): function arguments</a:t>
            </a:r>
          </a:p>
          <a:p>
            <a:pPr lvl="2"/>
            <a:r>
              <a:rPr lang="en-CA" sz="2000" dirty="0"/>
              <a:t>Registers </a:t>
            </a:r>
            <a:r>
              <a:rPr lang="en-CA" sz="2000" dirty="0">
                <a:latin typeface="Courier New" pitchFamily="49" charset="0"/>
                <a:cs typeface="Courier New" pitchFamily="49" charset="0"/>
              </a:rPr>
              <a:t>8-15</a:t>
            </a:r>
            <a:r>
              <a:rPr lang="en-CA" sz="2000" dirty="0"/>
              <a:t>, </a:t>
            </a:r>
            <a:r>
              <a:rPr lang="en-CA" sz="2000" dirty="0">
                <a:latin typeface="Courier New" pitchFamily="49" charset="0"/>
                <a:cs typeface="Courier New" pitchFamily="49" charset="0"/>
              </a:rPr>
              <a:t>24-25</a:t>
            </a:r>
            <a:r>
              <a:rPr lang="en-CA" sz="2000" dirty="0"/>
              <a:t> ($t0-$t9): temporaries</a:t>
            </a:r>
          </a:p>
          <a:p>
            <a:pPr lvl="2"/>
            <a:r>
              <a:rPr lang="en-CA" sz="2000" dirty="0"/>
              <a:t>Registers </a:t>
            </a:r>
            <a:r>
              <a:rPr lang="en-CA" sz="2000" dirty="0">
                <a:latin typeface="Courier New" pitchFamily="49" charset="0"/>
                <a:cs typeface="Courier New" pitchFamily="49" charset="0"/>
              </a:rPr>
              <a:t>16-23</a:t>
            </a:r>
            <a:r>
              <a:rPr lang="en-CA" sz="2000" dirty="0"/>
              <a:t> ($s0-$s7): saved temporaries</a:t>
            </a:r>
          </a:p>
          <a:p>
            <a:pPr lvl="2"/>
            <a:r>
              <a:rPr lang="en-CA" sz="2000" dirty="0"/>
              <a:t>Registers </a:t>
            </a:r>
            <a:r>
              <a:rPr lang="en-CA" sz="2000" dirty="0">
                <a:latin typeface="Courier New" pitchFamily="49" charset="0"/>
                <a:cs typeface="Courier New" pitchFamily="49" charset="0"/>
              </a:rPr>
              <a:t>28-31</a:t>
            </a:r>
            <a:r>
              <a:rPr lang="en-CA" sz="2000" dirty="0"/>
              <a:t> ($</a:t>
            </a:r>
            <a:r>
              <a:rPr lang="en-CA" sz="2000" dirty="0" err="1"/>
              <a:t>gp</a:t>
            </a:r>
            <a:r>
              <a:rPr lang="en-CA" sz="2000" dirty="0"/>
              <a:t>, $sp, $</a:t>
            </a:r>
            <a:r>
              <a:rPr lang="en-CA" sz="2000" dirty="0" err="1"/>
              <a:t>fp</a:t>
            </a:r>
            <a:r>
              <a:rPr lang="en-CA" sz="2000" dirty="0"/>
              <a:t>, $</a:t>
            </a:r>
            <a:r>
              <a:rPr lang="en-CA" sz="2000" dirty="0" err="1"/>
              <a:t>ra</a:t>
            </a:r>
            <a:r>
              <a:rPr lang="en-CA" sz="2000" dirty="0"/>
              <a:t>): memory and function support</a:t>
            </a:r>
          </a:p>
          <a:p>
            <a:pPr lvl="2"/>
            <a:r>
              <a:rPr lang="en-CA" sz="2000" dirty="0"/>
              <a:t>Registers </a:t>
            </a:r>
            <a:r>
              <a:rPr lang="en-CA" sz="2000" dirty="0">
                <a:latin typeface="Courier New" pitchFamily="49" charset="0"/>
                <a:cs typeface="Courier New" pitchFamily="49" charset="0"/>
              </a:rPr>
              <a:t>26-27</a:t>
            </a:r>
            <a:r>
              <a:rPr lang="en-CA" sz="2000" dirty="0"/>
              <a:t>: reserved for OS kernel</a:t>
            </a:r>
          </a:p>
          <a:p>
            <a:pPr lvl="1"/>
            <a:r>
              <a:rPr lang="en-US" sz="2400" dirty="0"/>
              <a:t>Also three special registers (PC, HI, LO) that are not directly accessible.</a:t>
            </a:r>
          </a:p>
          <a:p>
            <a:pPr lvl="2"/>
            <a:r>
              <a:rPr lang="en-US" sz="2000" dirty="0"/>
              <a:t>HI and LO are used in multiplication and division, and have special instructions for accessing them.</a:t>
            </a:r>
            <a:endParaRPr lang="en-CA" sz="2000" dirty="0"/>
          </a:p>
        </p:txBody>
      </p:sp>
      <p:sp>
        <p:nvSpPr>
          <p:cNvPr id="4" name="TextBox 3"/>
          <p:cNvSpPr txBox="1"/>
          <p:nvPr/>
        </p:nvSpPr>
        <p:spPr>
          <a:xfrm>
            <a:off x="8544272" y="1052736"/>
            <a:ext cx="1944216" cy="1938992"/>
          </a:xfrm>
          <a:prstGeom prst="rect">
            <a:avLst/>
          </a:prstGeom>
          <a:noFill/>
          <a:ln w="28575">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FFFF00"/>
                </a:solidFill>
                <a:effectLst/>
                <a:uLnTx/>
                <a:uFillTx/>
                <a:latin typeface="Corbel"/>
                <a:ea typeface="+mn-ea"/>
                <a:cs typeface="+mn-cs"/>
              </a:rPr>
              <a:t>$v0, $t2, $a3, </a:t>
            </a:r>
            <a:r>
              <a:rPr kumimoji="0" lang="en-CA" sz="2400" b="0" i="0" u="none" strike="noStrike" kern="1200" cap="none" spc="0" normalizeH="0" baseline="0" noProof="0" dirty="0" err="1">
                <a:ln>
                  <a:noFill/>
                </a:ln>
                <a:solidFill>
                  <a:srgbClr val="FFFF00"/>
                </a:solidFill>
                <a:effectLst/>
                <a:uLnTx/>
                <a:uFillTx/>
                <a:latin typeface="Corbel"/>
                <a:ea typeface="+mn-ea"/>
                <a:cs typeface="+mn-cs"/>
              </a:rPr>
              <a:t>etc</a:t>
            </a:r>
            <a:r>
              <a:rPr kumimoji="0" lang="en-CA" sz="2400" b="0" i="0" u="none" strike="noStrike" kern="1200" cap="none" spc="0" normalizeH="0" baseline="0" noProof="0" dirty="0">
                <a:ln>
                  <a:noFill/>
                </a:ln>
                <a:solidFill>
                  <a:srgbClr val="FFFF00"/>
                </a:solidFill>
                <a:effectLst/>
                <a:uLnTx/>
                <a:uFillTx/>
                <a:latin typeface="Corbel"/>
                <a:ea typeface="+mn-ea"/>
                <a:cs typeface="+mn-cs"/>
              </a:rPr>
              <a:t> are the registers’ nicknames in assembly</a:t>
            </a:r>
          </a:p>
        </p:txBody>
      </p:sp>
      <p:sp>
        <p:nvSpPr>
          <p:cNvPr id="5" name="TextBox 4"/>
          <p:cNvSpPr txBox="1"/>
          <p:nvPr/>
        </p:nvSpPr>
        <p:spPr>
          <a:xfrm>
            <a:off x="10019444" y="3707109"/>
            <a:ext cx="1461356" cy="1754326"/>
          </a:xfrm>
          <a:prstGeom prst="rect">
            <a:avLst/>
          </a:prstGeom>
          <a:noFill/>
          <a:ln w="1905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00"/>
                </a:solidFill>
                <a:effectLst/>
                <a:uLnTx/>
                <a:uFillTx/>
                <a:latin typeface="Corbel"/>
                <a:ea typeface="+mn-ea"/>
                <a:cs typeface="+mn-cs"/>
              </a:rPr>
              <a:t>Technically you can use any register for anything, but this is the convention</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Translate assembly to machine code </a:t>
            </a:r>
            <a:endParaRPr lang="en-CA" dirty="0">
              <a:latin typeface="+mn-lt"/>
            </a:endParaRPr>
          </a:p>
        </p:txBody>
      </p:sp>
      <p:sp>
        <p:nvSpPr>
          <p:cNvPr id="3" name="Content Placeholder 2"/>
          <p:cNvSpPr>
            <a:spLocks noGrp="1"/>
          </p:cNvSpPr>
          <p:nvPr>
            <p:ph idx="1"/>
          </p:nvPr>
        </p:nvSpPr>
        <p:spPr>
          <a:xfrm>
            <a:off x="2438400" y="1628800"/>
            <a:ext cx="7834064" cy="4726760"/>
          </a:xfrm>
        </p:spPr>
        <p:txBody>
          <a:bodyPr/>
          <a:lstStyle/>
          <a:p>
            <a:r>
              <a:rPr lang="en-US" dirty="0"/>
              <a:t>When writing machine code instructions (or interpreting them), we need to know which register values to encode (or decode).</a:t>
            </a:r>
          </a:p>
          <a:p>
            <a:r>
              <a:rPr lang="en-US" dirty="0"/>
              <a:t>e.g.</a:t>
            </a:r>
            <a:endParaRPr lang="en-CA" dirty="0"/>
          </a:p>
        </p:txBody>
      </p:sp>
      <p:sp>
        <p:nvSpPr>
          <p:cNvPr id="4" name="TextBox 3"/>
          <p:cNvSpPr txBox="1"/>
          <p:nvPr/>
        </p:nvSpPr>
        <p:spPr>
          <a:xfrm>
            <a:off x="4262696" y="3356993"/>
            <a:ext cx="2985433"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add $t3, $t1, $t2</a:t>
            </a:r>
          </a:p>
        </p:txBody>
      </p:sp>
      <p:sp>
        <p:nvSpPr>
          <p:cNvPr id="5" name="TextBox 4"/>
          <p:cNvSpPr txBox="1"/>
          <p:nvPr/>
        </p:nvSpPr>
        <p:spPr>
          <a:xfrm>
            <a:off x="2999656" y="4221089"/>
            <a:ext cx="1292662"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000000</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7" name="TextBox 6"/>
          <p:cNvSpPr txBox="1"/>
          <p:nvPr/>
        </p:nvSpPr>
        <p:spPr>
          <a:xfrm>
            <a:off x="2999656" y="5661249"/>
            <a:ext cx="6063198"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000000 01001 01010 01011 XXXXX 100000</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8" name="TextBox 7"/>
          <p:cNvSpPr txBox="1"/>
          <p:nvPr/>
        </p:nvSpPr>
        <p:spPr>
          <a:xfrm>
            <a:off x="7752184" y="4221089"/>
            <a:ext cx="1292662"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100000</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2" name="Elbow Connector 11"/>
          <p:cNvCxnSpPr/>
          <p:nvPr/>
        </p:nvCxnSpPr>
        <p:spPr>
          <a:xfrm rot="5400000">
            <a:off x="3970040" y="3541009"/>
            <a:ext cx="365760" cy="1005840"/>
          </a:xfrm>
          <a:prstGeom prst="bent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6373769" y="2215128"/>
            <a:ext cx="365760" cy="3657600"/>
          </a:xfrm>
          <a:prstGeom prst="bent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079776" y="3861049"/>
            <a:ext cx="2013952" cy="1572562"/>
            <a:chOff x="2555776" y="3861049"/>
            <a:chExt cx="2013952" cy="1572562"/>
          </a:xfrm>
        </p:grpSpPr>
        <p:sp>
          <p:nvSpPr>
            <p:cNvPr id="6" name="TextBox 5"/>
            <p:cNvSpPr txBox="1"/>
            <p:nvPr/>
          </p:nvSpPr>
          <p:spPr>
            <a:xfrm>
              <a:off x="2555776" y="4941168"/>
              <a:ext cx="1138773"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01001</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6" name="Elbow Connector 15"/>
            <p:cNvCxnSpPr/>
            <p:nvPr/>
          </p:nvCxnSpPr>
          <p:spPr>
            <a:xfrm rot="5400000">
              <a:off x="3335288" y="3723889"/>
              <a:ext cx="1097280" cy="1371600"/>
            </a:xfrm>
            <a:prstGeom prst="bent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389632" y="3843889"/>
            <a:ext cx="2290544" cy="1589723"/>
            <a:chOff x="3865632" y="3843888"/>
            <a:chExt cx="2290544" cy="1589723"/>
          </a:xfrm>
        </p:grpSpPr>
        <p:sp>
          <p:nvSpPr>
            <p:cNvPr id="15" name="TextBox 14"/>
            <p:cNvSpPr txBox="1"/>
            <p:nvPr/>
          </p:nvSpPr>
          <p:spPr>
            <a:xfrm>
              <a:off x="5017403" y="4941168"/>
              <a:ext cx="1138773"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01011</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7" name="Elbow Connector 16"/>
            <p:cNvCxnSpPr/>
            <p:nvPr/>
          </p:nvCxnSpPr>
          <p:spPr>
            <a:xfrm rot="16200000" flipH="1">
              <a:off x="4185672" y="3523848"/>
              <a:ext cx="1097280" cy="1737360"/>
            </a:xfrm>
            <a:prstGeom prst="bentConnector3">
              <a:avLst>
                <a:gd name="adj1" fmla="val 41162"/>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303912" y="3861049"/>
            <a:ext cx="1512168" cy="1572563"/>
            <a:chOff x="3779912" y="3861048"/>
            <a:chExt cx="1512168" cy="1572563"/>
          </a:xfrm>
        </p:grpSpPr>
        <p:sp>
          <p:nvSpPr>
            <p:cNvPr id="14" name="TextBox 13"/>
            <p:cNvSpPr txBox="1"/>
            <p:nvPr/>
          </p:nvSpPr>
          <p:spPr>
            <a:xfrm>
              <a:off x="3779912" y="4941168"/>
              <a:ext cx="1138773"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01010</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8" name="Elbow Connector 17"/>
            <p:cNvCxnSpPr/>
            <p:nvPr/>
          </p:nvCxnSpPr>
          <p:spPr>
            <a:xfrm rot="5400000">
              <a:off x="4286240" y="3952488"/>
              <a:ext cx="1097280" cy="914400"/>
            </a:xfrm>
            <a:prstGeom prst="bentConnector3">
              <a:avLst>
                <a:gd name="adj1" fmla="val 58838"/>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code details</a:t>
            </a:r>
            <a:endParaRPr lang="en-CA" dirty="0"/>
          </a:p>
        </p:txBody>
      </p:sp>
      <p:sp>
        <p:nvSpPr>
          <p:cNvPr id="3" name="Content Placeholder 2"/>
          <p:cNvSpPr>
            <a:spLocks noGrp="1"/>
          </p:cNvSpPr>
          <p:nvPr>
            <p:ph idx="1"/>
          </p:nvPr>
        </p:nvSpPr>
        <p:spPr>
          <a:xfrm>
            <a:off x="1631504" y="1628800"/>
            <a:ext cx="9145016" cy="4896544"/>
          </a:xfrm>
        </p:spPr>
        <p:txBody>
          <a:bodyPr>
            <a:normAutofit/>
          </a:bodyPr>
          <a:lstStyle/>
          <a:p>
            <a:pPr>
              <a:spcAft>
                <a:spcPts val="1200"/>
              </a:spcAft>
            </a:pPr>
            <a:r>
              <a:rPr lang="en-US" sz="3200" dirty="0"/>
              <a:t>Things to note about machine code:</a:t>
            </a:r>
          </a:p>
          <a:p>
            <a:pPr lvl="1">
              <a:spcAft>
                <a:spcPts val="1200"/>
              </a:spcAft>
            </a:pPr>
            <a:r>
              <a:rPr lang="en-US" sz="2800" dirty="0"/>
              <a:t>R-type instructions have an </a:t>
            </a:r>
            <a:r>
              <a:rPr lang="en-US" sz="2800" dirty="0" err="1"/>
              <a:t>opcode</a:t>
            </a:r>
            <a:r>
              <a:rPr lang="en-US" sz="2800" dirty="0"/>
              <a:t> of </a:t>
            </a:r>
            <a:r>
              <a:rPr lang="en-US" sz="2800" dirty="0">
                <a:latin typeface="Courier New" pitchFamily="49" charset="0"/>
                <a:cs typeface="Courier New" pitchFamily="49" charset="0"/>
              </a:rPr>
              <a:t>000000</a:t>
            </a:r>
            <a:r>
              <a:rPr lang="en-US" sz="2800" dirty="0"/>
              <a:t>, with a 6-bit function listed at the end.</a:t>
            </a:r>
          </a:p>
          <a:p>
            <a:pPr lvl="1">
              <a:spcAft>
                <a:spcPts val="1200"/>
              </a:spcAft>
            </a:pPr>
            <a:r>
              <a:rPr lang="en-US" sz="2800" dirty="0"/>
              <a:t>Although we specify “</a:t>
            </a:r>
            <a:r>
              <a:rPr lang="en-US" sz="2800" dirty="0">
                <a:solidFill>
                  <a:srgbClr val="FFFF00"/>
                </a:solidFill>
              </a:rPr>
              <a:t>don’t care</a:t>
            </a:r>
            <a:r>
              <a:rPr lang="en-US" sz="2800" dirty="0"/>
              <a:t>” bits as </a:t>
            </a:r>
            <a:r>
              <a:rPr lang="en-US" sz="2800" dirty="0">
                <a:latin typeface="Courier New" pitchFamily="49" charset="0"/>
                <a:cs typeface="Courier New" pitchFamily="49" charset="0"/>
              </a:rPr>
              <a:t>X</a:t>
            </a:r>
            <a:r>
              <a:rPr lang="en-US" sz="2800" dirty="0"/>
              <a:t> values, the assembly language interpreter always assigns them to some value (like </a:t>
            </a:r>
            <a:r>
              <a:rPr lang="en-US" sz="2800" dirty="0">
                <a:latin typeface="Courier New" pitchFamily="49" charset="0"/>
                <a:cs typeface="Courier New" pitchFamily="49" charset="0"/>
              </a:rPr>
              <a:t>0</a:t>
            </a:r>
            <a:r>
              <a:rPr lang="en-US" sz="2800" dirty="0"/>
              <a:t>)</a:t>
            </a:r>
          </a:p>
          <a:p>
            <a:pPr lvl="1">
              <a:spcAft>
                <a:spcPts val="1200"/>
              </a:spcAft>
            </a:pPr>
            <a:r>
              <a:rPr lang="en-US" sz="2800" dirty="0"/>
              <a:t>In exams, we want you to write X instead of </a:t>
            </a:r>
            <a:r>
              <a:rPr lang="en-US" sz="2800" dirty="0">
                <a:latin typeface="+mj-lt"/>
              </a:rPr>
              <a:t>0</a:t>
            </a:r>
            <a:r>
              <a:rPr lang="en-US" sz="2800" dirty="0"/>
              <a:t>, to show that you know we don’t care those bits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512064"/>
            <a:ext cx="10887000" cy="914400"/>
          </a:xfrm>
        </p:spPr>
        <p:txBody>
          <a:bodyPr/>
          <a:lstStyle/>
          <a:p>
            <a:r>
              <a:rPr lang="en-US" dirty="0"/>
              <a:t>Try this at home</a:t>
            </a:r>
          </a:p>
        </p:txBody>
      </p:sp>
      <p:sp>
        <p:nvSpPr>
          <p:cNvPr id="3" name="Content Placeholder 2"/>
          <p:cNvSpPr>
            <a:spLocks noGrp="1"/>
          </p:cNvSpPr>
          <p:nvPr>
            <p:ph idx="1"/>
          </p:nvPr>
        </p:nvSpPr>
        <p:spPr>
          <a:xfrm>
            <a:off x="695400" y="1426464"/>
            <a:ext cx="10887000" cy="4929096"/>
          </a:xfrm>
        </p:spPr>
        <p:txBody>
          <a:bodyPr>
            <a:normAutofit/>
          </a:bodyPr>
          <a:lstStyle/>
          <a:p>
            <a:pPr marL="68580" indent="0">
              <a:buNone/>
            </a:pPr>
            <a:r>
              <a:rPr lang="en-US" dirty="0"/>
              <a:t>Below is the content of an executable file “</a:t>
            </a:r>
            <a:r>
              <a:rPr lang="en-US" dirty="0" err="1">
                <a:solidFill>
                  <a:srgbClr val="FFFF00"/>
                </a:solidFill>
              </a:rPr>
              <a:t>mystery.exe</a:t>
            </a:r>
            <a:r>
              <a:rPr lang="en-US" dirty="0"/>
              <a:t>”, </a:t>
            </a:r>
          </a:p>
          <a:p>
            <a:pPr marL="68580" indent="0">
              <a:buNone/>
            </a:pPr>
            <a:r>
              <a:rPr lang="en-US" dirty="0"/>
              <a:t>what does this program do?</a:t>
            </a:r>
          </a:p>
          <a:p>
            <a:pPr marL="68580" indent="0">
              <a:buNone/>
            </a:pPr>
            <a:r>
              <a:rPr lang="en-US" dirty="0"/>
              <a:t>	</a:t>
            </a:r>
            <a:r>
              <a:rPr lang="en-US" dirty="0">
                <a:solidFill>
                  <a:srgbClr val="FFFF00"/>
                </a:solidFill>
                <a:latin typeface="+mj-lt"/>
              </a:rPr>
              <a:t>1000 1110 0000 1000 0101 1010 1111 0001</a:t>
            </a:r>
          </a:p>
          <a:p>
            <a:pPr marL="68580" indent="0">
              <a:buNone/>
            </a:pPr>
            <a:r>
              <a:rPr lang="en-US" dirty="0">
                <a:solidFill>
                  <a:srgbClr val="FFFF00"/>
                </a:solidFill>
                <a:latin typeface="+mj-lt"/>
              </a:rPr>
              <a:t>	1000 1110 0010 1001 1101 0010 0011 0010</a:t>
            </a:r>
          </a:p>
          <a:p>
            <a:pPr marL="68580" indent="0">
              <a:buNone/>
            </a:pPr>
            <a:r>
              <a:rPr lang="en-US" dirty="0">
                <a:solidFill>
                  <a:srgbClr val="FFFF00"/>
                </a:solidFill>
                <a:latin typeface="+mj-lt"/>
              </a:rPr>
              <a:t>	0000 0001 0000 1001 0101 0000 0010 0000</a:t>
            </a:r>
          </a:p>
          <a:p>
            <a:pPr marL="68580" indent="0">
              <a:buNone/>
            </a:pPr>
            <a:r>
              <a:rPr lang="en-US" dirty="0">
                <a:solidFill>
                  <a:srgbClr val="FFFF00"/>
                </a:solidFill>
                <a:latin typeface="+mj-lt"/>
              </a:rPr>
              <a:t>	1000 1110 0100 1011 1111 0011 0011 0111</a:t>
            </a:r>
          </a:p>
          <a:p>
            <a:pPr marL="68580" indent="0">
              <a:buNone/>
            </a:pPr>
            <a:r>
              <a:rPr lang="en-US" dirty="0">
                <a:solidFill>
                  <a:srgbClr val="FFFF00"/>
                </a:solidFill>
                <a:latin typeface="+mj-lt"/>
              </a:rPr>
              <a:t>	0000 0000 0000 1100 0011 0001 0000 0000</a:t>
            </a:r>
          </a:p>
          <a:p>
            <a:pPr marL="68580" indent="0">
              <a:buNone/>
            </a:pPr>
            <a:r>
              <a:rPr lang="en-US" dirty="0">
                <a:solidFill>
                  <a:srgbClr val="FFFF00"/>
                </a:solidFill>
                <a:latin typeface="+mj-lt"/>
              </a:rPr>
              <a:t>	0000 0010 0110 1010 1010 0000 0010 0010</a:t>
            </a:r>
          </a:p>
          <a:p>
            <a:pPr marL="68580" indent="0">
              <a:buNone/>
            </a:pPr>
            <a:r>
              <a:rPr lang="en-US" dirty="0">
                <a:solidFill>
                  <a:srgbClr val="FFFF00"/>
                </a:solidFill>
                <a:latin typeface="+mj-lt"/>
              </a:rPr>
              <a:t>	1010 1101 1101 0100 0000 1111 0101 1010</a:t>
            </a:r>
            <a:endParaRPr lang="en-US" dirty="0"/>
          </a:p>
          <a:p>
            <a:pPr marL="68580" indent="0">
              <a:buNone/>
            </a:pPr>
            <a:endParaRPr lang="en-US" dirty="0"/>
          </a:p>
          <a:p>
            <a:pPr marL="6858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51670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D90C-71DB-F643-B28F-CF58219A2DAC}"/>
              </a:ext>
            </a:extLst>
          </p:cNvPr>
          <p:cNvSpPr>
            <a:spLocks noGrp="1"/>
          </p:cNvSpPr>
          <p:nvPr>
            <p:ph type="title"/>
          </p:nvPr>
        </p:nvSpPr>
        <p:spPr/>
        <p:txBody>
          <a:bodyPr/>
          <a:lstStyle/>
          <a:p>
            <a:r>
              <a:rPr lang="en-US" dirty="0"/>
              <a:t>Then try this one</a:t>
            </a:r>
          </a:p>
        </p:txBody>
      </p:sp>
      <p:sp>
        <p:nvSpPr>
          <p:cNvPr id="4" name="Slide Number Placeholder 3">
            <a:extLst>
              <a:ext uri="{FF2B5EF4-FFF2-40B4-BE49-F238E27FC236}">
                <a16:creationId xmlns:a16="http://schemas.microsoft.com/office/drawing/2014/main" id="{FC105E0C-F7D6-F346-AA0D-967F4E62CF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pic>
        <p:nvPicPr>
          <p:cNvPr id="5" name="Picture 4">
            <a:extLst>
              <a:ext uri="{FF2B5EF4-FFF2-40B4-BE49-F238E27FC236}">
                <a16:creationId xmlns:a16="http://schemas.microsoft.com/office/drawing/2014/main" id="{AF8444E5-EC18-5045-B9EF-5F2AD3FEF3B6}"/>
              </a:ext>
            </a:extLst>
          </p:cNvPr>
          <p:cNvPicPr>
            <a:picLocks noChangeAspect="1"/>
          </p:cNvPicPr>
          <p:nvPr/>
        </p:nvPicPr>
        <p:blipFill>
          <a:blip r:embed="rId2"/>
          <a:stretch>
            <a:fillRect/>
          </a:stretch>
        </p:blipFill>
        <p:spPr>
          <a:xfrm>
            <a:off x="6400800" y="283225"/>
            <a:ext cx="4919407" cy="6133451"/>
          </a:xfrm>
          <a:prstGeom prst="rect">
            <a:avLst/>
          </a:prstGeom>
        </p:spPr>
      </p:pic>
    </p:spTree>
    <p:extLst>
      <p:ext uri="{BB962C8B-B14F-4D97-AF65-F5344CB8AC3E}">
        <p14:creationId xmlns:p14="http://schemas.microsoft.com/office/powerpoint/2010/main" val="234937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1424" y="332656"/>
            <a:ext cx="928903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rbel"/>
                <a:ea typeface="+mn-ea"/>
                <a:cs typeface="+mn-cs"/>
              </a:rPr>
              <a:t>Now you can totally program an executable like this (don’t even need a compiler). </a:t>
            </a:r>
          </a:p>
        </p:txBody>
      </p:sp>
      <p:pic>
        <p:nvPicPr>
          <p:cNvPr id="1028" name="Picture 4" descr="http://blog.launchacademy.com/wp-content/uploads/2015/02/binary-key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4" y="2010747"/>
            <a:ext cx="4224539" cy="34148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pic>
        <p:nvPicPr>
          <p:cNvPr id="6" name="Picture 5"/>
          <p:cNvPicPr>
            <a:picLocks noChangeAspect="1"/>
          </p:cNvPicPr>
          <p:nvPr/>
        </p:nvPicPr>
        <p:blipFill>
          <a:blip r:embed="rId3"/>
          <a:stretch>
            <a:fillRect/>
          </a:stretch>
        </p:blipFill>
        <p:spPr>
          <a:xfrm>
            <a:off x="1559496" y="1988840"/>
            <a:ext cx="4384196" cy="3803857"/>
          </a:xfrm>
          <a:prstGeom prst="rect">
            <a:avLst/>
          </a:prstGeom>
        </p:spPr>
      </p:pic>
    </p:spTree>
    <p:extLst>
      <p:ext uri="{BB962C8B-B14F-4D97-AF65-F5344CB8AC3E}">
        <p14:creationId xmlns:p14="http://schemas.microsoft.com/office/powerpoint/2010/main" val="17279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Assembly Language Instructions</a:t>
            </a:r>
            <a:endParaRPr lang="en-CA" dirty="0"/>
          </a:p>
        </p:txBody>
      </p:sp>
      <p:pic>
        <p:nvPicPr>
          <p:cNvPr id="79874" name="Picture 2" descr="http://www.c-jump.com/bcc/c262c/MIPSAssembly/const_images/mips_assembly.png"/>
          <p:cNvPicPr>
            <a:picLocks noChangeAspect="1" noChangeArrowheads="1"/>
          </p:cNvPicPr>
          <p:nvPr/>
        </p:nvPicPr>
        <p:blipFill>
          <a:blip r:embed="rId2" cstate="print"/>
          <a:srcRect/>
          <a:stretch>
            <a:fillRect/>
          </a:stretch>
        </p:blipFill>
        <p:spPr bwMode="auto">
          <a:xfrm>
            <a:off x="3456756" y="3140968"/>
            <a:ext cx="6743700" cy="2009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207568" y="2708920"/>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CSCB58 Week 10</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Assembly language</a:t>
            </a:r>
            <a:endParaRPr lang="en-CA" dirty="0"/>
          </a:p>
        </p:txBody>
      </p:sp>
      <p:sp>
        <p:nvSpPr>
          <p:cNvPr id="3" name="Content Placeholder 2"/>
          <p:cNvSpPr>
            <a:spLocks noGrp="1"/>
          </p:cNvSpPr>
          <p:nvPr>
            <p:ph idx="1"/>
          </p:nvPr>
        </p:nvSpPr>
        <p:spPr>
          <a:xfrm>
            <a:off x="1415480" y="1421693"/>
            <a:ext cx="7992888" cy="4896544"/>
          </a:xfrm>
        </p:spPr>
        <p:txBody>
          <a:bodyPr>
            <a:normAutofit/>
          </a:bodyPr>
          <a:lstStyle/>
          <a:p>
            <a:r>
              <a:rPr lang="en-US" dirty="0"/>
              <a:t>Assembly language is the				 lowest-level language that				 you’ll ever program in.</a:t>
            </a:r>
          </a:p>
          <a:p>
            <a:r>
              <a:rPr lang="en-US" dirty="0"/>
              <a:t>Many compilers translate				 their high-level program			 commands into assembly commands, which are then converted into machine code and used by the processor.</a:t>
            </a:r>
          </a:p>
          <a:p>
            <a:r>
              <a:rPr lang="en-US" u="sng" dirty="0"/>
              <a:t>Note:</a:t>
            </a:r>
            <a:r>
              <a:rPr lang="en-US" dirty="0"/>
              <a:t> There are multiple types of assembly language, especially for different architectures!</a:t>
            </a:r>
            <a:endParaRPr lang="en-CA" dirty="0"/>
          </a:p>
        </p:txBody>
      </p:sp>
      <p:pic>
        <p:nvPicPr>
          <p:cNvPr id="1026" name="Picture 2" descr="http://www.webopedia.com/FIG/PROG-LAN.gif"/>
          <p:cNvPicPr>
            <a:picLocks noChangeAspect="1" noChangeArrowheads="1"/>
          </p:cNvPicPr>
          <p:nvPr/>
        </p:nvPicPr>
        <p:blipFill>
          <a:blip r:embed="rId2" cstate="print"/>
          <a:srcRect/>
          <a:stretch>
            <a:fillRect/>
          </a:stretch>
        </p:blipFill>
        <p:spPr bwMode="auto">
          <a:xfrm>
            <a:off x="6744072" y="1255973"/>
            <a:ext cx="2971596" cy="2160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Trivia</a:t>
            </a:r>
          </a:p>
        </p:txBody>
      </p:sp>
      <p:sp>
        <p:nvSpPr>
          <p:cNvPr id="3" name="TextBox 2"/>
          <p:cNvSpPr txBox="1"/>
          <p:nvPr/>
        </p:nvSpPr>
        <p:spPr>
          <a:xfrm>
            <a:off x="1223527" y="1498365"/>
            <a:ext cx="725807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white"/>
                </a:solidFill>
                <a:effectLst/>
                <a:uLnTx/>
                <a:uFillTx/>
                <a:latin typeface="Corbel"/>
                <a:ea typeface="+mn-ea"/>
                <a:cs typeface="+mn-cs"/>
              </a:rPr>
              <a:t>The thing that converts assembly code to executable is </a:t>
            </a:r>
            <a:r>
              <a:rPr kumimoji="0" lang="en-CA" sz="3200" b="0" i="0" u="none" strike="noStrike" kern="1200" cap="none" spc="0" normalizeH="0" baseline="0" noProof="0" dirty="0">
                <a:ln>
                  <a:noFill/>
                </a:ln>
                <a:solidFill>
                  <a:srgbClr val="FFFF00"/>
                </a:solidFill>
                <a:effectLst/>
                <a:uLnTx/>
                <a:uFillTx/>
                <a:latin typeface="Corbel"/>
                <a:ea typeface="+mn-ea"/>
                <a:cs typeface="+mn-cs"/>
              </a:rPr>
              <a:t>NOT</a:t>
            </a:r>
            <a:r>
              <a:rPr kumimoji="0" lang="en-CA" sz="3200" b="0" i="0" u="none" strike="noStrike" kern="1200" cap="none" spc="0" normalizeH="0" baseline="0" noProof="0" dirty="0">
                <a:ln>
                  <a:noFill/>
                </a:ln>
                <a:solidFill>
                  <a:prstClr val="white"/>
                </a:solidFill>
                <a:effectLst/>
                <a:uLnTx/>
                <a:uFillTx/>
                <a:latin typeface="Corbel"/>
                <a:ea typeface="+mn-ea"/>
                <a:cs typeface="+mn-cs"/>
              </a:rPr>
              <a:t> called a </a:t>
            </a:r>
            <a:r>
              <a:rPr kumimoji="0" lang="en-CA" sz="3200" b="0" i="0" u="none" strike="noStrike" kern="1200" cap="none" spc="0" normalizeH="0" baseline="0" noProof="0" dirty="0">
                <a:ln>
                  <a:noFill/>
                </a:ln>
                <a:solidFill>
                  <a:srgbClr val="FFFF00"/>
                </a:solidFill>
                <a:effectLst/>
                <a:uLnTx/>
                <a:uFillTx/>
                <a:latin typeface="Corbel"/>
                <a:ea typeface="+mn-ea"/>
                <a:cs typeface="+mn-cs"/>
              </a:rPr>
              <a:t>compiler</a:t>
            </a:r>
            <a:r>
              <a:rPr kumimoji="0" lang="en-CA" sz="3200" b="0" i="0" u="none" strike="noStrike" kern="1200" cap="none" spc="0" normalizeH="0" baseline="0" noProof="0" dirty="0">
                <a:ln>
                  <a:noFill/>
                </a:ln>
                <a:solidFill>
                  <a:prstClr val="white"/>
                </a:solidFill>
                <a:effectLst/>
                <a:uLnTx/>
                <a:uFillTx/>
                <a:latin typeface="Corbe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32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white"/>
                </a:solidFill>
                <a:effectLst/>
                <a:uLnTx/>
                <a:uFillTx/>
                <a:latin typeface="Corbel"/>
                <a:ea typeface="+mn-ea"/>
                <a:cs typeface="+mn-cs"/>
              </a:rPr>
              <a:t>It’s called an </a:t>
            </a:r>
            <a:r>
              <a:rPr kumimoji="0" lang="en-CA" sz="3200" b="0" i="0" u="none" strike="noStrike" kern="1200" cap="none" spc="0" normalizeH="0" baseline="0" noProof="0" dirty="0">
                <a:ln>
                  <a:noFill/>
                </a:ln>
                <a:solidFill>
                  <a:srgbClr val="FFFF00"/>
                </a:solidFill>
                <a:effectLst/>
                <a:uLnTx/>
                <a:uFillTx/>
                <a:latin typeface="Corbel"/>
                <a:ea typeface="+mn-ea"/>
                <a:cs typeface="+mn-cs"/>
              </a:rPr>
              <a:t>assembler</a:t>
            </a:r>
            <a:r>
              <a:rPr kumimoji="0" lang="en-CA" sz="3200" b="0" i="0" u="none" strike="noStrike" kern="1200" cap="none" spc="0" normalizeH="0" baseline="0" noProof="0" dirty="0">
                <a:ln>
                  <a:noFill/>
                </a:ln>
                <a:solidFill>
                  <a:prstClr val="white"/>
                </a:solidFill>
                <a:effectLst/>
                <a:uLnTx/>
                <a:uFillTx/>
                <a:latin typeface="Corbel"/>
                <a:ea typeface="+mn-ea"/>
                <a:cs typeface="+mn-cs"/>
              </a:rPr>
              <a:t>, because there is no fancy complication needed, it just assembles the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3200" b="0" i="0" u="none" strike="noStrike" kern="1200" cap="none" spc="0" normalizeH="0" baseline="0" noProof="0" dirty="0">
              <a:ln>
                <a:noFill/>
              </a:ln>
              <a:solidFill>
                <a:prstClr val="white"/>
              </a:solidFill>
              <a:effectLst/>
              <a:uLnTx/>
              <a:uFillTx/>
              <a:latin typeface="Corbel"/>
              <a:ea typeface="+mn-ea"/>
              <a:cs typeface="+mn-cs"/>
            </a:endParaRPr>
          </a:p>
        </p:txBody>
      </p:sp>
      <p:pic>
        <p:nvPicPr>
          <p:cNvPr id="2050" name="Picture 2" descr="http://thumbs.dreamstime.com/z/3d-people-assembling-blocks-255932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75"/>
          <a:stretch/>
        </p:blipFill>
        <p:spPr bwMode="auto">
          <a:xfrm>
            <a:off x="8481596" y="2420888"/>
            <a:ext cx="3467236" cy="25372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241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about MIPS</a:t>
            </a:r>
            <a:endParaRPr lang="en-CA" dirty="0"/>
          </a:p>
        </p:txBody>
      </p:sp>
      <p:sp>
        <p:nvSpPr>
          <p:cNvPr id="3" name="Content Placeholder 2"/>
          <p:cNvSpPr>
            <a:spLocks noGrp="1"/>
          </p:cNvSpPr>
          <p:nvPr>
            <p:ph idx="1"/>
          </p:nvPr>
        </p:nvSpPr>
        <p:spPr/>
        <p:txBody>
          <a:bodyPr/>
          <a:lstStyle/>
          <a:p>
            <a:r>
              <a:rPr lang="en-US" dirty="0">
                <a:solidFill>
                  <a:srgbClr val="FFFF00"/>
                </a:solidFill>
              </a:rPr>
              <a:t>MIPS</a:t>
            </a:r>
            <a:r>
              <a:rPr lang="en-US" dirty="0"/>
              <a:t> </a:t>
            </a:r>
          </a:p>
          <a:p>
            <a:pPr lvl="1"/>
            <a:r>
              <a:rPr lang="en-US" dirty="0"/>
              <a:t>Short for </a:t>
            </a:r>
            <a:r>
              <a:rPr lang="en-CA" dirty="0">
                <a:solidFill>
                  <a:srgbClr val="FFFF00"/>
                </a:solidFill>
              </a:rPr>
              <a:t>M</a:t>
            </a:r>
            <a:r>
              <a:rPr lang="en-CA" dirty="0"/>
              <a:t>icroprocessor without </a:t>
            </a:r>
            <a:r>
              <a:rPr lang="en-CA" dirty="0">
                <a:solidFill>
                  <a:srgbClr val="FFFF00"/>
                </a:solidFill>
              </a:rPr>
              <a:t>I</a:t>
            </a:r>
            <a:r>
              <a:rPr lang="en-CA" dirty="0"/>
              <a:t>nterlocked </a:t>
            </a:r>
            <a:r>
              <a:rPr lang="en-CA" dirty="0">
                <a:solidFill>
                  <a:srgbClr val="FFFF00"/>
                </a:solidFill>
              </a:rPr>
              <a:t>P</a:t>
            </a:r>
            <a:r>
              <a:rPr lang="en-CA" dirty="0"/>
              <a:t>ipeline </a:t>
            </a:r>
            <a:r>
              <a:rPr lang="en-CA" dirty="0">
                <a:solidFill>
                  <a:srgbClr val="FFFF00"/>
                </a:solidFill>
              </a:rPr>
              <a:t>S</a:t>
            </a:r>
            <a:r>
              <a:rPr lang="en-CA" dirty="0"/>
              <a:t>tages</a:t>
            </a:r>
          </a:p>
          <a:p>
            <a:pPr lvl="2"/>
            <a:r>
              <a:rPr lang="en-CA" dirty="0"/>
              <a:t>A type of </a:t>
            </a:r>
            <a:r>
              <a:rPr lang="en-CA" dirty="0">
                <a:solidFill>
                  <a:srgbClr val="FFFF00"/>
                </a:solidFill>
              </a:rPr>
              <a:t>RISC</a:t>
            </a:r>
            <a:r>
              <a:rPr lang="en-CA" dirty="0"/>
              <a:t> (</a:t>
            </a:r>
            <a:r>
              <a:rPr lang="en-CA" dirty="0">
                <a:solidFill>
                  <a:srgbClr val="FFFF00"/>
                </a:solidFill>
              </a:rPr>
              <a:t>R</a:t>
            </a:r>
            <a:r>
              <a:rPr lang="en-CA" dirty="0"/>
              <a:t>educed </a:t>
            </a:r>
            <a:r>
              <a:rPr lang="en-CA" dirty="0">
                <a:solidFill>
                  <a:srgbClr val="FFFF00"/>
                </a:solidFill>
              </a:rPr>
              <a:t>I</a:t>
            </a:r>
            <a:r>
              <a:rPr lang="en-CA" dirty="0"/>
              <a:t>nstruction </a:t>
            </a:r>
            <a:r>
              <a:rPr lang="en-CA" dirty="0">
                <a:solidFill>
                  <a:srgbClr val="FFFF00"/>
                </a:solidFill>
              </a:rPr>
              <a:t>S</a:t>
            </a:r>
            <a:r>
              <a:rPr lang="en-CA" dirty="0"/>
              <a:t>et </a:t>
            </a:r>
            <a:r>
              <a:rPr lang="en-CA" dirty="0">
                <a:solidFill>
                  <a:srgbClr val="FFFF00"/>
                </a:solidFill>
              </a:rPr>
              <a:t>C</a:t>
            </a:r>
            <a:r>
              <a:rPr lang="en-CA" dirty="0"/>
              <a:t>omputer) architecture.</a:t>
            </a:r>
          </a:p>
          <a:p>
            <a:pPr lvl="1"/>
            <a:r>
              <a:rPr lang="en-CA" dirty="0"/>
              <a:t>Provides a set of simple and fast instructions</a:t>
            </a:r>
          </a:p>
          <a:p>
            <a:pPr lvl="2"/>
            <a:r>
              <a:rPr lang="en-US" dirty="0"/>
              <a:t>Compiler translates instructions into 32-bit instructions for instruction memory.</a:t>
            </a:r>
            <a:endParaRPr lang="en-CA" dirty="0"/>
          </a:p>
          <a:p>
            <a:pPr lvl="2"/>
            <a:r>
              <a:rPr lang="en-CA" dirty="0"/>
              <a:t>Complex instructions are built out of simple ones by the compiler and assembler.</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2348880"/>
            <a:ext cx="10363200" cy="914400"/>
          </a:xfrm>
        </p:spPr>
        <p:txBody>
          <a:bodyPr/>
          <a:lstStyle/>
          <a:p>
            <a:r>
              <a:rPr lang="en-US" dirty="0"/>
              <a:t>The layout of assembly code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79018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291264" cy="914400"/>
          </a:xfrm>
        </p:spPr>
        <p:txBody>
          <a:bodyPr/>
          <a:lstStyle/>
          <a:p>
            <a:r>
              <a:rPr lang="en-US" dirty="0">
                <a:latin typeface="+mn-lt"/>
              </a:rPr>
              <a:t>Code sectioning syntax: example</a:t>
            </a:r>
            <a:endParaRPr lang="en-CA" dirty="0">
              <a:latin typeface="+mn-lt"/>
            </a:endParaRPr>
          </a:p>
        </p:txBody>
      </p:sp>
      <p:sp>
        <p:nvSpPr>
          <p:cNvPr id="4" name="TextBox 3"/>
          <p:cNvSpPr txBox="1"/>
          <p:nvPr/>
        </p:nvSpPr>
        <p:spPr>
          <a:xfrm>
            <a:off x="2090111" y="1268760"/>
            <a:ext cx="8136904" cy="5170646"/>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   	  .space   400	# array of 100 integers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B:   	  .space   400	# array of 100 integers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main:</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$t0, $zero, $zero     # load “0” into $t0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$zero, 400      # load “400" into $t1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$t9, $zero, B 	 # store address of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$t8, $zero, A 	 # store address of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loop: 	  add $t4, $t8, $t0	 # $t4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addr</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$t3, $t9, $t0  # $t3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addr</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(B)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lw</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$s4, 0($t3)     # $s4 = B[</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$t6, $s4, 1   # $t6 = B[</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sw</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$t6, 0($t4)     # A[</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$t0, 4   # $t0 = $t0++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bne</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$t1, loop # branch back if $t0&lt;400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785032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 sectioning syntax</a:t>
            </a:r>
            <a:endParaRPr lang="en-CA" dirty="0"/>
          </a:p>
        </p:txBody>
      </p:sp>
      <p:sp>
        <p:nvSpPr>
          <p:cNvPr id="6" name="Content Placeholder 5"/>
          <p:cNvSpPr>
            <a:spLocks noGrp="1"/>
          </p:cNvSpPr>
          <p:nvPr>
            <p:ph idx="1"/>
          </p:nvPr>
        </p:nvSpPr>
        <p:spPr/>
        <p:txBody>
          <a:bodyPr/>
          <a:lstStyle/>
          <a:p>
            <a:r>
              <a:rPr lang="en-US" dirty="0">
                <a:solidFill>
                  <a:srgbClr val="FFFF00"/>
                </a:solidFill>
                <a:latin typeface="Courier New" pitchFamily="49" charset="0"/>
                <a:cs typeface="Courier New" pitchFamily="49" charset="0"/>
              </a:rPr>
              <a:t>.data</a:t>
            </a:r>
          </a:p>
          <a:p>
            <a:pPr lvl="1"/>
            <a:r>
              <a:rPr lang="en-US" dirty="0"/>
              <a:t>Indicates the start of the data declarations.</a:t>
            </a:r>
          </a:p>
          <a:p>
            <a:r>
              <a:rPr lang="en-US" dirty="0">
                <a:solidFill>
                  <a:srgbClr val="FFFF00"/>
                </a:solidFill>
                <a:latin typeface="Courier New" pitchFamily="49" charset="0"/>
                <a:cs typeface="Courier New" pitchFamily="49" charset="0"/>
              </a:rPr>
              <a:t>.text</a:t>
            </a:r>
          </a:p>
          <a:p>
            <a:pPr lvl="1"/>
            <a:r>
              <a:rPr lang="en-US" dirty="0"/>
              <a:t>Indicates the start of the program instructions.</a:t>
            </a:r>
          </a:p>
          <a:p>
            <a:r>
              <a:rPr lang="en-US" dirty="0">
                <a:solidFill>
                  <a:srgbClr val="FFFF00"/>
                </a:solidFill>
                <a:latin typeface="Courier New" pitchFamily="49" charset="0"/>
                <a:cs typeface="Courier New" pitchFamily="49" charset="0"/>
              </a:rPr>
              <a:t>main:</a:t>
            </a:r>
          </a:p>
          <a:p>
            <a:pPr lvl="1"/>
            <a:r>
              <a:rPr lang="en-US" dirty="0"/>
              <a:t>The initial line to run when executing the program.</a:t>
            </a:r>
          </a:p>
          <a:p>
            <a:pPr marL="454914" lvl="1" indent="0">
              <a:buNone/>
            </a:pPr>
            <a:endParaRPr lang="en-US" dirty="0"/>
          </a:p>
          <a:p>
            <a:r>
              <a:rPr lang="en-US" dirty="0"/>
              <a:t>You can create other labels as needed.</a:t>
            </a:r>
            <a:endParaRPr lang="en-CA"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75223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MIPS Instructions</a:t>
            </a:r>
            <a:endParaRPr lang="en-CA" dirty="0"/>
          </a:p>
        </p:txBody>
      </p:sp>
      <p:sp>
        <p:nvSpPr>
          <p:cNvPr id="3" name="Content Placeholder 2"/>
          <p:cNvSpPr>
            <a:spLocks noGrp="1"/>
          </p:cNvSpPr>
          <p:nvPr>
            <p:ph idx="1"/>
          </p:nvPr>
        </p:nvSpPr>
        <p:spPr>
          <a:xfrm>
            <a:off x="1487488" y="1558190"/>
            <a:ext cx="8064896" cy="4726760"/>
          </a:xfrm>
        </p:spPr>
        <p:txBody>
          <a:bodyPr>
            <a:normAutofit lnSpcReduction="10000"/>
          </a:bodyPr>
          <a:lstStyle/>
          <a:p>
            <a:r>
              <a:rPr lang="en-US" dirty="0"/>
              <a:t>Things to note about				 MIPS instructions:</a:t>
            </a:r>
          </a:p>
          <a:p>
            <a:pPr lvl="1"/>
            <a:r>
              <a:rPr lang="en-US" dirty="0"/>
              <a:t>Instruction are written				    as:    </a:t>
            </a:r>
            <a:r>
              <a:rPr lang="en-US" sz="2000" dirty="0">
                <a:latin typeface="Courier New" pitchFamily="49" charset="0"/>
                <a:cs typeface="Courier New" pitchFamily="49" charset="0"/>
              </a:rPr>
              <a:t>&lt;</a:t>
            </a:r>
            <a:r>
              <a:rPr lang="en-US" sz="2000" dirty="0" err="1">
                <a:latin typeface="Courier New" pitchFamily="49" charset="0"/>
                <a:cs typeface="Courier New" pitchFamily="49" charset="0"/>
              </a:rPr>
              <a:t>instr</a:t>
            </a:r>
            <a:r>
              <a:rPr lang="en-US" sz="2000" dirty="0">
                <a:latin typeface="Courier New" pitchFamily="49" charset="0"/>
                <a:cs typeface="Courier New" pitchFamily="49" charset="0"/>
              </a:rPr>
              <a:t>&gt; &lt;parameters&gt;</a:t>
            </a:r>
            <a:endParaRPr lang="en-US" dirty="0">
              <a:latin typeface="Courier New" pitchFamily="49" charset="0"/>
              <a:cs typeface="Courier New" pitchFamily="49" charset="0"/>
            </a:endParaRPr>
          </a:p>
          <a:p>
            <a:pPr lvl="1"/>
            <a:r>
              <a:rPr lang="en-US" dirty="0"/>
              <a:t>Each instruction is written on its own line</a:t>
            </a:r>
          </a:p>
          <a:p>
            <a:pPr lvl="1"/>
            <a:r>
              <a:rPr lang="en-US" dirty="0"/>
              <a:t>All instructions are 32 bits (4 bytes) long</a:t>
            </a:r>
          </a:p>
          <a:p>
            <a:pPr lvl="1"/>
            <a:r>
              <a:rPr lang="en-US" dirty="0"/>
              <a:t>Instruction addresses are measured in </a:t>
            </a:r>
            <a:r>
              <a:rPr lang="en-US" b="1" dirty="0">
                <a:solidFill>
                  <a:srgbClr val="FFFF00"/>
                </a:solidFill>
              </a:rPr>
              <a:t>bytes</a:t>
            </a:r>
            <a:r>
              <a:rPr lang="en-US" dirty="0"/>
              <a:t>, starting from the instruction at address 0.</a:t>
            </a:r>
          </a:p>
          <a:p>
            <a:r>
              <a:rPr lang="en-US" dirty="0"/>
              <a:t>The following tables show the most common MIPS instructions, the syntax for their parameters, and what operation they perform.</a:t>
            </a:r>
            <a:endParaRPr lang="en-CA" dirty="0"/>
          </a:p>
        </p:txBody>
      </p:sp>
      <p:pic>
        <p:nvPicPr>
          <p:cNvPr id="12290" name="Picture 2" descr="FoxTrot"/>
          <p:cNvPicPr>
            <a:picLocks noChangeAspect="1" noChangeArrowheads="1"/>
          </p:cNvPicPr>
          <p:nvPr/>
        </p:nvPicPr>
        <p:blipFill>
          <a:blip r:embed="rId3" cstate="print"/>
          <a:srcRect/>
          <a:stretch>
            <a:fillRect/>
          </a:stretch>
        </p:blipFill>
        <p:spPr bwMode="auto">
          <a:xfrm rot="546444">
            <a:off x="6315658" y="1723867"/>
            <a:ext cx="4032448" cy="1276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686F-1FCE-4625-9804-08F412C72526}"/>
              </a:ext>
            </a:extLst>
          </p:cNvPr>
          <p:cNvSpPr>
            <a:spLocks noGrp="1"/>
          </p:cNvSpPr>
          <p:nvPr>
            <p:ph type="title"/>
          </p:nvPr>
        </p:nvSpPr>
        <p:spPr>
          <a:xfrm>
            <a:off x="2423592" y="332656"/>
            <a:ext cx="7772400" cy="914400"/>
          </a:xfrm>
        </p:spPr>
        <p:txBody>
          <a:bodyPr/>
          <a:lstStyle/>
          <a:p>
            <a:r>
              <a:rPr lang="en-CA" dirty="0"/>
              <a:t>Frequency of instructions</a:t>
            </a:r>
          </a:p>
        </p:txBody>
      </p:sp>
      <p:graphicFrame>
        <p:nvGraphicFramePr>
          <p:cNvPr id="5" name="Content Placeholder 4">
            <a:extLst>
              <a:ext uri="{FF2B5EF4-FFF2-40B4-BE49-F238E27FC236}">
                <a16:creationId xmlns:a16="http://schemas.microsoft.com/office/drawing/2014/main" id="{AA2E3E44-FABE-4ED9-A8DE-4B23EB0BB4B9}"/>
              </a:ext>
            </a:extLst>
          </p:cNvPr>
          <p:cNvGraphicFramePr>
            <a:graphicFrameLocks noGrp="1"/>
          </p:cNvGraphicFramePr>
          <p:nvPr>
            <p:ph idx="1"/>
          </p:nvPr>
        </p:nvGraphicFramePr>
        <p:xfrm>
          <a:off x="2351584" y="1247056"/>
          <a:ext cx="7772400" cy="4937760"/>
        </p:xfrm>
        <a:graphic>
          <a:graphicData uri="http://schemas.openxmlformats.org/drawingml/2006/table">
            <a:tbl>
              <a:tblPr firstRow="1" bandRow="1">
                <a:tableStyleId>{5C22544A-7EE6-4342-B048-85BDC9FD1C3A}</a:tableStyleId>
              </a:tblPr>
              <a:tblGrid>
                <a:gridCol w="1281336">
                  <a:extLst>
                    <a:ext uri="{9D8B030D-6E8A-4147-A177-3AD203B41FA5}">
                      <a16:colId xmlns:a16="http://schemas.microsoft.com/office/drawing/2014/main" val="2962456370"/>
                    </a:ext>
                  </a:extLst>
                </a:gridCol>
                <a:gridCol w="1827624">
                  <a:extLst>
                    <a:ext uri="{9D8B030D-6E8A-4147-A177-3AD203B41FA5}">
                      <a16:colId xmlns:a16="http://schemas.microsoft.com/office/drawing/2014/main" val="3768342628"/>
                    </a:ext>
                  </a:extLst>
                </a:gridCol>
                <a:gridCol w="1554480">
                  <a:extLst>
                    <a:ext uri="{9D8B030D-6E8A-4147-A177-3AD203B41FA5}">
                      <a16:colId xmlns:a16="http://schemas.microsoft.com/office/drawing/2014/main" val="536467307"/>
                    </a:ext>
                  </a:extLst>
                </a:gridCol>
                <a:gridCol w="1554480">
                  <a:extLst>
                    <a:ext uri="{9D8B030D-6E8A-4147-A177-3AD203B41FA5}">
                      <a16:colId xmlns:a16="http://schemas.microsoft.com/office/drawing/2014/main" val="4071538844"/>
                    </a:ext>
                  </a:extLst>
                </a:gridCol>
                <a:gridCol w="1554480">
                  <a:extLst>
                    <a:ext uri="{9D8B030D-6E8A-4147-A177-3AD203B41FA5}">
                      <a16:colId xmlns:a16="http://schemas.microsoft.com/office/drawing/2014/main" val="3627550131"/>
                    </a:ext>
                  </a:extLst>
                </a:gridCol>
              </a:tblGrid>
              <a:tr h="370840">
                <a:tc>
                  <a:txBody>
                    <a:bodyPr/>
                    <a:lstStyle/>
                    <a:p>
                      <a:r>
                        <a:rPr lang="en-CA" sz="1600" dirty="0">
                          <a:solidFill>
                            <a:schemeClr val="bg1"/>
                          </a:solidFill>
                        </a:rPr>
                        <a:t>Instruction Type</a:t>
                      </a:r>
                    </a:p>
                  </a:txBody>
                  <a:tcPr/>
                </a:tc>
                <a:tc>
                  <a:txBody>
                    <a:bodyPr/>
                    <a:lstStyle/>
                    <a:p>
                      <a:r>
                        <a:rPr lang="en-CA" sz="1600" dirty="0">
                          <a:solidFill>
                            <a:schemeClr val="bg1"/>
                          </a:solidFill>
                        </a:rPr>
                        <a:t>Examples</a:t>
                      </a:r>
                    </a:p>
                  </a:txBody>
                  <a:tcPr/>
                </a:tc>
                <a:tc>
                  <a:txBody>
                    <a:bodyPr/>
                    <a:lstStyle/>
                    <a:p>
                      <a:r>
                        <a:rPr lang="en-CA" sz="1600" dirty="0">
                          <a:solidFill>
                            <a:schemeClr val="bg1"/>
                          </a:solidFill>
                        </a:rPr>
                        <a:t>Usage</a:t>
                      </a:r>
                    </a:p>
                  </a:txBody>
                  <a:tcPr/>
                </a:tc>
                <a:tc>
                  <a:txBody>
                    <a:bodyPr/>
                    <a:lstStyle/>
                    <a:p>
                      <a:r>
                        <a:rPr lang="en-CA" sz="1600" dirty="0">
                          <a:solidFill>
                            <a:schemeClr val="bg1"/>
                          </a:solidFill>
                        </a:rPr>
                        <a:t>Integer Frequency</a:t>
                      </a:r>
                    </a:p>
                  </a:txBody>
                  <a:tcPr/>
                </a:tc>
                <a:tc>
                  <a:txBody>
                    <a:bodyPr/>
                    <a:lstStyle/>
                    <a:p>
                      <a:r>
                        <a:rPr lang="en-CA" sz="1600" dirty="0">
                          <a:solidFill>
                            <a:schemeClr val="bg1"/>
                          </a:solidFill>
                        </a:rPr>
                        <a:t>Floating point Frequency</a:t>
                      </a:r>
                    </a:p>
                  </a:txBody>
                  <a:tcPr/>
                </a:tc>
                <a:extLst>
                  <a:ext uri="{0D108BD9-81ED-4DB2-BD59-A6C34878D82A}">
                    <a16:rowId xmlns:a16="http://schemas.microsoft.com/office/drawing/2014/main" val="1257846214"/>
                  </a:ext>
                </a:extLst>
              </a:tr>
              <a:tr h="370840">
                <a:tc>
                  <a:txBody>
                    <a:bodyPr/>
                    <a:lstStyle/>
                    <a:p>
                      <a:r>
                        <a:rPr lang="en-CA" sz="1600" dirty="0"/>
                        <a:t>Arithmetic </a:t>
                      </a:r>
                    </a:p>
                  </a:txBody>
                  <a:tcPr/>
                </a:tc>
                <a:tc>
                  <a:txBody>
                    <a:bodyPr/>
                    <a:lstStyle/>
                    <a:p>
                      <a:r>
                        <a:rPr lang="en-CA" sz="1600" dirty="0">
                          <a:latin typeface="Courier New" panose="02070309020205020404" pitchFamily="49" charset="0"/>
                          <a:cs typeface="Courier New" panose="02070309020205020404" pitchFamily="49" charset="0"/>
                        </a:rPr>
                        <a:t>add, sub, </a:t>
                      </a:r>
                      <a:r>
                        <a:rPr lang="en-CA" sz="1600" dirty="0" err="1">
                          <a:latin typeface="Courier New" panose="02070309020205020404" pitchFamily="49" charset="0"/>
                          <a:cs typeface="Courier New" panose="02070309020205020404" pitchFamily="49" charset="0"/>
                        </a:rPr>
                        <a:t>addi</a:t>
                      </a:r>
                      <a:r>
                        <a:rPr lang="en-CA" sz="1600" dirty="0">
                          <a:latin typeface="Courier New" panose="02070309020205020404" pitchFamily="49" charset="0"/>
                          <a:cs typeface="Courier New" panose="02070309020205020404" pitchFamily="49" charset="0"/>
                        </a:rPr>
                        <a:t> </a:t>
                      </a:r>
                    </a:p>
                  </a:txBody>
                  <a:tcPr/>
                </a:tc>
                <a:tc>
                  <a:txBody>
                    <a:bodyPr/>
                    <a:lstStyle/>
                    <a:p>
                      <a:r>
                        <a:rPr lang="en-CA" sz="1600" dirty="0"/>
                        <a:t>Operations in assignment statement s </a:t>
                      </a:r>
                    </a:p>
                  </a:txBody>
                  <a:tcPr/>
                </a:tc>
                <a:tc>
                  <a:txBody>
                    <a:bodyPr/>
                    <a:lstStyle/>
                    <a:p>
                      <a:pPr algn="ctr"/>
                      <a:r>
                        <a:rPr lang="en-CA" sz="1600" dirty="0"/>
                        <a:t>16%</a:t>
                      </a:r>
                    </a:p>
                  </a:txBody>
                  <a:tcPr/>
                </a:tc>
                <a:tc>
                  <a:txBody>
                    <a:bodyPr/>
                    <a:lstStyle/>
                    <a:p>
                      <a:pPr algn="ctr"/>
                      <a:r>
                        <a:rPr lang="en-CA" sz="1600" dirty="0"/>
                        <a:t>48%</a:t>
                      </a:r>
                    </a:p>
                  </a:txBody>
                  <a:tcPr/>
                </a:tc>
                <a:extLst>
                  <a:ext uri="{0D108BD9-81ED-4DB2-BD59-A6C34878D82A}">
                    <a16:rowId xmlns:a16="http://schemas.microsoft.com/office/drawing/2014/main" val="3122530805"/>
                  </a:ext>
                </a:extLst>
              </a:tr>
              <a:tr h="370840">
                <a:tc>
                  <a:txBody>
                    <a:bodyPr/>
                    <a:lstStyle/>
                    <a:p>
                      <a:r>
                        <a:rPr lang="en-CA" sz="1600" dirty="0"/>
                        <a:t>Data transfer </a:t>
                      </a:r>
                    </a:p>
                  </a:txBody>
                  <a:tcPr/>
                </a:tc>
                <a:tc>
                  <a:txBody>
                    <a:bodyPr/>
                    <a:lstStyle/>
                    <a:p>
                      <a:r>
                        <a:rPr lang="en-CA" sz="1600" dirty="0" err="1">
                          <a:latin typeface="Courier New" panose="02070309020205020404" pitchFamily="49" charset="0"/>
                          <a:cs typeface="Courier New" panose="02070309020205020404" pitchFamily="49" charset="0"/>
                        </a:rPr>
                        <a:t>lw</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sw</a:t>
                      </a:r>
                      <a:r>
                        <a:rPr lang="en-CA" sz="1600" dirty="0">
                          <a:latin typeface="Courier New" panose="02070309020205020404" pitchFamily="49" charset="0"/>
                          <a:cs typeface="Courier New" panose="02070309020205020404" pitchFamily="49" charset="0"/>
                        </a:rPr>
                        <a:t>, lb, </a:t>
                      </a:r>
                      <a:r>
                        <a:rPr lang="en-CA" sz="1600" dirty="0" err="1">
                          <a:latin typeface="Courier New" panose="02070309020205020404" pitchFamily="49" charset="0"/>
                          <a:cs typeface="Courier New" panose="02070309020205020404" pitchFamily="49" charset="0"/>
                        </a:rPr>
                        <a:t>lbu</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lh</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lhu</a:t>
                      </a:r>
                      <a:r>
                        <a:rPr lang="en-CA" sz="1600" dirty="0">
                          <a:latin typeface="Courier New" panose="02070309020205020404" pitchFamily="49" charset="0"/>
                          <a:cs typeface="Courier New" panose="02070309020205020404" pitchFamily="49" charset="0"/>
                        </a:rPr>
                        <a:t>, sb, </a:t>
                      </a:r>
                      <a:r>
                        <a:rPr lang="en-CA" sz="1600" dirty="0" err="1">
                          <a:latin typeface="Courier New" panose="02070309020205020404" pitchFamily="49" charset="0"/>
                          <a:cs typeface="Courier New" panose="02070309020205020404" pitchFamily="49" charset="0"/>
                        </a:rPr>
                        <a:t>lui</a:t>
                      </a:r>
                      <a:r>
                        <a:rPr lang="en-CA" sz="1600" dirty="0">
                          <a:latin typeface="Courier New" panose="02070309020205020404" pitchFamily="49" charset="0"/>
                          <a:cs typeface="Courier New" panose="02070309020205020404" pitchFamily="49" charset="0"/>
                        </a:rPr>
                        <a:t> </a:t>
                      </a:r>
                    </a:p>
                  </a:txBody>
                  <a:tcPr/>
                </a:tc>
                <a:tc>
                  <a:txBody>
                    <a:bodyPr/>
                    <a:lstStyle/>
                    <a:p>
                      <a:r>
                        <a:rPr lang="en-CA" sz="1600" dirty="0"/>
                        <a:t>References to data structures, such as arrays</a:t>
                      </a:r>
                    </a:p>
                  </a:txBody>
                  <a:tcPr/>
                </a:tc>
                <a:tc>
                  <a:txBody>
                    <a:bodyPr/>
                    <a:lstStyle/>
                    <a:p>
                      <a:pPr algn="ctr"/>
                      <a:r>
                        <a:rPr lang="en-CA" sz="1600" dirty="0"/>
                        <a:t>35%</a:t>
                      </a:r>
                    </a:p>
                  </a:txBody>
                  <a:tcPr/>
                </a:tc>
                <a:tc>
                  <a:txBody>
                    <a:bodyPr/>
                    <a:lstStyle/>
                    <a:p>
                      <a:pPr algn="ctr"/>
                      <a:r>
                        <a:rPr lang="en-CA" sz="1600" dirty="0"/>
                        <a:t>36%</a:t>
                      </a:r>
                    </a:p>
                  </a:txBody>
                  <a:tcPr/>
                </a:tc>
                <a:extLst>
                  <a:ext uri="{0D108BD9-81ED-4DB2-BD59-A6C34878D82A}">
                    <a16:rowId xmlns:a16="http://schemas.microsoft.com/office/drawing/2014/main" val="2094556499"/>
                  </a:ext>
                </a:extLst>
              </a:tr>
              <a:tr h="370840">
                <a:tc>
                  <a:txBody>
                    <a:bodyPr/>
                    <a:lstStyle/>
                    <a:p>
                      <a:r>
                        <a:rPr lang="en-CA" sz="1600" dirty="0"/>
                        <a:t>Logical</a:t>
                      </a:r>
                    </a:p>
                  </a:txBody>
                  <a:tcPr/>
                </a:tc>
                <a:tc>
                  <a:txBody>
                    <a:bodyPr/>
                    <a:lstStyle/>
                    <a:p>
                      <a:r>
                        <a:rPr lang="en-CA" sz="1600" dirty="0">
                          <a:latin typeface="Courier New" panose="02070309020205020404" pitchFamily="49" charset="0"/>
                          <a:cs typeface="Courier New" panose="02070309020205020404" pitchFamily="49" charset="0"/>
                        </a:rPr>
                        <a:t>and, or, nor, </a:t>
                      </a:r>
                      <a:r>
                        <a:rPr lang="en-CA" sz="1600" dirty="0" err="1">
                          <a:latin typeface="Courier New" panose="02070309020205020404" pitchFamily="49" charset="0"/>
                          <a:cs typeface="Courier New" panose="02070309020205020404" pitchFamily="49" charset="0"/>
                        </a:rPr>
                        <a:t>andi</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ori</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sll</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srl</a:t>
                      </a:r>
                      <a:r>
                        <a:rPr lang="en-CA" sz="1600" dirty="0">
                          <a:latin typeface="Courier New" panose="02070309020205020404" pitchFamily="49" charset="0"/>
                          <a:cs typeface="Courier New" panose="02070309020205020404" pitchFamily="49" charset="0"/>
                        </a:rPr>
                        <a:t> </a:t>
                      </a:r>
                    </a:p>
                  </a:txBody>
                  <a:tcPr/>
                </a:tc>
                <a:tc>
                  <a:txBody>
                    <a:bodyPr/>
                    <a:lstStyle/>
                    <a:p>
                      <a:r>
                        <a:rPr lang="en-CA" sz="1600" dirty="0"/>
                        <a:t>0perations in assignment statement s </a:t>
                      </a:r>
                    </a:p>
                  </a:txBody>
                  <a:tcPr/>
                </a:tc>
                <a:tc>
                  <a:txBody>
                    <a:bodyPr/>
                    <a:lstStyle/>
                    <a:p>
                      <a:pPr algn="ctr"/>
                      <a:r>
                        <a:rPr lang="en-CA" sz="1600" dirty="0"/>
                        <a:t>12%</a:t>
                      </a:r>
                    </a:p>
                  </a:txBody>
                  <a:tcPr/>
                </a:tc>
                <a:tc>
                  <a:txBody>
                    <a:bodyPr/>
                    <a:lstStyle/>
                    <a:p>
                      <a:pPr algn="ctr"/>
                      <a:r>
                        <a:rPr lang="en-CA" sz="1600" dirty="0"/>
                        <a:t>4%</a:t>
                      </a:r>
                    </a:p>
                  </a:txBody>
                  <a:tcPr/>
                </a:tc>
                <a:extLst>
                  <a:ext uri="{0D108BD9-81ED-4DB2-BD59-A6C34878D82A}">
                    <a16:rowId xmlns:a16="http://schemas.microsoft.com/office/drawing/2014/main" val="415058730"/>
                  </a:ext>
                </a:extLst>
              </a:tr>
              <a:tr h="370840">
                <a:tc>
                  <a:txBody>
                    <a:bodyPr/>
                    <a:lstStyle/>
                    <a:p>
                      <a:r>
                        <a:rPr lang="en-CA" sz="1600" dirty="0"/>
                        <a:t>Conditional branch </a:t>
                      </a:r>
                    </a:p>
                  </a:txBody>
                  <a:tcPr/>
                </a:tc>
                <a:tc>
                  <a:txBody>
                    <a:bodyPr/>
                    <a:lstStyle/>
                    <a:p>
                      <a:r>
                        <a:rPr lang="en-CA" sz="1600" dirty="0" err="1">
                          <a:latin typeface="Courier New" panose="02070309020205020404" pitchFamily="49" charset="0"/>
                          <a:cs typeface="Courier New" panose="02070309020205020404" pitchFamily="49" charset="0"/>
                        </a:rPr>
                        <a:t>beq</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bne</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slt</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slti</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sltiu</a:t>
                      </a:r>
                      <a:r>
                        <a:rPr lang="en-CA" sz="1600" dirty="0">
                          <a:latin typeface="Courier New" panose="02070309020205020404" pitchFamily="49" charset="0"/>
                          <a:cs typeface="Courier New" panose="02070309020205020404" pitchFamily="49" charset="0"/>
                        </a:rPr>
                        <a:t> </a:t>
                      </a:r>
                    </a:p>
                  </a:txBody>
                  <a:tcPr/>
                </a:tc>
                <a:tc>
                  <a:txBody>
                    <a:bodyPr/>
                    <a:lstStyle/>
                    <a:p>
                      <a:r>
                        <a:rPr lang="en-CA" sz="1600" dirty="0"/>
                        <a:t>If statements and loops </a:t>
                      </a:r>
                    </a:p>
                  </a:txBody>
                  <a:tcPr/>
                </a:tc>
                <a:tc>
                  <a:txBody>
                    <a:bodyPr/>
                    <a:lstStyle/>
                    <a:p>
                      <a:pPr algn="ctr"/>
                      <a:r>
                        <a:rPr lang="en-CA" sz="1600" dirty="0"/>
                        <a:t>34%</a:t>
                      </a:r>
                    </a:p>
                  </a:txBody>
                  <a:tcPr/>
                </a:tc>
                <a:tc>
                  <a:txBody>
                    <a:bodyPr/>
                    <a:lstStyle/>
                    <a:p>
                      <a:pPr algn="ctr"/>
                      <a:r>
                        <a:rPr lang="en-CA" sz="1600" dirty="0"/>
                        <a:t>8%</a:t>
                      </a:r>
                    </a:p>
                  </a:txBody>
                  <a:tcPr/>
                </a:tc>
                <a:extLst>
                  <a:ext uri="{0D108BD9-81ED-4DB2-BD59-A6C34878D82A}">
                    <a16:rowId xmlns:a16="http://schemas.microsoft.com/office/drawing/2014/main" val="2419242823"/>
                  </a:ext>
                </a:extLst>
              </a:tr>
              <a:tr h="370840">
                <a:tc>
                  <a:txBody>
                    <a:bodyPr/>
                    <a:lstStyle/>
                    <a:p>
                      <a:r>
                        <a:rPr lang="en-CA" sz="1600" dirty="0"/>
                        <a:t>Jump</a:t>
                      </a:r>
                    </a:p>
                  </a:txBody>
                  <a:tcPr/>
                </a:tc>
                <a:tc>
                  <a:txBody>
                    <a:bodyPr/>
                    <a:lstStyle/>
                    <a:p>
                      <a:r>
                        <a:rPr lang="en-CA" sz="1600" dirty="0">
                          <a:latin typeface="Courier New" panose="02070309020205020404" pitchFamily="49" charset="0"/>
                          <a:cs typeface="Courier New" panose="02070309020205020404" pitchFamily="49" charset="0"/>
                        </a:rPr>
                        <a:t>j, </a:t>
                      </a:r>
                      <a:r>
                        <a:rPr lang="en-CA" sz="1600" dirty="0" err="1">
                          <a:latin typeface="Courier New" panose="02070309020205020404" pitchFamily="49" charset="0"/>
                          <a:cs typeface="Courier New" panose="02070309020205020404" pitchFamily="49" charset="0"/>
                        </a:rPr>
                        <a:t>jr</a:t>
                      </a:r>
                      <a:r>
                        <a:rPr lang="en-CA" sz="1600" dirty="0">
                          <a:latin typeface="Courier New" panose="02070309020205020404" pitchFamily="49" charset="0"/>
                          <a:cs typeface="Courier New" panose="02070309020205020404" pitchFamily="49" charset="0"/>
                        </a:rPr>
                        <a:t>, </a:t>
                      </a:r>
                      <a:r>
                        <a:rPr lang="en-CA" sz="1600" dirty="0" err="1">
                          <a:latin typeface="Courier New" panose="02070309020205020404" pitchFamily="49" charset="0"/>
                          <a:cs typeface="Courier New" panose="02070309020205020404" pitchFamily="49" charset="0"/>
                        </a:rPr>
                        <a:t>jal</a:t>
                      </a:r>
                      <a:r>
                        <a:rPr lang="en-CA" sz="1600" dirty="0">
                          <a:latin typeface="Courier New" panose="02070309020205020404" pitchFamily="49" charset="0"/>
                          <a:cs typeface="Courier New" panose="02070309020205020404" pitchFamily="49" charset="0"/>
                        </a:rPr>
                        <a:t> </a:t>
                      </a:r>
                    </a:p>
                  </a:txBody>
                  <a:tcPr/>
                </a:tc>
                <a:tc>
                  <a:txBody>
                    <a:bodyPr/>
                    <a:lstStyle/>
                    <a:p>
                      <a:r>
                        <a:rPr lang="en-CA" sz="1600" dirty="0"/>
                        <a:t>Procedure calls, returns, and case/switch statements</a:t>
                      </a:r>
                    </a:p>
                  </a:txBody>
                  <a:tcPr/>
                </a:tc>
                <a:tc>
                  <a:txBody>
                    <a:bodyPr/>
                    <a:lstStyle/>
                    <a:p>
                      <a:pPr algn="ctr"/>
                      <a:r>
                        <a:rPr lang="en-CA" sz="1600" dirty="0"/>
                        <a:t>2%</a:t>
                      </a:r>
                    </a:p>
                  </a:txBody>
                  <a:tcPr/>
                </a:tc>
                <a:tc>
                  <a:txBody>
                    <a:bodyPr/>
                    <a:lstStyle/>
                    <a:p>
                      <a:pPr algn="ctr"/>
                      <a:r>
                        <a:rPr lang="en-CA" sz="1600" dirty="0"/>
                        <a:t>0%</a:t>
                      </a:r>
                    </a:p>
                  </a:txBody>
                  <a:tcPr/>
                </a:tc>
                <a:extLst>
                  <a:ext uri="{0D108BD9-81ED-4DB2-BD59-A6C34878D82A}">
                    <a16:rowId xmlns:a16="http://schemas.microsoft.com/office/drawing/2014/main" val="2238201599"/>
                  </a:ext>
                </a:extLst>
              </a:tr>
            </a:tbl>
          </a:graphicData>
        </a:graphic>
      </p:graphicFrame>
      <p:sp>
        <p:nvSpPr>
          <p:cNvPr id="6" name="TextBox 5">
            <a:extLst>
              <a:ext uri="{FF2B5EF4-FFF2-40B4-BE49-F238E27FC236}">
                <a16:creationId xmlns:a16="http://schemas.microsoft.com/office/drawing/2014/main" id="{95701FA1-F60A-4E52-96AB-22FBC475C51E}"/>
              </a:ext>
            </a:extLst>
          </p:cNvPr>
          <p:cNvSpPr txBox="1"/>
          <p:nvPr/>
        </p:nvSpPr>
        <p:spPr>
          <a:xfrm>
            <a:off x="2279576" y="6282152"/>
            <a:ext cx="6482274" cy="523220"/>
          </a:xfrm>
          <a:prstGeom prst="rect">
            <a:avLst/>
          </a:prstGeom>
          <a:noFill/>
        </p:spPr>
        <p:txBody>
          <a:bodyPr wrap="square" rtlCol="0">
            <a:spAutoFit/>
          </a:bodyPr>
          <a:lstStyle/>
          <a:p>
            <a:r>
              <a:rPr lang="en-CA" sz="1400" dirty="0"/>
              <a:t>Original source: </a:t>
            </a:r>
            <a:r>
              <a:rPr lang="en-CA" sz="1400" i="1" u="sng" dirty="0"/>
              <a:t>Computer Organization And Design: The Hardware/Software Interface</a:t>
            </a:r>
            <a:r>
              <a:rPr lang="en-CA" sz="1400" i="1" dirty="0"/>
              <a:t>, 5</a:t>
            </a:r>
            <a:r>
              <a:rPr lang="en-CA" sz="1400" i="1" baseline="30000" dirty="0"/>
              <a:t>th</a:t>
            </a:r>
            <a:r>
              <a:rPr lang="en-CA" sz="1400" i="1" dirty="0"/>
              <a:t> Edition, Patterson &amp; Hennessy, 2014, p163</a:t>
            </a:r>
          </a:p>
        </p:txBody>
      </p:sp>
    </p:spTree>
    <p:extLst>
      <p:ext uri="{BB962C8B-B14F-4D97-AF65-F5344CB8AC3E}">
        <p14:creationId xmlns:p14="http://schemas.microsoft.com/office/powerpoint/2010/main" val="301907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instructions</a:t>
            </a:r>
            <a:endParaRPr lang="en-CA" dirty="0"/>
          </a:p>
        </p:txBody>
      </p:sp>
      <p:graphicFrame>
        <p:nvGraphicFramePr>
          <p:cNvPr id="4" name="Content Placeholder 3"/>
          <p:cNvGraphicFramePr>
            <a:graphicFrameLocks noGrp="1"/>
          </p:cNvGraphicFramePr>
          <p:nvPr>
            <p:ph idx="1"/>
          </p:nvPr>
        </p:nvGraphicFramePr>
        <p:xfrm>
          <a:off x="2279577" y="1412776"/>
          <a:ext cx="7920879" cy="4079240"/>
        </p:xfrm>
        <a:graphic>
          <a:graphicData uri="http://schemas.openxmlformats.org/drawingml/2006/table">
            <a:tbl>
              <a:tblPr firstRow="1" bandRow="1">
                <a:tableStyleId>{5C22544A-7EE6-4342-B048-85BDC9FD1C3A}</a:tableStyleId>
              </a:tblPr>
              <a:tblGrid>
                <a:gridCol w="1587021">
                  <a:extLst>
                    <a:ext uri="{9D8B030D-6E8A-4147-A177-3AD203B41FA5}">
                      <a16:colId xmlns:a16="http://schemas.microsoft.com/office/drawing/2014/main" val="20000"/>
                    </a:ext>
                  </a:extLst>
                </a:gridCol>
                <a:gridCol w="2013379">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736303">
                  <a:extLst>
                    <a:ext uri="{9D8B030D-6E8A-4147-A177-3AD203B41FA5}">
                      <a16:colId xmlns:a16="http://schemas.microsoft.com/office/drawing/2014/main" val="20003"/>
                    </a:ext>
                  </a:extLst>
                </a:gridCol>
              </a:tblGrid>
              <a:tr h="370840">
                <a:tc>
                  <a:txBody>
                    <a:bodyPr/>
                    <a:lstStyle/>
                    <a:p>
                      <a:r>
                        <a:rPr lang="en-CA" dirty="0"/>
                        <a:t>Instruction</a:t>
                      </a:r>
                    </a:p>
                  </a:txBody>
                  <a:tcPr anchor="ctr"/>
                </a:tc>
                <a:tc>
                  <a:txBody>
                    <a:bodyPr/>
                    <a:lstStyle/>
                    <a:p>
                      <a:r>
                        <a:rPr lang="en-CA" dirty="0" err="1"/>
                        <a:t>Opcode</a:t>
                      </a:r>
                      <a:r>
                        <a:rPr lang="en-CA" dirty="0"/>
                        <a:t>/Function</a:t>
                      </a:r>
                    </a:p>
                  </a:txBody>
                  <a:tcPr anchor="ctr"/>
                </a:tc>
                <a:tc>
                  <a:txBody>
                    <a:bodyPr/>
                    <a:lstStyle/>
                    <a:p>
                      <a:r>
                        <a:rPr lang="en-CA"/>
                        <a:t>Syntax</a:t>
                      </a:r>
                    </a:p>
                  </a:txBody>
                  <a:tcPr anchor="ctr"/>
                </a:tc>
                <a:tc>
                  <a:txBody>
                    <a:bodyPr/>
                    <a:lstStyle/>
                    <a:p>
                      <a:r>
                        <a:rPr lang="en-CA"/>
                        <a:t>Operation</a:t>
                      </a:r>
                    </a:p>
                  </a:txBody>
                  <a:tcPr anchor="ctr"/>
                </a:tc>
                <a:extLst>
                  <a:ext uri="{0D108BD9-81ED-4DB2-BD59-A6C34878D82A}">
                    <a16:rowId xmlns:a16="http://schemas.microsoft.com/office/drawing/2014/main" val="10000"/>
                  </a:ext>
                </a:extLst>
              </a:tr>
              <a:tr h="370840">
                <a:tc>
                  <a:txBody>
                    <a:bodyPr/>
                    <a:lstStyle/>
                    <a:p>
                      <a:r>
                        <a:rPr lang="en-CA">
                          <a:latin typeface="Courier New" pitchFamily="49" charset="0"/>
                          <a:cs typeface="Courier New" pitchFamily="49" charset="0"/>
                        </a:rPr>
                        <a:t>add</a:t>
                      </a:r>
                    </a:p>
                  </a:txBody>
                  <a:tcPr anchor="ctr"/>
                </a:tc>
                <a:tc>
                  <a:txBody>
                    <a:bodyPr/>
                    <a:lstStyle/>
                    <a:p>
                      <a:r>
                        <a:rPr lang="en-CA"/>
                        <a:t>100000</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a:t>$d = $s + $t</a:t>
                      </a:r>
                    </a:p>
                  </a:txBody>
                  <a:tcPr anchor="ctr"/>
                </a:tc>
                <a:extLst>
                  <a:ext uri="{0D108BD9-81ED-4DB2-BD59-A6C34878D82A}">
                    <a16:rowId xmlns:a16="http://schemas.microsoft.com/office/drawing/2014/main" val="10001"/>
                  </a:ext>
                </a:extLst>
              </a:tr>
              <a:tr h="370840">
                <a:tc>
                  <a:txBody>
                    <a:bodyPr/>
                    <a:lstStyle/>
                    <a:p>
                      <a:r>
                        <a:rPr lang="en-CA">
                          <a:latin typeface="Courier New" pitchFamily="49" charset="0"/>
                          <a:cs typeface="Courier New" pitchFamily="49" charset="0"/>
                        </a:rPr>
                        <a:t>addu</a:t>
                      </a:r>
                    </a:p>
                  </a:txBody>
                  <a:tcPr anchor="ctr"/>
                </a:tc>
                <a:tc>
                  <a:txBody>
                    <a:bodyPr/>
                    <a:lstStyle/>
                    <a:p>
                      <a:r>
                        <a:rPr lang="en-CA"/>
                        <a:t>100001</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a:t>$d = $s + $t</a:t>
                      </a:r>
                    </a:p>
                  </a:txBody>
                  <a:tcPr anchor="ctr"/>
                </a:tc>
                <a:extLst>
                  <a:ext uri="{0D108BD9-81ED-4DB2-BD59-A6C34878D82A}">
                    <a16:rowId xmlns:a16="http://schemas.microsoft.com/office/drawing/2014/main" val="10002"/>
                  </a:ext>
                </a:extLst>
              </a:tr>
              <a:tr h="370840">
                <a:tc>
                  <a:txBody>
                    <a:bodyPr/>
                    <a:lstStyle/>
                    <a:p>
                      <a:r>
                        <a:rPr lang="en-CA" dirty="0" err="1">
                          <a:latin typeface="Courier New" pitchFamily="49" charset="0"/>
                          <a:cs typeface="Courier New" pitchFamily="49" charset="0"/>
                        </a:rPr>
                        <a:t>addi</a:t>
                      </a:r>
                      <a:endParaRPr lang="en-CA" dirty="0">
                        <a:latin typeface="Courier New" pitchFamily="49" charset="0"/>
                        <a:cs typeface="Courier New" pitchFamily="49" charset="0"/>
                      </a:endParaRPr>
                    </a:p>
                  </a:txBody>
                  <a:tcPr anchor="ctr"/>
                </a:tc>
                <a:tc>
                  <a:txBody>
                    <a:bodyPr/>
                    <a:lstStyle/>
                    <a:p>
                      <a:r>
                        <a:rPr lang="en-CA"/>
                        <a:t>001000</a:t>
                      </a:r>
                    </a:p>
                  </a:txBody>
                  <a:tcPr anchor="ctr"/>
                </a:tc>
                <a:tc>
                  <a:txBody>
                    <a:bodyPr/>
                    <a:lstStyle/>
                    <a:p>
                      <a:r>
                        <a:rPr kumimoji="0" lang="en-CA" b="0" i="0" kern="1200" dirty="0">
                          <a:solidFill>
                            <a:schemeClr val="dk1"/>
                          </a:solidFill>
                          <a:latin typeface="+mn-lt"/>
                          <a:ea typeface="+mn-ea"/>
                          <a:cs typeface="+mn-cs"/>
                        </a:rPr>
                        <a:t>$t, $s, </a:t>
                      </a:r>
                      <a:r>
                        <a:rPr kumimoji="0" lang="en-CA" b="0" i="0" kern="1200" dirty="0" err="1">
                          <a:solidFill>
                            <a:schemeClr val="dk1"/>
                          </a:solidFill>
                          <a:latin typeface="+mn-lt"/>
                          <a:ea typeface="+mn-ea"/>
                          <a:cs typeface="+mn-cs"/>
                        </a:rPr>
                        <a:t>i</a:t>
                      </a:r>
                      <a:endParaRPr lang="en-CA" dirty="0"/>
                    </a:p>
                  </a:txBody>
                  <a:tcPr anchor="ctr"/>
                </a:tc>
                <a:tc>
                  <a:txBody>
                    <a:bodyPr/>
                    <a:lstStyle/>
                    <a:p>
                      <a:r>
                        <a:rPr lang="en-CA"/>
                        <a:t>$t = $s + SE(i)</a:t>
                      </a:r>
                    </a:p>
                  </a:txBody>
                  <a:tcPr anchor="ctr"/>
                </a:tc>
                <a:extLst>
                  <a:ext uri="{0D108BD9-81ED-4DB2-BD59-A6C34878D82A}">
                    <a16:rowId xmlns:a16="http://schemas.microsoft.com/office/drawing/2014/main" val="10003"/>
                  </a:ext>
                </a:extLst>
              </a:tr>
              <a:tr h="370840">
                <a:tc>
                  <a:txBody>
                    <a:bodyPr/>
                    <a:lstStyle/>
                    <a:p>
                      <a:r>
                        <a:rPr lang="en-CA" dirty="0" err="1">
                          <a:latin typeface="Courier New" pitchFamily="49" charset="0"/>
                          <a:cs typeface="Courier New" pitchFamily="49" charset="0"/>
                        </a:rPr>
                        <a:t>addiu</a:t>
                      </a:r>
                      <a:endParaRPr lang="en-CA" dirty="0">
                        <a:latin typeface="Courier New" pitchFamily="49" charset="0"/>
                        <a:cs typeface="Courier New" pitchFamily="49" charset="0"/>
                      </a:endParaRPr>
                    </a:p>
                  </a:txBody>
                  <a:tcPr anchor="ctr"/>
                </a:tc>
                <a:tc>
                  <a:txBody>
                    <a:bodyPr/>
                    <a:lstStyle/>
                    <a:p>
                      <a:r>
                        <a:rPr lang="en-CA"/>
                        <a:t>001001</a:t>
                      </a:r>
                    </a:p>
                  </a:txBody>
                  <a:tcPr anchor="ctr"/>
                </a:tc>
                <a:tc>
                  <a:txBody>
                    <a:bodyPr/>
                    <a:lstStyle/>
                    <a:p>
                      <a:r>
                        <a:rPr kumimoji="0" lang="en-CA" b="0" i="0" kern="1200" dirty="0">
                          <a:solidFill>
                            <a:schemeClr val="dk1"/>
                          </a:solidFill>
                          <a:latin typeface="+mn-lt"/>
                          <a:ea typeface="+mn-ea"/>
                          <a:cs typeface="+mn-cs"/>
                        </a:rPr>
                        <a:t>$t, $s, </a:t>
                      </a:r>
                      <a:r>
                        <a:rPr kumimoji="0" lang="en-CA" b="0" i="0" kern="1200" dirty="0" err="1">
                          <a:solidFill>
                            <a:schemeClr val="dk1"/>
                          </a:solidFill>
                          <a:latin typeface="+mn-lt"/>
                          <a:ea typeface="+mn-ea"/>
                          <a:cs typeface="+mn-cs"/>
                        </a:rPr>
                        <a:t>i</a:t>
                      </a:r>
                      <a:endParaRPr lang="en-CA" dirty="0"/>
                    </a:p>
                  </a:txBody>
                  <a:tcPr anchor="ctr"/>
                </a:tc>
                <a:tc>
                  <a:txBody>
                    <a:bodyPr/>
                    <a:lstStyle/>
                    <a:p>
                      <a:r>
                        <a:rPr lang="en-CA" dirty="0"/>
                        <a:t>$t = $s + SE(</a:t>
                      </a:r>
                      <a:r>
                        <a:rPr lang="en-CA" dirty="0" err="1"/>
                        <a:t>i</a:t>
                      </a:r>
                      <a:r>
                        <a:rPr lang="en-CA" dirty="0"/>
                        <a:t>)</a:t>
                      </a:r>
                    </a:p>
                  </a:txBody>
                  <a:tcPr anchor="ctr"/>
                </a:tc>
                <a:extLst>
                  <a:ext uri="{0D108BD9-81ED-4DB2-BD59-A6C34878D82A}">
                    <a16:rowId xmlns:a16="http://schemas.microsoft.com/office/drawing/2014/main" val="10004"/>
                  </a:ext>
                </a:extLst>
              </a:tr>
              <a:tr h="370840">
                <a:tc>
                  <a:txBody>
                    <a:bodyPr/>
                    <a:lstStyle/>
                    <a:p>
                      <a:r>
                        <a:rPr lang="en-CA" dirty="0">
                          <a:latin typeface="Courier New" pitchFamily="49" charset="0"/>
                          <a:cs typeface="Courier New" pitchFamily="49" charset="0"/>
                        </a:rPr>
                        <a:t>div</a:t>
                      </a:r>
                    </a:p>
                  </a:txBody>
                  <a:tcPr anchor="ctr"/>
                </a:tc>
                <a:tc>
                  <a:txBody>
                    <a:bodyPr/>
                    <a:lstStyle/>
                    <a:p>
                      <a:r>
                        <a:rPr lang="en-CA"/>
                        <a:t>011010</a:t>
                      </a:r>
                    </a:p>
                  </a:txBody>
                  <a:tcPr anchor="ctr"/>
                </a:tc>
                <a:tc>
                  <a:txBody>
                    <a:bodyPr/>
                    <a:lstStyle/>
                    <a:p>
                      <a:r>
                        <a:rPr kumimoji="0" lang="en-CA" b="0" i="0" kern="1200" dirty="0">
                          <a:solidFill>
                            <a:schemeClr val="dk1"/>
                          </a:solidFill>
                          <a:latin typeface="+mn-lt"/>
                          <a:ea typeface="+mn-ea"/>
                          <a:cs typeface="+mn-cs"/>
                        </a:rPr>
                        <a:t>$s, $t</a:t>
                      </a:r>
                      <a:endParaRPr lang="en-CA" dirty="0"/>
                    </a:p>
                  </a:txBody>
                  <a:tcPr anchor="ctr"/>
                </a:tc>
                <a:tc>
                  <a:txBody>
                    <a:bodyPr/>
                    <a:lstStyle/>
                    <a:p>
                      <a:r>
                        <a:rPr lang="pt-BR"/>
                        <a:t>lo = $s / $t; hi = $s % $t</a:t>
                      </a:r>
                    </a:p>
                  </a:txBody>
                  <a:tcPr anchor="ctr"/>
                </a:tc>
                <a:extLst>
                  <a:ext uri="{0D108BD9-81ED-4DB2-BD59-A6C34878D82A}">
                    <a16:rowId xmlns:a16="http://schemas.microsoft.com/office/drawing/2014/main" val="10005"/>
                  </a:ext>
                </a:extLst>
              </a:tr>
              <a:tr h="370840">
                <a:tc>
                  <a:txBody>
                    <a:bodyPr/>
                    <a:lstStyle/>
                    <a:p>
                      <a:r>
                        <a:rPr lang="en-CA" dirty="0" err="1">
                          <a:latin typeface="Courier New" pitchFamily="49" charset="0"/>
                          <a:cs typeface="Courier New" pitchFamily="49" charset="0"/>
                        </a:rPr>
                        <a:t>divu</a:t>
                      </a:r>
                      <a:endParaRPr lang="en-CA" dirty="0">
                        <a:latin typeface="Courier New" pitchFamily="49" charset="0"/>
                        <a:cs typeface="Courier New" pitchFamily="49" charset="0"/>
                      </a:endParaRPr>
                    </a:p>
                  </a:txBody>
                  <a:tcPr anchor="ctr"/>
                </a:tc>
                <a:tc>
                  <a:txBody>
                    <a:bodyPr/>
                    <a:lstStyle/>
                    <a:p>
                      <a:r>
                        <a:rPr lang="en-CA"/>
                        <a:t>011011</a:t>
                      </a:r>
                    </a:p>
                  </a:txBody>
                  <a:tcPr anchor="ctr"/>
                </a:tc>
                <a:tc>
                  <a:txBody>
                    <a:bodyPr/>
                    <a:lstStyle/>
                    <a:p>
                      <a:r>
                        <a:rPr kumimoji="0" lang="en-CA" b="0" i="0" kern="1200" dirty="0">
                          <a:solidFill>
                            <a:schemeClr val="dk1"/>
                          </a:solidFill>
                          <a:latin typeface="+mn-lt"/>
                          <a:ea typeface="+mn-ea"/>
                          <a:cs typeface="+mn-cs"/>
                        </a:rPr>
                        <a:t>$s, $t</a:t>
                      </a:r>
                      <a:endParaRPr lang="en-CA" dirty="0"/>
                    </a:p>
                  </a:txBody>
                  <a:tcPr anchor="ctr"/>
                </a:tc>
                <a:tc>
                  <a:txBody>
                    <a:bodyPr/>
                    <a:lstStyle/>
                    <a:p>
                      <a:r>
                        <a:rPr lang="pt-BR"/>
                        <a:t>lo = $s / $t; hi = $s % $t</a:t>
                      </a:r>
                    </a:p>
                  </a:txBody>
                  <a:tcPr anchor="ctr"/>
                </a:tc>
                <a:extLst>
                  <a:ext uri="{0D108BD9-81ED-4DB2-BD59-A6C34878D82A}">
                    <a16:rowId xmlns:a16="http://schemas.microsoft.com/office/drawing/2014/main" val="10006"/>
                  </a:ext>
                </a:extLst>
              </a:tr>
              <a:tr h="370840">
                <a:tc>
                  <a:txBody>
                    <a:bodyPr/>
                    <a:lstStyle/>
                    <a:p>
                      <a:r>
                        <a:rPr lang="en-CA">
                          <a:latin typeface="Courier New" pitchFamily="49" charset="0"/>
                          <a:cs typeface="Courier New" pitchFamily="49" charset="0"/>
                        </a:rPr>
                        <a:t>mult</a:t>
                      </a:r>
                    </a:p>
                  </a:txBody>
                  <a:tcPr anchor="ctr"/>
                </a:tc>
                <a:tc>
                  <a:txBody>
                    <a:bodyPr/>
                    <a:lstStyle/>
                    <a:p>
                      <a:r>
                        <a:rPr lang="en-CA"/>
                        <a:t>011000</a:t>
                      </a:r>
                    </a:p>
                  </a:txBody>
                  <a:tcPr anchor="ctr"/>
                </a:tc>
                <a:tc>
                  <a:txBody>
                    <a:bodyPr/>
                    <a:lstStyle/>
                    <a:p>
                      <a:r>
                        <a:rPr kumimoji="0" lang="en-CA" b="0" i="0" kern="1200" dirty="0">
                          <a:solidFill>
                            <a:schemeClr val="dk1"/>
                          </a:solidFill>
                          <a:latin typeface="+mn-lt"/>
                          <a:ea typeface="+mn-ea"/>
                          <a:cs typeface="+mn-cs"/>
                        </a:rPr>
                        <a:t>$s, $t</a:t>
                      </a:r>
                      <a:endParaRPr lang="en-CA" dirty="0"/>
                    </a:p>
                  </a:txBody>
                  <a:tcPr anchor="ctr"/>
                </a:tc>
                <a:tc>
                  <a:txBody>
                    <a:bodyPr/>
                    <a:lstStyle/>
                    <a:p>
                      <a:r>
                        <a:rPr lang="en-CA" dirty="0" err="1"/>
                        <a:t>hi:lo</a:t>
                      </a:r>
                      <a:r>
                        <a:rPr lang="en-CA" dirty="0"/>
                        <a:t> = $s * $t</a:t>
                      </a:r>
                    </a:p>
                  </a:txBody>
                  <a:tcPr anchor="ctr"/>
                </a:tc>
                <a:extLst>
                  <a:ext uri="{0D108BD9-81ED-4DB2-BD59-A6C34878D82A}">
                    <a16:rowId xmlns:a16="http://schemas.microsoft.com/office/drawing/2014/main" val="10007"/>
                  </a:ext>
                </a:extLst>
              </a:tr>
              <a:tr h="370840">
                <a:tc>
                  <a:txBody>
                    <a:bodyPr/>
                    <a:lstStyle/>
                    <a:p>
                      <a:r>
                        <a:rPr lang="en-CA">
                          <a:latin typeface="Courier New" pitchFamily="49" charset="0"/>
                          <a:cs typeface="Courier New" pitchFamily="49" charset="0"/>
                        </a:rPr>
                        <a:t>multu</a:t>
                      </a:r>
                    </a:p>
                  </a:txBody>
                  <a:tcPr anchor="ctr"/>
                </a:tc>
                <a:tc>
                  <a:txBody>
                    <a:bodyPr/>
                    <a:lstStyle/>
                    <a:p>
                      <a:r>
                        <a:rPr lang="en-CA"/>
                        <a:t>011001</a:t>
                      </a:r>
                    </a:p>
                  </a:txBody>
                  <a:tcPr anchor="ctr"/>
                </a:tc>
                <a:tc>
                  <a:txBody>
                    <a:bodyPr/>
                    <a:lstStyle/>
                    <a:p>
                      <a:r>
                        <a:rPr kumimoji="0" lang="en-CA" b="0" i="0" kern="1200" dirty="0">
                          <a:solidFill>
                            <a:schemeClr val="dk1"/>
                          </a:solidFill>
                          <a:latin typeface="+mn-lt"/>
                          <a:ea typeface="+mn-ea"/>
                          <a:cs typeface="+mn-cs"/>
                        </a:rPr>
                        <a:t>$s, $t</a:t>
                      </a:r>
                      <a:endParaRPr lang="en-CA" dirty="0"/>
                    </a:p>
                  </a:txBody>
                  <a:tcPr anchor="ctr"/>
                </a:tc>
                <a:tc>
                  <a:txBody>
                    <a:bodyPr/>
                    <a:lstStyle/>
                    <a:p>
                      <a:r>
                        <a:rPr lang="en-CA"/>
                        <a:t>hi:lo = $s * $t</a:t>
                      </a:r>
                    </a:p>
                  </a:txBody>
                  <a:tcPr anchor="ctr"/>
                </a:tc>
                <a:extLst>
                  <a:ext uri="{0D108BD9-81ED-4DB2-BD59-A6C34878D82A}">
                    <a16:rowId xmlns:a16="http://schemas.microsoft.com/office/drawing/2014/main" val="10008"/>
                  </a:ext>
                </a:extLst>
              </a:tr>
              <a:tr h="370840">
                <a:tc>
                  <a:txBody>
                    <a:bodyPr/>
                    <a:lstStyle/>
                    <a:p>
                      <a:r>
                        <a:rPr lang="en-CA" dirty="0">
                          <a:latin typeface="Courier New" pitchFamily="49" charset="0"/>
                          <a:cs typeface="Courier New" pitchFamily="49" charset="0"/>
                        </a:rPr>
                        <a:t>sub</a:t>
                      </a:r>
                    </a:p>
                  </a:txBody>
                  <a:tcPr anchor="ctr"/>
                </a:tc>
                <a:tc>
                  <a:txBody>
                    <a:bodyPr/>
                    <a:lstStyle/>
                    <a:p>
                      <a:r>
                        <a:rPr lang="en-CA"/>
                        <a:t>100010</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dirty="0"/>
                        <a:t>$d = $s - $t</a:t>
                      </a:r>
                    </a:p>
                  </a:txBody>
                  <a:tcPr anchor="ctr"/>
                </a:tc>
                <a:extLst>
                  <a:ext uri="{0D108BD9-81ED-4DB2-BD59-A6C34878D82A}">
                    <a16:rowId xmlns:a16="http://schemas.microsoft.com/office/drawing/2014/main" val="10009"/>
                  </a:ext>
                </a:extLst>
              </a:tr>
              <a:tr h="370840">
                <a:tc>
                  <a:txBody>
                    <a:bodyPr/>
                    <a:lstStyle/>
                    <a:p>
                      <a:r>
                        <a:rPr lang="en-CA" dirty="0" err="1">
                          <a:latin typeface="Courier New" pitchFamily="49" charset="0"/>
                          <a:cs typeface="Courier New" pitchFamily="49" charset="0"/>
                        </a:rPr>
                        <a:t>subu</a:t>
                      </a:r>
                      <a:endParaRPr lang="en-CA" dirty="0">
                        <a:latin typeface="Courier New" pitchFamily="49" charset="0"/>
                        <a:cs typeface="Courier New" pitchFamily="49" charset="0"/>
                      </a:endParaRPr>
                    </a:p>
                  </a:txBody>
                  <a:tcPr anchor="ctr"/>
                </a:tc>
                <a:tc>
                  <a:txBody>
                    <a:bodyPr/>
                    <a:lstStyle/>
                    <a:p>
                      <a:r>
                        <a:rPr lang="en-CA"/>
                        <a:t>100011</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dirty="0"/>
                        <a:t>$d = $s - $t</a:t>
                      </a:r>
                    </a:p>
                  </a:txBody>
                  <a:tcPr anchor="ctr"/>
                </a:tc>
                <a:extLst>
                  <a:ext uri="{0D108BD9-81ED-4DB2-BD59-A6C34878D82A}">
                    <a16:rowId xmlns:a16="http://schemas.microsoft.com/office/drawing/2014/main" val="10010"/>
                  </a:ext>
                </a:extLst>
              </a:tr>
            </a:tbl>
          </a:graphicData>
        </a:graphic>
      </p:graphicFrame>
      <p:sp>
        <p:nvSpPr>
          <p:cNvPr id="5" name="TextBox 4"/>
          <p:cNvSpPr txBox="1"/>
          <p:nvPr/>
        </p:nvSpPr>
        <p:spPr>
          <a:xfrm>
            <a:off x="1068568" y="5613570"/>
            <a:ext cx="1034289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Note: 	“hi” and “lo” refer to the high and low bits referred to in the register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	“SE” = “sign extend”.</a:t>
            </a:r>
            <a:endParaRPr kumimoji="0" lang="en-CA"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 instructions</a:t>
            </a:r>
            <a:endParaRPr lang="en-CA" dirty="0"/>
          </a:p>
        </p:txBody>
      </p:sp>
      <p:sp>
        <p:nvSpPr>
          <p:cNvPr id="3" name="Content Placeholder 2"/>
          <p:cNvSpPr>
            <a:spLocks noGrp="1"/>
          </p:cNvSpPr>
          <p:nvPr>
            <p:ph idx="1"/>
          </p:nvPr>
        </p:nvSpPr>
        <p:spPr>
          <a:xfrm>
            <a:off x="839416" y="1438544"/>
            <a:ext cx="10513168" cy="4726760"/>
          </a:xfrm>
        </p:spPr>
        <p:txBody>
          <a:bodyPr>
            <a:normAutofit lnSpcReduction="10000"/>
          </a:bodyPr>
          <a:lstStyle/>
          <a:p>
            <a:r>
              <a:rPr lang="en-US" dirty="0"/>
              <a:t>Note that for ALU instruction, most are R-type instructions.</a:t>
            </a:r>
          </a:p>
          <a:p>
            <a:pPr lvl="1"/>
            <a:r>
              <a:rPr lang="en-US" dirty="0"/>
              <a:t>The six-digit codes in the tables are therefore the function codes (</a:t>
            </a:r>
            <a:r>
              <a:rPr lang="en-US" dirty="0" err="1"/>
              <a:t>opcodes</a:t>
            </a:r>
            <a:r>
              <a:rPr lang="en-US" dirty="0"/>
              <a:t> are </a:t>
            </a:r>
            <a:r>
              <a:rPr lang="en-US" dirty="0">
                <a:latin typeface="Courier New" pitchFamily="49" charset="0"/>
                <a:cs typeface="Courier New" pitchFamily="49" charset="0"/>
              </a:rPr>
              <a:t>000000</a:t>
            </a:r>
            <a:r>
              <a:rPr lang="en-US" dirty="0"/>
              <a:t>).</a:t>
            </a:r>
          </a:p>
          <a:p>
            <a:pPr lvl="1"/>
            <a:r>
              <a:rPr lang="en-US" dirty="0"/>
              <a:t>Exceptions are the I-type instructions (</a:t>
            </a:r>
            <a:r>
              <a:rPr lang="en-US" dirty="0" err="1">
                <a:latin typeface="Courier New" pitchFamily="49" charset="0"/>
                <a:cs typeface="Courier New" pitchFamily="49" charset="0"/>
              </a:rPr>
              <a:t>addi</a:t>
            </a:r>
            <a:r>
              <a:rPr lang="en-US" dirty="0"/>
              <a:t>, </a:t>
            </a:r>
            <a:r>
              <a:rPr lang="en-US" dirty="0" err="1">
                <a:latin typeface="Courier New" pitchFamily="49" charset="0"/>
                <a:cs typeface="Courier New" pitchFamily="49" charset="0"/>
              </a:rPr>
              <a:t>andi</a:t>
            </a:r>
            <a:r>
              <a:rPr lang="en-US" dirty="0"/>
              <a:t>, </a:t>
            </a:r>
            <a:r>
              <a:rPr lang="en-US" dirty="0" err="1">
                <a:latin typeface="Courier New" pitchFamily="49" charset="0"/>
                <a:cs typeface="Courier New" pitchFamily="49" charset="0"/>
              </a:rPr>
              <a:t>ori</a:t>
            </a:r>
            <a:r>
              <a:rPr lang="en-US" dirty="0"/>
              <a:t>, etc.)</a:t>
            </a:r>
          </a:p>
          <a:p>
            <a:r>
              <a:rPr lang="en-US" dirty="0"/>
              <a:t>Not all R-type instructions have an I-type equivalent.</a:t>
            </a:r>
          </a:p>
          <a:p>
            <a:pPr lvl="1"/>
            <a:r>
              <a:rPr lang="en-US" dirty="0"/>
              <a:t>RISC architectures dictate that an operation doesn’t need an instruction if it can be performed through multiple existing operations.</a:t>
            </a:r>
          </a:p>
          <a:p>
            <a:pPr lvl="1"/>
            <a:r>
              <a:rPr lang="en-US" dirty="0"/>
              <a:t>Example</a:t>
            </a:r>
            <a:r>
              <a:rPr lang="en-US" dirty="0">
                <a:solidFill>
                  <a:srgbClr val="FFFF00"/>
                </a:solidFill>
              </a:rPr>
              <a:t>: </a:t>
            </a:r>
            <a:r>
              <a:rPr lang="en-US" dirty="0" err="1">
                <a:solidFill>
                  <a:srgbClr val="FFFF00"/>
                </a:solidFill>
                <a:latin typeface="Courier New" pitchFamily="49" charset="0"/>
                <a:cs typeface="Courier New" pitchFamily="49" charset="0"/>
                <a:sym typeface="Wingdings" pitchFamily="2" charset="2"/>
              </a:rPr>
              <a:t>divi</a:t>
            </a:r>
            <a:r>
              <a:rPr lang="en-US" dirty="0">
                <a:solidFill>
                  <a:srgbClr val="FFFF00"/>
                </a:solidFill>
                <a:latin typeface="Courier New" pitchFamily="49" charset="0"/>
                <a:cs typeface="Courier New" pitchFamily="49" charset="0"/>
                <a:sym typeface="Wingdings" pitchFamily="2" charset="2"/>
              </a:rPr>
              <a:t> $t0, 42  </a:t>
            </a:r>
            <a:r>
              <a:rPr lang="en-US" dirty="0">
                <a:latin typeface="Courier New" pitchFamily="49" charset="0"/>
                <a:cs typeface="Courier New" pitchFamily="49" charset="0"/>
                <a:sym typeface="Wingdings" pitchFamily="2" charset="2"/>
              </a:rPr>
              <a:t>can be done by</a:t>
            </a:r>
          </a:p>
          <a:p>
            <a:pPr lvl="1"/>
            <a:r>
              <a:rPr lang="en-US" dirty="0" err="1">
                <a:solidFill>
                  <a:srgbClr val="FFFF00"/>
                </a:solidFill>
                <a:latin typeface="Courier New" pitchFamily="49" charset="0"/>
                <a:cs typeface="Courier New" pitchFamily="49" charset="0"/>
                <a:sym typeface="Wingdings" pitchFamily="2" charset="2"/>
              </a:rPr>
              <a:t>addi</a:t>
            </a:r>
            <a:r>
              <a:rPr lang="en-US" dirty="0">
                <a:solidFill>
                  <a:srgbClr val="FFFF00"/>
                </a:solidFill>
                <a:latin typeface="Courier New" pitchFamily="49" charset="0"/>
                <a:cs typeface="Courier New" pitchFamily="49" charset="0"/>
                <a:sym typeface="Wingdings" pitchFamily="2" charset="2"/>
              </a:rPr>
              <a:t> $t1, $zero, 42</a:t>
            </a:r>
          </a:p>
          <a:p>
            <a:pPr lvl="1"/>
            <a:r>
              <a:rPr lang="en-US" dirty="0">
                <a:solidFill>
                  <a:srgbClr val="FFFF00"/>
                </a:solidFill>
                <a:latin typeface="Courier New" pitchFamily="49" charset="0"/>
                <a:cs typeface="Courier New" pitchFamily="49" charset="0"/>
                <a:sym typeface="Wingdings" pitchFamily="2" charset="2"/>
              </a:rPr>
              <a:t>div $t0 $t1</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7" y="464841"/>
            <a:ext cx="6336704" cy="914400"/>
          </a:xfrm>
        </p:spPr>
        <p:txBody>
          <a:bodyPr/>
          <a:lstStyle/>
          <a:p>
            <a:r>
              <a:rPr lang="en-CA" dirty="0"/>
              <a:t>Logistics</a:t>
            </a:r>
          </a:p>
        </p:txBody>
      </p:sp>
      <p:sp>
        <p:nvSpPr>
          <p:cNvPr id="3" name="TextBox 2"/>
          <p:cNvSpPr txBox="1"/>
          <p:nvPr/>
        </p:nvSpPr>
        <p:spPr>
          <a:xfrm>
            <a:off x="884587" y="1628800"/>
            <a:ext cx="10901013" cy="3608360"/>
          </a:xfrm>
          <a:prstGeom prst="rect">
            <a:avLst/>
          </a:prstGeom>
          <a:noFill/>
        </p:spPr>
        <p:txBody>
          <a:bodyPr wrap="square" rtlCol="0">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FFFF00"/>
                </a:solidFill>
                <a:effectLst/>
                <a:uLnTx/>
                <a:uFillTx/>
                <a:latin typeface="Corbel"/>
                <a:ea typeface="+mn-ea"/>
                <a:cs typeface="+mn-cs"/>
              </a:rPr>
              <a:t>The Assembly Programming Project will be posted </a:t>
            </a:r>
            <a:r>
              <a:rPr lang="en-CA" sz="2400" dirty="0">
                <a:solidFill>
                  <a:srgbClr val="FFFF00"/>
                </a:solidFill>
                <a:latin typeface="Corbel"/>
              </a:rPr>
              <a:t>next</a:t>
            </a:r>
            <a:r>
              <a:rPr kumimoji="0" lang="en-CA" sz="2400" b="0" i="0" u="none" strike="noStrike" kern="1200" cap="none" spc="0" normalizeH="0" baseline="0" noProof="0" dirty="0">
                <a:ln>
                  <a:noFill/>
                </a:ln>
                <a:solidFill>
                  <a:srgbClr val="FFFF00"/>
                </a:solidFill>
                <a:effectLst/>
                <a:uLnTx/>
                <a:uFillTx/>
                <a:latin typeface="Corbel"/>
                <a:ea typeface="+mn-ea"/>
                <a:cs typeface="+mn-cs"/>
              </a:rPr>
              <a:t> week, due end of the term.</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white"/>
                </a:solidFill>
                <a:effectLst/>
                <a:uLnTx/>
                <a:uFillTx/>
                <a:latin typeface="Corbel"/>
                <a:ea typeface="+mn-ea"/>
                <a:cs typeface="+mn-cs"/>
              </a:rPr>
              <a:t>Project logistics:</a:t>
            </a:r>
          </a:p>
          <a:p>
            <a:pPr marL="742950" lvl="1" indent="-285750">
              <a:lnSpc>
                <a:spcPct val="120000"/>
              </a:lnSpc>
              <a:buFont typeface="Arial" panose="020B0604020202020204" pitchFamily="34" charset="0"/>
              <a:buChar char="•"/>
            </a:pPr>
            <a:r>
              <a:rPr lang="en-CA" sz="2400" dirty="0">
                <a:solidFill>
                  <a:prstClr val="white"/>
                </a:solidFill>
                <a:latin typeface="Corbel"/>
              </a:rPr>
              <a:t>Done individually</a:t>
            </a:r>
          </a:p>
          <a:p>
            <a:pPr marL="742950" lvl="1" indent="-285750">
              <a:lnSpc>
                <a:spcPct val="120000"/>
              </a:lnSpc>
              <a:buFont typeface="Arial" panose="020B0604020202020204" pitchFamily="34" charset="0"/>
              <a:buChar char="•"/>
            </a:pPr>
            <a:r>
              <a:rPr kumimoji="0" lang="en-CA" sz="2400" b="0" i="0" u="none" strike="noStrike" kern="1200" cap="none" spc="0" normalizeH="0" baseline="0" noProof="0" dirty="0">
                <a:ln>
                  <a:noFill/>
                </a:ln>
                <a:solidFill>
                  <a:prstClr val="white"/>
                </a:solidFill>
                <a:effectLst/>
                <a:uLnTx/>
                <a:uFillTx/>
                <a:latin typeface="Corbel"/>
                <a:ea typeface="+mn-ea"/>
                <a:cs typeface="+mn-cs"/>
              </a:rPr>
              <a:t>Results are reported in two stages (50% each)</a:t>
            </a:r>
          </a:p>
          <a:p>
            <a:pPr marL="742950" lvl="1" indent="-285750">
              <a:lnSpc>
                <a:spcPct val="120000"/>
              </a:lnSpc>
              <a:buFont typeface="Arial" panose="020B0604020202020204" pitchFamily="34" charset="0"/>
              <a:buChar char="•"/>
            </a:pPr>
            <a:r>
              <a:rPr lang="en-CA" sz="2400" dirty="0">
                <a:solidFill>
                  <a:prstClr val="white"/>
                </a:solidFill>
                <a:latin typeface="Corbel"/>
              </a:rPr>
              <a:t>Submission on Quercus by the start of the lab</a:t>
            </a:r>
          </a:p>
          <a:p>
            <a:pPr marL="742950" lvl="1" indent="-285750">
              <a:lnSpc>
                <a:spcPct val="120000"/>
              </a:lnSpc>
              <a:buFont typeface="Arial" panose="020B0604020202020204" pitchFamily="34" charset="0"/>
              <a:buChar char="•"/>
            </a:pPr>
            <a:r>
              <a:rPr kumimoji="0" lang="en-CA" sz="2400" b="0" i="0" u="none" strike="noStrike" kern="1200" cap="none" spc="0" normalizeH="0" baseline="0" noProof="0" dirty="0">
                <a:ln>
                  <a:noFill/>
                </a:ln>
                <a:solidFill>
                  <a:prstClr val="white"/>
                </a:solidFill>
                <a:effectLst/>
                <a:uLnTx/>
                <a:uFillTx/>
                <a:latin typeface="Corbel"/>
                <a:ea typeface="+mn-ea"/>
                <a:cs typeface="+mn-cs"/>
              </a:rPr>
              <a:t>No separate prelab report, just your code</a:t>
            </a:r>
          </a:p>
          <a:p>
            <a:pPr marL="285750" indent="-285750">
              <a:lnSpc>
                <a:spcPct val="120000"/>
              </a:lnSpc>
              <a:buFont typeface="Arial" panose="020B0604020202020204" pitchFamily="34" charset="0"/>
              <a:buChar char="•"/>
            </a:pPr>
            <a:endParaRPr kumimoji="0" lang="en-CA" sz="2400" b="0" i="0" u="none" strike="noStrike" kern="1200" cap="none" spc="0" normalizeH="0" baseline="0" noProof="0" dirty="0">
              <a:ln>
                <a:noFill/>
              </a:ln>
              <a:solidFill>
                <a:prstClr val="white"/>
              </a:solidFill>
              <a:effectLst/>
              <a:uLnTx/>
              <a:uFillTx/>
              <a:latin typeface="Corbel"/>
              <a:ea typeface="+mn-ea"/>
              <a:cs typeface="+mn-cs"/>
            </a:endParaRPr>
          </a:p>
          <a:p>
            <a:pPr marL="742950" lvl="1" indent="-285750">
              <a:lnSpc>
                <a:spcPct val="120000"/>
              </a:lnSpc>
              <a:buFont typeface="Arial" panose="020B0604020202020204" pitchFamily="34" charset="0"/>
              <a:buChar char="•"/>
            </a:pPr>
            <a:endParaRPr kumimoji="0" lang="en-CA"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063289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04664"/>
            <a:ext cx="7772400" cy="914400"/>
          </a:xfrm>
        </p:spPr>
        <p:txBody>
          <a:bodyPr/>
          <a:lstStyle/>
          <a:p>
            <a:r>
              <a:rPr lang="en-US" dirty="0"/>
              <a:t>Logical instructions</a:t>
            </a:r>
            <a:endParaRPr lang="en-CA" dirty="0"/>
          </a:p>
        </p:txBody>
      </p:sp>
      <p:graphicFrame>
        <p:nvGraphicFramePr>
          <p:cNvPr id="4" name="Content Placeholder 3"/>
          <p:cNvGraphicFramePr>
            <a:graphicFrameLocks noGrp="1"/>
          </p:cNvGraphicFramePr>
          <p:nvPr>
            <p:ph idx="1"/>
          </p:nvPr>
        </p:nvGraphicFramePr>
        <p:xfrm>
          <a:off x="2639616" y="1542400"/>
          <a:ext cx="684076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340150">
                  <a:extLst>
                    <a:ext uri="{9D8B030D-6E8A-4147-A177-3AD203B41FA5}">
                      <a16:colId xmlns:a16="http://schemas.microsoft.com/office/drawing/2014/main" val="20002"/>
                    </a:ext>
                  </a:extLst>
                </a:gridCol>
                <a:gridCol w="1900210">
                  <a:extLst>
                    <a:ext uri="{9D8B030D-6E8A-4147-A177-3AD203B41FA5}">
                      <a16:colId xmlns:a16="http://schemas.microsoft.com/office/drawing/2014/main" val="20003"/>
                    </a:ext>
                  </a:extLst>
                </a:gridCol>
              </a:tblGrid>
              <a:tr h="370840">
                <a:tc>
                  <a:txBody>
                    <a:bodyPr/>
                    <a:lstStyle/>
                    <a:p>
                      <a:r>
                        <a:rPr lang="en-CA" dirty="0"/>
                        <a:t>Instruction</a:t>
                      </a:r>
                    </a:p>
                  </a:txBody>
                  <a:tcPr anchor="ctr"/>
                </a:tc>
                <a:tc>
                  <a:txBody>
                    <a:bodyPr/>
                    <a:lstStyle/>
                    <a:p>
                      <a:r>
                        <a:rPr lang="en-CA" dirty="0" err="1"/>
                        <a:t>Opcode</a:t>
                      </a:r>
                      <a:r>
                        <a:rPr lang="en-CA" dirty="0"/>
                        <a:t>/Function</a:t>
                      </a:r>
                    </a:p>
                  </a:txBody>
                  <a:tcPr anchor="ctr"/>
                </a:tc>
                <a:tc>
                  <a:txBody>
                    <a:bodyPr/>
                    <a:lstStyle/>
                    <a:p>
                      <a:r>
                        <a:rPr lang="en-CA" dirty="0"/>
                        <a:t>Syntax</a:t>
                      </a:r>
                    </a:p>
                  </a:txBody>
                  <a:tcPr anchor="ctr"/>
                </a:tc>
                <a:tc>
                  <a:txBody>
                    <a:bodyPr/>
                    <a:lstStyle/>
                    <a:p>
                      <a:r>
                        <a:rPr lang="en-CA" dirty="0"/>
                        <a:t>Operation</a:t>
                      </a:r>
                    </a:p>
                  </a:txBody>
                  <a:tcPr anchor="ctr"/>
                </a:tc>
                <a:extLst>
                  <a:ext uri="{0D108BD9-81ED-4DB2-BD59-A6C34878D82A}">
                    <a16:rowId xmlns:a16="http://schemas.microsoft.com/office/drawing/2014/main" val="10000"/>
                  </a:ext>
                </a:extLst>
              </a:tr>
              <a:tr h="370840">
                <a:tc>
                  <a:txBody>
                    <a:bodyPr/>
                    <a:lstStyle/>
                    <a:p>
                      <a:r>
                        <a:rPr lang="en-CA" dirty="0">
                          <a:latin typeface="Courier New" pitchFamily="49" charset="0"/>
                          <a:cs typeface="Courier New" pitchFamily="49" charset="0"/>
                        </a:rPr>
                        <a:t>and</a:t>
                      </a:r>
                    </a:p>
                  </a:txBody>
                  <a:tcPr anchor="ctr"/>
                </a:tc>
                <a:tc>
                  <a:txBody>
                    <a:bodyPr/>
                    <a:lstStyle/>
                    <a:p>
                      <a:r>
                        <a:rPr lang="en-CA"/>
                        <a:t>100100</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a:t>$d = $s &amp; $t</a:t>
                      </a:r>
                    </a:p>
                  </a:txBody>
                  <a:tcPr anchor="ctr"/>
                </a:tc>
                <a:extLst>
                  <a:ext uri="{0D108BD9-81ED-4DB2-BD59-A6C34878D82A}">
                    <a16:rowId xmlns:a16="http://schemas.microsoft.com/office/drawing/2014/main" val="10001"/>
                  </a:ext>
                </a:extLst>
              </a:tr>
              <a:tr h="370840">
                <a:tc>
                  <a:txBody>
                    <a:bodyPr/>
                    <a:lstStyle/>
                    <a:p>
                      <a:r>
                        <a:rPr lang="en-CA">
                          <a:latin typeface="Courier New" pitchFamily="49" charset="0"/>
                          <a:cs typeface="Courier New" pitchFamily="49" charset="0"/>
                        </a:rPr>
                        <a:t>andi</a:t>
                      </a:r>
                    </a:p>
                  </a:txBody>
                  <a:tcPr anchor="ctr"/>
                </a:tc>
                <a:tc>
                  <a:txBody>
                    <a:bodyPr/>
                    <a:lstStyle/>
                    <a:p>
                      <a:r>
                        <a:rPr lang="en-CA" dirty="0"/>
                        <a:t>001100</a:t>
                      </a:r>
                    </a:p>
                  </a:txBody>
                  <a:tcPr anchor="ctr"/>
                </a:tc>
                <a:tc>
                  <a:txBody>
                    <a:bodyPr/>
                    <a:lstStyle/>
                    <a:p>
                      <a:r>
                        <a:rPr kumimoji="0" lang="en-CA" b="0" i="0" kern="1200" dirty="0">
                          <a:solidFill>
                            <a:schemeClr val="dk1"/>
                          </a:solidFill>
                          <a:latin typeface="+mn-lt"/>
                          <a:ea typeface="+mn-ea"/>
                          <a:cs typeface="+mn-cs"/>
                        </a:rPr>
                        <a:t>$t, $s, </a:t>
                      </a:r>
                      <a:r>
                        <a:rPr kumimoji="0" lang="en-CA" b="0" i="0" kern="1200" dirty="0" err="1">
                          <a:solidFill>
                            <a:schemeClr val="dk1"/>
                          </a:solidFill>
                          <a:latin typeface="+mn-lt"/>
                          <a:ea typeface="+mn-ea"/>
                          <a:cs typeface="+mn-cs"/>
                        </a:rPr>
                        <a:t>i</a:t>
                      </a:r>
                      <a:endParaRPr lang="en-CA" dirty="0"/>
                    </a:p>
                  </a:txBody>
                  <a:tcPr anchor="ctr"/>
                </a:tc>
                <a:tc>
                  <a:txBody>
                    <a:bodyPr/>
                    <a:lstStyle/>
                    <a:p>
                      <a:r>
                        <a:rPr lang="en-CA"/>
                        <a:t>$t = $s &amp; ZE(i)</a:t>
                      </a:r>
                    </a:p>
                  </a:txBody>
                  <a:tcPr anchor="ctr"/>
                </a:tc>
                <a:extLst>
                  <a:ext uri="{0D108BD9-81ED-4DB2-BD59-A6C34878D82A}">
                    <a16:rowId xmlns:a16="http://schemas.microsoft.com/office/drawing/2014/main" val="10002"/>
                  </a:ext>
                </a:extLst>
              </a:tr>
              <a:tr h="370840">
                <a:tc>
                  <a:txBody>
                    <a:bodyPr/>
                    <a:lstStyle/>
                    <a:p>
                      <a:r>
                        <a:rPr lang="en-CA" dirty="0">
                          <a:latin typeface="Courier New" pitchFamily="49" charset="0"/>
                          <a:cs typeface="Courier New" pitchFamily="49" charset="0"/>
                        </a:rPr>
                        <a:t>nor</a:t>
                      </a:r>
                    </a:p>
                  </a:txBody>
                  <a:tcPr anchor="ctr"/>
                </a:tc>
                <a:tc>
                  <a:txBody>
                    <a:bodyPr/>
                    <a:lstStyle/>
                    <a:p>
                      <a:r>
                        <a:rPr lang="en-CA"/>
                        <a:t>100111</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a:t>$d = ~($s | $t)</a:t>
                      </a:r>
                    </a:p>
                  </a:txBody>
                  <a:tcPr anchor="ctr"/>
                </a:tc>
                <a:extLst>
                  <a:ext uri="{0D108BD9-81ED-4DB2-BD59-A6C34878D82A}">
                    <a16:rowId xmlns:a16="http://schemas.microsoft.com/office/drawing/2014/main" val="10003"/>
                  </a:ext>
                </a:extLst>
              </a:tr>
              <a:tr h="370840">
                <a:tc>
                  <a:txBody>
                    <a:bodyPr/>
                    <a:lstStyle/>
                    <a:p>
                      <a:r>
                        <a:rPr lang="en-CA">
                          <a:latin typeface="Courier New" pitchFamily="49" charset="0"/>
                          <a:cs typeface="Courier New" pitchFamily="49" charset="0"/>
                        </a:rPr>
                        <a:t>or</a:t>
                      </a:r>
                    </a:p>
                  </a:txBody>
                  <a:tcPr anchor="ctr"/>
                </a:tc>
                <a:tc>
                  <a:txBody>
                    <a:bodyPr/>
                    <a:lstStyle/>
                    <a:p>
                      <a:r>
                        <a:rPr lang="en-CA"/>
                        <a:t>100101</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a:t>$d = $s | $t</a:t>
                      </a:r>
                    </a:p>
                  </a:txBody>
                  <a:tcPr anchor="ctr"/>
                </a:tc>
                <a:extLst>
                  <a:ext uri="{0D108BD9-81ED-4DB2-BD59-A6C34878D82A}">
                    <a16:rowId xmlns:a16="http://schemas.microsoft.com/office/drawing/2014/main" val="10004"/>
                  </a:ext>
                </a:extLst>
              </a:tr>
              <a:tr h="370840">
                <a:tc>
                  <a:txBody>
                    <a:bodyPr/>
                    <a:lstStyle/>
                    <a:p>
                      <a:r>
                        <a:rPr lang="en-CA">
                          <a:latin typeface="Courier New" pitchFamily="49" charset="0"/>
                          <a:cs typeface="Courier New" pitchFamily="49" charset="0"/>
                        </a:rPr>
                        <a:t>ori</a:t>
                      </a:r>
                    </a:p>
                  </a:txBody>
                  <a:tcPr anchor="ctr"/>
                </a:tc>
                <a:tc>
                  <a:txBody>
                    <a:bodyPr/>
                    <a:lstStyle/>
                    <a:p>
                      <a:r>
                        <a:rPr lang="en-CA"/>
                        <a:t>001101</a:t>
                      </a:r>
                    </a:p>
                  </a:txBody>
                  <a:tcPr anchor="ctr"/>
                </a:tc>
                <a:tc>
                  <a:txBody>
                    <a:bodyPr/>
                    <a:lstStyle/>
                    <a:p>
                      <a:r>
                        <a:rPr kumimoji="0" lang="en-CA" b="0" i="0" kern="1200" dirty="0">
                          <a:solidFill>
                            <a:schemeClr val="dk1"/>
                          </a:solidFill>
                          <a:latin typeface="+mn-lt"/>
                          <a:ea typeface="+mn-ea"/>
                          <a:cs typeface="+mn-cs"/>
                        </a:rPr>
                        <a:t>$t, $s, </a:t>
                      </a:r>
                      <a:r>
                        <a:rPr kumimoji="0" lang="en-CA" b="0" i="0" kern="1200" dirty="0" err="1">
                          <a:solidFill>
                            <a:schemeClr val="dk1"/>
                          </a:solidFill>
                          <a:latin typeface="+mn-lt"/>
                          <a:ea typeface="+mn-ea"/>
                          <a:cs typeface="+mn-cs"/>
                        </a:rPr>
                        <a:t>i</a:t>
                      </a:r>
                      <a:endParaRPr lang="en-CA" dirty="0"/>
                    </a:p>
                  </a:txBody>
                  <a:tcPr anchor="ctr"/>
                </a:tc>
                <a:tc>
                  <a:txBody>
                    <a:bodyPr/>
                    <a:lstStyle/>
                    <a:p>
                      <a:r>
                        <a:rPr lang="en-CA"/>
                        <a:t>$t = $s | ZE(i)</a:t>
                      </a:r>
                    </a:p>
                  </a:txBody>
                  <a:tcPr anchor="ctr"/>
                </a:tc>
                <a:extLst>
                  <a:ext uri="{0D108BD9-81ED-4DB2-BD59-A6C34878D82A}">
                    <a16:rowId xmlns:a16="http://schemas.microsoft.com/office/drawing/2014/main" val="10005"/>
                  </a:ext>
                </a:extLst>
              </a:tr>
              <a:tr h="370840">
                <a:tc>
                  <a:txBody>
                    <a:bodyPr/>
                    <a:lstStyle/>
                    <a:p>
                      <a:r>
                        <a:rPr lang="en-CA" dirty="0" err="1">
                          <a:latin typeface="Courier New" pitchFamily="49" charset="0"/>
                          <a:cs typeface="Courier New" pitchFamily="49" charset="0"/>
                        </a:rPr>
                        <a:t>xor</a:t>
                      </a:r>
                      <a:endParaRPr lang="en-CA" dirty="0">
                        <a:latin typeface="Courier New" pitchFamily="49" charset="0"/>
                        <a:cs typeface="Courier New" pitchFamily="49" charset="0"/>
                      </a:endParaRPr>
                    </a:p>
                  </a:txBody>
                  <a:tcPr anchor="ctr"/>
                </a:tc>
                <a:tc>
                  <a:txBody>
                    <a:bodyPr/>
                    <a:lstStyle/>
                    <a:p>
                      <a:r>
                        <a:rPr lang="en-CA" dirty="0"/>
                        <a:t>100110</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dirty="0"/>
                        <a:t>$d = $s ^ $t</a:t>
                      </a:r>
                    </a:p>
                  </a:txBody>
                  <a:tcPr anchor="ctr"/>
                </a:tc>
                <a:extLst>
                  <a:ext uri="{0D108BD9-81ED-4DB2-BD59-A6C34878D82A}">
                    <a16:rowId xmlns:a16="http://schemas.microsoft.com/office/drawing/2014/main" val="10006"/>
                  </a:ext>
                </a:extLst>
              </a:tr>
              <a:tr h="370840">
                <a:tc>
                  <a:txBody>
                    <a:bodyPr/>
                    <a:lstStyle/>
                    <a:p>
                      <a:r>
                        <a:rPr lang="en-CA" dirty="0" err="1">
                          <a:latin typeface="Courier New" pitchFamily="49" charset="0"/>
                          <a:cs typeface="Courier New" pitchFamily="49" charset="0"/>
                        </a:rPr>
                        <a:t>xori</a:t>
                      </a:r>
                      <a:endParaRPr lang="en-CA" dirty="0">
                        <a:latin typeface="Courier New" pitchFamily="49" charset="0"/>
                        <a:cs typeface="Courier New" pitchFamily="49" charset="0"/>
                      </a:endParaRPr>
                    </a:p>
                  </a:txBody>
                  <a:tcPr anchor="ctr"/>
                </a:tc>
                <a:tc>
                  <a:txBody>
                    <a:bodyPr/>
                    <a:lstStyle/>
                    <a:p>
                      <a:r>
                        <a:rPr lang="en-CA" dirty="0"/>
                        <a:t>001110</a:t>
                      </a:r>
                    </a:p>
                  </a:txBody>
                  <a:tcPr anchor="ctr"/>
                </a:tc>
                <a:tc>
                  <a:txBody>
                    <a:bodyPr/>
                    <a:lstStyle/>
                    <a:p>
                      <a:r>
                        <a:rPr kumimoji="0" lang="en-CA" b="0" i="0" kern="1200" dirty="0">
                          <a:solidFill>
                            <a:schemeClr val="dk1"/>
                          </a:solidFill>
                          <a:latin typeface="+mn-lt"/>
                          <a:ea typeface="+mn-ea"/>
                          <a:cs typeface="+mn-cs"/>
                        </a:rPr>
                        <a:t>$t, $s, </a:t>
                      </a:r>
                      <a:r>
                        <a:rPr kumimoji="0" lang="en-CA" b="0" i="0" kern="1200" dirty="0" err="1">
                          <a:solidFill>
                            <a:schemeClr val="dk1"/>
                          </a:solidFill>
                          <a:latin typeface="+mn-lt"/>
                          <a:ea typeface="+mn-ea"/>
                          <a:cs typeface="+mn-cs"/>
                        </a:rPr>
                        <a:t>i</a:t>
                      </a:r>
                      <a:endParaRPr lang="en-CA" dirty="0"/>
                    </a:p>
                  </a:txBody>
                  <a:tcPr anchor="ctr"/>
                </a:tc>
                <a:tc>
                  <a:txBody>
                    <a:bodyPr/>
                    <a:lstStyle/>
                    <a:p>
                      <a:r>
                        <a:rPr lang="en-CA"/>
                        <a:t>$t </a:t>
                      </a:r>
                      <a:r>
                        <a:rPr lang="en-CA" dirty="0"/>
                        <a:t>= $s ^ ZE(</a:t>
                      </a:r>
                      <a:r>
                        <a:rPr lang="en-CA" dirty="0" err="1"/>
                        <a:t>i</a:t>
                      </a:r>
                      <a:r>
                        <a:rPr lang="en-CA" dirty="0"/>
                        <a:t>)</a:t>
                      </a:r>
                    </a:p>
                  </a:txBody>
                  <a:tcPr anchor="ctr"/>
                </a:tc>
                <a:extLst>
                  <a:ext uri="{0D108BD9-81ED-4DB2-BD59-A6C34878D82A}">
                    <a16:rowId xmlns:a16="http://schemas.microsoft.com/office/drawing/2014/main" val="10007"/>
                  </a:ext>
                </a:extLst>
              </a:tr>
            </a:tbl>
          </a:graphicData>
        </a:graphic>
      </p:graphicFrame>
      <p:sp>
        <p:nvSpPr>
          <p:cNvPr id="5" name="TextBox 4"/>
          <p:cNvSpPr txBox="1"/>
          <p:nvPr/>
        </p:nvSpPr>
        <p:spPr>
          <a:xfrm>
            <a:off x="2639617" y="4797152"/>
            <a:ext cx="69787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Note: 	ZE = zero extend (pad upper bits with </a:t>
            </a:r>
            <a:r>
              <a:rPr kumimoji="0" lang="en-US" sz="2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0</a:t>
            </a:r>
            <a:r>
              <a:rPr kumimoji="0" lang="en-US" sz="2400" b="0" i="0" u="none" strike="noStrike" kern="1200" cap="none" spc="0" normalizeH="0" baseline="0" noProof="0" dirty="0">
                <a:ln>
                  <a:noFill/>
                </a:ln>
                <a:solidFill>
                  <a:prstClr val="white"/>
                </a:solidFill>
                <a:effectLst/>
                <a:uLnTx/>
                <a:uFillTx/>
                <a:latin typeface="Corbel"/>
                <a:ea typeface="+mn-ea"/>
                <a:cs typeface="+mn-cs"/>
              </a:rPr>
              <a:t> value).</a:t>
            </a:r>
            <a:endParaRPr kumimoji="0" lang="en-CA"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04664"/>
            <a:ext cx="7772400" cy="914400"/>
          </a:xfrm>
        </p:spPr>
        <p:txBody>
          <a:bodyPr/>
          <a:lstStyle/>
          <a:p>
            <a:r>
              <a:rPr lang="en-US" dirty="0"/>
              <a:t>Shift instructions</a:t>
            </a:r>
            <a:endParaRPr lang="en-CA" dirty="0"/>
          </a:p>
        </p:txBody>
      </p:sp>
      <p:graphicFrame>
        <p:nvGraphicFramePr>
          <p:cNvPr id="4" name="Content Placeholder 3"/>
          <p:cNvGraphicFramePr>
            <a:graphicFrameLocks noGrp="1"/>
          </p:cNvGraphicFramePr>
          <p:nvPr>
            <p:ph idx="1"/>
          </p:nvPr>
        </p:nvGraphicFramePr>
        <p:xfrm>
          <a:off x="2639616" y="1553200"/>
          <a:ext cx="6624736" cy="259588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370840">
                <a:tc>
                  <a:txBody>
                    <a:bodyPr/>
                    <a:lstStyle/>
                    <a:p>
                      <a:r>
                        <a:rPr lang="en-CA" dirty="0"/>
                        <a:t>Instruction</a:t>
                      </a:r>
                    </a:p>
                  </a:txBody>
                  <a:tcPr anchor="ctr"/>
                </a:tc>
                <a:tc>
                  <a:txBody>
                    <a:bodyPr/>
                    <a:lstStyle/>
                    <a:p>
                      <a:r>
                        <a:rPr lang="en-CA" dirty="0" err="1"/>
                        <a:t>Opcode</a:t>
                      </a:r>
                      <a:r>
                        <a:rPr lang="en-CA" dirty="0"/>
                        <a:t>/Function</a:t>
                      </a:r>
                    </a:p>
                  </a:txBody>
                  <a:tcPr anchor="ctr"/>
                </a:tc>
                <a:tc>
                  <a:txBody>
                    <a:bodyPr/>
                    <a:lstStyle/>
                    <a:p>
                      <a:r>
                        <a:rPr lang="en-CA" dirty="0"/>
                        <a:t>Syntax</a:t>
                      </a:r>
                    </a:p>
                  </a:txBody>
                  <a:tcPr anchor="ctr"/>
                </a:tc>
                <a:tc>
                  <a:txBody>
                    <a:bodyPr/>
                    <a:lstStyle/>
                    <a:p>
                      <a:r>
                        <a:rPr lang="en-CA" dirty="0"/>
                        <a:t>Operation</a:t>
                      </a:r>
                    </a:p>
                  </a:txBody>
                  <a:tcPr anchor="ctr"/>
                </a:tc>
                <a:extLst>
                  <a:ext uri="{0D108BD9-81ED-4DB2-BD59-A6C34878D82A}">
                    <a16:rowId xmlns:a16="http://schemas.microsoft.com/office/drawing/2014/main" val="10000"/>
                  </a:ext>
                </a:extLst>
              </a:tr>
              <a:tr h="370840">
                <a:tc>
                  <a:txBody>
                    <a:bodyPr/>
                    <a:lstStyle/>
                    <a:p>
                      <a:r>
                        <a:rPr lang="en-CA" dirty="0" err="1">
                          <a:latin typeface="Courier New" pitchFamily="49" charset="0"/>
                          <a:cs typeface="Courier New" pitchFamily="49" charset="0"/>
                        </a:rPr>
                        <a:t>sll</a:t>
                      </a:r>
                      <a:endParaRPr lang="en-CA" dirty="0">
                        <a:latin typeface="Courier New" pitchFamily="49" charset="0"/>
                        <a:cs typeface="Courier New" pitchFamily="49" charset="0"/>
                      </a:endParaRPr>
                    </a:p>
                  </a:txBody>
                  <a:tcPr anchor="ctr"/>
                </a:tc>
                <a:tc>
                  <a:txBody>
                    <a:bodyPr/>
                    <a:lstStyle/>
                    <a:p>
                      <a:r>
                        <a:rPr lang="en-CA"/>
                        <a:t>000000</a:t>
                      </a:r>
                    </a:p>
                  </a:txBody>
                  <a:tcPr anchor="ctr"/>
                </a:tc>
                <a:tc>
                  <a:txBody>
                    <a:bodyPr/>
                    <a:lstStyle/>
                    <a:p>
                      <a:r>
                        <a:rPr kumimoji="0" lang="en-CA" b="0" i="0" kern="1200" dirty="0">
                          <a:solidFill>
                            <a:schemeClr val="dk1"/>
                          </a:solidFill>
                          <a:latin typeface="+mn-lt"/>
                          <a:ea typeface="+mn-ea"/>
                          <a:cs typeface="+mn-cs"/>
                        </a:rPr>
                        <a:t>$d, $t, a</a:t>
                      </a:r>
                      <a:endParaRPr lang="en-CA" dirty="0"/>
                    </a:p>
                  </a:txBody>
                  <a:tcPr anchor="ctr"/>
                </a:tc>
                <a:tc>
                  <a:txBody>
                    <a:bodyPr/>
                    <a:lstStyle/>
                    <a:p>
                      <a:r>
                        <a:rPr lang="en-CA"/>
                        <a:t>$d = $t &lt;&lt; a</a:t>
                      </a:r>
                    </a:p>
                  </a:txBody>
                  <a:tcPr anchor="ctr"/>
                </a:tc>
                <a:extLst>
                  <a:ext uri="{0D108BD9-81ED-4DB2-BD59-A6C34878D82A}">
                    <a16:rowId xmlns:a16="http://schemas.microsoft.com/office/drawing/2014/main" val="10001"/>
                  </a:ext>
                </a:extLst>
              </a:tr>
              <a:tr h="370840">
                <a:tc>
                  <a:txBody>
                    <a:bodyPr/>
                    <a:lstStyle/>
                    <a:p>
                      <a:r>
                        <a:rPr lang="en-CA" dirty="0" err="1">
                          <a:latin typeface="Courier New" pitchFamily="49" charset="0"/>
                          <a:cs typeface="Courier New" pitchFamily="49" charset="0"/>
                        </a:rPr>
                        <a:t>sllv</a:t>
                      </a:r>
                      <a:endParaRPr lang="en-CA" dirty="0">
                        <a:latin typeface="Courier New" pitchFamily="49" charset="0"/>
                        <a:cs typeface="Courier New" pitchFamily="49" charset="0"/>
                      </a:endParaRPr>
                    </a:p>
                  </a:txBody>
                  <a:tcPr anchor="ctr"/>
                </a:tc>
                <a:tc>
                  <a:txBody>
                    <a:bodyPr/>
                    <a:lstStyle/>
                    <a:p>
                      <a:r>
                        <a:rPr lang="en-CA" dirty="0"/>
                        <a:t>000100</a:t>
                      </a:r>
                    </a:p>
                  </a:txBody>
                  <a:tcPr anchor="ctr"/>
                </a:tc>
                <a:tc>
                  <a:txBody>
                    <a:bodyPr/>
                    <a:lstStyle/>
                    <a:p>
                      <a:r>
                        <a:rPr kumimoji="0" lang="en-CA" b="0" i="0" kern="1200" dirty="0">
                          <a:solidFill>
                            <a:schemeClr val="dk1"/>
                          </a:solidFill>
                          <a:latin typeface="+mn-lt"/>
                          <a:ea typeface="+mn-ea"/>
                          <a:cs typeface="+mn-cs"/>
                        </a:rPr>
                        <a:t>$d, $t, $s</a:t>
                      </a:r>
                      <a:endParaRPr lang="en-CA" dirty="0"/>
                    </a:p>
                  </a:txBody>
                  <a:tcPr anchor="ctr"/>
                </a:tc>
                <a:tc>
                  <a:txBody>
                    <a:bodyPr/>
                    <a:lstStyle/>
                    <a:p>
                      <a:r>
                        <a:rPr lang="en-CA" dirty="0"/>
                        <a:t>$d = $t &lt;&lt; $s</a:t>
                      </a:r>
                    </a:p>
                  </a:txBody>
                  <a:tcPr anchor="ctr"/>
                </a:tc>
                <a:extLst>
                  <a:ext uri="{0D108BD9-81ED-4DB2-BD59-A6C34878D82A}">
                    <a16:rowId xmlns:a16="http://schemas.microsoft.com/office/drawing/2014/main" val="10002"/>
                  </a:ext>
                </a:extLst>
              </a:tr>
              <a:tr h="370840">
                <a:tc>
                  <a:txBody>
                    <a:bodyPr/>
                    <a:lstStyle/>
                    <a:p>
                      <a:r>
                        <a:rPr lang="en-CA">
                          <a:latin typeface="Courier New" pitchFamily="49" charset="0"/>
                          <a:cs typeface="Courier New" pitchFamily="49" charset="0"/>
                        </a:rPr>
                        <a:t>sra</a:t>
                      </a:r>
                    </a:p>
                  </a:txBody>
                  <a:tcPr anchor="ctr"/>
                </a:tc>
                <a:tc>
                  <a:txBody>
                    <a:bodyPr/>
                    <a:lstStyle/>
                    <a:p>
                      <a:r>
                        <a:rPr lang="en-CA"/>
                        <a:t>000011</a:t>
                      </a:r>
                    </a:p>
                  </a:txBody>
                  <a:tcPr anchor="ctr"/>
                </a:tc>
                <a:tc>
                  <a:txBody>
                    <a:bodyPr/>
                    <a:lstStyle/>
                    <a:p>
                      <a:r>
                        <a:rPr kumimoji="0" lang="en-CA" b="0" i="0" kern="1200" dirty="0">
                          <a:solidFill>
                            <a:schemeClr val="dk1"/>
                          </a:solidFill>
                          <a:latin typeface="+mn-lt"/>
                          <a:ea typeface="+mn-ea"/>
                          <a:cs typeface="+mn-cs"/>
                        </a:rPr>
                        <a:t>$d, $t, a</a:t>
                      </a:r>
                      <a:endParaRPr lang="en-CA" dirty="0"/>
                    </a:p>
                  </a:txBody>
                  <a:tcPr anchor="ctr"/>
                </a:tc>
                <a:tc>
                  <a:txBody>
                    <a:bodyPr/>
                    <a:lstStyle/>
                    <a:p>
                      <a:r>
                        <a:rPr lang="en-CA"/>
                        <a:t>$d = $t &gt;&gt; a</a:t>
                      </a:r>
                    </a:p>
                  </a:txBody>
                  <a:tcPr anchor="ctr"/>
                </a:tc>
                <a:extLst>
                  <a:ext uri="{0D108BD9-81ED-4DB2-BD59-A6C34878D82A}">
                    <a16:rowId xmlns:a16="http://schemas.microsoft.com/office/drawing/2014/main" val="10003"/>
                  </a:ext>
                </a:extLst>
              </a:tr>
              <a:tr h="370840">
                <a:tc>
                  <a:txBody>
                    <a:bodyPr/>
                    <a:lstStyle/>
                    <a:p>
                      <a:r>
                        <a:rPr lang="en-CA" dirty="0" err="1">
                          <a:latin typeface="Courier New" pitchFamily="49" charset="0"/>
                          <a:cs typeface="Courier New" pitchFamily="49" charset="0"/>
                        </a:rPr>
                        <a:t>srav</a:t>
                      </a:r>
                      <a:endParaRPr lang="en-CA" dirty="0">
                        <a:latin typeface="Courier New" pitchFamily="49" charset="0"/>
                        <a:cs typeface="Courier New" pitchFamily="49" charset="0"/>
                      </a:endParaRPr>
                    </a:p>
                  </a:txBody>
                  <a:tcPr anchor="ctr"/>
                </a:tc>
                <a:tc>
                  <a:txBody>
                    <a:bodyPr/>
                    <a:lstStyle/>
                    <a:p>
                      <a:r>
                        <a:rPr lang="en-CA"/>
                        <a:t>000111</a:t>
                      </a:r>
                    </a:p>
                  </a:txBody>
                  <a:tcPr anchor="ctr"/>
                </a:tc>
                <a:tc>
                  <a:txBody>
                    <a:bodyPr/>
                    <a:lstStyle/>
                    <a:p>
                      <a:r>
                        <a:rPr kumimoji="0" lang="en-CA" b="0" i="0" kern="1200" dirty="0">
                          <a:solidFill>
                            <a:schemeClr val="dk1"/>
                          </a:solidFill>
                          <a:latin typeface="+mn-lt"/>
                          <a:ea typeface="+mn-ea"/>
                          <a:cs typeface="+mn-cs"/>
                        </a:rPr>
                        <a:t>$d, $t, $s</a:t>
                      </a:r>
                      <a:endParaRPr lang="en-CA" dirty="0"/>
                    </a:p>
                  </a:txBody>
                  <a:tcPr anchor="ctr"/>
                </a:tc>
                <a:tc>
                  <a:txBody>
                    <a:bodyPr/>
                    <a:lstStyle/>
                    <a:p>
                      <a:r>
                        <a:rPr lang="en-CA"/>
                        <a:t>$d = $t &gt;&gt; $s</a:t>
                      </a:r>
                    </a:p>
                  </a:txBody>
                  <a:tcPr anchor="ctr"/>
                </a:tc>
                <a:extLst>
                  <a:ext uri="{0D108BD9-81ED-4DB2-BD59-A6C34878D82A}">
                    <a16:rowId xmlns:a16="http://schemas.microsoft.com/office/drawing/2014/main" val="10004"/>
                  </a:ext>
                </a:extLst>
              </a:tr>
              <a:tr h="370840">
                <a:tc>
                  <a:txBody>
                    <a:bodyPr/>
                    <a:lstStyle/>
                    <a:p>
                      <a:r>
                        <a:rPr lang="en-CA">
                          <a:latin typeface="Courier New" pitchFamily="49" charset="0"/>
                          <a:cs typeface="Courier New" pitchFamily="49" charset="0"/>
                        </a:rPr>
                        <a:t>srl</a:t>
                      </a:r>
                    </a:p>
                  </a:txBody>
                  <a:tcPr anchor="ctr"/>
                </a:tc>
                <a:tc>
                  <a:txBody>
                    <a:bodyPr/>
                    <a:lstStyle/>
                    <a:p>
                      <a:r>
                        <a:rPr lang="en-CA"/>
                        <a:t>000010</a:t>
                      </a:r>
                    </a:p>
                  </a:txBody>
                  <a:tcPr anchor="ctr"/>
                </a:tc>
                <a:tc>
                  <a:txBody>
                    <a:bodyPr/>
                    <a:lstStyle/>
                    <a:p>
                      <a:r>
                        <a:rPr kumimoji="0" lang="en-CA" b="0" i="0" kern="1200" dirty="0">
                          <a:solidFill>
                            <a:schemeClr val="dk1"/>
                          </a:solidFill>
                          <a:latin typeface="+mn-lt"/>
                          <a:ea typeface="+mn-ea"/>
                          <a:cs typeface="+mn-cs"/>
                        </a:rPr>
                        <a:t>$d, $t, a</a:t>
                      </a:r>
                      <a:endParaRPr lang="en-CA" dirty="0"/>
                    </a:p>
                  </a:txBody>
                  <a:tcPr anchor="ctr"/>
                </a:tc>
                <a:tc>
                  <a:txBody>
                    <a:bodyPr/>
                    <a:lstStyle/>
                    <a:p>
                      <a:r>
                        <a:rPr lang="en-CA"/>
                        <a:t>$d = $t &gt;&gt;&gt; a</a:t>
                      </a:r>
                    </a:p>
                  </a:txBody>
                  <a:tcPr anchor="ctr"/>
                </a:tc>
                <a:extLst>
                  <a:ext uri="{0D108BD9-81ED-4DB2-BD59-A6C34878D82A}">
                    <a16:rowId xmlns:a16="http://schemas.microsoft.com/office/drawing/2014/main" val="10005"/>
                  </a:ext>
                </a:extLst>
              </a:tr>
              <a:tr h="370840">
                <a:tc>
                  <a:txBody>
                    <a:bodyPr/>
                    <a:lstStyle/>
                    <a:p>
                      <a:r>
                        <a:rPr lang="en-CA" dirty="0" err="1">
                          <a:latin typeface="Courier New" pitchFamily="49" charset="0"/>
                          <a:cs typeface="Courier New" pitchFamily="49" charset="0"/>
                        </a:rPr>
                        <a:t>srlv</a:t>
                      </a:r>
                      <a:endParaRPr lang="en-CA" dirty="0">
                        <a:latin typeface="Courier New" pitchFamily="49" charset="0"/>
                        <a:cs typeface="Courier New" pitchFamily="49" charset="0"/>
                      </a:endParaRPr>
                    </a:p>
                  </a:txBody>
                  <a:tcPr anchor="ctr"/>
                </a:tc>
                <a:tc>
                  <a:txBody>
                    <a:bodyPr/>
                    <a:lstStyle/>
                    <a:p>
                      <a:r>
                        <a:rPr lang="en-CA"/>
                        <a:t>000110</a:t>
                      </a:r>
                    </a:p>
                  </a:txBody>
                  <a:tcPr anchor="ctr"/>
                </a:tc>
                <a:tc>
                  <a:txBody>
                    <a:bodyPr/>
                    <a:lstStyle/>
                    <a:p>
                      <a:r>
                        <a:rPr kumimoji="0" lang="en-CA" b="0" i="0" kern="1200" dirty="0">
                          <a:solidFill>
                            <a:schemeClr val="dk1"/>
                          </a:solidFill>
                          <a:latin typeface="+mn-lt"/>
                          <a:ea typeface="+mn-ea"/>
                          <a:cs typeface="+mn-cs"/>
                        </a:rPr>
                        <a:t>$d, $t, $s</a:t>
                      </a:r>
                      <a:endParaRPr lang="en-CA" dirty="0"/>
                    </a:p>
                  </a:txBody>
                  <a:tcPr anchor="ctr"/>
                </a:tc>
                <a:tc>
                  <a:txBody>
                    <a:bodyPr/>
                    <a:lstStyle/>
                    <a:p>
                      <a:r>
                        <a:rPr lang="en-CA" dirty="0"/>
                        <a:t>$d = $t &gt;&gt;&gt; $s</a:t>
                      </a: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1775520" y="4725144"/>
            <a:ext cx="874919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Note: 	</a:t>
            </a:r>
            <a:r>
              <a:rPr kumimoji="0" lang="en-US" sz="24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srl</a:t>
            </a:r>
            <a:r>
              <a:rPr kumimoji="0" lang="en-US" sz="2400" b="0" i="0" u="none" strike="noStrike" kern="1200" cap="none" spc="0" normalizeH="0" baseline="0" noProof="0" dirty="0">
                <a:ln>
                  <a:noFill/>
                </a:ln>
                <a:solidFill>
                  <a:prstClr val="white"/>
                </a:solidFill>
                <a:effectLst/>
                <a:uLnTx/>
                <a:uFillTx/>
                <a:latin typeface="Corbel"/>
                <a:ea typeface="+mn-ea"/>
                <a:cs typeface="+mn-cs"/>
              </a:rPr>
              <a:t> = “shift right logical”, and </a:t>
            </a:r>
            <a:r>
              <a:rPr kumimoji="0" lang="en-US" sz="24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sra</a:t>
            </a:r>
            <a:r>
              <a:rPr kumimoji="0" lang="en-US" sz="2400" b="0" i="0" u="none" strike="noStrike" kern="1200" cap="none" spc="0" normalizeH="0" baseline="0" noProof="0" dirty="0">
                <a:ln>
                  <a:noFill/>
                </a:ln>
                <a:solidFill>
                  <a:prstClr val="white"/>
                </a:solidFill>
                <a:effectLst/>
                <a:uLnTx/>
                <a:uFillTx/>
                <a:latin typeface="Corbel"/>
                <a:ea typeface="+mn-ea"/>
                <a:cs typeface="+mn-cs"/>
              </a:rPr>
              <a:t> = “shift right arithmetic”.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	The “</a:t>
            </a:r>
            <a:r>
              <a:rPr kumimoji="0" lang="en-US" sz="2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v</a:t>
            </a:r>
            <a:r>
              <a:rPr kumimoji="0" lang="en-US" sz="2400" b="0" i="0" u="none" strike="noStrike" kern="1200" cap="none" spc="0" normalizeH="0" baseline="0" noProof="0" dirty="0">
                <a:ln>
                  <a:noFill/>
                </a:ln>
                <a:solidFill>
                  <a:prstClr val="white"/>
                </a:solidFill>
                <a:effectLst/>
                <a:uLnTx/>
                <a:uFillTx/>
                <a:latin typeface="Corbel"/>
                <a:ea typeface="+mn-ea"/>
                <a:cs typeface="+mn-cs"/>
              </a:rPr>
              <a:t>” denotes a variable number of bits, specified by </a:t>
            </a:r>
            <a:r>
              <a:rPr kumimoji="0" lang="en-US" sz="2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$s</a:t>
            </a:r>
            <a:r>
              <a:rPr kumimoji="0" lang="en-US" sz="2400" b="0" i="0" u="none" strike="noStrike" kern="1200" cap="none" spc="0" normalizeH="0" baseline="0" noProof="0" dirty="0">
                <a:ln>
                  <a:noFill/>
                </a:ln>
                <a:solidFill>
                  <a:prstClr val="white"/>
                </a:solidFill>
                <a:effectLst/>
                <a:uLnTx/>
                <a:uFillTx/>
                <a:latin typeface="Corbel"/>
                <a:ea typeface="+mn-ea"/>
                <a:cs typeface="+mn-cs"/>
              </a:rPr>
              <a:t>.</a:t>
            </a:r>
            <a:endParaRPr kumimoji="0" lang="en-CA"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63486"/>
            <a:ext cx="7772400" cy="914400"/>
          </a:xfrm>
        </p:spPr>
        <p:txBody>
          <a:bodyPr/>
          <a:lstStyle/>
          <a:p>
            <a:r>
              <a:rPr lang="en-CA" dirty="0">
                <a:latin typeface="+mn-lt"/>
              </a:rPr>
              <a:t>Logic shift  vs  Arithmetic shift</a:t>
            </a:r>
          </a:p>
        </p:txBody>
      </p:sp>
      <p:sp>
        <p:nvSpPr>
          <p:cNvPr id="3" name="TextBox 2"/>
          <p:cNvSpPr txBox="1"/>
          <p:nvPr/>
        </p:nvSpPr>
        <p:spPr>
          <a:xfrm>
            <a:off x="695401" y="1556792"/>
            <a:ext cx="619268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orbel"/>
                <a:ea typeface="+mn-ea"/>
                <a:cs typeface="+mn-cs"/>
              </a:rPr>
              <a:t>Left shift: same, fill empty spot (lower bits) with zeros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orbel"/>
                <a:ea typeface="+mn-ea"/>
                <a:cs typeface="+mn-cs"/>
              </a:rPr>
              <a:t>(that’s why we have </a:t>
            </a:r>
            <a:r>
              <a:rPr kumimoji="0" lang="en-CA" sz="2800" b="0" i="0" u="none" strike="noStrike" kern="1200" cap="none" spc="0" normalizeH="0" baseline="0" noProof="0" dirty="0" err="1">
                <a:ln>
                  <a:noFill/>
                </a:ln>
                <a:solidFill>
                  <a:srgbClr val="FFFF00"/>
                </a:solidFill>
                <a:effectLst/>
                <a:uLnTx/>
                <a:uFillTx/>
                <a:latin typeface="Consolas"/>
                <a:ea typeface="+mn-ea"/>
                <a:cs typeface="+mn-cs"/>
              </a:rPr>
              <a:t>sll</a:t>
            </a:r>
            <a:r>
              <a:rPr kumimoji="0" lang="en-CA" sz="2800" b="0" i="0" u="none" strike="noStrike" kern="1200" cap="none" spc="0" normalizeH="0" baseline="0" noProof="0" dirty="0">
                <a:ln>
                  <a:noFill/>
                </a:ln>
                <a:solidFill>
                  <a:prstClr val="white"/>
                </a:solidFill>
                <a:effectLst/>
                <a:uLnTx/>
                <a:uFillTx/>
                <a:latin typeface="Corbel"/>
                <a:ea typeface="+mn-ea"/>
                <a:cs typeface="+mn-cs"/>
              </a:rPr>
              <a:t> but no </a:t>
            </a:r>
            <a:r>
              <a:rPr kumimoji="0" lang="en-CA" sz="2800" b="0" i="0" u="none" strike="noStrike" kern="1200" cap="none" spc="0" normalizeH="0" baseline="0" noProof="0" dirty="0" err="1">
                <a:ln>
                  <a:noFill/>
                </a:ln>
                <a:solidFill>
                  <a:srgbClr val="FFFF00"/>
                </a:solidFill>
                <a:effectLst/>
                <a:uLnTx/>
                <a:uFillTx/>
                <a:latin typeface="Consolas"/>
                <a:ea typeface="+mn-ea"/>
                <a:cs typeface="+mn-cs"/>
              </a:rPr>
              <a:t>sla</a:t>
            </a:r>
            <a:r>
              <a:rPr kumimoji="0" lang="en-CA" sz="2800" b="0" i="0" u="none" strike="noStrike" kern="1200" cap="none" spc="0" normalizeH="0" baseline="0" noProof="0" dirty="0">
                <a:ln>
                  <a:noFill/>
                </a:ln>
                <a:solidFill>
                  <a:prstClr val="white"/>
                </a:solidFill>
                <a:effectLst/>
                <a:uLnTx/>
                <a:uFillTx/>
                <a:latin typeface="Corbe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orbel"/>
                <a:ea typeface="+mn-ea"/>
                <a:cs typeface="+mn-cs"/>
              </a:rPr>
              <a:t>Right shift: different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00"/>
                </a:solidFill>
                <a:effectLst/>
                <a:uLnTx/>
                <a:uFillTx/>
                <a:latin typeface="Corbel"/>
                <a:ea typeface="+mn-ea"/>
                <a:cs typeface="+mn-cs"/>
              </a:rPr>
              <a:t>Logic shift</a:t>
            </a:r>
            <a:r>
              <a:rPr kumimoji="0" lang="en-CA" sz="2800" b="0" i="0" u="none" strike="noStrike" kern="1200" cap="none" spc="0" normalizeH="0" baseline="0" noProof="0" dirty="0">
                <a:ln>
                  <a:noFill/>
                </a:ln>
                <a:solidFill>
                  <a:prstClr val="white"/>
                </a:solidFill>
                <a:effectLst/>
                <a:uLnTx/>
                <a:uFillTx/>
                <a:latin typeface="Corbel"/>
                <a:ea typeface="+mn-ea"/>
                <a:cs typeface="+mn-cs"/>
              </a:rPr>
              <a:t> fills empty spot(higher bits) with </a:t>
            </a:r>
            <a:r>
              <a:rPr kumimoji="0" lang="en-CA" sz="2800" b="0" i="0" u="none" strike="noStrike" kern="1200" cap="none" spc="0" normalizeH="0" baseline="0" noProof="0" dirty="0">
                <a:ln>
                  <a:noFill/>
                </a:ln>
                <a:solidFill>
                  <a:srgbClr val="FFFF00"/>
                </a:solidFill>
                <a:effectLst/>
                <a:uLnTx/>
                <a:uFillTx/>
                <a:latin typeface="Corbel"/>
                <a:ea typeface="+mn-ea"/>
                <a:cs typeface="+mn-cs"/>
              </a:rPr>
              <a:t>zeros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rgbClr val="FFFF00"/>
                </a:solidFill>
                <a:effectLst/>
                <a:uLnTx/>
                <a:uFillTx/>
                <a:latin typeface="Corbel"/>
                <a:ea typeface="+mn-ea"/>
                <a:cs typeface="+mn-cs"/>
              </a:rPr>
              <a:t>Arithmetic shift</a:t>
            </a:r>
            <a:r>
              <a:rPr kumimoji="0" lang="en-CA" sz="2800" b="0" i="0" u="none" strike="noStrike" kern="1200" cap="none" spc="0" normalizeH="0" baseline="0" noProof="0" dirty="0">
                <a:ln>
                  <a:noFill/>
                </a:ln>
                <a:solidFill>
                  <a:prstClr val="white"/>
                </a:solidFill>
                <a:effectLst/>
                <a:uLnTx/>
                <a:uFillTx/>
                <a:latin typeface="Corbel"/>
                <a:ea typeface="+mn-ea"/>
                <a:cs typeface="+mn-cs"/>
              </a:rPr>
              <a:t> fills empty spot (higher bits) with the </a:t>
            </a:r>
            <a:r>
              <a:rPr kumimoji="0" lang="en-CA" sz="2800" b="0" i="0" u="none" strike="noStrike" kern="1200" cap="none" spc="0" normalizeH="0" baseline="0" noProof="0" dirty="0">
                <a:ln>
                  <a:noFill/>
                </a:ln>
                <a:solidFill>
                  <a:srgbClr val="FFFF00"/>
                </a:solidFill>
                <a:effectLst/>
                <a:uLnTx/>
                <a:uFillTx/>
                <a:latin typeface="Corbel"/>
                <a:ea typeface="+mn-ea"/>
                <a:cs typeface="+mn-cs"/>
              </a:rPr>
              <a:t>MSB</a:t>
            </a:r>
            <a:r>
              <a:rPr kumimoji="0" lang="en-CA" sz="2800" b="0" i="0" u="none" strike="noStrike" kern="1200" cap="none" spc="0" normalizeH="0" baseline="0" noProof="0" dirty="0">
                <a:ln>
                  <a:noFill/>
                </a:ln>
                <a:solidFill>
                  <a:prstClr val="white"/>
                </a:solidFill>
                <a:effectLst/>
                <a:uLnTx/>
                <a:uFillTx/>
                <a:latin typeface="Corbel"/>
                <a:ea typeface="+mn-ea"/>
                <a:cs typeface="+mn-cs"/>
              </a:rPr>
              <a:t> of the original number.</a:t>
            </a:r>
          </a:p>
        </p:txBody>
      </p:sp>
      <p:pic>
        <p:nvPicPr>
          <p:cNvPr id="1026" name="Picture 2" descr="http://upload.wikimedia.org/wikipedia/commons/thumb/6/64/Rotate_right_logically.svg/210px-Rotate_right_logicall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037" y="463486"/>
            <a:ext cx="2550810" cy="1700541"/>
          </a:xfrm>
          <a:prstGeom prst="rect">
            <a:avLst/>
          </a:prstGeom>
          <a:solidFill>
            <a:schemeClr val="tx1"/>
          </a:solidFill>
        </p:spPr>
      </p:pic>
      <p:pic>
        <p:nvPicPr>
          <p:cNvPr id="1028" name="Picture 4" descr="http://upload.wikimedia.org/wikipedia/commons/thumb/3/37/Rotate_right_arithmetically.svg/300px-Rotate_right_arithmeticall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037" y="3522334"/>
            <a:ext cx="2857500" cy="2286001"/>
          </a:xfrm>
          <a:prstGeom prst="rect">
            <a:avLst/>
          </a:prstGeom>
          <a:solidFill>
            <a:schemeClr val="tx1"/>
          </a:solidFill>
        </p:spPr>
      </p:pic>
      <p:sp>
        <p:nvSpPr>
          <p:cNvPr id="4" name="TextBox 3"/>
          <p:cNvSpPr txBox="1"/>
          <p:nvPr/>
        </p:nvSpPr>
        <p:spPr>
          <a:xfrm>
            <a:off x="8397037" y="2274528"/>
            <a:ext cx="10801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Corbel"/>
                <a:ea typeface="+mn-ea"/>
                <a:cs typeface="+mn-cs"/>
              </a:rPr>
              <a:t>Logic</a:t>
            </a:r>
          </a:p>
        </p:txBody>
      </p:sp>
      <p:sp>
        <p:nvSpPr>
          <p:cNvPr id="7" name="TextBox 6"/>
          <p:cNvSpPr txBox="1"/>
          <p:nvPr/>
        </p:nvSpPr>
        <p:spPr>
          <a:xfrm>
            <a:off x="8467800" y="6002545"/>
            <a:ext cx="16561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Corbel"/>
                <a:ea typeface="+mn-ea"/>
                <a:cs typeface="+mn-cs"/>
              </a:rPr>
              <a:t>Arithmetic</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247001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movement instructions</a:t>
            </a:r>
            <a:endParaRPr lang="en-CA" dirty="0"/>
          </a:p>
        </p:txBody>
      </p:sp>
      <p:graphicFrame>
        <p:nvGraphicFramePr>
          <p:cNvPr id="4" name="Content Placeholder 3"/>
          <p:cNvGraphicFramePr>
            <a:graphicFrameLocks noGrp="1"/>
          </p:cNvGraphicFramePr>
          <p:nvPr>
            <p:ph sz="half" idx="1"/>
          </p:nvPr>
        </p:nvGraphicFramePr>
        <p:xfrm>
          <a:off x="2351584" y="1770063"/>
          <a:ext cx="7272808" cy="2307010"/>
        </p:xfrm>
        <a:graphic>
          <a:graphicData uri="http://schemas.openxmlformats.org/drawingml/2006/table">
            <a:tbl>
              <a:tblPr firstRow="1" bandRow="1">
                <a:tableStyleId>{5C22544A-7EE6-4342-B048-85BDC9FD1C3A}</a:tableStyleId>
              </a:tblPr>
              <a:tblGrid>
                <a:gridCol w="1398618">
                  <a:extLst>
                    <a:ext uri="{9D8B030D-6E8A-4147-A177-3AD203B41FA5}">
                      <a16:colId xmlns:a16="http://schemas.microsoft.com/office/drawing/2014/main" val="20000"/>
                    </a:ext>
                  </a:extLst>
                </a:gridCol>
                <a:gridCol w="2097925">
                  <a:extLst>
                    <a:ext uri="{9D8B030D-6E8A-4147-A177-3AD203B41FA5}">
                      <a16:colId xmlns:a16="http://schemas.microsoft.com/office/drawing/2014/main" val="20001"/>
                    </a:ext>
                  </a:extLst>
                </a:gridCol>
                <a:gridCol w="1268176">
                  <a:extLst>
                    <a:ext uri="{9D8B030D-6E8A-4147-A177-3AD203B41FA5}">
                      <a16:colId xmlns:a16="http://schemas.microsoft.com/office/drawing/2014/main" val="20002"/>
                    </a:ext>
                  </a:extLst>
                </a:gridCol>
                <a:gridCol w="2508089">
                  <a:extLst>
                    <a:ext uri="{9D8B030D-6E8A-4147-A177-3AD203B41FA5}">
                      <a16:colId xmlns:a16="http://schemas.microsoft.com/office/drawing/2014/main" val="20003"/>
                    </a:ext>
                  </a:extLst>
                </a:gridCol>
              </a:tblGrid>
              <a:tr h="461402">
                <a:tc>
                  <a:txBody>
                    <a:bodyPr/>
                    <a:lstStyle/>
                    <a:p>
                      <a:r>
                        <a:rPr lang="en-CA" dirty="0"/>
                        <a:t>Instruction</a:t>
                      </a:r>
                    </a:p>
                  </a:txBody>
                  <a:tcPr marL="49410" marR="49410" anchor="ctr"/>
                </a:tc>
                <a:tc>
                  <a:txBody>
                    <a:bodyPr/>
                    <a:lstStyle/>
                    <a:p>
                      <a:r>
                        <a:rPr lang="en-CA" dirty="0" err="1"/>
                        <a:t>Opcode</a:t>
                      </a:r>
                      <a:r>
                        <a:rPr lang="en-CA" dirty="0"/>
                        <a:t>/Function</a:t>
                      </a:r>
                    </a:p>
                  </a:txBody>
                  <a:tcPr marL="49410" marR="49410" anchor="ctr"/>
                </a:tc>
                <a:tc>
                  <a:txBody>
                    <a:bodyPr/>
                    <a:lstStyle/>
                    <a:p>
                      <a:r>
                        <a:rPr lang="en-CA" dirty="0"/>
                        <a:t>Syntax</a:t>
                      </a:r>
                    </a:p>
                  </a:txBody>
                  <a:tcPr marL="49410" marR="49410" anchor="ctr"/>
                </a:tc>
                <a:tc>
                  <a:txBody>
                    <a:bodyPr/>
                    <a:lstStyle/>
                    <a:p>
                      <a:r>
                        <a:rPr lang="en-CA" dirty="0"/>
                        <a:t>Operation</a:t>
                      </a:r>
                    </a:p>
                  </a:txBody>
                  <a:tcPr marL="49410" marR="49410" anchor="ctr"/>
                </a:tc>
                <a:extLst>
                  <a:ext uri="{0D108BD9-81ED-4DB2-BD59-A6C34878D82A}">
                    <a16:rowId xmlns:a16="http://schemas.microsoft.com/office/drawing/2014/main" val="10000"/>
                  </a:ext>
                </a:extLst>
              </a:tr>
              <a:tr h="461402">
                <a:tc>
                  <a:txBody>
                    <a:bodyPr/>
                    <a:lstStyle/>
                    <a:p>
                      <a:r>
                        <a:rPr lang="en-CA">
                          <a:latin typeface="Courier New" pitchFamily="49" charset="0"/>
                          <a:cs typeface="Courier New" pitchFamily="49" charset="0"/>
                        </a:rPr>
                        <a:t>mfhi</a:t>
                      </a:r>
                    </a:p>
                  </a:txBody>
                  <a:tcPr anchor="ctr"/>
                </a:tc>
                <a:tc>
                  <a:txBody>
                    <a:bodyPr/>
                    <a:lstStyle/>
                    <a:p>
                      <a:r>
                        <a:rPr lang="en-CA"/>
                        <a:t>010000</a:t>
                      </a:r>
                    </a:p>
                  </a:txBody>
                  <a:tcPr anchor="ctr"/>
                </a:tc>
                <a:tc>
                  <a:txBody>
                    <a:bodyPr/>
                    <a:lstStyle/>
                    <a:p>
                      <a:r>
                        <a:rPr kumimoji="0" lang="en-CA" b="0" i="0" kern="1200" dirty="0">
                          <a:solidFill>
                            <a:schemeClr val="dk1"/>
                          </a:solidFill>
                          <a:latin typeface="+mn-lt"/>
                          <a:ea typeface="+mn-ea"/>
                          <a:cs typeface="+mn-cs"/>
                        </a:rPr>
                        <a:t>$d</a:t>
                      </a:r>
                      <a:endParaRPr lang="en-CA" dirty="0"/>
                    </a:p>
                  </a:txBody>
                  <a:tcPr anchor="ctr"/>
                </a:tc>
                <a:tc>
                  <a:txBody>
                    <a:bodyPr/>
                    <a:lstStyle/>
                    <a:p>
                      <a:r>
                        <a:rPr lang="en-CA"/>
                        <a:t>$d = hi</a:t>
                      </a:r>
                    </a:p>
                  </a:txBody>
                  <a:tcPr anchor="ctr"/>
                </a:tc>
                <a:extLst>
                  <a:ext uri="{0D108BD9-81ED-4DB2-BD59-A6C34878D82A}">
                    <a16:rowId xmlns:a16="http://schemas.microsoft.com/office/drawing/2014/main" val="10001"/>
                  </a:ext>
                </a:extLst>
              </a:tr>
              <a:tr h="461402">
                <a:tc>
                  <a:txBody>
                    <a:bodyPr/>
                    <a:lstStyle/>
                    <a:p>
                      <a:r>
                        <a:rPr lang="en-CA">
                          <a:latin typeface="Courier New" pitchFamily="49" charset="0"/>
                          <a:cs typeface="Courier New" pitchFamily="49" charset="0"/>
                        </a:rPr>
                        <a:t>mflo</a:t>
                      </a:r>
                    </a:p>
                  </a:txBody>
                  <a:tcPr anchor="ctr"/>
                </a:tc>
                <a:tc>
                  <a:txBody>
                    <a:bodyPr/>
                    <a:lstStyle/>
                    <a:p>
                      <a:r>
                        <a:rPr lang="en-CA"/>
                        <a:t>010010</a:t>
                      </a:r>
                    </a:p>
                  </a:txBody>
                  <a:tcPr anchor="ctr"/>
                </a:tc>
                <a:tc>
                  <a:txBody>
                    <a:bodyPr/>
                    <a:lstStyle/>
                    <a:p>
                      <a:r>
                        <a:rPr kumimoji="0" lang="en-CA" b="0" i="0" kern="1200" dirty="0">
                          <a:solidFill>
                            <a:schemeClr val="dk1"/>
                          </a:solidFill>
                          <a:latin typeface="+mn-lt"/>
                          <a:ea typeface="+mn-ea"/>
                          <a:cs typeface="+mn-cs"/>
                        </a:rPr>
                        <a:t>$d</a:t>
                      </a:r>
                      <a:endParaRPr lang="en-CA" dirty="0"/>
                    </a:p>
                  </a:txBody>
                  <a:tcPr anchor="ctr"/>
                </a:tc>
                <a:tc>
                  <a:txBody>
                    <a:bodyPr/>
                    <a:lstStyle/>
                    <a:p>
                      <a:r>
                        <a:rPr lang="en-CA"/>
                        <a:t>$d = lo</a:t>
                      </a:r>
                    </a:p>
                  </a:txBody>
                  <a:tcPr anchor="ctr"/>
                </a:tc>
                <a:extLst>
                  <a:ext uri="{0D108BD9-81ED-4DB2-BD59-A6C34878D82A}">
                    <a16:rowId xmlns:a16="http://schemas.microsoft.com/office/drawing/2014/main" val="10002"/>
                  </a:ext>
                </a:extLst>
              </a:tr>
              <a:tr h="461402">
                <a:tc>
                  <a:txBody>
                    <a:bodyPr/>
                    <a:lstStyle/>
                    <a:p>
                      <a:r>
                        <a:rPr lang="en-CA">
                          <a:latin typeface="Courier New" pitchFamily="49" charset="0"/>
                          <a:cs typeface="Courier New" pitchFamily="49" charset="0"/>
                        </a:rPr>
                        <a:t>mthi</a:t>
                      </a:r>
                    </a:p>
                  </a:txBody>
                  <a:tcPr anchor="ctr"/>
                </a:tc>
                <a:tc>
                  <a:txBody>
                    <a:bodyPr/>
                    <a:lstStyle/>
                    <a:p>
                      <a:r>
                        <a:rPr lang="en-CA"/>
                        <a:t>010001</a:t>
                      </a:r>
                    </a:p>
                  </a:txBody>
                  <a:tcPr anchor="ctr"/>
                </a:tc>
                <a:tc>
                  <a:txBody>
                    <a:bodyPr/>
                    <a:lstStyle/>
                    <a:p>
                      <a:r>
                        <a:rPr kumimoji="0" lang="en-CA" b="0" i="0" kern="1200" dirty="0">
                          <a:solidFill>
                            <a:schemeClr val="dk1"/>
                          </a:solidFill>
                          <a:latin typeface="+mn-lt"/>
                          <a:ea typeface="+mn-ea"/>
                          <a:cs typeface="+mn-cs"/>
                        </a:rPr>
                        <a:t>$s</a:t>
                      </a:r>
                      <a:endParaRPr lang="en-CA" dirty="0"/>
                    </a:p>
                  </a:txBody>
                  <a:tcPr anchor="ctr"/>
                </a:tc>
                <a:tc>
                  <a:txBody>
                    <a:bodyPr/>
                    <a:lstStyle/>
                    <a:p>
                      <a:r>
                        <a:rPr lang="en-CA"/>
                        <a:t>hi = $s</a:t>
                      </a:r>
                    </a:p>
                  </a:txBody>
                  <a:tcPr anchor="ctr"/>
                </a:tc>
                <a:extLst>
                  <a:ext uri="{0D108BD9-81ED-4DB2-BD59-A6C34878D82A}">
                    <a16:rowId xmlns:a16="http://schemas.microsoft.com/office/drawing/2014/main" val="10003"/>
                  </a:ext>
                </a:extLst>
              </a:tr>
              <a:tr h="461402">
                <a:tc>
                  <a:txBody>
                    <a:bodyPr/>
                    <a:lstStyle/>
                    <a:p>
                      <a:r>
                        <a:rPr lang="en-CA" dirty="0" err="1">
                          <a:latin typeface="Courier New" pitchFamily="49" charset="0"/>
                          <a:cs typeface="Courier New" pitchFamily="49" charset="0"/>
                        </a:rPr>
                        <a:t>mtlo</a:t>
                      </a:r>
                      <a:endParaRPr lang="en-CA" dirty="0">
                        <a:latin typeface="Courier New" pitchFamily="49" charset="0"/>
                        <a:cs typeface="Courier New" pitchFamily="49" charset="0"/>
                      </a:endParaRPr>
                    </a:p>
                  </a:txBody>
                  <a:tcPr anchor="ctr"/>
                </a:tc>
                <a:tc>
                  <a:txBody>
                    <a:bodyPr/>
                    <a:lstStyle/>
                    <a:p>
                      <a:r>
                        <a:rPr lang="en-CA"/>
                        <a:t>010011</a:t>
                      </a:r>
                    </a:p>
                  </a:txBody>
                  <a:tcPr anchor="ctr"/>
                </a:tc>
                <a:tc>
                  <a:txBody>
                    <a:bodyPr/>
                    <a:lstStyle/>
                    <a:p>
                      <a:r>
                        <a:rPr kumimoji="0" lang="en-CA" b="0" i="0" kern="1200" dirty="0">
                          <a:solidFill>
                            <a:schemeClr val="dk1"/>
                          </a:solidFill>
                          <a:latin typeface="+mn-lt"/>
                          <a:ea typeface="+mn-ea"/>
                          <a:cs typeface="+mn-cs"/>
                        </a:rPr>
                        <a:t>$s</a:t>
                      </a:r>
                      <a:endParaRPr lang="en-CA" dirty="0"/>
                    </a:p>
                  </a:txBody>
                  <a:tcPr anchor="ctr"/>
                </a:tc>
                <a:tc>
                  <a:txBody>
                    <a:bodyPr/>
                    <a:lstStyle/>
                    <a:p>
                      <a:r>
                        <a:rPr lang="en-CA" dirty="0"/>
                        <a:t>lo = $s</a:t>
                      </a:r>
                    </a:p>
                  </a:txBody>
                  <a:tcPr anchor="ctr"/>
                </a:tc>
                <a:extLst>
                  <a:ext uri="{0D108BD9-81ED-4DB2-BD59-A6C34878D82A}">
                    <a16:rowId xmlns:a16="http://schemas.microsoft.com/office/drawing/2014/main" val="10004"/>
                  </a:ext>
                </a:extLst>
              </a:tr>
            </a:tbl>
          </a:graphicData>
        </a:graphic>
      </p:graphicFrame>
      <p:sp>
        <p:nvSpPr>
          <p:cNvPr id="6" name="Content Placeholder 5"/>
          <p:cNvSpPr>
            <a:spLocks noGrp="1"/>
          </p:cNvSpPr>
          <p:nvPr>
            <p:ph sz="half" idx="2"/>
          </p:nvPr>
        </p:nvSpPr>
        <p:spPr>
          <a:xfrm>
            <a:off x="1991544" y="4437112"/>
            <a:ext cx="8226400" cy="1859352"/>
          </a:xfrm>
        </p:spPr>
        <p:txBody>
          <a:bodyPr>
            <a:normAutofit/>
          </a:bodyPr>
          <a:lstStyle/>
          <a:p>
            <a:r>
              <a:rPr lang="en-US" dirty="0"/>
              <a:t>These are instructions for operating on the HI and LO registers described earlier.</a:t>
            </a:r>
            <a:endParaRPr lang="en-CA"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47728" y="692696"/>
            <a:ext cx="5472608" cy="1490464"/>
          </a:xfrm>
        </p:spPr>
        <p:txBody>
          <a:bodyPr/>
          <a:lstStyle/>
          <a:p>
            <a:r>
              <a:rPr lang="en-US" sz="5400" dirty="0"/>
              <a:t>Time for more instructions! </a:t>
            </a:r>
            <a:endParaRPr lang="en-CA" sz="5400" dirty="0"/>
          </a:p>
        </p:txBody>
      </p:sp>
      <p:pic>
        <p:nvPicPr>
          <p:cNvPr id="45058" name="Picture 2" descr="http://aipvt.com/wp-content/uploads/2013/12/ikea_assembly_instructions.jpg"/>
          <p:cNvPicPr>
            <a:picLocks noChangeAspect="1" noChangeArrowheads="1"/>
          </p:cNvPicPr>
          <p:nvPr/>
        </p:nvPicPr>
        <p:blipFill>
          <a:blip r:embed="rId2" cstate="print"/>
          <a:srcRect b="50830"/>
          <a:stretch>
            <a:fillRect/>
          </a:stretch>
        </p:blipFill>
        <p:spPr bwMode="auto">
          <a:xfrm>
            <a:off x="2567609" y="3140969"/>
            <a:ext cx="5368627" cy="1826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ttp://aipvt.com/wp-content/uploads/2013/12/ikea_assembly_instructions.jpg"/>
          <p:cNvPicPr>
            <a:picLocks noChangeAspect="1" noChangeArrowheads="1"/>
          </p:cNvPicPr>
          <p:nvPr/>
        </p:nvPicPr>
        <p:blipFill>
          <a:blip r:embed="rId2" cstate="print"/>
          <a:srcRect t="50707"/>
          <a:stretch>
            <a:fillRect/>
          </a:stretch>
        </p:blipFill>
        <p:spPr bwMode="auto">
          <a:xfrm>
            <a:off x="4399782" y="4365105"/>
            <a:ext cx="5368627" cy="1831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656" y="2348881"/>
            <a:ext cx="61206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white"/>
                </a:solidFill>
                <a:effectLst/>
                <a:uLnTx/>
                <a:uFillTx/>
                <a:latin typeface="Corbel"/>
                <a:ea typeface="+mn-ea"/>
                <a:cs typeface="+mn-cs"/>
              </a:rPr>
              <a:t>Flow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white"/>
                </a:solidFill>
                <a:effectLst/>
                <a:uLnTx/>
                <a:uFillTx/>
                <a:latin typeface="Corbel"/>
                <a:ea typeface="+mn-ea"/>
                <a:cs typeface="+mn-cs"/>
              </a:rPr>
              <a:t>Branch and loop</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49816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flow in assembly</a:t>
            </a:r>
            <a:endParaRPr lang="en-CA" dirty="0"/>
          </a:p>
        </p:txBody>
      </p:sp>
      <p:sp>
        <p:nvSpPr>
          <p:cNvPr id="3" name="Content Placeholder 2"/>
          <p:cNvSpPr>
            <a:spLocks noGrp="1"/>
          </p:cNvSpPr>
          <p:nvPr>
            <p:ph idx="1"/>
          </p:nvPr>
        </p:nvSpPr>
        <p:spPr>
          <a:xfrm>
            <a:off x="2135560" y="1628800"/>
            <a:ext cx="8075240" cy="4726760"/>
          </a:xfrm>
        </p:spPr>
        <p:txBody>
          <a:bodyPr>
            <a:normAutofit fontScale="92500"/>
          </a:bodyPr>
          <a:lstStyle/>
          <a:p>
            <a:r>
              <a:rPr lang="en-US" dirty="0"/>
              <a:t>Not all programs follow a linear set of instructions.</a:t>
            </a:r>
          </a:p>
          <a:p>
            <a:pPr lvl="1"/>
            <a:r>
              <a:rPr lang="en-US" dirty="0"/>
              <a:t>Some operations require the code to branch to one section of code or another (if/else).</a:t>
            </a:r>
          </a:p>
          <a:p>
            <a:pPr lvl="1"/>
            <a:r>
              <a:rPr lang="en-US" dirty="0"/>
              <a:t>Some require the code to jump back and repeat a section of code again (for/while).</a:t>
            </a:r>
          </a:p>
          <a:p>
            <a:r>
              <a:rPr lang="en-US" dirty="0"/>
              <a:t>For this, we have </a:t>
            </a:r>
            <a:r>
              <a:rPr lang="en-US" dirty="0">
                <a:solidFill>
                  <a:srgbClr val="FFFF00"/>
                </a:solidFill>
              </a:rPr>
              <a:t>labels</a:t>
            </a:r>
            <a:r>
              <a:rPr lang="en-US" dirty="0"/>
              <a:t> on the left-hand side that indicate the points that the program flow might need to jump to.</a:t>
            </a:r>
          </a:p>
          <a:p>
            <a:pPr lvl="1"/>
            <a:r>
              <a:rPr lang="en-US" dirty="0"/>
              <a:t>References to these points in the assembly code are resolved at compile time to offset values for the program counter.</a:t>
            </a:r>
            <a:endParaRPr lang="en-CA"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291264" cy="914400"/>
          </a:xfrm>
        </p:spPr>
        <p:txBody>
          <a:bodyPr/>
          <a:lstStyle/>
          <a:p>
            <a:r>
              <a:rPr lang="en-US" dirty="0">
                <a:latin typeface="+mn-lt"/>
              </a:rPr>
              <a:t>Code sectioning syntax: example</a:t>
            </a:r>
            <a:endParaRPr lang="en-CA" dirty="0">
              <a:latin typeface="+mn-lt"/>
            </a:endParaRPr>
          </a:p>
        </p:txBody>
      </p:sp>
      <p:sp>
        <p:nvSpPr>
          <p:cNvPr id="4" name="TextBox 3"/>
          <p:cNvSpPr txBox="1"/>
          <p:nvPr/>
        </p:nvSpPr>
        <p:spPr>
          <a:xfrm>
            <a:off x="2090111" y="1268760"/>
            <a:ext cx="8136904" cy="5170646"/>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   	  .space   400	# array of 100 integers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B:   	  .space   400	# array of 100 integers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main:</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$t0, $zero, $zero     # load “0” into $t0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$zero, 400      # load “400" into $t1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$t9, $zero, B 	 # store address of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$t8, $zero, A 	 # store address of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loop: 	  add $t4, $t8, $t0	 # $t4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addr</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$t3, $t9, $t0  # $t3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addr</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(B)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lw</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$s4, 0($t3)     # $s4 = B[</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$t6, $s4, 1   # $t6 = B[</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sw</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$t6, 0($t4)     # A[</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$t0, 4   # $t0 = $t0++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bne</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$t1, loop # branch back if $t0&lt;400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710182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 instructions</a:t>
            </a:r>
            <a:endParaRPr lang="en-CA" dirty="0"/>
          </a:p>
        </p:txBody>
      </p:sp>
      <p:graphicFrame>
        <p:nvGraphicFramePr>
          <p:cNvPr id="4" name="Content Placeholder 3"/>
          <p:cNvGraphicFramePr>
            <a:graphicFrameLocks noGrp="1"/>
          </p:cNvGraphicFramePr>
          <p:nvPr>
            <p:ph sz="half" idx="1"/>
          </p:nvPr>
        </p:nvGraphicFramePr>
        <p:xfrm>
          <a:off x="1989139" y="1770063"/>
          <a:ext cx="8283325" cy="2307010"/>
        </p:xfrm>
        <a:graphic>
          <a:graphicData uri="http://schemas.openxmlformats.org/drawingml/2006/table">
            <a:tbl>
              <a:tblPr firstRow="1" bandRow="1">
                <a:tableStyleId>{5C22544A-7EE6-4342-B048-85BDC9FD1C3A}</a:tableStyleId>
              </a:tblPr>
              <a:tblGrid>
                <a:gridCol w="1491952">
                  <a:extLst>
                    <a:ext uri="{9D8B030D-6E8A-4147-A177-3AD203B41FA5}">
                      <a16:colId xmlns:a16="http://schemas.microsoft.com/office/drawing/2014/main" val="20000"/>
                    </a:ext>
                  </a:extLst>
                </a:gridCol>
                <a:gridCol w="2258890">
                  <a:extLst>
                    <a:ext uri="{9D8B030D-6E8A-4147-A177-3AD203B41FA5}">
                      <a16:colId xmlns:a16="http://schemas.microsoft.com/office/drawing/2014/main" val="20001"/>
                    </a:ext>
                  </a:extLst>
                </a:gridCol>
                <a:gridCol w="1675908">
                  <a:extLst>
                    <a:ext uri="{9D8B030D-6E8A-4147-A177-3AD203B41FA5}">
                      <a16:colId xmlns:a16="http://schemas.microsoft.com/office/drawing/2014/main" val="20002"/>
                    </a:ext>
                  </a:extLst>
                </a:gridCol>
                <a:gridCol w="2856575">
                  <a:extLst>
                    <a:ext uri="{9D8B030D-6E8A-4147-A177-3AD203B41FA5}">
                      <a16:colId xmlns:a16="http://schemas.microsoft.com/office/drawing/2014/main" val="20003"/>
                    </a:ext>
                  </a:extLst>
                </a:gridCol>
              </a:tblGrid>
              <a:tr h="461402">
                <a:tc>
                  <a:txBody>
                    <a:bodyPr/>
                    <a:lstStyle/>
                    <a:p>
                      <a:r>
                        <a:rPr lang="en-CA" dirty="0"/>
                        <a:t>Instruction</a:t>
                      </a:r>
                    </a:p>
                  </a:txBody>
                  <a:tcPr marL="49410" marR="49410" anchor="ctr"/>
                </a:tc>
                <a:tc>
                  <a:txBody>
                    <a:bodyPr/>
                    <a:lstStyle/>
                    <a:p>
                      <a:r>
                        <a:rPr lang="en-CA" dirty="0" err="1"/>
                        <a:t>Opcode</a:t>
                      </a:r>
                      <a:r>
                        <a:rPr lang="en-CA" dirty="0"/>
                        <a:t>/Function</a:t>
                      </a:r>
                    </a:p>
                  </a:txBody>
                  <a:tcPr marL="49410" marR="49410" anchor="ctr"/>
                </a:tc>
                <a:tc>
                  <a:txBody>
                    <a:bodyPr/>
                    <a:lstStyle/>
                    <a:p>
                      <a:r>
                        <a:rPr lang="en-CA" dirty="0"/>
                        <a:t>Syntax</a:t>
                      </a:r>
                    </a:p>
                  </a:txBody>
                  <a:tcPr marL="49410" marR="49410" anchor="ctr"/>
                </a:tc>
                <a:tc>
                  <a:txBody>
                    <a:bodyPr/>
                    <a:lstStyle/>
                    <a:p>
                      <a:r>
                        <a:rPr lang="en-CA" dirty="0"/>
                        <a:t>Operation</a:t>
                      </a:r>
                    </a:p>
                  </a:txBody>
                  <a:tcPr marL="49410" marR="49410" anchor="ctr"/>
                </a:tc>
                <a:extLst>
                  <a:ext uri="{0D108BD9-81ED-4DB2-BD59-A6C34878D82A}">
                    <a16:rowId xmlns:a16="http://schemas.microsoft.com/office/drawing/2014/main" val="10000"/>
                  </a:ext>
                </a:extLst>
              </a:tr>
              <a:tr h="461402">
                <a:tc>
                  <a:txBody>
                    <a:bodyPr/>
                    <a:lstStyle/>
                    <a:p>
                      <a:r>
                        <a:rPr lang="en-CA">
                          <a:latin typeface="Courier New" pitchFamily="49" charset="0"/>
                          <a:cs typeface="Courier New" pitchFamily="49" charset="0"/>
                        </a:rPr>
                        <a:t>beq</a:t>
                      </a:r>
                    </a:p>
                  </a:txBody>
                  <a:tcPr marL="49410" marR="49410" anchor="ctr"/>
                </a:tc>
                <a:tc>
                  <a:txBody>
                    <a:bodyPr/>
                    <a:lstStyle/>
                    <a:p>
                      <a:r>
                        <a:rPr lang="en-CA"/>
                        <a:t>000100</a:t>
                      </a:r>
                    </a:p>
                  </a:txBody>
                  <a:tcPr marL="49410" marR="49410" anchor="ctr"/>
                </a:tc>
                <a:tc>
                  <a:txBody>
                    <a:bodyPr/>
                    <a:lstStyle/>
                    <a:p>
                      <a:r>
                        <a:rPr kumimoji="0" lang="en-CA" b="0" i="0" kern="1200" dirty="0">
                          <a:solidFill>
                            <a:schemeClr val="dk1"/>
                          </a:solidFill>
                          <a:latin typeface="+mn-lt"/>
                          <a:ea typeface="+mn-ea"/>
                          <a:cs typeface="+mn-cs"/>
                        </a:rPr>
                        <a:t>$s, $t, label</a:t>
                      </a:r>
                      <a:endParaRPr lang="en-CA" dirty="0"/>
                    </a:p>
                  </a:txBody>
                  <a:tcPr marL="49410" marR="49410" anchor="ctr"/>
                </a:tc>
                <a:tc>
                  <a:txBody>
                    <a:bodyPr/>
                    <a:lstStyle/>
                    <a:p>
                      <a:r>
                        <a:rPr lang="en-CA" dirty="0"/>
                        <a:t>if ($s == $t) pc += </a:t>
                      </a:r>
                      <a:r>
                        <a:rPr lang="en-CA" dirty="0" err="1"/>
                        <a:t>i</a:t>
                      </a:r>
                      <a:r>
                        <a:rPr lang="en-CA" dirty="0"/>
                        <a:t> &lt;&lt; 2</a:t>
                      </a:r>
                    </a:p>
                  </a:txBody>
                  <a:tcPr marL="49410" marR="49410" anchor="ctr"/>
                </a:tc>
                <a:extLst>
                  <a:ext uri="{0D108BD9-81ED-4DB2-BD59-A6C34878D82A}">
                    <a16:rowId xmlns:a16="http://schemas.microsoft.com/office/drawing/2014/main" val="10001"/>
                  </a:ext>
                </a:extLst>
              </a:tr>
              <a:tr h="461402">
                <a:tc>
                  <a:txBody>
                    <a:bodyPr/>
                    <a:lstStyle/>
                    <a:p>
                      <a:r>
                        <a:rPr lang="en-CA">
                          <a:latin typeface="Courier New" pitchFamily="49" charset="0"/>
                          <a:cs typeface="Courier New" pitchFamily="49" charset="0"/>
                        </a:rPr>
                        <a:t>bgtz</a:t>
                      </a:r>
                    </a:p>
                  </a:txBody>
                  <a:tcPr marL="49410" marR="49410" anchor="ctr"/>
                </a:tc>
                <a:tc>
                  <a:txBody>
                    <a:bodyPr/>
                    <a:lstStyle/>
                    <a:p>
                      <a:r>
                        <a:rPr lang="en-CA"/>
                        <a:t>000111</a:t>
                      </a:r>
                    </a:p>
                  </a:txBody>
                  <a:tcPr marL="49410" marR="49410" anchor="ctr"/>
                </a:tc>
                <a:tc>
                  <a:txBody>
                    <a:bodyPr/>
                    <a:lstStyle/>
                    <a:p>
                      <a:r>
                        <a:rPr kumimoji="0" lang="en-CA" b="0" i="0" kern="1200" dirty="0">
                          <a:solidFill>
                            <a:schemeClr val="dk1"/>
                          </a:solidFill>
                          <a:latin typeface="+mn-lt"/>
                          <a:ea typeface="+mn-ea"/>
                          <a:cs typeface="+mn-cs"/>
                        </a:rPr>
                        <a:t>$s, label</a:t>
                      </a:r>
                      <a:endParaRPr lang="en-CA" dirty="0"/>
                    </a:p>
                  </a:txBody>
                  <a:tcPr marL="49410" marR="49410" anchor="ctr"/>
                </a:tc>
                <a:tc>
                  <a:txBody>
                    <a:bodyPr/>
                    <a:lstStyle/>
                    <a:p>
                      <a:r>
                        <a:rPr lang="en-CA"/>
                        <a:t>if ($s &gt; 0) pc += i &lt;&lt; 2</a:t>
                      </a:r>
                    </a:p>
                  </a:txBody>
                  <a:tcPr marL="49410" marR="49410" anchor="ctr"/>
                </a:tc>
                <a:extLst>
                  <a:ext uri="{0D108BD9-81ED-4DB2-BD59-A6C34878D82A}">
                    <a16:rowId xmlns:a16="http://schemas.microsoft.com/office/drawing/2014/main" val="10002"/>
                  </a:ext>
                </a:extLst>
              </a:tr>
              <a:tr h="461402">
                <a:tc>
                  <a:txBody>
                    <a:bodyPr/>
                    <a:lstStyle/>
                    <a:p>
                      <a:r>
                        <a:rPr lang="en-CA">
                          <a:latin typeface="Courier New" pitchFamily="49" charset="0"/>
                          <a:cs typeface="Courier New" pitchFamily="49" charset="0"/>
                        </a:rPr>
                        <a:t>blez</a:t>
                      </a:r>
                    </a:p>
                  </a:txBody>
                  <a:tcPr marL="49410" marR="49410" anchor="ctr"/>
                </a:tc>
                <a:tc>
                  <a:txBody>
                    <a:bodyPr/>
                    <a:lstStyle/>
                    <a:p>
                      <a:r>
                        <a:rPr lang="en-CA"/>
                        <a:t>000110</a:t>
                      </a:r>
                    </a:p>
                  </a:txBody>
                  <a:tcPr marL="49410" marR="49410" anchor="ctr"/>
                </a:tc>
                <a:tc>
                  <a:txBody>
                    <a:bodyPr/>
                    <a:lstStyle/>
                    <a:p>
                      <a:r>
                        <a:rPr kumimoji="0" lang="en-CA" b="0" i="0" kern="1200" dirty="0">
                          <a:solidFill>
                            <a:schemeClr val="dk1"/>
                          </a:solidFill>
                          <a:latin typeface="+mn-lt"/>
                          <a:ea typeface="+mn-ea"/>
                          <a:cs typeface="+mn-cs"/>
                        </a:rPr>
                        <a:t>$s, label</a:t>
                      </a:r>
                      <a:endParaRPr lang="en-CA" dirty="0"/>
                    </a:p>
                  </a:txBody>
                  <a:tcPr marL="49410" marR="49410" anchor="ctr"/>
                </a:tc>
                <a:tc>
                  <a:txBody>
                    <a:bodyPr/>
                    <a:lstStyle/>
                    <a:p>
                      <a:r>
                        <a:rPr lang="en-CA"/>
                        <a:t>if ($s &lt;= 0) pc += i &lt;&lt; 2</a:t>
                      </a:r>
                    </a:p>
                  </a:txBody>
                  <a:tcPr marL="49410" marR="49410" anchor="ctr"/>
                </a:tc>
                <a:extLst>
                  <a:ext uri="{0D108BD9-81ED-4DB2-BD59-A6C34878D82A}">
                    <a16:rowId xmlns:a16="http://schemas.microsoft.com/office/drawing/2014/main" val="10003"/>
                  </a:ext>
                </a:extLst>
              </a:tr>
              <a:tr h="461402">
                <a:tc>
                  <a:txBody>
                    <a:bodyPr/>
                    <a:lstStyle/>
                    <a:p>
                      <a:r>
                        <a:rPr lang="en-CA" dirty="0" err="1">
                          <a:latin typeface="Courier New" pitchFamily="49" charset="0"/>
                          <a:cs typeface="Courier New" pitchFamily="49" charset="0"/>
                        </a:rPr>
                        <a:t>bne</a:t>
                      </a:r>
                      <a:endParaRPr lang="en-CA" dirty="0">
                        <a:latin typeface="Courier New" pitchFamily="49" charset="0"/>
                        <a:cs typeface="Courier New" pitchFamily="49" charset="0"/>
                      </a:endParaRPr>
                    </a:p>
                  </a:txBody>
                  <a:tcPr marL="49410" marR="49410" anchor="ctr"/>
                </a:tc>
                <a:tc>
                  <a:txBody>
                    <a:bodyPr/>
                    <a:lstStyle/>
                    <a:p>
                      <a:r>
                        <a:rPr lang="en-CA"/>
                        <a:t>000101</a:t>
                      </a:r>
                    </a:p>
                  </a:txBody>
                  <a:tcPr marL="49410" marR="49410" anchor="ctr"/>
                </a:tc>
                <a:tc>
                  <a:txBody>
                    <a:bodyPr/>
                    <a:lstStyle/>
                    <a:p>
                      <a:r>
                        <a:rPr kumimoji="0" lang="en-CA" b="0" i="0" kern="1200" dirty="0">
                          <a:solidFill>
                            <a:schemeClr val="dk1"/>
                          </a:solidFill>
                          <a:latin typeface="+mn-lt"/>
                          <a:ea typeface="+mn-ea"/>
                          <a:cs typeface="+mn-cs"/>
                        </a:rPr>
                        <a:t>$s, $t, label</a:t>
                      </a:r>
                      <a:endParaRPr lang="en-CA" dirty="0"/>
                    </a:p>
                  </a:txBody>
                  <a:tcPr marL="49410" marR="49410" anchor="ctr"/>
                </a:tc>
                <a:tc>
                  <a:txBody>
                    <a:bodyPr/>
                    <a:lstStyle/>
                    <a:p>
                      <a:r>
                        <a:rPr lang="en-CA" dirty="0"/>
                        <a:t>if ($s != $t) pc += </a:t>
                      </a:r>
                      <a:r>
                        <a:rPr lang="en-CA" dirty="0" err="1"/>
                        <a:t>i</a:t>
                      </a:r>
                      <a:r>
                        <a:rPr lang="en-CA" dirty="0"/>
                        <a:t> &lt;&lt; 2</a:t>
                      </a:r>
                    </a:p>
                  </a:txBody>
                  <a:tcPr marL="49410" marR="49410" anchor="ctr"/>
                </a:tc>
                <a:extLst>
                  <a:ext uri="{0D108BD9-81ED-4DB2-BD59-A6C34878D82A}">
                    <a16:rowId xmlns:a16="http://schemas.microsoft.com/office/drawing/2014/main" val="10004"/>
                  </a:ext>
                </a:extLst>
              </a:tr>
            </a:tbl>
          </a:graphicData>
        </a:graphic>
      </p:graphicFrame>
      <p:sp>
        <p:nvSpPr>
          <p:cNvPr id="6" name="Content Placeholder 5"/>
          <p:cNvSpPr>
            <a:spLocks noGrp="1"/>
          </p:cNvSpPr>
          <p:nvPr>
            <p:ph sz="half" idx="2"/>
          </p:nvPr>
        </p:nvSpPr>
        <p:spPr>
          <a:xfrm>
            <a:off x="1991544" y="4437112"/>
            <a:ext cx="8226400" cy="1859352"/>
          </a:xfrm>
        </p:spPr>
        <p:txBody>
          <a:bodyPr>
            <a:normAutofit fontScale="85000" lnSpcReduction="10000"/>
          </a:bodyPr>
          <a:lstStyle/>
          <a:p>
            <a:r>
              <a:rPr lang="en-US" dirty="0"/>
              <a:t>Branch operations are key when implementing if statements and while loops.</a:t>
            </a:r>
          </a:p>
          <a:p>
            <a:r>
              <a:rPr lang="en-US" dirty="0"/>
              <a:t>The labels are memory locations, assigned to each label at compile time.</a:t>
            </a:r>
          </a:p>
          <a:p>
            <a:pPr lvl="1"/>
            <a:r>
              <a:rPr lang="en-CA" dirty="0"/>
              <a:t>Note: </a:t>
            </a:r>
            <a:r>
              <a:rPr lang="en-CA" dirty="0" err="1">
                <a:latin typeface="Courier New" pitchFamily="49" charset="0"/>
                <a:cs typeface="Courier New" pitchFamily="49" charset="0"/>
              </a:rPr>
              <a:t>i</a:t>
            </a:r>
            <a:r>
              <a:rPr lang="en-CA" dirty="0"/>
              <a:t> is calculated as </a:t>
            </a:r>
            <a:r>
              <a:rPr lang="en-CA" dirty="0">
                <a:latin typeface="Courier New" pitchFamily="49" charset="0"/>
                <a:cs typeface="Courier New" pitchFamily="49" charset="0"/>
              </a:rPr>
              <a:t>(label - (current PC + 4)) &gt;&gt; 2</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instructions</a:t>
            </a:r>
            <a:endParaRPr lang="en-CA" dirty="0"/>
          </a:p>
        </p:txBody>
      </p:sp>
      <p:graphicFrame>
        <p:nvGraphicFramePr>
          <p:cNvPr id="4" name="Content Placeholder 3"/>
          <p:cNvGraphicFramePr>
            <a:graphicFrameLocks noGrp="1"/>
          </p:cNvGraphicFramePr>
          <p:nvPr>
            <p:ph idx="1"/>
          </p:nvPr>
        </p:nvGraphicFramePr>
        <p:xfrm>
          <a:off x="2654424" y="1628775"/>
          <a:ext cx="7113984" cy="1854200"/>
        </p:xfrm>
        <a:graphic>
          <a:graphicData uri="http://schemas.openxmlformats.org/drawingml/2006/table">
            <a:tbl>
              <a:tblPr firstRow="1" bandRow="1">
                <a:tableStyleId>{5C22544A-7EE6-4342-B048-85BDC9FD1C3A}</a:tableStyleId>
              </a:tblPr>
              <a:tblGrid>
                <a:gridCol w="1425352">
                  <a:extLst>
                    <a:ext uri="{9D8B030D-6E8A-4147-A177-3AD203B41FA5}">
                      <a16:colId xmlns:a16="http://schemas.microsoft.com/office/drawing/2014/main" val="20000"/>
                    </a:ext>
                  </a:extLst>
                </a:gridCol>
                <a:gridCol w="2131640">
                  <a:extLst>
                    <a:ext uri="{9D8B030D-6E8A-4147-A177-3AD203B41FA5}">
                      <a16:colId xmlns:a16="http://schemas.microsoft.com/office/drawing/2014/main" val="20001"/>
                    </a:ext>
                  </a:extLst>
                </a:gridCol>
                <a:gridCol w="14687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370840">
                <a:tc>
                  <a:txBody>
                    <a:bodyPr/>
                    <a:lstStyle/>
                    <a:p>
                      <a:r>
                        <a:rPr lang="en-CA" dirty="0"/>
                        <a:t>Instruction</a:t>
                      </a:r>
                    </a:p>
                  </a:txBody>
                  <a:tcPr anchor="ctr"/>
                </a:tc>
                <a:tc>
                  <a:txBody>
                    <a:bodyPr/>
                    <a:lstStyle/>
                    <a:p>
                      <a:r>
                        <a:rPr lang="en-CA" dirty="0" err="1"/>
                        <a:t>Opcode</a:t>
                      </a:r>
                      <a:r>
                        <a:rPr lang="en-CA" dirty="0"/>
                        <a:t>/Function</a:t>
                      </a:r>
                    </a:p>
                  </a:txBody>
                  <a:tcPr anchor="ctr"/>
                </a:tc>
                <a:tc>
                  <a:txBody>
                    <a:bodyPr/>
                    <a:lstStyle/>
                    <a:p>
                      <a:r>
                        <a:rPr lang="en-CA" dirty="0"/>
                        <a:t>Syntax</a:t>
                      </a:r>
                    </a:p>
                  </a:txBody>
                  <a:tcPr anchor="ctr"/>
                </a:tc>
                <a:tc>
                  <a:txBody>
                    <a:bodyPr/>
                    <a:lstStyle/>
                    <a:p>
                      <a:r>
                        <a:rPr lang="en-CA" dirty="0"/>
                        <a:t>Operation</a:t>
                      </a:r>
                    </a:p>
                  </a:txBody>
                  <a:tcPr anchor="ctr"/>
                </a:tc>
                <a:extLst>
                  <a:ext uri="{0D108BD9-81ED-4DB2-BD59-A6C34878D82A}">
                    <a16:rowId xmlns:a16="http://schemas.microsoft.com/office/drawing/2014/main" val="10000"/>
                  </a:ext>
                </a:extLst>
              </a:tr>
              <a:tr h="370840">
                <a:tc>
                  <a:txBody>
                    <a:bodyPr/>
                    <a:lstStyle/>
                    <a:p>
                      <a:r>
                        <a:rPr lang="en-CA" dirty="0">
                          <a:latin typeface="Courier New" pitchFamily="49" charset="0"/>
                          <a:cs typeface="Courier New" pitchFamily="49" charset="0"/>
                        </a:rPr>
                        <a:t>slt</a:t>
                      </a:r>
                    </a:p>
                  </a:txBody>
                  <a:tcPr anchor="ctr"/>
                </a:tc>
                <a:tc>
                  <a:txBody>
                    <a:bodyPr/>
                    <a:lstStyle/>
                    <a:p>
                      <a:r>
                        <a:rPr lang="en-CA"/>
                        <a:t>101010</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a:t>$d = ($s &lt; $t)</a:t>
                      </a:r>
                    </a:p>
                  </a:txBody>
                  <a:tcPr anchor="ctr"/>
                </a:tc>
                <a:extLst>
                  <a:ext uri="{0D108BD9-81ED-4DB2-BD59-A6C34878D82A}">
                    <a16:rowId xmlns:a16="http://schemas.microsoft.com/office/drawing/2014/main" val="10001"/>
                  </a:ext>
                </a:extLst>
              </a:tr>
              <a:tr h="370840">
                <a:tc>
                  <a:txBody>
                    <a:bodyPr/>
                    <a:lstStyle/>
                    <a:p>
                      <a:r>
                        <a:rPr lang="en-CA">
                          <a:latin typeface="Courier New" pitchFamily="49" charset="0"/>
                          <a:cs typeface="Courier New" pitchFamily="49" charset="0"/>
                        </a:rPr>
                        <a:t>sltu</a:t>
                      </a:r>
                    </a:p>
                  </a:txBody>
                  <a:tcPr anchor="ctr"/>
                </a:tc>
                <a:tc>
                  <a:txBody>
                    <a:bodyPr/>
                    <a:lstStyle/>
                    <a:p>
                      <a:r>
                        <a:rPr lang="en-CA"/>
                        <a:t>101001</a:t>
                      </a:r>
                    </a:p>
                  </a:txBody>
                  <a:tcPr anchor="ctr"/>
                </a:tc>
                <a:tc>
                  <a:txBody>
                    <a:bodyPr/>
                    <a:lstStyle/>
                    <a:p>
                      <a:r>
                        <a:rPr kumimoji="0" lang="en-CA" b="0" i="0" kern="1200" dirty="0">
                          <a:solidFill>
                            <a:schemeClr val="dk1"/>
                          </a:solidFill>
                          <a:latin typeface="+mn-lt"/>
                          <a:ea typeface="+mn-ea"/>
                          <a:cs typeface="+mn-cs"/>
                        </a:rPr>
                        <a:t>$d, $s, $t</a:t>
                      </a:r>
                      <a:endParaRPr lang="en-CA" dirty="0"/>
                    </a:p>
                  </a:txBody>
                  <a:tcPr anchor="ctr"/>
                </a:tc>
                <a:tc>
                  <a:txBody>
                    <a:bodyPr/>
                    <a:lstStyle/>
                    <a:p>
                      <a:r>
                        <a:rPr lang="en-CA"/>
                        <a:t>$d = ($s &lt; $t)</a:t>
                      </a:r>
                    </a:p>
                  </a:txBody>
                  <a:tcPr anchor="ctr"/>
                </a:tc>
                <a:extLst>
                  <a:ext uri="{0D108BD9-81ED-4DB2-BD59-A6C34878D82A}">
                    <a16:rowId xmlns:a16="http://schemas.microsoft.com/office/drawing/2014/main" val="10002"/>
                  </a:ext>
                </a:extLst>
              </a:tr>
              <a:tr h="370840">
                <a:tc>
                  <a:txBody>
                    <a:bodyPr/>
                    <a:lstStyle/>
                    <a:p>
                      <a:r>
                        <a:rPr lang="en-CA" dirty="0" err="1">
                          <a:latin typeface="Courier New" pitchFamily="49" charset="0"/>
                          <a:cs typeface="Courier New" pitchFamily="49" charset="0"/>
                        </a:rPr>
                        <a:t>slti</a:t>
                      </a:r>
                      <a:endParaRPr lang="en-CA" dirty="0">
                        <a:latin typeface="Courier New" pitchFamily="49" charset="0"/>
                        <a:cs typeface="Courier New" pitchFamily="49" charset="0"/>
                      </a:endParaRPr>
                    </a:p>
                  </a:txBody>
                  <a:tcPr anchor="ctr"/>
                </a:tc>
                <a:tc>
                  <a:txBody>
                    <a:bodyPr/>
                    <a:lstStyle/>
                    <a:p>
                      <a:r>
                        <a:rPr lang="en-CA"/>
                        <a:t>001010</a:t>
                      </a:r>
                    </a:p>
                  </a:txBody>
                  <a:tcPr anchor="ctr"/>
                </a:tc>
                <a:tc>
                  <a:txBody>
                    <a:bodyPr/>
                    <a:lstStyle/>
                    <a:p>
                      <a:r>
                        <a:rPr kumimoji="0" lang="en-CA" b="0" i="0" kern="1200" dirty="0">
                          <a:solidFill>
                            <a:schemeClr val="dk1"/>
                          </a:solidFill>
                          <a:latin typeface="+mn-lt"/>
                          <a:ea typeface="+mn-ea"/>
                          <a:cs typeface="+mn-cs"/>
                        </a:rPr>
                        <a:t>$t, $s, </a:t>
                      </a:r>
                      <a:r>
                        <a:rPr kumimoji="0" lang="en-CA" b="0" i="0" kern="1200" dirty="0" err="1">
                          <a:solidFill>
                            <a:schemeClr val="dk1"/>
                          </a:solidFill>
                          <a:latin typeface="+mn-lt"/>
                          <a:ea typeface="+mn-ea"/>
                          <a:cs typeface="+mn-cs"/>
                        </a:rPr>
                        <a:t>i</a:t>
                      </a:r>
                      <a:endParaRPr lang="en-CA" dirty="0"/>
                    </a:p>
                  </a:txBody>
                  <a:tcPr anchor="ctr"/>
                </a:tc>
                <a:tc>
                  <a:txBody>
                    <a:bodyPr/>
                    <a:lstStyle/>
                    <a:p>
                      <a:r>
                        <a:rPr lang="en-CA"/>
                        <a:t>$t = ($s &lt; SE(i))</a:t>
                      </a:r>
                    </a:p>
                  </a:txBody>
                  <a:tcPr anchor="ctr"/>
                </a:tc>
                <a:extLst>
                  <a:ext uri="{0D108BD9-81ED-4DB2-BD59-A6C34878D82A}">
                    <a16:rowId xmlns:a16="http://schemas.microsoft.com/office/drawing/2014/main" val="10003"/>
                  </a:ext>
                </a:extLst>
              </a:tr>
              <a:tr h="370840">
                <a:tc>
                  <a:txBody>
                    <a:bodyPr/>
                    <a:lstStyle/>
                    <a:p>
                      <a:r>
                        <a:rPr lang="en-CA" dirty="0" err="1">
                          <a:latin typeface="Courier New" pitchFamily="49" charset="0"/>
                          <a:cs typeface="Courier New" pitchFamily="49" charset="0"/>
                        </a:rPr>
                        <a:t>sltiu</a:t>
                      </a:r>
                      <a:endParaRPr lang="en-CA" dirty="0">
                        <a:latin typeface="Courier New" pitchFamily="49" charset="0"/>
                        <a:cs typeface="Courier New" pitchFamily="49" charset="0"/>
                      </a:endParaRPr>
                    </a:p>
                  </a:txBody>
                  <a:tcPr anchor="ctr"/>
                </a:tc>
                <a:tc>
                  <a:txBody>
                    <a:bodyPr/>
                    <a:lstStyle/>
                    <a:p>
                      <a:r>
                        <a:rPr lang="en-CA" dirty="0"/>
                        <a:t>001001</a:t>
                      </a:r>
                    </a:p>
                  </a:txBody>
                  <a:tcPr anchor="ctr"/>
                </a:tc>
                <a:tc>
                  <a:txBody>
                    <a:bodyPr/>
                    <a:lstStyle/>
                    <a:p>
                      <a:r>
                        <a:rPr kumimoji="0" lang="en-CA" b="0" i="0" kern="1200" dirty="0">
                          <a:solidFill>
                            <a:schemeClr val="dk1"/>
                          </a:solidFill>
                          <a:latin typeface="+mn-lt"/>
                          <a:ea typeface="+mn-ea"/>
                          <a:cs typeface="+mn-cs"/>
                        </a:rPr>
                        <a:t>$t, $s, </a:t>
                      </a:r>
                      <a:r>
                        <a:rPr kumimoji="0" lang="en-CA" b="0" i="0" kern="1200" dirty="0" err="1">
                          <a:solidFill>
                            <a:schemeClr val="dk1"/>
                          </a:solidFill>
                          <a:latin typeface="+mn-lt"/>
                          <a:ea typeface="+mn-ea"/>
                          <a:cs typeface="+mn-cs"/>
                        </a:rPr>
                        <a:t>i</a:t>
                      </a:r>
                      <a:endParaRPr lang="en-CA" dirty="0"/>
                    </a:p>
                  </a:txBody>
                  <a:tcPr anchor="ctr"/>
                </a:tc>
                <a:tc>
                  <a:txBody>
                    <a:bodyPr/>
                    <a:lstStyle/>
                    <a:p>
                      <a:r>
                        <a:rPr lang="en-CA" dirty="0"/>
                        <a:t>$t = ($s &lt; SE(</a:t>
                      </a:r>
                      <a:r>
                        <a:rPr lang="en-CA" dirty="0" err="1"/>
                        <a:t>i</a:t>
                      </a:r>
                      <a:r>
                        <a:rPr lang="en-CA" dirty="0"/>
                        <a:t>))</a:t>
                      </a:r>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2567608" y="3801814"/>
            <a:ext cx="76328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Note: 	</a:t>
            </a:r>
            <a:r>
              <a:rPr kumimoji="0" lang="en-US" sz="1800" b="0" i="0" u="none" strike="noStrike" kern="1200" cap="none" spc="0" normalizeH="0" baseline="0" noProof="0" dirty="0">
                <a:ln>
                  <a:noFill/>
                </a:ln>
                <a:solidFill>
                  <a:prstClr val="white"/>
                </a:solidFill>
                <a:effectLst/>
                <a:uLnTx/>
                <a:uFillTx/>
                <a:latin typeface="Corbel"/>
                <a:ea typeface="+mn-ea"/>
                <a:cs typeface="Courier New" pitchFamily="49" charset="0"/>
              </a:rPr>
              <a:t>Comparison operation stores a one in the destination register if the 	less-than comparison is true, and stores a zero in that location 	otherwise.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77278" y="415043"/>
            <a:ext cx="6599042" cy="914400"/>
          </a:xfrm>
        </p:spPr>
        <p:txBody>
          <a:bodyPr/>
          <a:lstStyle/>
          <a:p>
            <a:r>
              <a:rPr lang="en-US" dirty="0"/>
              <a:t>We are here</a:t>
            </a:r>
            <a:endParaRPr lang="en-CA" dirty="0"/>
          </a:p>
        </p:txBody>
      </p:sp>
      <p:sp>
        <p:nvSpPr>
          <p:cNvPr id="17" name="Rounded Rectangle 16"/>
          <p:cNvSpPr/>
          <p:nvPr/>
        </p:nvSpPr>
        <p:spPr>
          <a:xfrm>
            <a:off x="3143672" y="1556792"/>
            <a:ext cx="3960440" cy="388843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    Assembly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Rounded Rectangle 15"/>
          <p:cNvSpPr/>
          <p:nvPr/>
        </p:nvSpPr>
        <p:spPr>
          <a:xfrm>
            <a:off x="3442590" y="2017304"/>
            <a:ext cx="3456384" cy="3312368"/>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Processors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4" name="Rounded Rectangle 13"/>
          <p:cNvSpPr/>
          <p:nvPr/>
        </p:nvSpPr>
        <p:spPr>
          <a:xfrm>
            <a:off x="5231904" y="2492896"/>
            <a:ext cx="1440160" cy="2736304"/>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Finite State Machines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5" name="Rounded Rectangle 14"/>
          <p:cNvSpPr/>
          <p:nvPr/>
        </p:nvSpPr>
        <p:spPr>
          <a:xfrm>
            <a:off x="3719736" y="2492896"/>
            <a:ext cx="1512168" cy="273630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Arithmetic Logic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2" name="Rounded Rectangle 11"/>
          <p:cNvSpPr/>
          <p:nvPr/>
        </p:nvSpPr>
        <p:spPr>
          <a:xfrm>
            <a:off x="3935760" y="3140968"/>
            <a:ext cx="1296144" cy="2016224"/>
          </a:xfrm>
          <a:prstGeom prst="round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3" name="Rounded Rectangle 12"/>
          <p:cNvSpPr/>
          <p:nvPr/>
        </p:nvSpPr>
        <p:spPr>
          <a:xfrm>
            <a:off x="5231904" y="3140968"/>
            <a:ext cx="1224136" cy="2016224"/>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Flip-flops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1" name="Rounded Rectangle 10"/>
          <p:cNvSpPr/>
          <p:nvPr/>
        </p:nvSpPr>
        <p:spPr>
          <a:xfrm>
            <a:off x="4151784" y="3573016"/>
            <a:ext cx="2088232" cy="1512168"/>
          </a:xfrm>
          <a:prstGeom prst="roundRect">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Circuits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0" name="Rounded Rectangle 9"/>
          <p:cNvSpPr/>
          <p:nvPr/>
        </p:nvSpPr>
        <p:spPr>
          <a:xfrm>
            <a:off x="4439816" y="4005064"/>
            <a:ext cx="1728192" cy="1008112"/>
          </a:xfrm>
          <a:prstGeom prst="roundRect">
            <a:avLst/>
          </a:prstGeom>
          <a:solidFill>
            <a:srgbClr val="050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Gates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8" name="Rounded Rectangle 7"/>
          <p:cNvSpPr/>
          <p:nvPr/>
        </p:nvSpPr>
        <p:spPr>
          <a:xfrm>
            <a:off x="4677612" y="4480656"/>
            <a:ext cx="1368152" cy="432048"/>
          </a:xfrm>
          <a:prstGeom prst="roundRect">
            <a:avLst/>
          </a:prstGeom>
          <a:solidFill>
            <a:srgbClr val="030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Transistors</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19" name="Elbow Connector 18"/>
          <p:cNvCxnSpPr/>
          <p:nvPr/>
        </p:nvCxnSpPr>
        <p:spPr>
          <a:xfrm rot="10800000" flipV="1">
            <a:off x="6628948" y="259496"/>
            <a:ext cx="1728192" cy="1642257"/>
          </a:xfrm>
          <a:prstGeom prst="bentConnector3">
            <a:avLst>
              <a:gd name="adj1" fmla="val -133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536927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363200" cy="914400"/>
          </a:xfrm>
        </p:spPr>
        <p:txBody>
          <a:bodyPr/>
          <a:lstStyle/>
          <a:p>
            <a:r>
              <a:rPr lang="en-US" dirty="0"/>
              <a:t>Note: Real vs Pseudo instructions</a:t>
            </a:r>
          </a:p>
        </p:txBody>
      </p:sp>
      <p:sp>
        <p:nvSpPr>
          <p:cNvPr id="3" name="Content Placeholder 2"/>
          <p:cNvSpPr>
            <a:spLocks noGrp="1"/>
          </p:cNvSpPr>
          <p:nvPr>
            <p:ph idx="1"/>
          </p:nvPr>
        </p:nvSpPr>
        <p:spPr>
          <a:xfrm>
            <a:off x="839416" y="1319064"/>
            <a:ext cx="10363200" cy="4892480"/>
          </a:xfrm>
        </p:spPr>
        <p:txBody>
          <a:bodyPr>
            <a:normAutofit/>
          </a:bodyPr>
          <a:lstStyle/>
          <a:p>
            <a:pPr marL="68580" indent="0">
              <a:buNone/>
            </a:pPr>
            <a:r>
              <a:rPr lang="en-US" sz="2800" dirty="0"/>
              <a:t>What we list in the slides are all </a:t>
            </a:r>
            <a:r>
              <a:rPr lang="en-US" sz="2800" dirty="0">
                <a:solidFill>
                  <a:srgbClr val="FFFF00"/>
                </a:solidFill>
              </a:rPr>
              <a:t>real instructions</a:t>
            </a:r>
            <a:r>
              <a:rPr lang="en-US" sz="2800" dirty="0"/>
              <a:t>, i.e., each one has an </a:t>
            </a:r>
            <a:r>
              <a:rPr lang="en-US" sz="2800" b="1" dirty="0" err="1">
                <a:solidFill>
                  <a:srgbClr val="FFFF00"/>
                </a:solidFill>
              </a:rPr>
              <a:t>opcode</a:t>
            </a:r>
            <a:r>
              <a:rPr lang="en-US" sz="2800" dirty="0">
                <a:solidFill>
                  <a:srgbClr val="FFFF00"/>
                </a:solidFill>
              </a:rPr>
              <a:t> </a:t>
            </a:r>
            <a:r>
              <a:rPr lang="en-US" sz="2800" dirty="0"/>
              <a:t>corresponding to it.</a:t>
            </a:r>
          </a:p>
          <a:p>
            <a:pPr marL="68580" indent="0">
              <a:buNone/>
            </a:pPr>
            <a:endParaRPr lang="en-US" sz="2800" dirty="0"/>
          </a:p>
          <a:p>
            <a:pPr marL="68580" indent="0">
              <a:buNone/>
            </a:pPr>
            <a:r>
              <a:rPr lang="en-US" sz="2800" dirty="0"/>
              <a:t>There are some </a:t>
            </a:r>
            <a:r>
              <a:rPr lang="en-US" sz="2800" dirty="0">
                <a:solidFill>
                  <a:srgbClr val="FFFF00"/>
                </a:solidFill>
              </a:rPr>
              <a:t>pseudo-instructions</a:t>
            </a:r>
            <a:r>
              <a:rPr lang="en-US" sz="2800" dirty="0"/>
              <a:t>, which don’t have their own </a:t>
            </a:r>
            <a:r>
              <a:rPr lang="en-US" sz="2800" dirty="0" err="1"/>
              <a:t>opcode</a:t>
            </a:r>
            <a:r>
              <a:rPr lang="en-US" sz="2800" dirty="0"/>
              <a:t>, but is implemented using real instructions; they are provided for coding convenience.</a:t>
            </a:r>
          </a:p>
          <a:p>
            <a:pPr marL="68580" indent="0">
              <a:buNone/>
            </a:pPr>
            <a:endParaRPr lang="en-US" sz="2800" dirty="0"/>
          </a:p>
          <a:p>
            <a:pPr marL="68580" indent="0">
              <a:buNone/>
            </a:pPr>
            <a:r>
              <a:rPr lang="en-US" sz="2800" dirty="0"/>
              <a:t>For example: </a:t>
            </a:r>
          </a:p>
          <a:p>
            <a:r>
              <a:rPr lang="en-US" sz="2800" dirty="0" err="1">
                <a:solidFill>
                  <a:srgbClr val="FFFF00"/>
                </a:solidFill>
                <a:latin typeface="+mj-lt"/>
              </a:rPr>
              <a:t>bge</a:t>
            </a:r>
            <a:r>
              <a:rPr lang="en-US" sz="2800" dirty="0">
                <a:solidFill>
                  <a:srgbClr val="FFFF00"/>
                </a:solidFill>
                <a:latin typeface="+mj-lt"/>
              </a:rPr>
              <a:t> $t0,$t1,Label    </a:t>
            </a:r>
            <a:r>
              <a:rPr lang="en-US" sz="2800" dirty="0"/>
              <a:t>is actually</a:t>
            </a:r>
          </a:p>
          <a:p>
            <a:r>
              <a:rPr lang="en-US" sz="2800" dirty="0" err="1">
                <a:solidFill>
                  <a:srgbClr val="FFFF00"/>
                </a:solidFill>
                <a:latin typeface="+mj-lt"/>
              </a:rPr>
              <a:t>slt</a:t>
            </a:r>
            <a:r>
              <a:rPr lang="en-US" sz="2800" dirty="0">
                <a:solidFill>
                  <a:srgbClr val="FFFF00"/>
                </a:solidFill>
                <a:latin typeface="+mj-lt"/>
              </a:rPr>
              <a:t> $t2,$t0,$t1;  </a:t>
            </a:r>
            <a:r>
              <a:rPr lang="en-US" sz="2800" dirty="0" err="1">
                <a:solidFill>
                  <a:srgbClr val="FFFF00"/>
                </a:solidFill>
                <a:latin typeface="+mj-lt"/>
              </a:rPr>
              <a:t>beq</a:t>
            </a:r>
            <a:r>
              <a:rPr lang="en-US" sz="2800" dirty="0">
                <a:solidFill>
                  <a:srgbClr val="FFFF00"/>
                </a:solidFill>
                <a:latin typeface="+mj-lt"/>
              </a:rPr>
              <a:t> $t2,$zero,Label</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386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 instructions</a:t>
            </a:r>
            <a:endParaRPr lang="en-CA" dirty="0"/>
          </a:p>
        </p:txBody>
      </p:sp>
      <p:graphicFrame>
        <p:nvGraphicFramePr>
          <p:cNvPr id="4" name="Content Placeholder 3"/>
          <p:cNvGraphicFramePr>
            <a:graphicFrameLocks noGrp="1"/>
          </p:cNvGraphicFramePr>
          <p:nvPr>
            <p:ph sz="half" idx="1"/>
          </p:nvPr>
        </p:nvGraphicFramePr>
        <p:xfrm>
          <a:off x="2351584" y="1770063"/>
          <a:ext cx="7272808" cy="2307010"/>
        </p:xfrm>
        <a:graphic>
          <a:graphicData uri="http://schemas.openxmlformats.org/drawingml/2006/table">
            <a:tbl>
              <a:tblPr firstRow="1" bandRow="1">
                <a:tableStyleId>{5C22544A-7EE6-4342-B048-85BDC9FD1C3A}</a:tableStyleId>
              </a:tblPr>
              <a:tblGrid>
                <a:gridCol w="1398618">
                  <a:extLst>
                    <a:ext uri="{9D8B030D-6E8A-4147-A177-3AD203B41FA5}">
                      <a16:colId xmlns:a16="http://schemas.microsoft.com/office/drawing/2014/main" val="20000"/>
                    </a:ext>
                  </a:extLst>
                </a:gridCol>
                <a:gridCol w="2097925">
                  <a:extLst>
                    <a:ext uri="{9D8B030D-6E8A-4147-A177-3AD203B41FA5}">
                      <a16:colId xmlns:a16="http://schemas.microsoft.com/office/drawing/2014/main" val="20001"/>
                    </a:ext>
                  </a:extLst>
                </a:gridCol>
                <a:gridCol w="1268176">
                  <a:extLst>
                    <a:ext uri="{9D8B030D-6E8A-4147-A177-3AD203B41FA5}">
                      <a16:colId xmlns:a16="http://schemas.microsoft.com/office/drawing/2014/main" val="20002"/>
                    </a:ext>
                  </a:extLst>
                </a:gridCol>
                <a:gridCol w="2508089">
                  <a:extLst>
                    <a:ext uri="{9D8B030D-6E8A-4147-A177-3AD203B41FA5}">
                      <a16:colId xmlns:a16="http://schemas.microsoft.com/office/drawing/2014/main" val="20003"/>
                    </a:ext>
                  </a:extLst>
                </a:gridCol>
              </a:tblGrid>
              <a:tr h="461402">
                <a:tc>
                  <a:txBody>
                    <a:bodyPr/>
                    <a:lstStyle/>
                    <a:p>
                      <a:r>
                        <a:rPr lang="en-CA" dirty="0"/>
                        <a:t>Instruction</a:t>
                      </a:r>
                    </a:p>
                  </a:txBody>
                  <a:tcPr marL="49410" marR="49410" anchor="ctr"/>
                </a:tc>
                <a:tc>
                  <a:txBody>
                    <a:bodyPr/>
                    <a:lstStyle/>
                    <a:p>
                      <a:r>
                        <a:rPr lang="en-CA" dirty="0" err="1"/>
                        <a:t>Opcode</a:t>
                      </a:r>
                      <a:r>
                        <a:rPr lang="en-CA" dirty="0"/>
                        <a:t>/Function</a:t>
                      </a:r>
                    </a:p>
                  </a:txBody>
                  <a:tcPr marL="49410" marR="49410" anchor="ctr"/>
                </a:tc>
                <a:tc>
                  <a:txBody>
                    <a:bodyPr/>
                    <a:lstStyle/>
                    <a:p>
                      <a:r>
                        <a:rPr lang="en-CA" dirty="0"/>
                        <a:t>Syntax</a:t>
                      </a:r>
                    </a:p>
                  </a:txBody>
                  <a:tcPr marL="49410" marR="49410" anchor="ctr"/>
                </a:tc>
                <a:tc>
                  <a:txBody>
                    <a:bodyPr/>
                    <a:lstStyle/>
                    <a:p>
                      <a:r>
                        <a:rPr lang="en-CA" dirty="0"/>
                        <a:t>Operation</a:t>
                      </a:r>
                    </a:p>
                  </a:txBody>
                  <a:tcPr marL="49410" marR="49410" anchor="ctr"/>
                </a:tc>
                <a:extLst>
                  <a:ext uri="{0D108BD9-81ED-4DB2-BD59-A6C34878D82A}">
                    <a16:rowId xmlns:a16="http://schemas.microsoft.com/office/drawing/2014/main" val="10000"/>
                  </a:ext>
                </a:extLst>
              </a:tr>
              <a:tr h="461402">
                <a:tc>
                  <a:txBody>
                    <a:bodyPr/>
                    <a:lstStyle/>
                    <a:p>
                      <a:r>
                        <a:rPr lang="en-CA" dirty="0">
                          <a:latin typeface="Courier New" pitchFamily="49" charset="0"/>
                          <a:cs typeface="Courier New" pitchFamily="49" charset="0"/>
                        </a:rPr>
                        <a:t>j</a:t>
                      </a:r>
                    </a:p>
                  </a:txBody>
                  <a:tcPr anchor="ctr"/>
                </a:tc>
                <a:tc>
                  <a:txBody>
                    <a:bodyPr/>
                    <a:lstStyle/>
                    <a:p>
                      <a:r>
                        <a:rPr lang="en-CA"/>
                        <a:t>000010</a:t>
                      </a:r>
                    </a:p>
                  </a:txBody>
                  <a:tcPr anchor="ctr"/>
                </a:tc>
                <a:tc>
                  <a:txBody>
                    <a:bodyPr/>
                    <a:lstStyle/>
                    <a:p>
                      <a:r>
                        <a:rPr kumimoji="0" lang="en-CA" b="0" i="0" kern="1200" dirty="0">
                          <a:solidFill>
                            <a:schemeClr val="dk1"/>
                          </a:solidFill>
                          <a:latin typeface="+mn-lt"/>
                          <a:ea typeface="+mn-ea"/>
                          <a:cs typeface="+mn-cs"/>
                        </a:rPr>
                        <a:t>label</a:t>
                      </a:r>
                      <a:endParaRPr lang="en-CA" dirty="0"/>
                    </a:p>
                  </a:txBody>
                  <a:tcPr anchor="ctr"/>
                </a:tc>
                <a:tc>
                  <a:txBody>
                    <a:bodyPr/>
                    <a:lstStyle/>
                    <a:p>
                      <a:r>
                        <a:rPr lang="en-CA"/>
                        <a:t>pc += i &lt;&lt; 2</a:t>
                      </a:r>
                    </a:p>
                  </a:txBody>
                  <a:tcPr anchor="ctr"/>
                </a:tc>
                <a:extLst>
                  <a:ext uri="{0D108BD9-81ED-4DB2-BD59-A6C34878D82A}">
                    <a16:rowId xmlns:a16="http://schemas.microsoft.com/office/drawing/2014/main" val="10001"/>
                  </a:ext>
                </a:extLst>
              </a:tr>
              <a:tr h="461402">
                <a:tc>
                  <a:txBody>
                    <a:bodyPr/>
                    <a:lstStyle/>
                    <a:p>
                      <a:r>
                        <a:rPr lang="en-CA" dirty="0">
                          <a:latin typeface="Courier New" pitchFamily="49" charset="0"/>
                          <a:cs typeface="Courier New" pitchFamily="49" charset="0"/>
                        </a:rPr>
                        <a:t>jal</a:t>
                      </a:r>
                    </a:p>
                  </a:txBody>
                  <a:tcPr anchor="ctr"/>
                </a:tc>
                <a:tc>
                  <a:txBody>
                    <a:bodyPr/>
                    <a:lstStyle/>
                    <a:p>
                      <a:r>
                        <a:rPr lang="en-CA"/>
                        <a:t>000011</a:t>
                      </a:r>
                    </a:p>
                  </a:txBody>
                  <a:tcPr anchor="ctr"/>
                </a:tc>
                <a:tc>
                  <a:txBody>
                    <a:bodyPr/>
                    <a:lstStyle/>
                    <a:p>
                      <a:r>
                        <a:rPr kumimoji="0" lang="en-CA" b="0" i="0" kern="1200" dirty="0">
                          <a:solidFill>
                            <a:schemeClr val="dk1"/>
                          </a:solidFill>
                          <a:latin typeface="+mn-lt"/>
                          <a:ea typeface="+mn-ea"/>
                          <a:cs typeface="+mn-cs"/>
                        </a:rPr>
                        <a:t>label</a:t>
                      </a:r>
                      <a:endParaRPr lang="en-CA" dirty="0"/>
                    </a:p>
                  </a:txBody>
                  <a:tcPr anchor="ctr"/>
                </a:tc>
                <a:tc>
                  <a:txBody>
                    <a:bodyPr/>
                    <a:lstStyle/>
                    <a:p>
                      <a:r>
                        <a:rPr lang="en-CA"/>
                        <a:t>$31 = pc; pc += i &lt;&lt; 2</a:t>
                      </a:r>
                    </a:p>
                  </a:txBody>
                  <a:tcPr anchor="ctr"/>
                </a:tc>
                <a:extLst>
                  <a:ext uri="{0D108BD9-81ED-4DB2-BD59-A6C34878D82A}">
                    <a16:rowId xmlns:a16="http://schemas.microsoft.com/office/drawing/2014/main" val="10002"/>
                  </a:ext>
                </a:extLst>
              </a:tr>
              <a:tr h="461402">
                <a:tc>
                  <a:txBody>
                    <a:bodyPr/>
                    <a:lstStyle/>
                    <a:p>
                      <a:r>
                        <a:rPr lang="en-CA">
                          <a:latin typeface="Courier New" pitchFamily="49" charset="0"/>
                          <a:cs typeface="Courier New" pitchFamily="49" charset="0"/>
                        </a:rPr>
                        <a:t>jalr</a:t>
                      </a:r>
                    </a:p>
                  </a:txBody>
                  <a:tcPr anchor="ctr"/>
                </a:tc>
                <a:tc>
                  <a:txBody>
                    <a:bodyPr/>
                    <a:lstStyle/>
                    <a:p>
                      <a:r>
                        <a:rPr lang="en-CA"/>
                        <a:t>001001</a:t>
                      </a:r>
                    </a:p>
                  </a:txBody>
                  <a:tcPr anchor="ctr"/>
                </a:tc>
                <a:tc>
                  <a:txBody>
                    <a:bodyPr/>
                    <a:lstStyle/>
                    <a:p>
                      <a:r>
                        <a:rPr kumimoji="0" lang="en-CA" b="0" i="0" kern="1200" dirty="0">
                          <a:solidFill>
                            <a:schemeClr val="dk1"/>
                          </a:solidFill>
                          <a:latin typeface="+mn-lt"/>
                          <a:ea typeface="+mn-ea"/>
                          <a:cs typeface="+mn-cs"/>
                        </a:rPr>
                        <a:t>$s</a:t>
                      </a:r>
                      <a:endParaRPr lang="en-CA" dirty="0"/>
                    </a:p>
                  </a:txBody>
                  <a:tcPr anchor="ctr"/>
                </a:tc>
                <a:tc>
                  <a:txBody>
                    <a:bodyPr/>
                    <a:lstStyle/>
                    <a:p>
                      <a:r>
                        <a:rPr lang="en-CA" dirty="0"/>
                        <a:t>$31 = pc; pc = $s</a:t>
                      </a:r>
                    </a:p>
                  </a:txBody>
                  <a:tcPr anchor="ctr"/>
                </a:tc>
                <a:extLst>
                  <a:ext uri="{0D108BD9-81ED-4DB2-BD59-A6C34878D82A}">
                    <a16:rowId xmlns:a16="http://schemas.microsoft.com/office/drawing/2014/main" val="10003"/>
                  </a:ext>
                </a:extLst>
              </a:tr>
              <a:tr h="461402">
                <a:tc>
                  <a:txBody>
                    <a:bodyPr/>
                    <a:lstStyle/>
                    <a:p>
                      <a:r>
                        <a:rPr lang="en-CA" dirty="0" err="1">
                          <a:latin typeface="Courier New" pitchFamily="49" charset="0"/>
                          <a:cs typeface="Courier New" pitchFamily="49" charset="0"/>
                        </a:rPr>
                        <a:t>jr</a:t>
                      </a:r>
                      <a:endParaRPr lang="en-CA" dirty="0">
                        <a:latin typeface="Courier New" pitchFamily="49" charset="0"/>
                        <a:cs typeface="Courier New" pitchFamily="49" charset="0"/>
                      </a:endParaRPr>
                    </a:p>
                  </a:txBody>
                  <a:tcPr anchor="ctr"/>
                </a:tc>
                <a:tc>
                  <a:txBody>
                    <a:bodyPr/>
                    <a:lstStyle/>
                    <a:p>
                      <a:r>
                        <a:rPr lang="en-CA"/>
                        <a:t>001000</a:t>
                      </a:r>
                    </a:p>
                  </a:txBody>
                  <a:tcPr anchor="ctr"/>
                </a:tc>
                <a:tc>
                  <a:txBody>
                    <a:bodyPr/>
                    <a:lstStyle/>
                    <a:p>
                      <a:r>
                        <a:rPr kumimoji="0" lang="en-CA" b="0" i="0" kern="1200" dirty="0">
                          <a:solidFill>
                            <a:schemeClr val="dk1"/>
                          </a:solidFill>
                          <a:latin typeface="+mn-lt"/>
                          <a:ea typeface="+mn-ea"/>
                          <a:cs typeface="+mn-cs"/>
                        </a:rPr>
                        <a:t>$s</a:t>
                      </a:r>
                      <a:endParaRPr lang="en-CA" dirty="0"/>
                    </a:p>
                  </a:txBody>
                  <a:tcPr anchor="ctr"/>
                </a:tc>
                <a:tc>
                  <a:txBody>
                    <a:bodyPr/>
                    <a:lstStyle/>
                    <a:p>
                      <a:r>
                        <a:rPr lang="en-CA" dirty="0"/>
                        <a:t>pc = $s</a:t>
                      </a:r>
                    </a:p>
                  </a:txBody>
                  <a:tcPr anchor="ctr"/>
                </a:tc>
                <a:extLst>
                  <a:ext uri="{0D108BD9-81ED-4DB2-BD59-A6C34878D82A}">
                    <a16:rowId xmlns:a16="http://schemas.microsoft.com/office/drawing/2014/main" val="10004"/>
                  </a:ext>
                </a:extLst>
              </a:tr>
            </a:tbl>
          </a:graphicData>
        </a:graphic>
      </p:graphicFrame>
      <p:sp>
        <p:nvSpPr>
          <p:cNvPr id="6" name="Content Placeholder 5"/>
          <p:cNvSpPr>
            <a:spLocks noGrp="1"/>
          </p:cNvSpPr>
          <p:nvPr>
            <p:ph sz="half" idx="2"/>
          </p:nvPr>
        </p:nvSpPr>
        <p:spPr>
          <a:xfrm>
            <a:off x="1991544" y="4437112"/>
            <a:ext cx="8226400" cy="1859352"/>
          </a:xfrm>
        </p:spPr>
        <p:txBody>
          <a:bodyPr>
            <a:normAutofit/>
          </a:bodyPr>
          <a:lstStyle/>
          <a:p>
            <a:r>
              <a:rPr lang="en-US" dirty="0" err="1">
                <a:latin typeface="Courier New" pitchFamily="49" charset="0"/>
                <a:cs typeface="Courier New" pitchFamily="49" charset="0"/>
              </a:rPr>
              <a:t>jal</a:t>
            </a:r>
            <a:r>
              <a:rPr lang="en-US" dirty="0"/>
              <a:t> = “jump and link”. </a:t>
            </a:r>
          </a:p>
          <a:p>
            <a:pPr lvl="1"/>
            <a:r>
              <a:rPr lang="en-US" dirty="0"/>
              <a:t>Register $31 (aka $</a:t>
            </a:r>
            <a:r>
              <a:rPr lang="en-US" dirty="0" err="1"/>
              <a:t>ra</a:t>
            </a:r>
            <a:r>
              <a:rPr lang="en-US" dirty="0"/>
              <a:t>) stores the address that’s used when returning from a subroutine.</a:t>
            </a:r>
          </a:p>
          <a:p>
            <a:r>
              <a:rPr lang="en-US" dirty="0"/>
              <a:t>Note: </a:t>
            </a:r>
            <a:r>
              <a:rPr lang="en-US" dirty="0" err="1">
                <a:latin typeface="Courier New" pitchFamily="49" charset="0"/>
                <a:cs typeface="Courier New" pitchFamily="49" charset="0"/>
              </a:rPr>
              <a:t>jr</a:t>
            </a:r>
            <a:r>
              <a:rPr lang="en-US" dirty="0"/>
              <a:t> and </a:t>
            </a:r>
            <a:r>
              <a:rPr lang="en-US" dirty="0" err="1">
                <a:latin typeface="Courier New" pitchFamily="49" charset="0"/>
                <a:cs typeface="Courier New" pitchFamily="49" charset="0"/>
              </a:rPr>
              <a:t>jalr</a:t>
            </a:r>
            <a:r>
              <a:rPr lang="en-US" dirty="0"/>
              <a:t> are not j-type instructions.</a:t>
            </a:r>
            <a:endParaRPr lang="en-CA"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If/Else statements in MIPS</a:t>
            </a:r>
            <a:endParaRPr lang="en-CA" dirty="0"/>
          </a:p>
        </p:txBody>
      </p:sp>
      <p:sp>
        <p:nvSpPr>
          <p:cNvPr id="3" name="Content Placeholder 2"/>
          <p:cNvSpPr>
            <a:spLocks noGrp="1"/>
          </p:cNvSpPr>
          <p:nvPr>
            <p:ph idx="1"/>
          </p:nvPr>
        </p:nvSpPr>
        <p:spPr>
          <a:xfrm>
            <a:off x="2438400" y="3284984"/>
            <a:ext cx="7772400" cy="3070576"/>
          </a:xfrm>
        </p:spPr>
        <p:txBody>
          <a:bodyPr/>
          <a:lstStyle/>
          <a:p>
            <a:r>
              <a:rPr lang="en-US" dirty="0"/>
              <a:t>Strategy for if/else statements:</a:t>
            </a:r>
          </a:p>
          <a:p>
            <a:pPr lvl="1"/>
            <a:r>
              <a:rPr lang="en-US" dirty="0"/>
              <a:t>Test condition, and jump to </a:t>
            </a:r>
            <a:r>
              <a:rPr lang="en-US" dirty="0">
                <a:latin typeface="Courier New" pitchFamily="49" charset="0"/>
                <a:cs typeface="Courier New" pitchFamily="49" charset="0"/>
              </a:rPr>
              <a:t>if</a:t>
            </a:r>
            <a:r>
              <a:rPr lang="en-US" dirty="0"/>
              <a:t> logic block whenever condition is true. </a:t>
            </a:r>
          </a:p>
          <a:p>
            <a:pPr lvl="1"/>
            <a:r>
              <a:rPr lang="en-US" dirty="0"/>
              <a:t>Otherwise, perform </a:t>
            </a:r>
            <a:r>
              <a:rPr lang="en-US" dirty="0">
                <a:latin typeface="Courier New" pitchFamily="49" charset="0"/>
                <a:cs typeface="Courier New" pitchFamily="49" charset="0"/>
              </a:rPr>
              <a:t>else</a:t>
            </a:r>
            <a:r>
              <a:rPr lang="en-US" dirty="0"/>
              <a:t> logic block, and jump to first line after </a:t>
            </a:r>
            <a:r>
              <a:rPr lang="en-US" dirty="0">
                <a:latin typeface="Courier New" pitchFamily="49" charset="0"/>
                <a:cs typeface="Courier New" pitchFamily="49" charset="0"/>
              </a:rPr>
              <a:t>if</a:t>
            </a:r>
            <a:r>
              <a:rPr lang="en-US" dirty="0"/>
              <a:t> logic block.</a:t>
            </a:r>
          </a:p>
          <a:p>
            <a:r>
              <a:rPr lang="en-US" dirty="0"/>
              <a:t>A </a:t>
            </a:r>
            <a:r>
              <a:rPr lang="en-US" dirty="0">
                <a:solidFill>
                  <a:srgbClr val="FFFF00"/>
                </a:solidFill>
              </a:rPr>
              <a:t>flowchart</a:t>
            </a:r>
            <a:r>
              <a:rPr lang="en-US" dirty="0"/>
              <a:t> can be helpful here</a:t>
            </a:r>
            <a:endParaRPr lang="en-CA" dirty="0"/>
          </a:p>
        </p:txBody>
      </p:sp>
      <p:sp>
        <p:nvSpPr>
          <p:cNvPr id="4" name="TextBox 3"/>
          <p:cNvSpPr txBox="1"/>
          <p:nvPr/>
        </p:nvSpPr>
        <p:spPr>
          <a:xfrm>
            <a:off x="4943872" y="1484784"/>
            <a:ext cx="2664296" cy="1569660"/>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if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5680" y="1748716"/>
            <a:ext cx="2664296" cy="1569660"/>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if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33" name="Right Arrow 32"/>
          <p:cNvSpPr/>
          <p:nvPr/>
        </p:nvSpPr>
        <p:spPr>
          <a:xfrm>
            <a:off x="6705931" y="2636912"/>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Flowchart: Decision 5"/>
          <p:cNvSpPr/>
          <p:nvPr/>
        </p:nvSpPr>
        <p:spPr>
          <a:xfrm>
            <a:off x="8035942" y="1844824"/>
            <a:ext cx="1512168" cy="792088"/>
          </a:xfrm>
          <a:prstGeom prst="flowChartDecision">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=j</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7" name="Flowchart: Process 6"/>
          <p:cNvSpPr/>
          <p:nvPr/>
        </p:nvSpPr>
        <p:spPr>
          <a:xfrm>
            <a:off x="8213825" y="2996952"/>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if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9" name="Flowchart: Process 8"/>
          <p:cNvSpPr/>
          <p:nvPr/>
        </p:nvSpPr>
        <p:spPr>
          <a:xfrm>
            <a:off x="8213825" y="3933056"/>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else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0" name="Flowchart: Terminator 9"/>
          <p:cNvSpPr/>
          <p:nvPr/>
        </p:nvSpPr>
        <p:spPr>
          <a:xfrm>
            <a:off x="7918779" y="5085184"/>
            <a:ext cx="1739481" cy="504056"/>
          </a:xfrm>
          <a:prstGeom prst="flowChartTerminator">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2" name="Elbow Connector 11"/>
          <p:cNvCxnSpPr>
            <a:stCxn id="6" idx="3"/>
            <a:endCxn id="9" idx="3"/>
          </p:cNvCxnSpPr>
          <p:nvPr/>
        </p:nvCxnSpPr>
        <p:spPr>
          <a:xfrm flipH="1">
            <a:off x="9365954" y="2240868"/>
            <a:ext cx="182157" cy="2052228"/>
          </a:xfrm>
          <a:prstGeom prst="bentConnector3">
            <a:avLst>
              <a:gd name="adj1" fmla="val -125496"/>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2"/>
            <a:endCxn id="10" idx="0"/>
          </p:cNvCxnSpPr>
          <p:nvPr/>
        </p:nvCxnSpPr>
        <p:spPr>
          <a:xfrm rot="5400000">
            <a:off x="8573180" y="4868475"/>
            <a:ext cx="432048" cy="1370"/>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7" idx="0"/>
          </p:cNvCxnSpPr>
          <p:nvPr/>
        </p:nvCxnSpPr>
        <p:spPr>
          <a:xfrm rot="5400000">
            <a:off x="8610938" y="2815865"/>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1"/>
            <a:endCxn id="10" idx="1"/>
          </p:cNvCxnSpPr>
          <p:nvPr/>
        </p:nvCxnSpPr>
        <p:spPr>
          <a:xfrm rot="10800000" flipV="1">
            <a:off x="7918780" y="3356992"/>
            <a:ext cx="295047" cy="1980220"/>
          </a:xfrm>
          <a:prstGeom prst="bentConnector3">
            <a:avLst>
              <a:gd name="adj1" fmla="val 177479"/>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146091" y="2492896"/>
            <a:ext cx="5774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true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6" name="TextBox 35"/>
          <p:cNvSpPr txBox="1"/>
          <p:nvPr/>
        </p:nvSpPr>
        <p:spPr>
          <a:xfrm>
            <a:off x="9206910" y="2348880"/>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false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5" name="Title 24"/>
          <p:cNvSpPr>
            <a:spLocks noGrp="1"/>
          </p:cNvSpPr>
          <p:nvPr>
            <p:ph type="title"/>
          </p:nvPr>
        </p:nvSpPr>
        <p:spPr>
          <a:xfrm>
            <a:off x="2438400" y="512064"/>
            <a:ext cx="3873624" cy="914400"/>
          </a:xfrm>
        </p:spPr>
        <p:txBody>
          <a:bodyPr/>
          <a:lstStyle/>
          <a:p>
            <a:r>
              <a:rPr lang="en-US" dirty="0"/>
              <a:t>If statement</a:t>
            </a:r>
            <a:endParaRPr lang="en-CA" dirty="0"/>
          </a:p>
        </p:txBody>
      </p:sp>
      <p:sp>
        <p:nvSpPr>
          <p:cNvPr id="21" name="TextBox 20"/>
          <p:cNvSpPr txBox="1"/>
          <p:nvPr/>
        </p:nvSpPr>
        <p:spPr>
          <a:xfrm>
            <a:off x="6944078" y="3717032"/>
            <a:ext cx="736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jump</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1" name="Rectangular Callout 10"/>
          <p:cNvSpPr/>
          <p:nvPr/>
        </p:nvSpPr>
        <p:spPr>
          <a:xfrm>
            <a:off x="6023993" y="116632"/>
            <a:ext cx="4320481" cy="1224136"/>
          </a:xfrm>
          <a:prstGeom prst="wedgeRectCallout">
            <a:avLst>
              <a:gd name="adj1" fmla="val 32397"/>
              <a:gd name="adj2" fmla="val 119150"/>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Corbel"/>
                <a:ea typeface="+mn-ea"/>
                <a:cs typeface="+mn-cs"/>
              </a:rPr>
              <a:t>Only problem: branch instructions jump on TRUE instead of FALSE, so negate the checked condition to </a:t>
            </a:r>
            <a:r>
              <a:rPr kumimoji="0" lang="en-CA" sz="2000" b="0" i="0" u="none" strike="noStrike" kern="1200" cap="none" spc="0" normalizeH="0" baseline="0" noProof="0" dirty="0" err="1">
                <a:ln>
                  <a:noFill/>
                </a:ln>
                <a:solidFill>
                  <a:prstClr val="black"/>
                </a:solidFill>
                <a:effectLst/>
                <a:uLnTx/>
                <a:uFillTx/>
                <a:latin typeface="Corbel"/>
                <a:ea typeface="+mn-ea"/>
                <a:cs typeface="+mn-cs"/>
              </a:rPr>
              <a:t>i</a:t>
            </a:r>
            <a:r>
              <a:rPr kumimoji="0" lang="en-CA" sz="2000" b="0" i="0" u="none" strike="noStrike" kern="1200" cap="none" spc="0" normalizeH="0" baseline="0" noProof="0" dirty="0">
                <a:ln>
                  <a:noFill/>
                </a:ln>
                <a:solidFill>
                  <a:prstClr val="black"/>
                </a:solidFill>
                <a:effectLst/>
                <a:uLnTx/>
                <a:uFillTx/>
                <a:latin typeface="Corbel"/>
                <a:ea typeface="+mn-ea"/>
                <a:cs typeface="+mn-cs"/>
              </a:rPr>
              <a:t> != j</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690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animBg="1"/>
      <p:bldP spid="7" grpId="0" animBg="1"/>
      <p:bldP spid="9" grpId="0" animBg="1"/>
      <p:bldP spid="10" grpId="0" animBg="1"/>
      <p:bldP spid="35" grpId="0"/>
      <p:bldP spid="36" grpId="0"/>
      <p:bldP spid="21"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5680" y="1748716"/>
            <a:ext cx="2664296" cy="1569660"/>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if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33" name="Right Arrow 32"/>
          <p:cNvSpPr/>
          <p:nvPr/>
        </p:nvSpPr>
        <p:spPr>
          <a:xfrm>
            <a:off x="6705931" y="2636912"/>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Flowchart: Decision 5"/>
          <p:cNvSpPr/>
          <p:nvPr/>
        </p:nvSpPr>
        <p:spPr>
          <a:xfrm>
            <a:off x="8035942" y="1844824"/>
            <a:ext cx="1512168" cy="792088"/>
          </a:xfrm>
          <a:prstGeom prst="flowChartDecision">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FF00"/>
                </a:solidFill>
                <a:effectLst/>
                <a:uLnTx/>
                <a:uFillTx/>
                <a:latin typeface="Courier New" pitchFamily="49" charset="0"/>
                <a:ea typeface="+mn-ea"/>
                <a:cs typeface="Courier New" pitchFamily="49" charset="0"/>
              </a:rPr>
              <a:t>i</a:t>
            </a:r>
            <a:r>
              <a:rPr kumimoji="0" lang="en-US"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!=j</a:t>
            </a:r>
            <a:endPar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endParaRPr>
          </a:p>
        </p:txBody>
      </p:sp>
      <p:sp>
        <p:nvSpPr>
          <p:cNvPr id="7" name="Flowchart: Process 6"/>
          <p:cNvSpPr/>
          <p:nvPr/>
        </p:nvSpPr>
        <p:spPr>
          <a:xfrm>
            <a:off x="8213825" y="2996952"/>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if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9" name="Flowchart: Process 8"/>
          <p:cNvSpPr/>
          <p:nvPr/>
        </p:nvSpPr>
        <p:spPr>
          <a:xfrm>
            <a:off x="8213825" y="3933056"/>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else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0" name="Flowchart: Terminator 9"/>
          <p:cNvSpPr/>
          <p:nvPr/>
        </p:nvSpPr>
        <p:spPr>
          <a:xfrm>
            <a:off x="7918779" y="5085184"/>
            <a:ext cx="1739481" cy="504056"/>
          </a:xfrm>
          <a:prstGeom prst="flowChartTerminator">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2" name="Elbow Connector 11"/>
          <p:cNvCxnSpPr>
            <a:stCxn id="6" idx="3"/>
            <a:endCxn id="9" idx="3"/>
          </p:cNvCxnSpPr>
          <p:nvPr/>
        </p:nvCxnSpPr>
        <p:spPr>
          <a:xfrm flipH="1">
            <a:off x="9365954" y="2240868"/>
            <a:ext cx="182157" cy="2052228"/>
          </a:xfrm>
          <a:prstGeom prst="bentConnector3">
            <a:avLst>
              <a:gd name="adj1" fmla="val -125496"/>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2"/>
            <a:endCxn id="10" idx="0"/>
          </p:cNvCxnSpPr>
          <p:nvPr/>
        </p:nvCxnSpPr>
        <p:spPr>
          <a:xfrm rot="5400000">
            <a:off x="8573180" y="4868475"/>
            <a:ext cx="432048" cy="1370"/>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7" idx="0"/>
          </p:cNvCxnSpPr>
          <p:nvPr/>
        </p:nvCxnSpPr>
        <p:spPr>
          <a:xfrm rot="5400000">
            <a:off x="8610938" y="2815865"/>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1"/>
            <a:endCxn id="10" idx="1"/>
          </p:cNvCxnSpPr>
          <p:nvPr/>
        </p:nvCxnSpPr>
        <p:spPr>
          <a:xfrm rot="10800000" flipV="1">
            <a:off x="7918780" y="3356992"/>
            <a:ext cx="295047" cy="1980220"/>
          </a:xfrm>
          <a:prstGeom prst="bentConnector3">
            <a:avLst>
              <a:gd name="adj1" fmla="val 177479"/>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146092" y="2492896"/>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orbel"/>
                <a:ea typeface="+mn-ea"/>
                <a:cs typeface="+mn-cs"/>
              </a:rPr>
              <a:t>false</a:t>
            </a:r>
            <a:endParaRPr kumimoji="0" lang="en-CA" sz="1800" b="0" i="0" u="none" strike="noStrike" kern="1200" cap="none" spc="0" normalizeH="0" baseline="0" noProof="0" dirty="0">
              <a:ln>
                <a:noFill/>
              </a:ln>
              <a:solidFill>
                <a:srgbClr val="FFFF00"/>
              </a:solidFill>
              <a:effectLst/>
              <a:uLnTx/>
              <a:uFillTx/>
              <a:latin typeface="Corbel"/>
              <a:ea typeface="+mn-ea"/>
              <a:cs typeface="+mn-cs"/>
            </a:endParaRPr>
          </a:p>
        </p:txBody>
      </p:sp>
      <p:sp>
        <p:nvSpPr>
          <p:cNvPr id="36" name="TextBox 35"/>
          <p:cNvSpPr txBox="1"/>
          <p:nvPr/>
        </p:nvSpPr>
        <p:spPr>
          <a:xfrm>
            <a:off x="9206909" y="2348880"/>
            <a:ext cx="5774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orbel"/>
                <a:ea typeface="+mn-ea"/>
                <a:cs typeface="+mn-cs"/>
              </a:rPr>
              <a:t>true</a:t>
            </a:r>
            <a:endParaRPr kumimoji="0" lang="en-CA" sz="1800" b="0" i="0" u="none" strike="noStrike" kern="1200" cap="none" spc="0" normalizeH="0" baseline="0" noProof="0" dirty="0">
              <a:ln>
                <a:noFill/>
              </a:ln>
              <a:solidFill>
                <a:srgbClr val="FFFF00"/>
              </a:solidFill>
              <a:effectLst/>
              <a:uLnTx/>
              <a:uFillTx/>
              <a:latin typeface="Corbel"/>
              <a:ea typeface="+mn-ea"/>
              <a:cs typeface="+mn-cs"/>
            </a:endParaRPr>
          </a:p>
        </p:txBody>
      </p:sp>
      <p:grpSp>
        <p:nvGrpSpPr>
          <p:cNvPr id="3" name="Group 26"/>
          <p:cNvGrpSpPr/>
          <p:nvPr/>
        </p:nvGrpSpPr>
        <p:grpSpPr>
          <a:xfrm>
            <a:off x="2169427" y="3958606"/>
            <a:ext cx="5256584" cy="1846659"/>
            <a:chOff x="645427" y="3958605"/>
            <a:chExt cx="5256584" cy="1846659"/>
          </a:xfrm>
        </p:grpSpPr>
        <p:sp>
          <p:nvSpPr>
            <p:cNvPr id="34" name="Right Arrow 33"/>
            <p:cNvSpPr/>
            <p:nvPr/>
          </p:nvSpPr>
          <p:spPr>
            <a:xfrm flipH="1">
              <a:off x="5109923" y="4581128"/>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TextBox 21"/>
            <p:cNvSpPr txBox="1"/>
            <p:nvPr/>
          </p:nvSpPr>
          <p:spPr>
            <a:xfrm>
              <a:off x="645427" y="3958605"/>
              <a:ext cx="4248472" cy="1846659"/>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 i, $t2 =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bne  $t1, $t2,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addi $t1, $t1,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ELSE:	  addi $t2, $t2,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 	  add $t2, $t2, $t1</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grpSp>
      <p:sp>
        <p:nvSpPr>
          <p:cNvPr id="25" name="Title 24"/>
          <p:cNvSpPr>
            <a:spLocks noGrp="1"/>
          </p:cNvSpPr>
          <p:nvPr>
            <p:ph type="title"/>
          </p:nvPr>
        </p:nvSpPr>
        <p:spPr/>
        <p:txBody>
          <a:bodyPr/>
          <a:lstStyle/>
          <a:p>
            <a:r>
              <a:rPr lang="en-US" dirty="0"/>
              <a:t>If statement flowcharts</a:t>
            </a:r>
            <a:endParaRPr lang="en-CA" dirty="0"/>
          </a:p>
        </p:txBody>
      </p:sp>
      <p:sp>
        <p:nvSpPr>
          <p:cNvPr id="21" name="TextBox 20"/>
          <p:cNvSpPr txBox="1"/>
          <p:nvPr/>
        </p:nvSpPr>
        <p:spPr>
          <a:xfrm>
            <a:off x="6944078" y="3717032"/>
            <a:ext cx="736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jump</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69076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512064"/>
            <a:ext cx="7931224" cy="914400"/>
          </a:xfrm>
        </p:spPr>
        <p:txBody>
          <a:bodyPr/>
          <a:lstStyle/>
          <a:p>
            <a:r>
              <a:rPr lang="en-US" dirty="0"/>
              <a:t>Translated if/else statements</a:t>
            </a:r>
            <a:endParaRPr lang="en-CA" dirty="0"/>
          </a:p>
        </p:txBody>
      </p:sp>
      <p:sp>
        <p:nvSpPr>
          <p:cNvPr id="3" name="Content Placeholder 2"/>
          <p:cNvSpPr>
            <a:spLocks noGrp="1"/>
          </p:cNvSpPr>
          <p:nvPr>
            <p:ph idx="1"/>
          </p:nvPr>
        </p:nvSpPr>
        <p:spPr>
          <a:xfrm>
            <a:off x="2438400" y="3501008"/>
            <a:ext cx="7772400" cy="936104"/>
          </a:xfrm>
        </p:spPr>
        <p:txBody>
          <a:bodyPr>
            <a:normAutofit lnSpcReduction="10000"/>
          </a:bodyPr>
          <a:lstStyle/>
          <a:p>
            <a:r>
              <a:rPr lang="en-US" dirty="0"/>
              <a:t>If we change BNE to BEQ, then we also need to swap the IF and ELSE blocks</a:t>
            </a:r>
            <a:endParaRPr lang="en-CA" dirty="0"/>
          </a:p>
        </p:txBody>
      </p:sp>
      <p:sp>
        <p:nvSpPr>
          <p:cNvPr id="4" name="TextBox 3"/>
          <p:cNvSpPr txBox="1"/>
          <p:nvPr/>
        </p:nvSpPr>
        <p:spPr>
          <a:xfrm>
            <a:off x="2279576" y="4621890"/>
            <a:ext cx="8136904" cy="1846659"/>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 i, $t2 =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beq  $t1, $t2, IF	   # branch if ( i == j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addi $t2, $t2, -1	   # 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END           	   # jump over 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IF:	  addi $t1, $t1, 1 	   # 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 	  add $t2, $t2, $t1 	   # j += i </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5" name="TextBox 4"/>
          <p:cNvSpPr txBox="1"/>
          <p:nvPr/>
        </p:nvSpPr>
        <p:spPr>
          <a:xfrm>
            <a:off x="2279576" y="1426464"/>
            <a:ext cx="8136904" cy="1846659"/>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 i, $t2 =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bne  $t1, $t2, ELSE   # branch if ! ( i == j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addi $t1, $t1, 1      #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END                 # jump over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ELSE:	  addi $t2, $t2, -1     # 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 	  add $t2, $t2, $t1     # j += i </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831656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512064"/>
            <a:ext cx="7931224" cy="914400"/>
          </a:xfrm>
        </p:spPr>
        <p:txBody>
          <a:bodyPr/>
          <a:lstStyle/>
          <a:p>
            <a:r>
              <a:rPr lang="en-US" dirty="0"/>
              <a:t>Multiple if conditions</a:t>
            </a:r>
            <a:endParaRPr lang="en-CA" dirty="0"/>
          </a:p>
        </p:txBody>
      </p:sp>
      <p:sp>
        <p:nvSpPr>
          <p:cNvPr id="4" name="TextBox 3"/>
          <p:cNvSpPr txBox="1"/>
          <p:nvPr/>
        </p:nvSpPr>
        <p:spPr>
          <a:xfrm>
            <a:off x="2367449" y="1597805"/>
            <a:ext cx="4104456" cy="1569660"/>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if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j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 if-body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 else-body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k ;</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9" name="Flowchart: Process 8"/>
          <p:cNvSpPr/>
          <p:nvPr/>
        </p:nvSpPr>
        <p:spPr>
          <a:xfrm>
            <a:off x="8038079" y="3775290"/>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if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0" name="Flowchart: Decision 9"/>
          <p:cNvSpPr/>
          <p:nvPr/>
        </p:nvSpPr>
        <p:spPr>
          <a:xfrm>
            <a:off x="7858059" y="1530047"/>
            <a:ext cx="1512168" cy="792088"/>
          </a:xfrm>
          <a:prstGeom prst="flowChartDecision">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=j</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1" name="Flowchart: Decision 10"/>
          <p:cNvSpPr/>
          <p:nvPr/>
        </p:nvSpPr>
        <p:spPr>
          <a:xfrm>
            <a:off x="7858059" y="2642555"/>
            <a:ext cx="1512168" cy="792088"/>
          </a:xfrm>
          <a:prstGeom prst="flowChartDecision">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=k</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2" name="Flowchart: Process 11"/>
          <p:cNvSpPr/>
          <p:nvPr/>
        </p:nvSpPr>
        <p:spPr>
          <a:xfrm>
            <a:off x="8038079" y="4836017"/>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else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3" name="Flowchart: Terminator 12"/>
          <p:cNvSpPr/>
          <p:nvPr/>
        </p:nvSpPr>
        <p:spPr>
          <a:xfrm>
            <a:off x="7744403" y="5896744"/>
            <a:ext cx="1739481" cy="504056"/>
          </a:xfrm>
          <a:prstGeom prst="flowChartTerminator">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4" name="Elbow Connector 13"/>
          <p:cNvCxnSpPr>
            <a:stCxn id="10" idx="3"/>
            <a:endCxn id="9" idx="3"/>
          </p:cNvCxnSpPr>
          <p:nvPr/>
        </p:nvCxnSpPr>
        <p:spPr>
          <a:xfrm flipH="1">
            <a:off x="9190207" y="1926092"/>
            <a:ext cx="180020" cy="2209239"/>
          </a:xfrm>
          <a:prstGeom prst="bentConnector3">
            <a:avLst>
              <a:gd name="adj1" fmla="val -126986"/>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85680" y="2260140"/>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a:ea typeface="+mn-ea"/>
                <a:cs typeface="+mn-cs"/>
              </a:rPr>
              <a:t>false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27" name="Elbow Connector 26"/>
          <p:cNvCxnSpPr/>
          <p:nvPr/>
        </p:nvCxnSpPr>
        <p:spPr>
          <a:xfrm rot="5400000">
            <a:off x="8431986" y="2508893"/>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72461" y="2182580"/>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a:ea typeface="+mn-ea"/>
                <a:cs typeface="+mn-cs"/>
              </a:rPr>
              <a:t>true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9" name="TextBox 28"/>
          <p:cNvSpPr txBox="1"/>
          <p:nvPr/>
        </p:nvSpPr>
        <p:spPr>
          <a:xfrm>
            <a:off x="7934260" y="3363026"/>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a:ea typeface="+mn-ea"/>
                <a:cs typeface="+mn-cs"/>
              </a:rPr>
              <a:t>true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30" name="Elbow Connector 29"/>
          <p:cNvCxnSpPr/>
          <p:nvPr/>
        </p:nvCxnSpPr>
        <p:spPr>
          <a:xfrm rot="5400000">
            <a:off x="8431986" y="3623933"/>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7844249" y="3046122"/>
            <a:ext cx="180020" cy="2209239"/>
          </a:xfrm>
          <a:prstGeom prst="bentConnector3">
            <a:avLst>
              <a:gd name="adj1" fmla="val -126986"/>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85183" y="3206892"/>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a:ea typeface="+mn-ea"/>
                <a:cs typeface="+mn-cs"/>
              </a:rPr>
              <a:t>false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grpSp>
        <p:nvGrpSpPr>
          <p:cNvPr id="54" name="Group 53"/>
          <p:cNvGrpSpPr/>
          <p:nvPr/>
        </p:nvGrpSpPr>
        <p:grpSpPr>
          <a:xfrm>
            <a:off x="7176121" y="4135330"/>
            <a:ext cx="861959" cy="2013442"/>
            <a:chOff x="5652120" y="4135330"/>
            <a:chExt cx="861959" cy="2013442"/>
          </a:xfrm>
        </p:grpSpPr>
        <p:cxnSp>
          <p:nvCxnSpPr>
            <p:cNvPr id="43" name="Straight Connector 42"/>
            <p:cNvCxnSpPr>
              <a:stCxn id="9" idx="1"/>
            </p:cNvCxnSpPr>
            <p:nvPr/>
          </p:nvCxnSpPr>
          <p:spPr>
            <a:xfrm flipH="1">
              <a:off x="5652120" y="4135330"/>
              <a:ext cx="861959" cy="0"/>
            </a:xfrm>
            <a:prstGeom prst="line">
              <a:avLst/>
            </a:prstGeom>
            <a:ln w="28575">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52120" y="4135330"/>
              <a:ext cx="0" cy="2013442"/>
            </a:xfrm>
            <a:prstGeom prst="line">
              <a:avLst/>
            </a:prstGeom>
            <a:ln w="28575">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3" idx="1"/>
            </p:cNvCxnSpPr>
            <p:nvPr/>
          </p:nvCxnSpPr>
          <p:spPr>
            <a:xfrm>
              <a:off x="5652120" y="6148772"/>
              <a:ext cx="568282" cy="0"/>
            </a:xfrm>
            <a:prstGeom prst="straightConnector1">
              <a:avLst/>
            </a:prstGeom>
            <a:ln w="28575">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Elbow Connector 52"/>
          <p:cNvCxnSpPr/>
          <p:nvPr/>
        </p:nvCxnSpPr>
        <p:spPr>
          <a:xfrm rot="5400000">
            <a:off x="8402421" y="5735050"/>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ectangular Callout 2"/>
          <p:cNvSpPr/>
          <p:nvPr/>
        </p:nvSpPr>
        <p:spPr>
          <a:xfrm>
            <a:off x="3359697" y="3805021"/>
            <a:ext cx="2732747" cy="720080"/>
          </a:xfrm>
          <a:prstGeom prst="wedgeRectCallout">
            <a:avLst>
              <a:gd name="adj1" fmla="val 80517"/>
              <a:gd name="adj2" fmla="val -93103"/>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orbel"/>
                <a:ea typeface="+mn-ea"/>
                <a:cs typeface="+mn-cs"/>
              </a:rPr>
              <a:t>Branch on FALSE!</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36778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5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p:bldP spid="28" grpId="0"/>
      <p:bldP spid="29" grpId="0"/>
      <p:bldP spid="32"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512064"/>
            <a:ext cx="7931224" cy="914400"/>
          </a:xfrm>
        </p:spPr>
        <p:txBody>
          <a:bodyPr/>
          <a:lstStyle/>
          <a:p>
            <a:r>
              <a:rPr lang="en-US" dirty="0"/>
              <a:t>Multiple if conditions</a:t>
            </a:r>
            <a:endParaRPr lang="en-CA" dirty="0"/>
          </a:p>
        </p:txBody>
      </p:sp>
      <p:sp>
        <p:nvSpPr>
          <p:cNvPr id="4" name="TextBox 3"/>
          <p:cNvSpPr txBox="1"/>
          <p:nvPr/>
        </p:nvSpPr>
        <p:spPr>
          <a:xfrm>
            <a:off x="2367449" y="1597805"/>
            <a:ext cx="4104456" cy="1569660"/>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if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j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 if-body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 else-body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k ;</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9" name="Flowchart: Process 8"/>
          <p:cNvSpPr/>
          <p:nvPr/>
        </p:nvSpPr>
        <p:spPr>
          <a:xfrm>
            <a:off x="8038079" y="3775290"/>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if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0" name="Flowchart: Decision 9"/>
          <p:cNvSpPr/>
          <p:nvPr/>
        </p:nvSpPr>
        <p:spPr>
          <a:xfrm>
            <a:off x="7858059" y="1530047"/>
            <a:ext cx="1512168" cy="792088"/>
          </a:xfrm>
          <a:prstGeom prst="flowChartDecision">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=j</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1" name="Flowchart: Decision 10"/>
          <p:cNvSpPr/>
          <p:nvPr/>
        </p:nvSpPr>
        <p:spPr>
          <a:xfrm>
            <a:off x="7858059" y="2642555"/>
            <a:ext cx="1512168" cy="792088"/>
          </a:xfrm>
          <a:prstGeom prst="flowChartDecision">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FF00"/>
                </a:solidFill>
                <a:effectLst/>
                <a:uLnTx/>
                <a:uFillTx/>
                <a:latin typeface="Courier New" pitchFamily="49" charset="0"/>
                <a:ea typeface="+mn-ea"/>
                <a:cs typeface="Courier New" pitchFamily="49" charset="0"/>
              </a:rPr>
              <a:t>i</a:t>
            </a:r>
            <a:r>
              <a:rPr kumimoji="0" lang="en-US"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!=k</a:t>
            </a:r>
            <a:endParaRPr kumimoji="0" lang="en-CA" sz="18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endParaRPr>
          </a:p>
        </p:txBody>
      </p:sp>
      <p:sp>
        <p:nvSpPr>
          <p:cNvPr id="12" name="Flowchart: Process 11"/>
          <p:cNvSpPr/>
          <p:nvPr/>
        </p:nvSpPr>
        <p:spPr>
          <a:xfrm>
            <a:off x="8038079" y="4836017"/>
            <a:ext cx="1152128" cy="720080"/>
          </a:xfrm>
          <a:prstGeom prst="flowChartProcess">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else block</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13" name="Flowchart: Terminator 12"/>
          <p:cNvSpPr/>
          <p:nvPr/>
        </p:nvSpPr>
        <p:spPr>
          <a:xfrm>
            <a:off x="7744403" y="5896744"/>
            <a:ext cx="1739481" cy="504056"/>
          </a:xfrm>
          <a:prstGeom prst="flowChartTerminator">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cxnSp>
        <p:nvCxnSpPr>
          <p:cNvPr id="14" name="Elbow Connector 13"/>
          <p:cNvCxnSpPr>
            <a:stCxn id="10" idx="3"/>
            <a:endCxn id="9" idx="3"/>
          </p:cNvCxnSpPr>
          <p:nvPr/>
        </p:nvCxnSpPr>
        <p:spPr>
          <a:xfrm flipH="1">
            <a:off x="9190207" y="1926092"/>
            <a:ext cx="180020" cy="2209239"/>
          </a:xfrm>
          <a:prstGeom prst="bentConnector3">
            <a:avLst>
              <a:gd name="adj1" fmla="val -126986"/>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85680" y="2260140"/>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a:ea typeface="+mn-ea"/>
                <a:cs typeface="+mn-cs"/>
              </a:rPr>
              <a:t>false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27" name="Elbow Connector 26"/>
          <p:cNvCxnSpPr/>
          <p:nvPr/>
        </p:nvCxnSpPr>
        <p:spPr>
          <a:xfrm rot="5400000">
            <a:off x="8431986" y="2508893"/>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72461" y="2182580"/>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a:ea typeface="+mn-ea"/>
                <a:cs typeface="+mn-cs"/>
              </a:rPr>
              <a:t>true</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9" name="TextBox 28"/>
          <p:cNvSpPr txBox="1"/>
          <p:nvPr/>
        </p:nvSpPr>
        <p:spPr>
          <a:xfrm>
            <a:off x="7934260" y="3363026"/>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orbel"/>
                <a:ea typeface="+mn-ea"/>
                <a:cs typeface="+mn-cs"/>
              </a:rPr>
              <a:t>false</a:t>
            </a:r>
            <a:endParaRPr kumimoji="0" lang="en-CA" sz="1800" b="0" i="0" u="none" strike="noStrike" kern="1200" cap="none" spc="0" normalizeH="0" baseline="0" noProof="0" dirty="0">
              <a:ln>
                <a:noFill/>
              </a:ln>
              <a:solidFill>
                <a:srgbClr val="FFFF00"/>
              </a:solidFill>
              <a:effectLst/>
              <a:uLnTx/>
              <a:uFillTx/>
              <a:latin typeface="Corbel"/>
              <a:ea typeface="+mn-ea"/>
              <a:cs typeface="+mn-cs"/>
            </a:endParaRPr>
          </a:p>
        </p:txBody>
      </p:sp>
      <p:cxnSp>
        <p:nvCxnSpPr>
          <p:cNvPr id="30" name="Elbow Connector 29"/>
          <p:cNvCxnSpPr/>
          <p:nvPr/>
        </p:nvCxnSpPr>
        <p:spPr>
          <a:xfrm rot="5400000">
            <a:off x="8431986" y="3623933"/>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7844249" y="3046122"/>
            <a:ext cx="180020" cy="2209239"/>
          </a:xfrm>
          <a:prstGeom prst="bentConnector3">
            <a:avLst>
              <a:gd name="adj1" fmla="val -126986"/>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85183" y="3206892"/>
            <a:ext cx="9022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orbel"/>
                <a:ea typeface="+mn-ea"/>
                <a:cs typeface="+mn-cs"/>
              </a:rPr>
              <a:t>true</a:t>
            </a:r>
            <a:endParaRPr kumimoji="0" lang="en-CA" sz="1800" b="0" i="0" u="none" strike="noStrike" kern="1200" cap="none" spc="0" normalizeH="0" baseline="0" noProof="0" dirty="0">
              <a:ln>
                <a:noFill/>
              </a:ln>
              <a:solidFill>
                <a:srgbClr val="FFFF00"/>
              </a:solidFill>
              <a:effectLst/>
              <a:uLnTx/>
              <a:uFillTx/>
              <a:latin typeface="Corbel"/>
              <a:ea typeface="+mn-ea"/>
              <a:cs typeface="+mn-cs"/>
            </a:endParaRPr>
          </a:p>
        </p:txBody>
      </p:sp>
      <p:grpSp>
        <p:nvGrpSpPr>
          <p:cNvPr id="54" name="Group 53"/>
          <p:cNvGrpSpPr/>
          <p:nvPr/>
        </p:nvGrpSpPr>
        <p:grpSpPr>
          <a:xfrm>
            <a:off x="7176121" y="4135330"/>
            <a:ext cx="861959" cy="2013442"/>
            <a:chOff x="5652120" y="4135330"/>
            <a:chExt cx="861959" cy="2013442"/>
          </a:xfrm>
        </p:grpSpPr>
        <p:cxnSp>
          <p:nvCxnSpPr>
            <p:cNvPr id="43" name="Straight Connector 42"/>
            <p:cNvCxnSpPr>
              <a:stCxn id="9" idx="1"/>
            </p:cNvCxnSpPr>
            <p:nvPr/>
          </p:nvCxnSpPr>
          <p:spPr>
            <a:xfrm flipH="1">
              <a:off x="5652120" y="4135330"/>
              <a:ext cx="861959" cy="0"/>
            </a:xfrm>
            <a:prstGeom prst="line">
              <a:avLst/>
            </a:prstGeom>
            <a:ln w="28575">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52120" y="4135330"/>
              <a:ext cx="0" cy="2013442"/>
            </a:xfrm>
            <a:prstGeom prst="line">
              <a:avLst/>
            </a:prstGeom>
            <a:ln w="28575">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3" idx="1"/>
            </p:cNvCxnSpPr>
            <p:nvPr/>
          </p:nvCxnSpPr>
          <p:spPr>
            <a:xfrm>
              <a:off x="5652120" y="6148772"/>
              <a:ext cx="568282" cy="0"/>
            </a:xfrm>
            <a:prstGeom prst="straightConnector1">
              <a:avLst/>
            </a:prstGeom>
            <a:ln w="28575">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Elbow Connector 52"/>
          <p:cNvCxnSpPr/>
          <p:nvPr/>
        </p:nvCxnSpPr>
        <p:spPr>
          <a:xfrm rot="5400000">
            <a:off x="8402421" y="5735050"/>
            <a:ext cx="360040" cy="2137"/>
          </a:xfrm>
          <a:prstGeom prst="bent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135561" y="3933056"/>
            <a:ext cx="4336345" cy="2123658"/>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 i, $t2 = j, $t3 = 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beq $t1, $t2, IF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bne $t1, $t3, ELSE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IF: 	addi $t1, $t1,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END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ELSE:	addi $t2, $t2,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 	add $t2, $t1, $t3  	</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8902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xEl>
                                              <p:pRg st="1" end="1"/>
                                            </p:txEl>
                                          </p:spTgt>
                                        </p:tgtEl>
                                        <p:attrNameLst>
                                          <p:attrName>style.visibility</p:attrName>
                                        </p:attrNameLst>
                                      </p:cBhvr>
                                      <p:to>
                                        <p:strVal val="visible"/>
                                      </p:to>
                                    </p:set>
                                    <p:animEffect transition="in" filter="fade">
                                      <p:cBhvr>
                                        <p:cTn id="12" dur="500"/>
                                        <p:tgtEl>
                                          <p:spTgt spid="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xEl>
                                              <p:pRg st="2" end="2"/>
                                            </p:txEl>
                                          </p:spTgt>
                                        </p:tgtEl>
                                        <p:attrNameLst>
                                          <p:attrName>style.visibility</p:attrName>
                                        </p:attrNameLst>
                                      </p:cBhvr>
                                      <p:to>
                                        <p:strVal val="visible"/>
                                      </p:to>
                                    </p:set>
                                    <p:animEffect transition="in" filter="fade">
                                      <p:cBhvr>
                                        <p:cTn id="17" dur="500"/>
                                        <p:tgtEl>
                                          <p:spTgt spid="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xEl>
                                              <p:pRg st="3" end="3"/>
                                            </p:txEl>
                                          </p:spTgt>
                                        </p:tgtEl>
                                        <p:attrNameLst>
                                          <p:attrName>style.visibility</p:attrName>
                                        </p:attrNameLst>
                                      </p:cBhvr>
                                      <p:to>
                                        <p:strVal val="visible"/>
                                      </p:to>
                                    </p:set>
                                    <p:animEffect transition="in" filter="fade">
                                      <p:cBhvr>
                                        <p:cTn id="22" dur="500"/>
                                        <p:tgtEl>
                                          <p:spTgt spid="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xEl>
                                              <p:pRg st="4" end="4"/>
                                            </p:txEl>
                                          </p:spTgt>
                                        </p:tgtEl>
                                        <p:attrNameLst>
                                          <p:attrName>style.visibility</p:attrName>
                                        </p:attrNameLst>
                                      </p:cBhvr>
                                      <p:to>
                                        <p:strVal val="visible"/>
                                      </p:to>
                                    </p:set>
                                    <p:animEffect transition="in" filter="fade">
                                      <p:cBhvr>
                                        <p:cTn id="27" dur="500"/>
                                        <p:tgtEl>
                                          <p:spTgt spid="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xEl>
                                              <p:pRg st="5" end="5"/>
                                            </p:txEl>
                                          </p:spTgt>
                                        </p:tgtEl>
                                        <p:attrNameLst>
                                          <p:attrName>style.visibility</p:attrName>
                                        </p:attrNameLst>
                                      </p:cBhvr>
                                      <p:to>
                                        <p:strVal val="visible"/>
                                      </p:to>
                                    </p:set>
                                    <p:animEffect transition="in" filter="fade">
                                      <p:cBhvr>
                                        <p:cTn id="32" dur="500"/>
                                        <p:tgtEl>
                                          <p:spTgt spid="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xEl>
                                              <p:pRg st="6" end="6"/>
                                            </p:txEl>
                                          </p:spTgt>
                                        </p:tgtEl>
                                        <p:attrNameLst>
                                          <p:attrName>style.visibility</p:attrName>
                                        </p:attrNameLst>
                                      </p:cBhvr>
                                      <p:to>
                                        <p:strVal val="visible"/>
                                      </p:to>
                                    </p:set>
                                    <p:animEffect transition="in" filter="fade">
                                      <p:cBhvr>
                                        <p:cTn id="37" dur="500"/>
                                        <p:tgtEl>
                                          <p:spTgt spid="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5760" y="2636913"/>
            <a:ext cx="28083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6000" b="0" i="0" u="none" strike="noStrike" kern="1200" cap="none" spc="0" normalizeH="0" baseline="0" noProof="0" dirty="0">
                <a:ln>
                  <a:noFill/>
                </a:ln>
                <a:solidFill>
                  <a:prstClr val="white"/>
                </a:solidFill>
                <a:effectLst/>
                <a:uLnTx/>
                <a:uFillTx/>
                <a:latin typeface="Corbel"/>
                <a:ea typeface="+mn-ea"/>
                <a:cs typeface="+mn-cs"/>
              </a:rPr>
              <a:t>Loops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016998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in MIPS (while loop)</a:t>
            </a:r>
            <a:endParaRPr lang="en-CA" dirty="0"/>
          </a:p>
        </p:txBody>
      </p:sp>
      <p:sp>
        <p:nvSpPr>
          <p:cNvPr id="3" name="Content Placeholder 2"/>
          <p:cNvSpPr>
            <a:spLocks noGrp="1"/>
          </p:cNvSpPr>
          <p:nvPr>
            <p:ph idx="1"/>
          </p:nvPr>
        </p:nvSpPr>
        <p:spPr>
          <a:xfrm>
            <a:off x="2423592" y="1412776"/>
            <a:ext cx="7772400" cy="5112568"/>
          </a:xfrm>
        </p:spPr>
        <p:txBody>
          <a:bodyPr>
            <a:normAutofit/>
          </a:bodyPr>
          <a:lstStyle/>
          <a:p>
            <a:r>
              <a:rPr lang="en-US" dirty="0"/>
              <a:t>Example of a simple loop, in assembly:</a:t>
            </a:r>
          </a:p>
          <a:p>
            <a:pPr lvl="1"/>
            <a:endParaRPr lang="en-US" dirty="0"/>
          </a:p>
          <a:p>
            <a:pPr lvl="1"/>
            <a:endParaRPr lang="en-US" dirty="0"/>
          </a:p>
          <a:p>
            <a:pPr lvl="1"/>
            <a:endParaRPr lang="en-US" dirty="0"/>
          </a:p>
          <a:p>
            <a:pPr lvl="1"/>
            <a:endParaRPr lang="en-US" dirty="0"/>
          </a:p>
          <a:p>
            <a:pPr lvl="1"/>
            <a:endParaRPr lang="en-US" dirty="0"/>
          </a:p>
          <a:p>
            <a:r>
              <a:rPr lang="en-US" dirty="0"/>
              <a:t>…which is the same as saying (in C):</a:t>
            </a:r>
            <a:endParaRPr lang="en-CA" dirty="0"/>
          </a:p>
        </p:txBody>
      </p:sp>
      <p:sp>
        <p:nvSpPr>
          <p:cNvPr id="5" name="TextBox 4"/>
          <p:cNvSpPr txBox="1"/>
          <p:nvPr/>
        </p:nvSpPr>
        <p:spPr>
          <a:xfrm>
            <a:off x="2438400" y="2190219"/>
            <a:ext cx="7427168" cy="2123658"/>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 </a:t>
            </a:r>
            <a:r>
              <a:rPr kumimoji="0" lang="en-US"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 n</a:t>
            </a:r>
            <a:endPar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add $t0, $zero, $zero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$zero, 100    # n =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START: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beq</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$t1, END       # if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n, END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$t0, 1        # </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6" name="TextBox 5"/>
          <p:cNvSpPr txBox="1"/>
          <p:nvPr/>
        </p:nvSpPr>
        <p:spPr>
          <a:xfrm>
            <a:off x="4367808" y="5077634"/>
            <a:ext cx="3096344" cy="1015663"/>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while (</a:t>
            </a:r>
            <a:r>
              <a:rPr kumimoji="0" lang="en-US"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100)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US"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8662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the processor</a:t>
            </a:r>
            <a:endParaRPr lang="en-CA" dirty="0"/>
          </a:p>
        </p:txBody>
      </p:sp>
      <p:sp>
        <p:nvSpPr>
          <p:cNvPr id="3" name="Content Placeholder 2"/>
          <p:cNvSpPr>
            <a:spLocks noGrp="1"/>
          </p:cNvSpPr>
          <p:nvPr>
            <p:ph idx="1"/>
          </p:nvPr>
        </p:nvSpPr>
        <p:spPr>
          <a:xfrm>
            <a:off x="1219200" y="1628800"/>
            <a:ext cx="6893024" cy="4726760"/>
          </a:xfrm>
        </p:spPr>
        <p:txBody>
          <a:bodyPr/>
          <a:lstStyle/>
          <a:p>
            <a:r>
              <a:rPr lang="en-US" dirty="0"/>
              <a:t>Things to learn:</a:t>
            </a:r>
          </a:p>
          <a:p>
            <a:pPr lvl="1"/>
            <a:r>
              <a:rPr lang="en-US" dirty="0"/>
              <a:t>Control unit signals to the </a:t>
            </a:r>
            <a:r>
              <a:rPr lang="en-US" dirty="0" err="1"/>
              <a:t>datapath</a:t>
            </a:r>
            <a:endParaRPr lang="en-US" dirty="0"/>
          </a:p>
          <a:p>
            <a:pPr lvl="1"/>
            <a:r>
              <a:rPr lang="en-US" dirty="0"/>
              <a:t>Machine code instructions</a:t>
            </a:r>
          </a:p>
          <a:p>
            <a:pPr lvl="1"/>
            <a:r>
              <a:rPr lang="en-US" dirty="0"/>
              <a:t>Assembly language				 instructions</a:t>
            </a:r>
          </a:p>
          <a:p>
            <a:pPr lvl="1"/>
            <a:r>
              <a:rPr lang="en-US" dirty="0"/>
              <a:t>Programming in				 assembly language</a:t>
            </a:r>
            <a:endParaRPr lang="en-CA" dirty="0"/>
          </a:p>
        </p:txBody>
      </p:sp>
      <p:pic>
        <p:nvPicPr>
          <p:cNvPr id="1026" name="Picture 2" descr="http://www.tony5m17h.net/MatrixCode.gif"/>
          <p:cNvPicPr>
            <a:picLocks noChangeAspect="1" noChangeArrowheads="1"/>
          </p:cNvPicPr>
          <p:nvPr/>
        </p:nvPicPr>
        <p:blipFill>
          <a:blip r:embed="rId2" cstate="print"/>
          <a:srcRect/>
          <a:stretch>
            <a:fillRect/>
          </a:stretch>
        </p:blipFill>
        <p:spPr bwMode="auto">
          <a:xfrm rot="21393840">
            <a:off x="6384033" y="3501008"/>
            <a:ext cx="3499857" cy="2654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loop</a:t>
            </a:r>
            <a:endParaRPr lang="en-CA" dirty="0"/>
          </a:p>
        </p:txBody>
      </p:sp>
      <p:sp>
        <p:nvSpPr>
          <p:cNvPr id="3" name="Content Placeholder 2"/>
          <p:cNvSpPr>
            <a:spLocks noGrp="1"/>
          </p:cNvSpPr>
          <p:nvPr>
            <p:ph idx="1"/>
          </p:nvPr>
        </p:nvSpPr>
        <p:spPr>
          <a:xfrm>
            <a:off x="2438400" y="2924944"/>
            <a:ext cx="7772400" cy="1008112"/>
          </a:xfrm>
        </p:spPr>
        <p:txBody>
          <a:bodyPr/>
          <a:lstStyle/>
          <a:p>
            <a:r>
              <a:rPr lang="en-US" dirty="0"/>
              <a:t>For loops (such as above) are usually implemented with the following structure:</a:t>
            </a:r>
            <a:endParaRPr lang="en-CA" dirty="0"/>
          </a:p>
        </p:txBody>
      </p:sp>
      <p:sp>
        <p:nvSpPr>
          <p:cNvPr id="4" name="TextBox 3"/>
          <p:cNvSpPr txBox="1"/>
          <p:nvPr/>
        </p:nvSpPr>
        <p:spPr>
          <a:xfrm>
            <a:off x="3287688" y="1628801"/>
            <a:ext cx="5688632" cy="1015663"/>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for ( &lt;init&gt; ; &lt;</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cond</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&gt; ; &lt;update&gt;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&lt;for body&gt;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5" name="TextBox 4"/>
          <p:cNvSpPr txBox="1"/>
          <p:nvPr/>
        </p:nvSpPr>
        <p:spPr>
          <a:xfrm>
            <a:off x="3431704" y="4149081"/>
            <a:ext cx="5256584" cy="1846659"/>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&lt;init&gt;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START:	  if (!&lt;</a:t>
            </a:r>
            <a:r>
              <a:rPr kumimoji="0" lang="en-CA" sz="18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cond</a:t>
            </a: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&gt;) branch to END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&lt;for-body&gt;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UPDATE:  &lt;update&gt;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jump to START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a:t>
            </a:r>
            <a:endParaRPr kumimoji="0" lang="en-US" sz="18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983984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76672"/>
            <a:ext cx="7772400" cy="914400"/>
          </a:xfrm>
        </p:spPr>
        <p:txBody>
          <a:bodyPr/>
          <a:lstStyle/>
          <a:p>
            <a:r>
              <a:rPr lang="en-US" dirty="0"/>
              <a:t>Exercise:</a:t>
            </a:r>
            <a:endParaRPr lang="en-CA" dirty="0"/>
          </a:p>
        </p:txBody>
      </p:sp>
      <p:sp>
        <p:nvSpPr>
          <p:cNvPr id="3" name="TextBox 2"/>
          <p:cNvSpPr txBox="1"/>
          <p:nvPr/>
        </p:nvSpPr>
        <p:spPr>
          <a:xfrm>
            <a:off x="2421887" y="3501009"/>
            <a:ext cx="7704856" cy="243143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 </a:t>
            </a:r>
            <a:r>
              <a:rPr kumimoji="0" lang="en-US"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 j</a:t>
            </a:r>
            <a:endPar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add $t1, $zero, $zero		# set j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$t0, $zero, $zero		# set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$t9, $zero, 100		# set $t9 to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START: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beq</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$t9, EXIT		# branch if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$t1, $t1, $t0		# j = j +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UPDATE: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$t0, 1		#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EXIT:</a:t>
            </a:r>
            <a:endPar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4" name="TextBox 3"/>
          <p:cNvSpPr txBox="1"/>
          <p:nvPr/>
        </p:nvSpPr>
        <p:spPr>
          <a:xfrm>
            <a:off x="3863752" y="1556792"/>
            <a:ext cx="4032448" cy="1415772"/>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j =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for ( _____ ; _____ ; _____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j +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endPar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57371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74047"/>
            <a:ext cx="3706180" cy="914400"/>
          </a:xfrm>
        </p:spPr>
        <p:txBody>
          <a:bodyPr/>
          <a:lstStyle/>
          <a:p>
            <a:r>
              <a:rPr lang="en-US" dirty="0"/>
              <a:t>Answer</a:t>
            </a:r>
            <a:endParaRPr lang="en-CA" dirty="0"/>
          </a:p>
        </p:txBody>
      </p:sp>
      <p:sp>
        <p:nvSpPr>
          <p:cNvPr id="3" name="Content Placeholder 2"/>
          <p:cNvSpPr>
            <a:spLocks noGrp="1"/>
          </p:cNvSpPr>
          <p:nvPr>
            <p:ph idx="1"/>
          </p:nvPr>
        </p:nvSpPr>
        <p:spPr>
          <a:xfrm>
            <a:off x="2438400" y="2492896"/>
            <a:ext cx="7772400" cy="3960440"/>
          </a:xfrm>
        </p:spPr>
        <p:txBody>
          <a:bodyPr>
            <a:normAutofit lnSpcReduction="10000"/>
          </a:bodyPr>
          <a:lstStyle/>
          <a:p>
            <a:r>
              <a:rPr lang="en-US" dirty="0"/>
              <a:t>This translates to:</a:t>
            </a:r>
          </a:p>
          <a:p>
            <a:endParaRPr lang="en-US" dirty="0"/>
          </a:p>
          <a:p>
            <a:endParaRPr lang="en-US" dirty="0"/>
          </a:p>
          <a:p>
            <a:endParaRPr lang="en-US" dirty="0"/>
          </a:p>
          <a:p>
            <a:endParaRPr lang="en-US" dirty="0"/>
          </a:p>
          <a:p>
            <a:endParaRPr lang="en-US" dirty="0"/>
          </a:p>
          <a:p>
            <a:r>
              <a:rPr lang="en-US" dirty="0">
                <a:latin typeface="Courier New" pitchFamily="49" charset="0"/>
                <a:cs typeface="Courier New" pitchFamily="49" charset="0"/>
              </a:rPr>
              <a:t>while</a:t>
            </a:r>
            <a:r>
              <a:rPr lang="en-US" dirty="0"/>
              <a:t> loops are the same, without the initialization and update sections.</a:t>
            </a:r>
          </a:p>
        </p:txBody>
      </p:sp>
      <p:sp>
        <p:nvSpPr>
          <p:cNvPr id="4" name="TextBox 3"/>
          <p:cNvSpPr txBox="1"/>
          <p:nvPr/>
        </p:nvSpPr>
        <p:spPr>
          <a:xfrm>
            <a:off x="3791744" y="1088447"/>
            <a:ext cx="3744416" cy="1415772"/>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j =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for ( </a:t>
            </a:r>
            <a:r>
              <a:rPr kumimoji="0" lang="en-CA" sz="1600" b="1" i="0" u="none" strike="noStrike" kern="1200" cap="none" spc="0" normalizeH="0" baseline="0" noProof="0" dirty="0" err="1">
                <a:ln>
                  <a:noFill/>
                </a:ln>
                <a:solidFill>
                  <a:srgbClr val="FFFF00"/>
                </a:solidFill>
                <a:effectLst/>
                <a:uLnTx/>
                <a:uFillTx/>
                <a:latin typeface="Courier New" pitchFamily="49" charset="0"/>
                <a:ea typeface="+mn-ea"/>
                <a:cs typeface="Courier New" pitchFamily="49" charset="0"/>
              </a:rPr>
              <a:t>i</a:t>
            </a:r>
            <a:r>
              <a:rPr kumimoji="0" lang="en-CA" sz="16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=0 ; </a:t>
            </a:r>
            <a:r>
              <a:rPr kumimoji="0" lang="en-CA" sz="1600" b="1" i="0" u="none" strike="noStrike" kern="1200" cap="none" spc="0" normalizeH="0" baseline="0" noProof="0" dirty="0" err="1">
                <a:ln>
                  <a:noFill/>
                </a:ln>
                <a:solidFill>
                  <a:srgbClr val="FFFF00"/>
                </a:solidFill>
                <a:effectLst/>
                <a:uLnTx/>
                <a:uFillTx/>
                <a:latin typeface="Courier New" pitchFamily="49" charset="0"/>
                <a:ea typeface="+mn-ea"/>
                <a:cs typeface="Courier New" pitchFamily="49" charset="0"/>
              </a:rPr>
              <a:t>i</a:t>
            </a:r>
            <a:r>
              <a:rPr kumimoji="0" lang="en-CA" sz="16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!=100 ; </a:t>
            </a:r>
            <a:r>
              <a:rPr kumimoji="0" lang="en-CA" sz="1600" b="1" i="0" u="none" strike="noStrike" kern="1200" cap="none" spc="0" normalizeH="0" baseline="0" noProof="0" dirty="0" err="1">
                <a:ln>
                  <a:noFill/>
                </a:ln>
                <a:solidFill>
                  <a:srgbClr val="FFFF00"/>
                </a:solidFill>
                <a:effectLst/>
                <a:uLnTx/>
                <a:uFillTx/>
                <a:latin typeface="Courier New" pitchFamily="49" charset="0"/>
                <a:ea typeface="+mn-ea"/>
                <a:cs typeface="Courier New" pitchFamily="49" charset="0"/>
              </a:rPr>
              <a:t>i</a:t>
            </a:r>
            <a:r>
              <a:rPr kumimoji="0" lang="en-CA" sz="1600" b="1" i="0" u="none" strike="noStrike" kern="1200" cap="none" spc="0" normalizeH="0" baseline="0" noProof="0" dirty="0">
                <a:ln>
                  <a:noFill/>
                </a:ln>
                <a:solidFill>
                  <a:srgbClr val="FFFF00"/>
                </a:solidFill>
                <a:effectLst/>
                <a:uLnTx/>
                <a:uFillTx/>
                <a:latin typeface="Courier New" pitchFamily="49" charset="0"/>
                <a:ea typeface="+mn-ea"/>
                <a:cs typeface="Courier New" pitchFamily="49" charset="0"/>
              </a:rPr>
              <a:t>++ </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 j +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t>
            </a:r>
            <a:endPar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5" name="TextBox 4"/>
          <p:cNvSpPr txBox="1"/>
          <p:nvPr/>
        </p:nvSpPr>
        <p:spPr>
          <a:xfrm>
            <a:off x="2351584" y="2996953"/>
            <a:ext cx="7704856" cy="243143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 </a:t>
            </a:r>
            <a:r>
              <a:rPr kumimoji="0" lang="en-US"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$t1 = j</a:t>
            </a:r>
            <a:endPar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main:	 add $t1, $zero, $zero		# set j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$t0, $zero, $zero		# set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$t9, $zero, 100		# set $t9 to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START: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beq</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$t9, EXIT		# branch if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$t1, $t1, $t0		# j = j +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UPDATE: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$t0, $t0, 1		# </a:t>
            </a:r>
            <a:r>
              <a:rPr kumimoji="0" lang="en-CA" sz="16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a:t>
            </a: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EXIT:</a:t>
            </a:r>
            <a:endParaRPr kumimoji="0" lang="en-US" sz="16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20205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32656"/>
            <a:ext cx="7772400" cy="914400"/>
          </a:xfrm>
        </p:spPr>
        <p:txBody>
          <a:bodyPr/>
          <a:lstStyle/>
          <a:p>
            <a:r>
              <a:rPr lang="en-US" dirty="0"/>
              <a:t>Another exercise</a:t>
            </a:r>
            <a:endParaRPr lang="en-CA" dirty="0"/>
          </a:p>
        </p:txBody>
      </p:sp>
      <p:sp>
        <p:nvSpPr>
          <p:cNvPr id="3" name="Content Placeholder 2"/>
          <p:cNvSpPr>
            <a:spLocks noGrp="1"/>
          </p:cNvSpPr>
          <p:nvPr>
            <p:ph idx="1"/>
          </p:nvPr>
        </p:nvSpPr>
        <p:spPr>
          <a:xfrm>
            <a:off x="2438400" y="1268760"/>
            <a:ext cx="7772400" cy="4726760"/>
          </a:xfrm>
        </p:spPr>
        <p:txBody>
          <a:bodyPr/>
          <a:lstStyle/>
          <a:p>
            <a:r>
              <a:rPr lang="en-US" dirty="0"/>
              <a:t>Fibonacci sequence:</a:t>
            </a:r>
          </a:p>
          <a:p>
            <a:pPr lvl="1"/>
            <a:r>
              <a:rPr lang="en-US" dirty="0"/>
              <a:t>How  would you convert this into assembly?</a:t>
            </a:r>
            <a:endParaRPr lang="en-CA" dirty="0"/>
          </a:p>
        </p:txBody>
      </p:sp>
      <p:sp>
        <p:nvSpPr>
          <p:cNvPr id="4" name="TextBox 3"/>
          <p:cNvSpPr txBox="1"/>
          <p:nvPr/>
        </p:nvSpPr>
        <p:spPr>
          <a:xfrm>
            <a:off x="3935760" y="2523088"/>
            <a:ext cx="4320480" cy="3570208"/>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int</a:t>
            </a:r>
            <a:r>
              <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fib(void)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int</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n =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int</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f1 = 1, f2 =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while (n !=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f1 = f1 + f2;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f2 = f1 – f2;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n = n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return f1;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1496780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Assembly code example</a:t>
            </a:r>
            <a:endParaRPr lang="en-CA" dirty="0"/>
          </a:p>
        </p:txBody>
      </p:sp>
      <p:sp>
        <p:nvSpPr>
          <p:cNvPr id="3" name="Content Placeholder 2"/>
          <p:cNvSpPr>
            <a:spLocks noGrp="1"/>
          </p:cNvSpPr>
          <p:nvPr>
            <p:ph idx="1"/>
          </p:nvPr>
        </p:nvSpPr>
        <p:spPr>
          <a:xfrm>
            <a:off x="1055440" y="1412776"/>
            <a:ext cx="7772400" cy="4726760"/>
          </a:xfrm>
        </p:spPr>
        <p:txBody>
          <a:bodyPr/>
          <a:lstStyle/>
          <a:p>
            <a:r>
              <a:rPr lang="en-US" dirty="0"/>
              <a:t>Fibonacci sequence in  assembly code:</a:t>
            </a:r>
            <a:endParaRPr lang="en-CA" dirty="0"/>
          </a:p>
        </p:txBody>
      </p:sp>
      <p:sp>
        <p:nvSpPr>
          <p:cNvPr id="5" name="TextBox 4"/>
          <p:cNvSpPr txBox="1"/>
          <p:nvPr/>
        </p:nvSpPr>
        <p:spPr>
          <a:xfrm>
            <a:off x="767408" y="2261551"/>
            <a:ext cx="7920880" cy="387798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fib.asm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register usage: $t3=n, $t4=f1, $t5=f2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RES refers to memory address of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FIB: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$t3, $zero, 10	# initialize n=10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$t4, $zero, 1	# initialize f1=1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$t5, $zero, -1	# initialize f2=-1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LOOP: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beq</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$t3, $zero, END	# done loop if n==0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add $t4, $t4, $t5		# f1 = f1 + f2	sub $t5, $t4, $t5		# f2 = f1 - f2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addi</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$t3, $t3, -1		# n = n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j LOOP			# repeat until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END:	</a:t>
            </a:r>
            <a:r>
              <a:rPr kumimoji="0" lang="en-US" sz="20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sb</a:t>
            </a:r>
            <a:r>
              <a:rPr kumimoji="0" lang="en-US"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$t4, RES			# store result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
        <p:nvSpPr>
          <p:cNvPr id="6" name="TextBox 5"/>
          <p:cNvSpPr txBox="1"/>
          <p:nvPr/>
        </p:nvSpPr>
        <p:spPr>
          <a:xfrm>
            <a:off x="8583205" y="404664"/>
            <a:ext cx="3202395" cy="255454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CA" sz="14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int</a:t>
            </a:r>
            <a:r>
              <a:rPr kumimoji="0" lang="en-CA"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fib(void)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US" sz="14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int</a:t>
            </a: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n =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r>
              <a:rPr kumimoji="0" lang="en-US" sz="1400" b="0" i="0" u="none" strike="noStrike" kern="1200" cap="none" spc="0" normalizeH="0" baseline="0" noProof="0" dirty="0" err="1">
                <a:ln>
                  <a:noFill/>
                </a:ln>
                <a:solidFill>
                  <a:prstClr val="white"/>
                </a:solidFill>
                <a:effectLst/>
                <a:uLnTx/>
                <a:uFillTx/>
                <a:latin typeface="Courier New" pitchFamily="49" charset="0"/>
                <a:ea typeface="+mn-ea"/>
                <a:cs typeface="Courier New" pitchFamily="49" charset="0"/>
              </a:rPr>
              <a:t>int</a:t>
            </a: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f1 = 1, f2 =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while (n !=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f1 = f1 + f2;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f2 = f1 – f2;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n = n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return f1;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 }</a:t>
            </a:r>
          </a:p>
        </p:txBody>
      </p:sp>
    </p:spTree>
    <p:extLst>
      <p:ext uri="{BB962C8B-B14F-4D97-AF65-F5344CB8AC3E}">
        <p14:creationId xmlns:p14="http://schemas.microsoft.com/office/powerpoint/2010/main" val="1109380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assembly program</a:t>
            </a:r>
            <a:endParaRPr lang="en-CA" dirty="0"/>
          </a:p>
        </p:txBody>
      </p:sp>
      <p:sp>
        <p:nvSpPr>
          <p:cNvPr id="3" name="Content Placeholder 2"/>
          <p:cNvSpPr>
            <a:spLocks noGrp="1"/>
          </p:cNvSpPr>
          <p:nvPr>
            <p:ph idx="1"/>
          </p:nvPr>
        </p:nvSpPr>
        <p:spPr>
          <a:xfrm>
            <a:off x="1703512" y="1558190"/>
            <a:ext cx="7772400" cy="4726760"/>
          </a:xfrm>
        </p:spPr>
        <p:txBody>
          <a:bodyPr/>
          <a:lstStyle/>
          <a:p>
            <a:r>
              <a:rPr lang="en-US" dirty="0"/>
              <a:t>Assembly language programs typically have structure similar to simple Python or C programs:</a:t>
            </a:r>
          </a:p>
          <a:p>
            <a:pPr lvl="1"/>
            <a:r>
              <a:rPr lang="en-US" dirty="0"/>
              <a:t>They set aside registers to store data.</a:t>
            </a:r>
          </a:p>
          <a:p>
            <a:pPr lvl="1"/>
            <a:r>
              <a:rPr lang="en-US" dirty="0"/>
              <a:t>They have sections of instructions that manipulate this data.</a:t>
            </a:r>
          </a:p>
          <a:p>
            <a:r>
              <a:rPr lang="en-US" dirty="0"/>
              <a:t>It is always good to decide at the beginning which registers will be used for what purpose!</a:t>
            </a:r>
          </a:p>
          <a:p>
            <a:pPr lvl="1"/>
            <a:r>
              <a:rPr lang="en-US" dirty="0"/>
              <a:t>More on this later </a:t>
            </a:r>
            <a:r>
              <a:rPr lang="en-US" dirty="0">
                <a:sym typeface="Wingdings" pitchFamily="2" charset="2"/>
              </a:rPr>
              <a:t></a:t>
            </a:r>
            <a:endParaRPr lang="en-CA"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extLst>
      <p:ext uri="{BB962C8B-B14F-4D97-AF65-F5344CB8AC3E}">
        <p14:creationId xmlns:p14="http://schemas.microsoft.com/office/powerpoint/2010/main" val="910771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12192000" cy="2819400"/>
          </a:xfrm>
          <a:solidFill>
            <a:schemeClr val="bg1">
              <a:lumMod val="95000"/>
            </a:schemeClr>
          </a:solidFill>
        </p:spPr>
        <p:txBody>
          <a:bodyPr anchor="ctr" anchorCtr="0">
            <a:noAutofit/>
          </a:bodyPr>
          <a:lstStyle/>
          <a:p>
            <a:pPr fontAlgn="base"/>
            <a:r>
              <a:rPr lang="en-US" b="1" dirty="0">
                <a:latin typeface="+mn-lt"/>
              </a:rPr>
              <a:t>CSCB58: </a:t>
            </a:r>
            <a:br>
              <a:rPr lang="en-US" b="1" dirty="0">
                <a:latin typeface="+mn-lt"/>
              </a:rPr>
            </a:br>
            <a:r>
              <a:rPr lang="en-US" b="1" dirty="0">
                <a:latin typeface="+mn-lt"/>
              </a:rPr>
              <a:t>Computer Organization</a:t>
            </a:r>
          </a:p>
        </p:txBody>
      </p:sp>
      <p:sp>
        <p:nvSpPr>
          <p:cNvPr id="8" name="Subtitle 2"/>
          <p:cNvSpPr txBox="1">
            <a:spLocks/>
          </p:cNvSpPr>
          <p:nvPr/>
        </p:nvSpPr>
        <p:spPr>
          <a:xfrm>
            <a:off x="7429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2133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
        <p:nvSpPr>
          <p:cNvPr id="3" name="Rectangle 2"/>
          <p:cNvSpPr/>
          <p:nvPr/>
        </p:nvSpPr>
        <p:spPr>
          <a:xfrm>
            <a:off x="1746584" y="6211670"/>
            <a:ext cx="86868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solidFill>
                <a:effectLst/>
                <a:uLnTx/>
                <a:uFillTx/>
                <a:latin typeface="Calibri" panose="020F0502020204030204"/>
                <a:ea typeface="+mn-ea"/>
                <a:cs typeface="+mn-cs"/>
              </a:rPr>
              <a:t>The content of this lecture is adapted from the lectures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solidFill>
                <a:effectLst/>
                <a:uLnTx/>
                <a:uFillTx/>
                <a:latin typeface="Calibri" panose="020F0502020204030204"/>
                <a:ea typeface="+mn-ea"/>
                <a:cs typeface="+mn-cs"/>
              </a:rPr>
              <a:t>Larry Zheng and Steve Engels</a:t>
            </a:r>
          </a:p>
        </p:txBody>
      </p:sp>
      <p:pic>
        <p:nvPicPr>
          <p:cNvPr id="1026" name="Picture 2">
            <a:extLst>
              <a:ext uri="{FF2B5EF4-FFF2-40B4-BE49-F238E27FC236}">
                <a16:creationId xmlns:a16="http://schemas.microsoft.com/office/drawing/2014/main" id="{2235C7AC-AE60-496C-9820-AFE8A46F9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54" y="3825513"/>
            <a:ext cx="298326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 TPU | Google Cloud">
            <a:extLst>
              <a:ext uri="{FF2B5EF4-FFF2-40B4-BE49-F238E27FC236}">
                <a16:creationId xmlns:a16="http://schemas.microsoft.com/office/drawing/2014/main" id="{854AA425-A807-46E1-B551-13656F250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694" y="3979312"/>
            <a:ext cx="309038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4919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things fit together</a:t>
            </a:r>
            <a:endParaRPr lang="en-CA" dirty="0"/>
          </a:p>
        </p:txBody>
      </p:sp>
      <p:grpSp>
        <p:nvGrpSpPr>
          <p:cNvPr id="31" name="Group 30">
            <a:extLst>
              <a:ext uri="{FF2B5EF4-FFF2-40B4-BE49-F238E27FC236}">
                <a16:creationId xmlns:a16="http://schemas.microsoft.com/office/drawing/2014/main" id="{2D19E2BE-0B2B-40DF-B8AE-05B15D6D2464}"/>
              </a:ext>
            </a:extLst>
          </p:cNvPr>
          <p:cNvGrpSpPr/>
          <p:nvPr/>
        </p:nvGrpSpPr>
        <p:grpSpPr>
          <a:xfrm>
            <a:off x="3015960" y="1755418"/>
            <a:ext cx="4199088" cy="1114916"/>
            <a:chOff x="1491960" y="1755418"/>
            <a:chExt cx="4199088" cy="1114916"/>
          </a:xfrm>
        </p:grpSpPr>
        <p:sp>
          <p:nvSpPr>
            <p:cNvPr id="4" name="Rounded Rectangle 3"/>
            <p:cNvSpPr/>
            <p:nvPr/>
          </p:nvSpPr>
          <p:spPr>
            <a:xfrm>
              <a:off x="1491960" y="1755418"/>
              <a:ext cx="2232248" cy="1114916"/>
            </a:xfrm>
            <a:prstGeom prst="roundRect">
              <a:avLst/>
            </a:prstGeom>
            <a:solidFill>
              <a:srgbClr val="002060"/>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Assembly Language</a:t>
              </a:r>
              <a:endParaRPr lang="en-CA" sz="2800" dirty="0"/>
            </a:p>
          </p:txBody>
        </p:sp>
        <p:cxnSp>
          <p:nvCxnSpPr>
            <p:cNvPr id="9" name="Straight Arrow Connector 8"/>
            <p:cNvCxnSpPr>
              <a:cxnSpLocks/>
              <a:stCxn id="4" idx="3"/>
            </p:cNvCxnSpPr>
            <p:nvPr/>
          </p:nvCxnSpPr>
          <p:spPr>
            <a:xfrm>
              <a:off x="3724208" y="2312876"/>
              <a:ext cx="1966840" cy="368293"/>
            </a:xfrm>
            <a:prstGeom prst="straightConnector1">
              <a:avLst/>
            </a:prstGeom>
            <a:ln w="38100">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692162">
              <a:off x="4007757" y="2100802"/>
              <a:ext cx="1399742" cy="369332"/>
            </a:xfrm>
            <a:prstGeom prst="rect">
              <a:avLst/>
            </a:prstGeom>
            <a:noFill/>
          </p:spPr>
          <p:txBody>
            <a:bodyPr wrap="none" rtlCol="0">
              <a:spAutoFit/>
            </a:bodyPr>
            <a:lstStyle/>
            <a:p>
              <a:r>
                <a:rPr lang="en-US" dirty="0"/>
                <a:t>converted to</a:t>
              </a:r>
              <a:endParaRPr lang="en-CA" dirty="0"/>
            </a:p>
          </p:txBody>
        </p:sp>
      </p:grpSp>
      <p:grpSp>
        <p:nvGrpSpPr>
          <p:cNvPr id="29" name="Group 28">
            <a:extLst>
              <a:ext uri="{FF2B5EF4-FFF2-40B4-BE49-F238E27FC236}">
                <a16:creationId xmlns:a16="http://schemas.microsoft.com/office/drawing/2014/main" id="{5EE7CD0F-F954-499F-B8CE-9A559A0A52C5}"/>
              </a:ext>
            </a:extLst>
          </p:cNvPr>
          <p:cNvGrpSpPr/>
          <p:nvPr/>
        </p:nvGrpSpPr>
        <p:grpSpPr>
          <a:xfrm>
            <a:off x="3000318" y="3474648"/>
            <a:ext cx="3890695" cy="975862"/>
            <a:chOff x="1476317" y="3474648"/>
            <a:chExt cx="3890695" cy="975862"/>
          </a:xfrm>
        </p:grpSpPr>
        <p:sp>
          <p:nvSpPr>
            <p:cNvPr id="6" name="Rounded Rectangle 5"/>
            <p:cNvSpPr/>
            <p:nvPr/>
          </p:nvSpPr>
          <p:spPr>
            <a:xfrm>
              <a:off x="1476317" y="3474648"/>
              <a:ext cx="2232248" cy="914400"/>
            </a:xfrm>
            <a:prstGeom prst="roundRect">
              <a:avLst/>
            </a:prstGeom>
            <a:solidFill>
              <a:srgbClr val="002060"/>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Opcode</a:t>
              </a:r>
              <a:endParaRPr lang="en-CA" sz="2800" dirty="0"/>
            </a:p>
          </p:txBody>
        </p:sp>
        <p:cxnSp>
          <p:nvCxnSpPr>
            <p:cNvPr id="13" name="Straight Arrow Connector 12"/>
            <p:cNvCxnSpPr>
              <a:cxnSpLocks/>
              <a:stCxn id="6" idx="3"/>
            </p:cNvCxnSpPr>
            <p:nvPr/>
          </p:nvCxnSpPr>
          <p:spPr>
            <a:xfrm>
              <a:off x="3708565" y="3931848"/>
              <a:ext cx="1658447" cy="518662"/>
            </a:xfrm>
            <a:prstGeom prst="straightConnector1">
              <a:avLst/>
            </a:prstGeom>
            <a:ln w="38100">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018561">
              <a:off x="4177264" y="3810171"/>
              <a:ext cx="931665" cy="369332"/>
            </a:xfrm>
            <a:prstGeom prst="rect">
              <a:avLst/>
            </a:prstGeom>
            <a:noFill/>
          </p:spPr>
          <p:txBody>
            <a:bodyPr wrap="none" rtlCol="0">
              <a:spAutoFit/>
            </a:bodyPr>
            <a:lstStyle/>
            <a:p>
              <a:r>
                <a:rPr lang="en-US" dirty="0"/>
                <a:t>input to</a:t>
              </a:r>
              <a:endParaRPr lang="en-CA" dirty="0"/>
            </a:p>
          </p:txBody>
        </p:sp>
      </p:grpSp>
      <p:grpSp>
        <p:nvGrpSpPr>
          <p:cNvPr id="30" name="Group 29">
            <a:extLst>
              <a:ext uri="{FF2B5EF4-FFF2-40B4-BE49-F238E27FC236}">
                <a16:creationId xmlns:a16="http://schemas.microsoft.com/office/drawing/2014/main" id="{DD1C25FB-3F28-455A-91A7-989BEA2F85B7}"/>
              </a:ext>
            </a:extLst>
          </p:cNvPr>
          <p:cNvGrpSpPr/>
          <p:nvPr/>
        </p:nvGrpSpPr>
        <p:grpSpPr>
          <a:xfrm>
            <a:off x="5232566" y="2634265"/>
            <a:ext cx="3949323" cy="987619"/>
            <a:chOff x="3708565" y="2634264"/>
            <a:chExt cx="3949323" cy="987619"/>
          </a:xfrm>
        </p:grpSpPr>
        <p:sp>
          <p:nvSpPr>
            <p:cNvPr id="5" name="Rounded Rectangle 4"/>
            <p:cNvSpPr/>
            <p:nvPr/>
          </p:nvSpPr>
          <p:spPr>
            <a:xfrm>
              <a:off x="5691048" y="2634264"/>
              <a:ext cx="1966840" cy="987619"/>
            </a:xfrm>
            <a:prstGeom prst="roundRect">
              <a:avLst/>
            </a:prstGeom>
            <a:solidFill>
              <a:srgbClr val="002060"/>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Machine Code</a:t>
              </a:r>
              <a:endParaRPr lang="en-CA" sz="2800" dirty="0"/>
            </a:p>
          </p:txBody>
        </p:sp>
        <p:cxnSp>
          <p:nvCxnSpPr>
            <p:cNvPr id="11" name="Straight Arrow Connector 10"/>
            <p:cNvCxnSpPr>
              <a:cxnSpLocks/>
            </p:cNvCxnSpPr>
            <p:nvPr/>
          </p:nvCxnSpPr>
          <p:spPr>
            <a:xfrm flipH="1">
              <a:off x="3708565" y="3128073"/>
              <a:ext cx="1982483" cy="411090"/>
            </a:xfrm>
            <a:prstGeom prst="straightConnector1">
              <a:avLst/>
            </a:prstGeom>
            <a:ln w="38100">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918754">
              <a:off x="3834011" y="2908880"/>
              <a:ext cx="1845377" cy="369332"/>
            </a:xfrm>
            <a:prstGeom prst="rect">
              <a:avLst/>
            </a:prstGeom>
            <a:noFill/>
          </p:spPr>
          <p:txBody>
            <a:bodyPr wrap="none" rtlCol="0">
              <a:spAutoFit/>
            </a:bodyPr>
            <a:lstStyle/>
            <a:p>
              <a:r>
                <a:rPr lang="en-US" dirty="0"/>
                <a:t>extract first 6 bits</a:t>
              </a:r>
              <a:endParaRPr lang="en-CA" dirty="0"/>
            </a:p>
          </p:txBody>
        </p:sp>
      </p:grpSp>
      <p:sp>
        <p:nvSpPr>
          <p:cNvPr id="17" name="Rounded Rectangle 16"/>
          <p:cNvSpPr/>
          <p:nvPr/>
        </p:nvSpPr>
        <p:spPr>
          <a:xfrm>
            <a:off x="3071664" y="5085184"/>
            <a:ext cx="2032528" cy="1093212"/>
          </a:xfrm>
          <a:prstGeom prst="roundRect">
            <a:avLst/>
          </a:prstGeom>
          <a:solidFill>
            <a:srgbClr val="002060"/>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Datapath Signals</a:t>
            </a:r>
            <a:endParaRPr lang="en-CA" sz="2800" dirty="0"/>
          </a:p>
        </p:txBody>
      </p:sp>
      <p:grpSp>
        <p:nvGrpSpPr>
          <p:cNvPr id="28" name="Group 27">
            <a:extLst>
              <a:ext uri="{FF2B5EF4-FFF2-40B4-BE49-F238E27FC236}">
                <a16:creationId xmlns:a16="http://schemas.microsoft.com/office/drawing/2014/main" id="{B77E79E6-D6DC-4505-ABB3-A56B06D27322}"/>
              </a:ext>
            </a:extLst>
          </p:cNvPr>
          <p:cNvGrpSpPr/>
          <p:nvPr/>
        </p:nvGrpSpPr>
        <p:grpSpPr>
          <a:xfrm>
            <a:off x="5104192" y="4389048"/>
            <a:ext cx="4343104" cy="1242742"/>
            <a:chOff x="3580192" y="4389048"/>
            <a:chExt cx="4343104" cy="1242742"/>
          </a:xfrm>
        </p:grpSpPr>
        <p:sp>
          <p:nvSpPr>
            <p:cNvPr id="7" name="Rounded Rectangle 6"/>
            <p:cNvSpPr/>
            <p:nvPr/>
          </p:nvSpPr>
          <p:spPr>
            <a:xfrm>
              <a:off x="5367012" y="4389048"/>
              <a:ext cx="2556284" cy="914400"/>
            </a:xfrm>
            <a:prstGeom prst="roundRect">
              <a:avLst/>
            </a:prstGeom>
            <a:solidFill>
              <a:srgbClr val="002060"/>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Control Unit</a:t>
              </a:r>
              <a:endParaRPr lang="en-CA" sz="2800" dirty="0"/>
            </a:p>
          </p:txBody>
        </p:sp>
        <p:cxnSp>
          <p:nvCxnSpPr>
            <p:cNvPr id="18" name="Straight Arrow Connector 17"/>
            <p:cNvCxnSpPr>
              <a:cxnSpLocks/>
              <a:stCxn id="7" idx="1"/>
              <a:endCxn id="17" idx="3"/>
            </p:cNvCxnSpPr>
            <p:nvPr/>
          </p:nvCxnSpPr>
          <p:spPr>
            <a:xfrm flipH="1">
              <a:off x="3580192" y="4846248"/>
              <a:ext cx="1786820" cy="785542"/>
            </a:xfrm>
            <a:prstGeom prst="straightConnector1">
              <a:avLst/>
            </a:prstGeom>
            <a:ln w="38100">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108447">
              <a:off x="3912256" y="4818552"/>
              <a:ext cx="1059906" cy="369332"/>
            </a:xfrm>
            <a:prstGeom prst="rect">
              <a:avLst/>
            </a:prstGeom>
            <a:noFill/>
          </p:spPr>
          <p:txBody>
            <a:bodyPr wrap="none" rtlCol="0">
              <a:spAutoFit/>
            </a:bodyPr>
            <a:lstStyle/>
            <a:p>
              <a:r>
                <a:rPr lang="en-US" dirty="0"/>
                <a:t>produces</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Machine Code Instructions</a:t>
            </a:r>
            <a:endParaRPr lang="en-CA" dirty="0"/>
          </a:p>
        </p:txBody>
      </p:sp>
      <p:pic>
        <p:nvPicPr>
          <p:cNvPr id="77826" name="Picture 2" descr="http://www.alchemysoftware.com/images/solutions/binary.png"/>
          <p:cNvPicPr>
            <a:picLocks noChangeAspect="1" noChangeArrowheads="1"/>
          </p:cNvPicPr>
          <p:nvPr/>
        </p:nvPicPr>
        <p:blipFill>
          <a:blip r:embed="rId2" cstate="print"/>
          <a:srcRect/>
          <a:stretch>
            <a:fillRect/>
          </a:stretch>
        </p:blipFill>
        <p:spPr bwMode="auto">
          <a:xfrm>
            <a:off x="4727848" y="2204864"/>
            <a:ext cx="4556398" cy="3757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Machine Code</a:t>
            </a:r>
            <a:endParaRPr lang="en-CA" dirty="0"/>
          </a:p>
        </p:txBody>
      </p:sp>
      <p:sp>
        <p:nvSpPr>
          <p:cNvPr id="3" name="Content Placeholder 2"/>
          <p:cNvSpPr>
            <a:spLocks noGrp="1"/>
          </p:cNvSpPr>
          <p:nvPr>
            <p:ph idx="1"/>
          </p:nvPr>
        </p:nvSpPr>
        <p:spPr>
          <a:xfrm>
            <a:off x="1219200" y="1470647"/>
            <a:ext cx="10133384" cy="4726760"/>
          </a:xfrm>
        </p:spPr>
        <p:txBody>
          <a:bodyPr>
            <a:normAutofit lnSpcReduction="10000"/>
          </a:bodyPr>
          <a:lstStyle/>
          <a:p>
            <a:pPr>
              <a:spcAft>
                <a:spcPts val="1200"/>
              </a:spcAft>
            </a:pPr>
            <a:r>
              <a:rPr lang="en-US" dirty="0"/>
              <a:t>Machine code are the 32-bit binary instructions which the processor can understand (you can now understand, too)</a:t>
            </a:r>
          </a:p>
          <a:p>
            <a:pPr>
              <a:spcAft>
                <a:spcPts val="1200"/>
              </a:spcAft>
            </a:pPr>
            <a:r>
              <a:rPr lang="en-US" dirty="0"/>
              <a:t>All programs (C, Java, Python) are eventually translated into machine code (by a compiler or interpreter).</a:t>
            </a:r>
          </a:p>
          <a:p>
            <a:pPr>
              <a:spcAft>
                <a:spcPts val="1200"/>
              </a:spcAft>
            </a:pPr>
            <a:r>
              <a:rPr lang="en-US" dirty="0"/>
              <a:t>While executing, the instructions of the program are loaded into the </a:t>
            </a:r>
            <a:r>
              <a:rPr lang="en-US" dirty="0">
                <a:solidFill>
                  <a:srgbClr val="FFFF00"/>
                </a:solidFill>
              </a:rPr>
              <a:t>instruction register</a:t>
            </a:r>
            <a:r>
              <a:rPr lang="en-US" dirty="0"/>
              <a:t> one by one</a:t>
            </a:r>
          </a:p>
          <a:p>
            <a:pPr>
              <a:spcAft>
                <a:spcPts val="1200"/>
              </a:spcAft>
            </a:pPr>
            <a:r>
              <a:rPr lang="en-US" dirty="0"/>
              <a:t>For each instruction loaded, the </a:t>
            </a:r>
            <a:r>
              <a:rPr lang="en-US" dirty="0">
                <a:solidFill>
                  <a:srgbClr val="FFFF00"/>
                </a:solidFill>
              </a:rPr>
              <a:t>Control Unit </a:t>
            </a:r>
            <a:r>
              <a:rPr lang="en-US" dirty="0"/>
              <a:t>reads the </a:t>
            </a:r>
            <a:r>
              <a:rPr lang="en-US" dirty="0" err="1">
                <a:solidFill>
                  <a:srgbClr val="FFFF00"/>
                </a:solidFill>
              </a:rPr>
              <a:t>opcode</a:t>
            </a:r>
            <a:r>
              <a:rPr lang="en-US" dirty="0">
                <a:solidFill>
                  <a:srgbClr val="FFFF00"/>
                </a:solidFill>
              </a:rPr>
              <a:t> </a:t>
            </a:r>
            <a:r>
              <a:rPr lang="en-US" dirty="0"/>
              <a:t>and sets the signals to control the </a:t>
            </a:r>
            <a:r>
              <a:rPr lang="en-US" dirty="0" err="1"/>
              <a:t>datapath</a:t>
            </a:r>
            <a:r>
              <a:rPr lang="en-US" dirty="0"/>
              <a:t>, so that the processor works as instructed.</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33403"/>
            <a:ext cx="10363200" cy="914400"/>
          </a:xfrm>
        </p:spPr>
        <p:txBody>
          <a:bodyPr/>
          <a:lstStyle/>
          <a:p>
            <a:r>
              <a:rPr lang="en-US" dirty="0"/>
              <a:t>Assembly language</a:t>
            </a:r>
            <a:endParaRPr lang="en-CA" dirty="0"/>
          </a:p>
        </p:txBody>
      </p:sp>
      <p:sp>
        <p:nvSpPr>
          <p:cNvPr id="3" name="Content Placeholder 2"/>
          <p:cNvSpPr>
            <a:spLocks noGrp="1"/>
          </p:cNvSpPr>
          <p:nvPr>
            <p:ph idx="1"/>
          </p:nvPr>
        </p:nvSpPr>
        <p:spPr>
          <a:xfrm>
            <a:off x="1343472" y="1265994"/>
            <a:ext cx="8867328" cy="4726760"/>
          </a:xfrm>
        </p:spPr>
        <p:txBody>
          <a:bodyPr>
            <a:normAutofit fontScale="92500" lnSpcReduction="20000"/>
          </a:bodyPr>
          <a:lstStyle/>
          <a:p>
            <a:pPr>
              <a:spcAft>
                <a:spcPts val="1200"/>
              </a:spcAft>
            </a:pPr>
            <a:r>
              <a:rPr lang="en-US" dirty="0"/>
              <a:t>Each line of assembly code corresponds to one line of 32-bit long machine code.</a:t>
            </a:r>
          </a:p>
          <a:p>
            <a:pPr>
              <a:spcAft>
                <a:spcPts val="1200"/>
              </a:spcAft>
            </a:pPr>
            <a:r>
              <a:rPr lang="en-US" dirty="0"/>
              <a:t>Basically, assembly is a user-friendly way to write machine code.</a:t>
            </a:r>
          </a:p>
          <a:p>
            <a:pPr>
              <a:spcAft>
                <a:spcPts val="1200"/>
              </a:spcAft>
            </a:pPr>
            <a:r>
              <a:rPr lang="en-US" u="sng" dirty="0"/>
              <a:t>Example</a:t>
            </a:r>
            <a:r>
              <a:rPr lang="en-US" dirty="0"/>
              <a:t>:</a:t>
            </a:r>
            <a:r>
              <a:rPr lang="en-US" dirty="0">
                <a:latin typeface="Courier New" pitchFamily="49" charset="0"/>
                <a:cs typeface="Courier New" pitchFamily="49" charset="0"/>
              </a:rPr>
              <a:t> C = A + B</a:t>
            </a:r>
          </a:p>
          <a:p>
            <a:pPr lvl="1">
              <a:spcAft>
                <a:spcPts val="1200"/>
              </a:spcAft>
            </a:pPr>
            <a:r>
              <a:rPr lang="en-US" dirty="0"/>
              <a:t>Store </a:t>
            </a:r>
            <a:r>
              <a:rPr lang="en-US" dirty="0">
                <a:latin typeface="Courier New" pitchFamily="49" charset="0"/>
                <a:cs typeface="Courier New" pitchFamily="49" charset="0"/>
              </a:rPr>
              <a:t>A</a:t>
            </a:r>
            <a:r>
              <a:rPr lang="en-US" dirty="0"/>
              <a:t> in </a:t>
            </a:r>
            <a:r>
              <a:rPr lang="en-US" dirty="0">
                <a:latin typeface="Courier New" pitchFamily="49" charset="0"/>
                <a:cs typeface="Courier New" pitchFamily="49" charset="0"/>
              </a:rPr>
              <a:t>$t1</a:t>
            </a:r>
            <a:r>
              <a:rPr lang="en-US" dirty="0"/>
              <a:t>, </a:t>
            </a:r>
            <a:r>
              <a:rPr lang="en-US" dirty="0">
                <a:latin typeface="Courier New" pitchFamily="49" charset="0"/>
                <a:cs typeface="Courier New" pitchFamily="49" charset="0"/>
              </a:rPr>
              <a:t>B</a:t>
            </a:r>
            <a:r>
              <a:rPr lang="en-US" dirty="0"/>
              <a:t> in </a:t>
            </a:r>
            <a:r>
              <a:rPr lang="en-US" dirty="0">
                <a:latin typeface="Courier New" pitchFamily="49" charset="0"/>
                <a:cs typeface="Courier New" pitchFamily="49" charset="0"/>
              </a:rPr>
              <a:t>$t2</a:t>
            </a:r>
            <a:r>
              <a:rPr lang="en-US" dirty="0"/>
              <a:t>, </a:t>
            </a:r>
            <a:r>
              <a:rPr lang="en-US" dirty="0">
                <a:latin typeface="Courier New" pitchFamily="49" charset="0"/>
                <a:cs typeface="Courier New" pitchFamily="49" charset="0"/>
              </a:rPr>
              <a:t>C</a:t>
            </a:r>
            <a:r>
              <a:rPr lang="en-US" dirty="0"/>
              <a:t> in </a:t>
            </a:r>
            <a:r>
              <a:rPr lang="en-US" dirty="0">
                <a:latin typeface="Courier New" pitchFamily="49" charset="0"/>
                <a:cs typeface="Courier New" pitchFamily="49" charset="0"/>
              </a:rPr>
              <a:t>$t3</a:t>
            </a:r>
          </a:p>
          <a:p>
            <a:pPr lvl="1">
              <a:spcAft>
                <a:spcPts val="1200"/>
              </a:spcAft>
            </a:pPr>
            <a:r>
              <a:rPr lang="en-US" dirty="0">
                <a:solidFill>
                  <a:srgbClr val="FFFF00"/>
                </a:solidFill>
              </a:rPr>
              <a:t>Assembly language </a:t>
            </a:r>
            <a:r>
              <a:rPr lang="en-US" dirty="0"/>
              <a:t>instruction:</a:t>
            </a:r>
          </a:p>
          <a:p>
            <a:pPr marL="1271016" lvl="4" indent="0">
              <a:spcAft>
                <a:spcPts val="1200"/>
              </a:spcAft>
              <a:buNone/>
            </a:pPr>
            <a:endParaRPr lang="en-US" dirty="0"/>
          </a:p>
          <a:p>
            <a:pPr marL="1271016" lvl="4" indent="0">
              <a:spcAft>
                <a:spcPts val="1200"/>
              </a:spcAft>
              <a:buNone/>
            </a:pPr>
            <a:endParaRPr lang="en-US" dirty="0"/>
          </a:p>
          <a:p>
            <a:pPr lvl="1">
              <a:spcAft>
                <a:spcPts val="1200"/>
              </a:spcAft>
            </a:pPr>
            <a:r>
              <a:rPr lang="en-US" dirty="0">
                <a:solidFill>
                  <a:srgbClr val="FFFF00"/>
                </a:solidFill>
              </a:rPr>
              <a:t>Machine code </a:t>
            </a:r>
            <a:r>
              <a:rPr lang="en-US" dirty="0"/>
              <a:t>instruction:</a:t>
            </a:r>
            <a:endParaRPr lang="en-CA" dirty="0"/>
          </a:p>
        </p:txBody>
      </p:sp>
      <p:sp>
        <p:nvSpPr>
          <p:cNvPr id="4" name="TextBox 3"/>
          <p:cNvSpPr txBox="1"/>
          <p:nvPr/>
        </p:nvSpPr>
        <p:spPr>
          <a:xfrm>
            <a:off x="3863752" y="4842795"/>
            <a:ext cx="2985433"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add $t3, $t1, $t2</a:t>
            </a:r>
          </a:p>
        </p:txBody>
      </p:sp>
      <p:sp>
        <p:nvSpPr>
          <p:cNvPr id="5" name="TextBox 4"/>
          <p:cNvSpPr txBox="1"/>
          <p:nvPr/>
        </p:nvSpPr>
        <p:spPr>
          <a:xfrm>
            <a:off x="3369201" y="6156682"/>
            <a:ext cx="6063198" cy="492443"/>
          </a:xfrm>
          <a:prstGeom prst="rect">
            <a:avLst/>
          </a:prstGeom>
          <a:solidFill>
            <a:srgbClr val="002060"/>
          </a:solidFill>
          <a:ln w="38100">
            <a:solidFill>
              <a:schemeClr val="accent4">
                <a:lumMod val="20000"/>
                <a:lumOff val="80000"/>
              </a:schemeClr>
            </a:solidFill>
          </a:ln>
        </p:spPr>
        <p:txBody>
          <a:bodyPr wrap="none" lIns="182880" tIns="91440" rIns="18288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rPr>
              <a:t>000000 01001 01010 01011 XXXXX 100000</a:t>
            </a:r>
            <a:endParaRPr kumimoji="0" lang="en-CA" sz="2000" b="0" i="0" u="none" strike="noStrike" kern="1200" cap="none" spc="0" normalizeH="0" baseline="0" noProof="0" dirty="0">
              <a:ln>
                <a:noFill/>
              </a:ln>
              <a:solidFill>
                <a:prstClr val="white"/>
              </a:solidFill>
              <a:effectLst/>
              <a:uLnTx/>
              <a:uFillTx/>
              <a:latin typeface="Courier New" pitchFamily="49" charset="0"/>
              <a:ea typeface="+mn-ea"/>
              <a:cs typeface="Courier New" pitchFamily="49" charset="0"/>
            </a:endParaRPr>
          </a:p>
        </p:txBody>
      </p:sp>
      <p:grpSp>
        <p:nvGrpSpPr>
          <p:cNvPr id="12" name="Group 11"/>
          <p:cNvGrpSpPr/>
          <p:nvPr/>
        </p:nvGrpSpPr>
        <p:grpSpPr>
          <a:xfrm>
            <a:off x="7306812" y="4135473"/>
            <a:ext cx="2592288" cy="1693352"/>
            <a:chOff x="6372200" y="3967896"/>
            <a:chExt cx="2592288" cy="1693352"/>
          </a:xfrm>
        </p:grpSpPr>
        <p:cxnSp>
          <p:nvCxnSpPr>
            <p:cNvPr id="7" name="Elbow Connector 6"/>
            <p:cNvCxnSpPr/>
            <p:nvPr/>
          </p:nvCxnSpPr>
          <p:spPr>
            <a:xfrm rot="16200000" flipH="1">
              <a:off x="6228184" y="4941168"/>
              <a:ext cx="864096" cy="576064"/>
            </a:xfrm>
            <a:prstGeom prst="bentConnector3">
              <a:avLst>
                <a:gd name="adj1" fmla="val 296"/>
              </a:avLst>
            </a:prstGeom>
            <a:ln w="3810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247075">
              <a:off x="7043953" y="3967896"/>
              <a:ext cx="192053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orbel"/>
                  <a:ea typeface="+mn-ea"/>
                  <a:cs typeface="+mn-cs"/>
                </a:rPr>
                <a:t>Note:</a:t>
              </a:r>
              <a:r>
                <a:rPr kumimoji="0" lang="en-US" sz="1800" b="0" i="0" u="none" strike="noStrike" kern="1200" cap="none" spc="0" normalizeH="0" baseline="0" noProof="0" dirty="0">
                  <a:ln>
                    <a:noFill/>
                  </a:ln>
                  <a:solidFill>
                    <a:prstClr val="white"/>
                  </a:solidFill>
                  <a:effectLst/>
                  <a:uLnTx/>
                  <a:uFillTx/>
                  <a:latin typeface="Corbel"/>
                  <a:ea typeface="+mn-ea"/>
                  <a:cs typeface="+mn-cs"/>
                </a:rPr>
                <a:t> There is </a:t>
              </a:r>
              <a:r>
                <a:rPr kumimoji="0" lang="en-US" sz="1800" b="0" i="0" u="none" strike="noStrike" kern="1200" cap="none" spc="0" normalizeH="0" baseline="0" noProof="0" dirty="0">
                  <a:ln>
                    <a:noFill/>
                  </a:ln>
                  <a:solidFill>
                    <a:srgbClr val="FFFF00"/>
                  </a:solidFill>
                  <a:effectLst/>
                  <a:uLnTx/>
                  <a:uFillTx/>
                  <a:latin typeface="Corbel"/>
                  <a:ea typeface="+mn-ea"/>
                  <a:cs typeface="+mn-cs"/>
                </a:rPr>
                <a:t>a 1-to-1 mapping </a:t>
              </a:r>
              <a:r>
                <a:rPr kumimoji="0" lang="en-US" sz="1800" b="0" i="0" u="none" strike="noStrike" kern="1200" cap="none" spc="0" normalizeH="0" baseline="0" noProof="0" dirty="0">
                  <a:ln>
                    <a:noFill/>
                  </a:ln>
                  <a:solidFill>
                    <a:prstClr val="white"/>
                  </a:solidFill>
                  <a:effectLst/>
                  <a:uLnTx/>
                  <a:uFillTx/>
                  <a:latin typeface="Corbel"/>
                  <a:ea typeface="+mn-ea"/>
                  <a:cs typeface="+mn-cs"/>
                </a:rPr>
                <a:t>for all assembly code and machine code instructions!</a:t>
              </a:r>
              <a:endParaRPr kumimoji="0" lang="en-CA" sz="1800" b="0" i="0" u="none" strike="noStrike" kern="1200" cap="none" spc="0" normalizeH="0" baseline="0" noProof="0" dirty="0">
                <a:ln>
                  <a:noFill/>
                </a:ln>
                <a:solidFill>
                  <a:prstClr val="white"/>
                </a:solidFill>
                <a:effectLst/>
                <a:uLnTx/>
                <a:uFillTx/>
                <a:latin typeface="Corbel"/>
                <a:ea typeface="+mn-ea"/>
                <a:cs typeface="+mn-cs"/>
              </a:endParaRPr>
            </a:p>
          </p:txBody>
        </p:sp>
      </p:gr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srgbClr val="D6ECFF"/>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srgbClr val="D6ECFF"/>
              </a:solidFill>
              <a:effectLst/>
              <a:uLnTx/>
              <a:uFillTx/>
              <a:latin typeface="Corbe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104561</TotalTime>
  <Words>5161</Words>
  <Application>Microsoft Office PowerPoint</Application>
  <PresentationFormat>Widescreen</PresentationFormat>
  <Paragraphs>788</Paragraphs>
  <Slides>56</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Calibri</vt:lpstr>
      <vt:lpstr>Calibri Light</vt:lpstr>
      <vt:lpstr>Consolas</vt:lpstr>
      <vt:lpstr>Corbel</vt:lpstr>
      <vt:lpstr>Courier New</vt:lpstr>
      <vt:lpstr>Wingdings</vt:lpstr>
      <vt:lpstr>Wingdings 2</vt:lpstr>
      <vt:lpstr>Wingdings 3</vt:lpstr>
      <vt:lpstr>Office Theme</vt:lpstr>
      <vt:lpstr>Metro</vt:lpstr>
      <vt:lpstr>CSCB58:  Computer Organization</vt:lpstr>
      <vt:lpstr>PowerPoint Presentation</vt:lpstr>
      <vt:lpstr>Logistics</vt:lpstr>
      <vt:lpstr>We are here</vt:lpstr>
      <vt:lpstr>Programming the processor</vt:lpstr>
      <vt:lpstr>How things fit together</vt:lpstr>
      <vt:lpstr>Machine Code Instructions</vt:lpstr>
      <vt:lpstr>Intro to Machine Code</vt:lpstr>
      <vt:lpstr>Assembly language</vt:lpstr>
      <vt:lpstr>Why learn assembly?</vt:lpstr>
      <vt:lpstr>PowerPoint Presentation</vt:lpstr>
      <vt:lpstr>About register names</vt:lpstr>
      <vt:lpstr>Machine code + registers</vt:lpstr>
      <vt:lpstr>Translate assembly to machine code </vt:lpstr>
      <vt:lpstr>Machine code details</vt:lpstr>
      <vt:lpstr>Try this at home</vt:lpstr>
      <vt:lpstr>Then try this one</vt:lpstr>
      <vt:lpstr>PowerPoint Presentation</vt:lpstr>
      <vt:lpstr>Assembly Language Instructions</vt:lpstr>
      <vt:lpstr>Assembly language</vt:lpstr>
      <vt:lpstr>Trivia</vt:lpstr>
      <vt:lpstr>A little about MIPS</vt:lpstr>
      <vt:lpstr>The layout of assembly code</vt:lpstr>
      <vt:lpstr>Code sectioning syntax: example</vt:lpstr>
      <vt:lpstr>Code sectioning syntax</vt:lpstr>
      <vt:lpstr>MIPS Instructions</vt:lpstr>
      <vt:lpstr>Frequency of instructions</vt:lpstr>
      <vt:lpstr>Arithmetic instructions</vt:lpstr>
      <vt:lpstr>ALU instructions</vt:lpstr>
      <vt:lpstr>Logical instructions</vt:lpstr>
      <vt:lpstr>Shift instructions</vt:lpstr>
      <vt:lpstr>Logic shift  vs  Arithmetic shift</vt:lpstr>
      <vt:lpstr>Data movement instructions</vt:lpstr>
      <vt:lpstr>Time for more instructions! </vt:lpstr>
      <vt:lpstr>PowerPoint Presentation</vt:lpstr>
      <vt:lpstr>Control flow in assembly</vt:lpstr>
      <vt:lpstr>Code sectioning syntax: example</vt:lpstr>
      <vt:lpstr>Branch instructions</vt:lpstr>
      <vt:lpstr>Comparison instructions</vt:lpstr>
      <vt:lpstr>Note: Real vs Pseudo instructions</vt:lpstr>
      <vt:lpstr>Jump instructions</vt:lpstr>
      <vt:lpstr>If/Else statements in MIPS</vt:lpstr>
      <vt:lpstr>If statement</vt:lpstr>
      <vt:lpstr>If statement flowcharts</vt:lpstr>
      <vt:lpstr>Translated if/else statements</vt:lpstr>
      <vt:lpstr>Multiple if conditions</vt:lpstr>
      <vt:lpstr>Multiple if conditions</vt:lpstr>
      <vt:lpstr>PowerPoint Presentation</vt:lpstr>
      <vt:lpstr>Loops in MIPS (while loop)</vt:lpstr>
      <vt:lpstr>For loop</vt:lpstr>
      <vt:lpstr>Exercise:</vt:lpstr>
      <vt:lpstr>Answer</vt:lpstr>
      <vt:lpstr>Another exercise</vt:lpstr>
      <vt:lpstr>Assembly code example</vt:lpstr>
      <vt:lpstr>Making an assembly program</vt:lpstr>
      <vt:lpstr>CSCB58:  Computer Organization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dc:title>
  <dc:creator>Steve Engels</dc:creator>
  <cp:lastModifiedBy>Gennady Pekhimenko</cp:lastModifiedBy>
  <cp:revision>418</cp:revision>
  <dcterms:created xsi:type="dcterms:W3CDTF">2010-11-10T13:23:56Z</dcterms:created>
  <dcterms:modified xsi:type="dcterms:W3CDTF">2020-11-11T01:53:46Z</dcterms:modified>
</cp:coreProperties>
</file>