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65"/>
  </p:notesMasterIdLst>
  <p:handoutMasterIdLst>
    <p:handoutMasterId r:id="rId66"/>
  </p:handoutMasterIdLst>
  <p:sldIdLst>
    <p:sldId id="496" r:id="rId3"/>
    <p:sldId id="256" r:id="rId4"/>
    <p:sldId id="413" r:id="rId5"/>
    <p:sldId id="408" r:id="rId6"/>
    <p:sldId id="415" r:id="rId7"/>
    <p:sldId id="365" r:id="rId8"/>
    <p:sldId id="367" r:id="rId9"/>
    <p:sldId id="416" r:id="rId10"/>
    <p:sldId id="420" r:id="rId11"/>
    <p:sldId id="417" r:id="rId12"/>
    <p:sldId id="421" r:id="rId13"/>
    <p:sldId id="369" r:id="rId14"/>
    <p:sldId id="371" r:id="rId15"/>
    <p:sldId id="406" r:id="rId16"/>
    <p:sldId id="370" r:id="rId17"/>
    <p:sldId id="372" r:id="rId18"/>
    <p:sldId id="427" r:id="rId19"/>
    <p:sldId id="373" r:id="rId20"/>
    <p:sldId id="375" r:id="rId21"/>
    <p:sldId id="473" r:id="rId22"/>
    <p:sldId id="474" r:id="rId23"/>
    <p:sldId id="428" r:id="rId24"/>
    <p:sldId id="429" r:id="rId25"/>
    <p:sldId id="374" r:id="rId26"/>
    <p:sldId id="461" r:id="rId27"/>
    <p:sldId id="378" r:id="rId28"/>
    <p:sldId id="377" r:id="rId29"/>
    <p:sldId id="379" r:id="rId30"/>
    <p:sldId id="430" r:id="rId31"/>
    <p:sldId id="380" r:id="rId32"/>
    <p:sldId id="422" r:id="rId33"/>
    <p:sldId id="501" r:id="rId34"/>
    <p:sldId id="424" r:id="rId35"/>
    <p:sldId id="382" r:id="rId36"/>
    <p:sldId id="381" r:id="rId37"/>
    <p:sldId id="407" r:id="rId38"/>
    <p:sldId id="412" r:id="rId39"/>
    <p:sldId id="383" r:id="rId40"/>
    <p:sldId id="384" r:id="rId41"/>
    <p:sldId id="385" r:id="rId42"/>
    <p:sldId id="423" r:id="rId43"/>
    <p:sldId id="442" r:id="rId44"/>
    <p:sldId id="443" r:id="rId45"/>
    <p:sldId id="444" r:id="rId46"/>
    <p:sldId id="445" r:id="rId47"/>
    <p:sldId id="446" r:id="rId48"/>
    <p:sldId id="447" r:id="rId49"/>
    <p:sldId id="448" r:id="rId50"/>
    <p:sldId id="449" r:id="rId51"/>
    <p:sldId id="450" r:id="rId52"/>
    <p:sldId id="451" r:id="rId53"/>
    <p:sldId id="452" r:id="rId54"/>
    <p:sldId id="464" r:id="rId55"/>
    <p:sldId id="467" r:id="rId56"/>
    <p:sldId id="468" r:id="rId57"/>
    <p:sldId id="469" r:id="rId58"/>
    <p:sldId id="470" r:id="rId59"/>
    <p:sldId id="471" r:id="rId60"/>
    <p:sldId id="472" r:id="rId61"/>
    <p:sldId id="462" r:id="rId62"/>
    <p:sldId id="463" r:id="rId63"/>
    <p:sldId id="500" r:id="rId64"/>
  </p:sldIdLst>
  <p:sldSz cx="12192000" cy="6858000"/>
  <p:notesSz cx="10234613" cy="7099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0B0F0"/>
    <a:srgbClr val="7FD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DF0301-19E8-4EA6-B878-1545C7F100E4}" v="1" dt="2020-11-03T20:51:25.4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67"/>
    <p:restoredTop sz="93114" autoAdjust="0"/>
  </p:normalViewPr>
  <p:slideViewPr>
    <p:cSldViewPr>
      <p:cViewPr varScale="1">
        <p:scale>
          <a:sx n="118" d="100"/>
          <a:sy n="118" d="100"/>
        </p:scale>
        <p:origin x="102" y="1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7" d="100"/>
          <a:sy n="107" d="100"/>
        </p:scale>
        <p:origin x="-372" y="-90"/>
      </p:cViewPr>
      <p:guideLst>
        <p:guide orient="horz" pos="2236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microsoft.com/office/2015/10/relationships/revisionInfo" Target="revisionInfo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nady Pekhimenko" userId="97aeff6ed7ede7e0" providerId="LiveId" clId="{FDDF0301-19E8-4EA6-B878-1545C7F100E4}"/>
    <pc:docChg chg="delSld modSld delMainMaster">
      <pc:chgData name="Gennady Pekhimenko" userId="97aeff6ed7ede7e0" providerId="LiveId" clId="{FDDF0301-19E8-4EA6-B878-1545C7F100E4}" dt="2020-11-04T16:03:07.887" v="5" actId="20577"/>
      <pc:docMkLst>
        <pc:docMk/>
      </pc:docMkLst>
      <pc:sldChg chg="modSp mod">
        <pc:chgData name="Gennady Pekhimenko" userId="97aeff6ed7ede7e0" providerId="LiveId" clId="{FDDF0301-19E8-4EA6-B878-1545C7F100E4}" dt="2020-11-04T16:03:07.887" v="5" actId="20577"/>
        <pc:sldMkLst>
          <pc:docMk/>
          <pc:sldMk cId="0" sldId="256"/>
        </pc:sldMkLst>
        <pc:spChg chg="mod">
          <ac:chgData name="Gennady Pekhimenko" userId="97aeff6ed7ede7e0" providerId="LiveId" clId="{FDDF0301-19E8-4EA6-B878-1545C7F100E4}" dt="2020-11-04T16:03:07.887" v="5" actId="20577"/>
          <ac:spMkLst>
            <pc:docMk/>
            <pc:sldMk cId="0" sldId="256"/>
            <ac:spMk id="6" creationId="{00000000-0000-0000-0000-000000000000}"/>
          </ac:spMkLst>
        </pc:spChg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0" sldId="354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0" sldId="355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0" sldId="356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0" sldId="357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0" sldId="358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0" sldId="359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0" sldId="405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3089277320" sldId="414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625467004" sldId="415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660899258" sldId="416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260972576" sldId="417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637682933" sldId="418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2638484183" sldId="425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2636061030" sldId="426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820703843" sldId="428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283453453" sldId="429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1100528906" sldId="430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520518079" sldId="431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363740584" sldId="432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959664580" sldId="433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3141753623" sldId="434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3120387514" sldId="437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1183793079" sldId="438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2194007147" sldId="440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3589403281" sldId="441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1602935483" sldId="442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1146596145" sldId="443"/>
        </pc:sldMkLst>
      </pc:sldChg>
      <pc:sldChg chg="modNotesTx">
        <pc:chgData name="Gennady Pekhimenko" userId="97aeff6ed7ede7e0" providerId="LiveId" clId="{FDDF0301-19E8-4EA6-B878-1545C7F100E4}" dt="2020-11-03T23:29:31.905" v="3" actId="6549"/>
        <pc:sldMkLst>
          <pc:docMk/>
          <pc:sldMk cId="1359661746" sldId="443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177889887" sldId="445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962390089" sldId="446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806841221" sldId="466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3723121178" sldId="467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3960832545" sldId="468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3612305454" sldId="469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1883998371" sldId="471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2171153154" sldId="472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3328757526" sldId="473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1736211930" sldId="475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3312684657" sldId="476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535865287" sldId="477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1116796473" sldId="478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722418444" sldId="479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1118171040" sldId="480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28756904" sldId="481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3976834418" sldId="484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1475897104" sldId="485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2637682693" sldId="486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1895054911" sldId="487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1555950355" sldId="488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3943803449" sldId="489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411532992" sldId="490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272082308" sldId="491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1919749331" sldId="492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3854590024" sldId="493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2568813689" sldId="494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3982570038" sldId="495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2218094415" sldId="497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371620525" sldId="498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403207740" sldId="499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1995015418" sldId="501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3130965654" sldId="502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3033695003" sldId="503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151636709" sldId="504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1423658701" sldId="505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474467298" sldId="508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1834753750" sldId="509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3037799884" sldId="510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2965554368" sldId="511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3988461956" sldId="512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4001517241" sldId="526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3886261762" sldId="549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2799358038" sldId="550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3123087147" sldId="563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891388495" sldId="571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2144216163" sldId="572"/>
        </pc:sldMkLst>
      </pc:sldChg>
      <pc:sldChg chg="del">
        <pc:chgData name="Gennady Pekhimenko" userId="97aeff6ed7ede7e0" providerId="LiveId" clId="{FDDF0301-19E8-4EA6-B878-1545C7F100E4}" dt="2020-11-03T20:50:52.156" v="2" actId="47"/>
        <pc:sldMkLst>
          <pc:docMk/>
          <pc:sldMk cId="657750866" sldId="573"/>
        </pc:sldMkLst>
      </pc:sldChg>
      <pc:sldMasterChg chg="del delSldLayout">
        <pc:chgData name="Gennady Pekhimenko" userId="97aeff6ed7ede7e0" providerId="LiveId" clId="{FDDF0301-19E8-4EA6-B878-1545C7F100E4}" dt="2020-11-03T20:50:52.156" v="2" actId="47"/>
        <pc:sldMasterMkLst>
          <pc:docMk/>
          <pc:sldMasterMk cId="4054836141" sldId="2147483684"/>
        </pc:sldMasterMkLst>
        <pc:sldLayoutChg chg="del">
          <pc:chgData name="Gennady Pekhimenko" userId="97aeff6ed7ede7e0" providerId="LiveId" clId="{FDDF0301-19E8-4EA6-B878-1545C7F100E4}" dt="2020-11-03T20:50:52.156" v="2" actId="47"/>
          <pc:sldLayoutMkLst>
            <pc:docMk/>
            <pc:sldMasterMk cId="4054836141" sldId="2147483684"/>
            <pc:sldLayoutMk cId="980338840" sldId="2147483685"/>
          </pc:sldLayoutMkLst>
        </pc:sldLayoutChg>
        <pc:sldLayoutChg chg="del">
          <pc:chgData name="Gennady Pekhimenko" userId="97aeff6ed7ede7e0" providerId="LiveId" clId="{FDDF0301-19E8-4EA6-B878-1545C7F100E4}" dt="2020-11-03T20:50:52.156" v="2" actId="47"/>
          <pc:sldLayoutMkLst>
            <pc:docMk/>
            <pc:sldMasterMk cId="4054836141" sldId="2147483684"/>
            <pc:sldLayoutMk cId="943014486" sldId="2147483686"/>
          </pc:sldLayoutMkLst>
        </pc:sldLayoutChg>
        <pc:sldLayoutChg chg="del">
          <pc:chgData name="Gennady Pekhimenko" userId="97aeff6ed7ede7e0" providerId="LiveId" clId="{FDDF0301-19E8-4EA6-B878-1545C7F100E4}" dt="2020-11-03T20:50:52.156" v="2" actId="47"/>
          <pc:sldLayoutMkLst>
            <pc:docMk/>
            <pc:sldMasterMk cId="4054836141" sldId="2147483684"/>
            <pc:sldLayoutMk cId="2884963170" sldId="2147483687"/>
          </pc:sldLayoutMkLst>
        </pc:sldLayoutChg>
        <pc:sldLayoutChg chg="del">
          <pc:chgData name="Gennady Pekhimenko" userId="97aeff6ed7ede7e0" providerId="LiveId" clId="{FDDF0301-19E8-4EA6-B878-1545C7F100E4}" dt="2020-11-03T20:50:52.156" v="2" actId="47"/>
          <pc:sldLayoutMkLst>
            <pc:docMk/>
            <pc:sldMasterMk cId="4054836141" sldId="2147483684"/>
            <pc:sldLayoutMk cId="277751453" sldId="2147483688"/>
          </pc:sldLayoutMkLst>
        </pc:sldLayoutChg>
        <pc:sldLayoutChg chg="del">
          <pc:chgData name="Gennady Pekhimenko" userId="97aeff6ed7ede7e0" providerId="LiveId" clId="{FDDF0301-19E8-4EA6-B878-1545C7F100E4}" dt="2020-11-03T20:50:52.156" v="2" actId="47"/>
          <pc:sldLayoutMkLst>
            <pc:docMk/>
            <pc:sldMasterMk cId="4054836141" sldId="2147483684"/>
            <pc:sldLayoutMk cId="3590369344" sldId="2147483689"/>
          </pc:sldLayoutMkLst>
        </pc:sldLayoutChg>
        <pc:sldLayoutChg chg="del">
          <pc:chgData name="Gennady Pekhimenko" userId="97aeff6ed7ede7e0" providerId="LiveId" clId="{FDDF0301-19E8-4EA6-B878-1545C7F100E4}" dt="2020-11-03T20:50:52.156" v="2" actId="47"/>
          <pc:sldLayoutMkLst>
            <pc:docMk/>
            <pc:sldMasterMk cId="4054836141" sldId="2147483684"/>
            <pc:sldLayoutMk cId="1597833277" sldId="2147483690"/>
          </pc:sldLayoutMkLst>
        </pc:sldLayoutChg>
        <pc:sldLayoutChg chg="del">
          <pc:chgData name="Gennady Pekhimenko" userId="97aeff6ed7ede7e0" providerId="LiveId" clId="{FDDF0301-19E8-4EA6-B878-1545C7F100E4}" dt="2020-11-03T20:50:52.156" v="2" actId="47"/>
          <pc:sldLayoutMkLst>
            <pc:docMk/>
            <pc:sldMasterMk cId="4054836141" sldId="2147483684"/>
            <pc:sldLayoutMk cId="1941599563" sldId="2147483691"/>
          </pc:sldLayoutMkLst>
        </pc:sldLayoutChg>
        <pc:sldLayoutChg chg="del">
          <pc:chgData name="Gennady Pekhimenko" userId="97aeff6ed7ede7e0" providerId="LiveId" clId="{FDDF0301-19E8-4EA6-B878-1545C7F100E4}" dt="2020-11-03T20:50:52.156" v="2" actId="47"/>
          <pc:sldLayoutMkLst>
            <pc:docMk/>
            <pc:sldMasterMk cId="4054836141" sldId="2147483684"/>
            <pc:sldLayoutMk cId="2661087581" sldId="2147483692"/>
          </pc:sldLayoutMkLst>
        </pc:sldLayoutChg>
        <pc:sldLayoutChg chg="del">
          <pc:chgData name="Gennady Pekhimenko" userId="97aeff6ed7ede7e0" providerId="LiveId" clId="{FDDF0301-19E8-4EA6-B878-1545C7F100E4}" dt="2020-11-03T20:50:52.156" v="2" actId="47"/>
          <pc:sldLayoutMkLst>
            <pc:docMk/>
            <pc:sldMasterMk cId="4054836141" sldId="2147483684"/>
            <pc:sldLayoutMk cId="1712596174" sldId="2147483693"/>
          </pc:sldLayoutMkLst>
        </pc:sldLayoutChg>
        <pc:sldLayoutChg chg="del">
          <pc:chgData name="Gennady Pekhimenko" userId="97aeff6ed7ede7e0" providerId="LiveId" clId="{FDDF0301-19E8-4EA6-B878-1545C7F100E4}" dt="2020-11-03T20:50:52.156" v="2" actId="47"/>
          <pc:sldLayoutMkLst>
            <pc:docMk/>
            <pc:sldMasterMk cId="4054836141" sldId="2147483684"/>
            <pc:sldLayoutMk cId="1786517313" sldId="2147483694"/>
          </pc:sldLayoutMkLst>
        </pc:sldLayoutChg>
        <pc:sldLayoutChg chg="del">
          <pc:chgData name="Gennady Pekhimenko" userId="97aeff6ed7ede7e0" providerId="LiveId" clId="{FDDF0301-19E8-4EA6-B878-1545C7F100E4}" dt="2020-11-03T20:50:52.156" v="2" actId="47"/>
          <pc:sldLayoutMkLst>
            <pc:docMk/>
            <pc:sldMasterMk cId="4054836141" sldId="2147483684"/>
            <pc:sldLayoutMk cId="3229514901" sldId="214748369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3619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022" y="6743619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A9309-7565-42BA-8AFE-A0DC43BBC6E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2024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F7180-9AAA-433D-819B-D6675FB0789A}" type="datetimeFigureOut">
              <a:rPr lang="en-CA" smtClean="0"/>
              <a:pPr/>
              <a:t>2020-10-29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31813"/>
            <a:ext cx="4730750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938" y="3371850"/>
            <a:ext cx="8186737" cy="3195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550" y="6743700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2B3EA-9B4F-403D-8748-72BF449D988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44841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9945-7217-484B-8E74-88DC87A74B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35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2B3EA-9B4F-403D-8748-72BF449D988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282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2B3EA-9B4F-403D-8748-72BF449D988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712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2B3EA-9B4F-403D-8748-72BF449D988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933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2B3EA-9B4F-403D-8748-72BF449D988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477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9945-7217-484B-8E74-88DC87A74B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602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88258-866A-46E3-8511-14867A4F8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34E03C-6EFA-42FB-9B56-A48E970A3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09901-052B-45B7-9126-F3B36EDF3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E80B-A67B-3947-ADA2-F980BF011B1A}" type="datetime1">
              <a:rPr lang="en-CA" smtClean="0"/>
              <a:t>2020-10-29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D6ABC-0916-4FA1-860B-E9CCB6548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ADC2D-E0EB-4F5E-B978-634D87312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7168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AA3C-24A7-4050-AE1C-C1C357669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E5CBD0-A6FE-492B-AAE9-A6A3D6B39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D7010-C8E9-4F07-975D-9E488E19B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BD75-AE4E-B24F-9277-0FE82729A4BE}" type="datetime1">
              <a:rPr lang="en-CA" smtClean="0"/>
              <a:t>2020-10-29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F6670-C240-48D4-B01E-95F32F111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9278B-F45C-4B28-9D6D-469522D1C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2231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3D0576-5A89-4A32-94E4-3F2A50D151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F6F186-8BD0-4C3D-8531-A7930F60C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FF60-5084-4459-A7DA-2FE3829E5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8E32-931A-EE4C-B69C-C77925494BA3}" type="datetime1">
              <a:rPr lang="en-CA" smtClean="0"/>
              <a:t>2020-10-29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8AB93-EDB4-494F-B78A-3164684B3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3DA19-48B4-4816-A00C-36B55827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2472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D10A-2436-7E4A-8CD6-78B1B42B478D}" type="datetime1">
              <a:rPr lang="en-CA" smtClean="0"/>
              <a:t>2020-11-03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Rectangle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1" name="Rectangle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2" name="Rectangle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none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5" name="Rectangle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6" name="Rectangle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7" name="Rectangle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842935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28800"/>
            <a:ext cx="10363200" cy="472676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4052-4FC5-0A46-96E1-82BC69B203C0}" type="datetime1">
              <a:rPr lang="en-CA" smtClean="0"/>
              <a:t>2020-11-03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5054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18B5-79B7-AE49-93D5-C40AD72E281D}" type="datetime1">
              <a:rPr lang="en-CA" smtClean="0"/>
              <a:t>2020-11-03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597760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02EA-E294-C848-853F-326F09279DBB}" type="datetime1">
              <a:rPr lang="en-CA" smtClean="0"/>
              <a:t>2020-11-03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4641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1F48-983A-0947-A57A-F2C7B64A955B}" type="datetime1">
              <a:rPr lang="en-CA" smtClean="0"/>
              <a:t>2020-11-03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3602819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75D2-9CDE-2A48-9341-EA4D2A845BC7}" type="datetime1">
              <a:rPr lang="en-CA" smtClean="0"/>
              <a:t>2020-11-03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4742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91E6-E1B6-C44C-8192-3212A19D9177}" type="datetime1">
              <a:rPr lang="en-CA" smtClean="0"/>
              <a:t>2020-11-03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802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DDC9-5A31-1C4F-9EDB-5ABD9708D204}" type="datetime1">
              <a:rPr lang="en-CA" smtClean="0"/>
              <a:t>2020-11-03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031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96146-2BA9-4552-8DDC-F5D5711AD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020E1-F4DB-4516-ABC6-1321AB07B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2ABDC-850B-4026-8A69-E7AA3EECF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57FB-1291-0943-BC9C-608C3D7E756D}" type="datetime1">
              <a:rPr lang="en-CA" smtClean="0"/>
              <a:t>2020-10-29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EC838-7834-4B1C-912E-7509B6B9A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65381-521D-468F-BFEB-884214D2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6348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DCB63A3A-75C3-484F-9D34-B3E402CDEF9C}" type="datetime1">
              <a:rPr lang="en-CA" smtClean="0"/>
              <a:t>2020-11-03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3921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3168-3040-6D48-995A-D262BB89359E}" type="datetime1">
              <a:rPr lang="en-CA" smtClean="0"/>
              <a:t>2020-11-03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5876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A639-A879-984A-B6CA-C73C5C6B25CE}" type="datetime1">
              <a:rPr lang="en-CA" smtClean="0"/>
              <a:t>2020-11-03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062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D5AAE-91BB-4311-BF39-2969F0C4B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AD078-09C3-4F32-B872-8A0FF7C97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906A8-6EEF-46AE-B326-E5772B879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3354-9B5A-7745-B456-16A43789C056}" type="datetime1">
              <a:rPr lang="en-CA" smtClean="0"/>
              <a:t>2020-10-29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1111E-3C75-4B2E-A44E-4D80241F6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2063C-DB96-4DD6-B19B-B759EB286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588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5BB07-FBEB-44E1-B062-5A9EA27E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1A391-2D9A-4DB8-9804-707FA50FA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85BB8-5DE1-4923-A520-2F8EA2474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5A431-3D06-441A-AFC7-2A1E929F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51ED-2173-BC4C-B8A5-21E4198B083C}" type="datetime1">
              <a:rPr lang="en-CA" smtClean="0"/>
              <a:t>2020-10-29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29A14-2B48-48EF-8ABA-2BAAA9386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8913B-9A74-440B-A95D-02BBDEDC6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82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5A0CE-F167-4452-A649-A2FE242A2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6986A-7188-48B2-AAA1-B84CB3940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F94E7-B0D3-4C43-B635-4A7015589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5EB44-AE5E-4FEF-BF6E-B8C4AEEA4D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B8DBE-5A26-4A37-937D-5A55E040AF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60EF55-138C-4919-9CFC-B8B25381B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0E934-E37E-1446-965C-903777CC04FD}" type="datetime1">
              <a:rPr lang="en-CA" smtClean="0"/>
              <a:t>2020-10-29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46E215-C961-4466-91BA-16A92CEC2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0B00F2-2054-4B44-9BB6-194844C82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764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CDC78-543F-45B0-B5BB-6072661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3F9AA6-5338-496F-A48C-B64FBCE5E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CD0A-F3B3-124B-9568-2A47B559E9ED}" type="datetime1">
              <a:rPr lang="en-CA" smtClean="0"/>
              <a:t>2020-10-29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C36863-1CFA-40E3-A679-ED58C8E0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9C5368-0FF2-4C47-990B-91E9A7F4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764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90A7A6-A123-4A1C-95FF-1F9D43332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E14E-FFAF-1A42-9D5D-E3578C33ABCD}" type="datetime1">
              <a:rPr lang="en-CA" smtClean="0"/>
              <a:t>2020-10-29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04CC71-C0D6-4047-BDAA-1B367A60E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986EC-819D-40E2-9BF6-E95600EAA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4719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7AE1-4FA4-45EF-B56F-76F486EF0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EACBC-4CD5-4FEA-BA3D-E827469A9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61388D-587A-4AE0-8FBA-48A23CEF0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0318AD-5A9F-4460-8A73-1F1A9BBE3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02C0-BDAA-B448-BD6B-E8108E3B814B}" type="datetime1">
              <a:rPr lang="en-CA" smtClean="0"/>
              <a:t>2020-10-29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9C06C-3A5F-4C63-BEEE-576572693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22A97-29D1-4C65-9AFF-BB3F18354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308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83064-35DA-4A58-B9C7-770F49F10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54ACF1-85C5-43FD-BCFC-01A27F55A8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BC6D7B-D50F-4F3E-A91F-006D59565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B061B-FC70-4CEC-8E47-29BA878BC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4C79-99C8-CE41-B033-39840F6E7222}" type="datetime1">
              <a:rPr lang="en-CA" smtClean="0"/>
              <a:t>2020-10-29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CBE8CC-5ED2-4003-8313-89F35157D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A4547-396E-4F87-989E-98B59E35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615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EADA0D-090B-430B-895C-943430A9F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7A931-C536-4B56-9082-AFB350D04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DDBC6-18F3-4CAB-9850-EEA1973D6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D8216-8D13-964B-9642-F0E16941A36E}" type="datetime1">
              <a:rPr lang="en-CA" smtClean="0"/>
              <a:t>2020-10-29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71085-8472-4259-B70E-013F4142E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ACAEC-3FE4-4E41-B15E-5AC71C820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305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492A8F4-554E-3741-8864-AE7F0E2E768A}" type="datetime1">
              <a:rPr lang="en-CA" smtClean="0"/>
              <a:t>2020-11-03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52144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12192000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>
                <a:latin typeface="+mn-lt"/>
              </a:rPr>
              <a:t>CSCB58: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Computer Organization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429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Fall 2020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6584" y="621167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content of this lecture is adapted from the lectures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Larry Zheng and Steve Engels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35C7AC-AE60-496C-9820-AFE8A46F9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4" y="3825513"/>
            <a:ext cx="298326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oud TPU | Google Cloud">
            <a:extLst>
              <a:ext uri="{FF2B5EF4-FFF2-40B4-BE49-F238E27FC236}">
                <a16:creationId xmlns:a16="http://schemas.microsoft.com/office/drawing/2014/main" id="{854AA425-A807-46E1-B551-13656F250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694" y="3979312"/>
            <a:ext cx="309038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04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568" y="620688"/>
            <a:ext cx="7772400" cy="1440160"/>
          </a:xfrm>
        </p:spPr>
        <p:txBody>
          <a:bodyPr/>
          <a:lstStyle/>
          <a:p>
            <a:r>
              <a:rPr lang="en-CA" dirty="0">
                <a:latin typeface="+mn-lt"/>
              </a:rPr>
              <a:t>How do we remember the location of the current instruction?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07568" y="2492896"/>
            <a:ext cx="7772400" cy="3240360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The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program counter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(PC) is a special register that stores the location of the current instruction.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A157A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Each instruction is 4 bytes long, thus we do +4 to increments the current PC location.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A157A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PC values can also be loaded from the result of an ALU operation (e.g. jumps to a memory address).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75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576" y="620688"/>
            <a:ext cx="7772400" cy="914400"/>
          </a:xfrm>
        </p:spPr>
        <p:txBody>
          <a:bodyPr/>
          <a:lstStyle/>
          <a:p>
            <a:r>
              <a:rPr lang="en-CA" dirty="0">
                <a:latin typeface="+mn-lt"/>
              </a:rPr>
              <a:t>So, here is the instruction. Do it!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9782" y="2044687"/>
            <a:ext cx="5194371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none" lIns="182880" tIns="91440" rIns="182880" bIns="9144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00000000 00000001 00111000 00100011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328" y="3290818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What does the instruction mean?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What operations do I do?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Where do I get the inputs and put the output?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73388" y="5445225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We need to </a:t>
            </a: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1AB39F">
                    <a:lumMod val="60000"/>
                    <a:lumOff val="4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decode</a:t>
            </a: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the instruction</a:t>
            </a: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.</a:t>
            </a:r>
          </a:p>
        </p:txBody>
      </p:sp>
      <p:pic>
        <p:nvPicPr>
          <p:cNvPr id="1026" name="Picture 2" descr="https://i.imgflip.com/idbx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2" r="25791" b="21297"/>
          <a:stretch/>
        </p:blipFill>
        <p:spPr bwMode="auto">
          <a:xfrm>
            <a:off x="8220604" y="1721884"/>
            <a:ext cx="1831372" cy="207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27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decoding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484784"/>
            <a:ext cx="7772400" cy="4726760"/>
          </a:xfrm>
        </p:spPr>
        <p:txBody>
          <a:bodyPr>
            <a:normAutofit/>
          </a:bodyPr>
          <a:lstStyle/>
          <a:p>
            <a:r>
              <a:rPr lang="en-US" dirty="0"/>
              <a:t>The instructions themselves can be broken down into sections that contain all the information needed to execute the operation.</a:t>
            </a:r>
          </a:p>
          <a:p>
            <a:pPr lvl="1"/>
            <a:r>
              <a:rPr lang="en-US" dirty="0"/>
              <a:t>Also known as a </a:t>
            </a:r>
            <a:r>
              <a:rPr lang="en-US" dirty="0">
                <a:solidFill>
                  <a:srgbClr val="FFFF00"/>
                </a:solidFill>
              </a:rPr>
              <a:t>control word</a:t>
            </a:r>
            <a:r>
              <a:rPr lang="en-US" dirty="0"/>
              <a:t>.</a:t>
            </a:r>
          </a:p>
          <a:p>
            <a:r>
              <a:rPr lang="en-US" u="sng" dirty="0"/>
              <a:t>Example:</a:t>
            </a:r>
            <a:r>
              <a:rPr lang="en-US" dirty="0"/>
              <a:t> unsigned subtraction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06964" y="4854590"/>
            <a:ext cx="5194371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none" lIns="182880" tIns="91440" rIns="182880" bIns="9144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000000ss </a:t>
            </a: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sssttttt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ddddd</a:t>
            </a:r>
            <a:r>
              <a:rPr kumimoji="0" lang="en-CA" sz="1800" b="0" i="0" u="none" strike="sng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000 00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100011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06964" y="4210203"/>
            <a:ext cx="5194371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none" lIns="182880" tIns="91440" rIns="182880" bIns="9144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00000000 00000001 00111000 00100011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69106" y="5576247"/>
            <a:ext cx="5332229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none" lIns="182880" tIns="91440" rIns="182880" bIns="9144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Register 7 = Register 0 – Register 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575720" y="4293096"/>
            <a:ext cx="4831228" cy="288032"/>
            <a:chOff x="2062606" y="3655910"/>
            <a:chExt cx="4831228" cy="288032"/>
          </a:xfrm>
        </p:grpSpPr>
        <p:sp>
          <p:nvSpPr>
            <p:cNvPr id="7" name="Rectangle 6"/>
            <p:cNvSpPr/>
            <p:nvPr/>
          </p:nvSpPr>
          <p:spPr>
            <a:xfrm>
              <a:off x="6029738" y="3655910"/>
              <a:ext cx="864096" cy="2880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62606" y="3655910"/>
              <a:ext cx="864096" cy="2880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registers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484784"/>
            <a:ext cx="7772400" cy="2088232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instruction register </a:t>
            </a:r>
            <a:r>
              <a:rPr lang="en-US" dirty="0"/>
              <a:t>takes in the 32-bit instruction fetched from memory, and reads the first 6 bits (known as the </a:t>
            </a:r>
            <a:r>
              <a:rPr lang="en-US" dirty="0" err="1">
                <a:solidFill>
                  <a:srgbClr val="FFFF00"/>
                </a:solidFill>
              </a:rPr>
              <a:t>opcode</a:t>
            </a:r>
            <a:r>
              <a:rPr lang="en-US" dirty="0"/>
              <a:t>) to determine what operation to perform.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431705" y="3645025"/>
            <a:ext cx="5194371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none" lIns="182880" tIns="91440" rIns="182880" bIns="9144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00000000 00000001 00111000 00100011</a:t>
            </a:r>
          </a:p>
        </p:txBody>
      </p:sp>
      <p:sp>
        <p:nvSpPr>
          <p:cNvPr id="6" name="Rectangle 5"/>
          <p:cNvSpPr/>
          <p:nvPr/>
        </p:nvSpPr>
        <p:spPr>
          <a:xfrm>
            <a:off x="4655840" y="4437112"/>
            <a:ext cx="2304256" cy="720080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Instruction register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23593" y="5445225"/>
            <a:ext cx="1196481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none" lIns="182880" tIns="91440" rIns="182880" bIns="9144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000000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67809" y="5445225"/>
            <a:ext cx="4367221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none" lIns="182880" tIns="91440" rIns="182880" bIns="9144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00 00000001 00111000 00100011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35761" y="6093297"/>
            <a:ext cx="1058623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none" lIns="182880" tIns="91440" rIns="182880" bIns="9144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00000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75921" y="6093297"/>
            <a:ext cx="1058623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none" lIns="182880" tIns="91440" rIns="182880" bIns="9144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00001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72065" y="6093297"/>
            <a:ext cx="1058623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none" lIns="182880" tIns="91440" rIns="182880" bIns="9144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00111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72265" y="6093297"/>
            <a:ext cx="1196481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none" lIns="182880" tIns="91440" rIns="182880" bIns="9144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100011</a:t>
            </a:r>
          </a:p>
        </p:txBody>
      </p:sp>
      <p:cxnSp>
        <p:nvCxnSpPr>
          <p:cNvPr id="14" name="Elbow Connector 13"/>
          <p:cNvCxnSpPr>
            <a:stCxn id="6" idx="2"/>
            <a:endCxn id="7" idx="0"/>
          </p:cNvCxnSpPr>
          <p:nvPr/>
        </p:nvCxnSpPr>
        <p:spPr>
          <a:xfrm rot="5400000">
            <a:off x="4270885" y="3908142"/>
            <a:ext cx="288032" cy="2786135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6" idx="2"/>
            <a:endCxn id="8" idx="0"/>
          </p:cNvCxnSpPr>
          <p:nvPr/>
        </p:nvCxnSpPr>
        <p:spPr>
          <a:xfrm rot="16200000" flipH="1">
            <a:off x="6035677" y="4929483"/>
            <a:ext cx="288032" cy="743451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8" idx="2"/>
            <a:endCxn id="9" idx="0"/>
          </p:cNvCxnSpPr>
          <p:nvPr/>
        </p:nvCxnSpPr>
        <p:spPr>
          <a:xfrm rot="5400000">
            <a:off x="5415044" y="4956920"/>
            <a:ext cx="186407" cy="2086347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8" idx="2"/>
            <a:endCxn id="10" idx="0"/>
          </p:cNvCxnSpPr>
          <p:nvPr/>
        </p:nvCxnSpPr>
        <p:spPr>
          <a:xfrm rot="5400000">
            <a:off x="6135124" y="5677000"/>
            <a:ext cx="186407" cy="646187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8" idx="2"/>
            <a:endCxn id="11" idx="0"/>
          </p:cNvCxnSpPr>
          <p:nvPr/>
        </p:nvCxnSpPr>
        <p:spPr>
          <a:xfrm rot="16200000" flipH="1">
            <a:off x="6783195" y="5675114"/>
            <a:ext cx="186407" cy="649957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8" idx="2"/>
            <a:endCxn id="12" idx="0"/>
          </p:cNvCxnSpPr>
          <p:nvPr/>
        </p:nvCxnSpPr>
        <p:spPr>
          <a:xfrm rot="16200000" flipH="1">
            <a:off x="7717760" y="4740549"/>
            <a:ext cx="186407" cy="2519086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4" idx="2"/>
            <a:endCxn id="6" idx="0"/>
          </p:cNvCxnSpPr>
          <p:nvPr/>
        </p:nvCxnSpPr>
        <p:spPr>
          <a:xfrm rot="5400000">
            <a:off x="5753219" y="4161439"/>
            <a:ext cx="330423" cy="220922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447928" y="260648"/>
            <a:ext cx="5040560" cy="6048672"/>
          </a:xfrm>
          <a:prstGeom prst="roundRect">
            <a:avLst>
              <a:gd name="adj" fmla="val 7321"/>
            </a:avLst>
          </a:prstGeom>
          <a:solidFill>
            <a:schemeClr val="bg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Opcodes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038" y="1366536"/>
            <a:ext cx="3600400" cy="49427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first six digits of the instruction (the </a:t>
            </a:r>
            <a:r>
              <a:rPr lang="en-US" dirty="0" err="1"/>
              <a:t>opcode</a:t>
            </a:r>
            <a:r>
              <a:rPr lang="en-US" dirty="0"/>
              <a:t>) will determine the instruction type.</a:t>
            </a:r>
          </a:p>
          <a:p>
            <a:pPr lvl="1"/>
            <a:r>
              <a:rPr lang="en-US" dirty="0"/>
              <a:t>Except for “R-type” instructions (marked in </a:t>
            </a:r>
            <a:r>
              <a:rPr lang="en-US" dirty="0">
                <a:solidFill>
                  <a:srgbClr val="FFFF00"/>
                </a:solidFill>
              </a:rPr>
              <a:t>yellow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For these, </a:t>
            </a:r>
            <a:r>
              <a:rPr lang="en-US" dirty="0" err="1"/>
              <a:t>opcode</a:t>
            </a:r>
            <a:r>
              <a:rPr lang="en-US" dirty="0"/>
              <a:t> is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000000</a:t>
            </a:r>
            <a:r>
              <a:rPr lang="en-US" dirty="0"/>
              <a:t>, and last six digits denote the function.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5591944" y="332657"/>
            <a:ext cx="29523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9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Instruction    Op/</a:t>
            </a:r>
            <a:r>
              <a:rPr kumimoji="0" lang="en-CA" sz="19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Func</a:t>
            </a:r>
            <a:endParaRPr kumimoji="0" lang="en-CA" sz="19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add	   100000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addu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	   100001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addi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	   001000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addiu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   001001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div	   011010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divu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   011011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mult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   011000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multu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   011001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sub	   100010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subu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	   100011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and	   100100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andi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	   001100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nor	   100111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or	   100101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ori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   001101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xor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	   100110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xori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	   001110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sll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	   000000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sllv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	   000100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sra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	   000011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12224" y="332657"/>
            <a:ext cx="2448272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9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Instruction    Op/</a:t>
            </a:r>
            <a:r>
              <a:rPr kumimoji="0" lang="en-CA" sz="19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Func</a:t>
            </a:r>
            <a:endParaRPr kumimoji="0" lang="en-CA" sz="19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srav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   000111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srl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   000010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srlv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	   000110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beq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	   000100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bgtz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   000111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blez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   000110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bne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	   000101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j	   000010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jal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   000011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jalr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   001001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jr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	   001000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lb 	   100000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lbu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	   100100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lh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   100001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lhu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   100101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lw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	   100011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sb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	   101000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sh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	   101001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sw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	   101011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mflo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	   010010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MIPS instruction types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2417" y="1340768"/>
            <a:ext cx="7772400" cy="472676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R-type</a:t>
            </a:r>
            <a:r>
              <a:rPr lang="en-US" dirty="0"/>
              <a:t>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I-type</a:t>
            </a:r>
            <a:r>
              <a:rPr lang="en-US" dirty="0"/>
              <a:t>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J-type</a:t>
            </a:r>
            <a:r>
              <a:rPr lang="en-US" dirty="0"/>
              <a:t>: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877313" y="2060849"/>
            <a:ext cx="1196481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non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opcode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3793" y="2060849"/>
            <a:ext cx="1008112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rs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1905" y="2060849"/>
            <a:ext cx="936104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rt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49657" y="2636912"/>
            <a:ext cx="1224136" cy="369332"/>
            <a:chOff x="1331640" y="2924944"/>
            <a:chExt cx="1224136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1817234" y="292494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6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331640" y="2924944"/>
              <a:ext cx="1224136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073793" y="2636912"/>
            <a:ext cx="1008112" cy="369332"/>
            <a:chOff x="1331640" y="2924944"/>
            <a:chExt cx="1224136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1817234" y="2924944"/>
              <a:ext cx="358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5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331640" y="2924944"/>
              <a:ext cx="1224136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6018009" y="2060849"/>
            <a:ext cx="936104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rd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081905" y="2636912"/>
            <a:ext cx="936104" cy="369332"/>
            <a:chOff x="1331640" y="2924944"/>
            <a:chExt cx="1224136" cy="369332"/>
          </a:xfrm>
        </p:grpSpPr>
        <p:sp>
          <p:nvSpPr>
            <p:cNvPr id="16" name="TextBox 15"/>
            <p:cNvSpPr txBox="1"/>
            <p:nvPr/>
          </p:nvSpPr>
          <p:spPr>
            <a:xfrm>
              <a:off x="1817235" y="2924944"/>
              <a:ext cx="386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5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331640" y="2924944"/>
              <a:ext cx="1224136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6954113" y="2060849"/>
            <a:ext cx="936104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91440" tIns="91440" rIns="9144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shamt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018009" y="2636912"/>
            <a:ext cx="936104" cy="369332"/>
            <a:chOff x="1331640" y="2924944"/>
            <a:chExt cx="1224136" cy="369332"/>
          </a:xfrm>
        </p:grpSpPr>
        <p:sp>
          <p:nvSpPr>
            <p:cNvPr id="20" name="TextBox 19"/>
            <p:cNvSpPr txBox="1"/>
            <p:nvPr/>
          </p:nvSpPr>
          <p:spPr>
            <a:xfrm>
              <a:off x="1817235" y="2924944"/>
              <a:ext cx="386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5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1331640" y="2924944"/>
              <a:ext cx="1224136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7890217" y="2060849"/>
            <a:ext cx="1249226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funct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954113" y="2636912"/>
            <a:ext cx="936104" cy="369332"/>
            <a:chOff x="1331640" y="2924944"/>
            <a:chExt cx="1224136" cy="369332"/>
          </a:xfrm>
        </p:grpSpPr>
        <p:sp>
          <p:nvSpPr>
            <p:cNvPr id="24" name="TextBox 23"/>
            <p:cNvSpPr txBox="1"/>
            <p:nvPr/>
          </p:nvSpPr>
          <p:spPr>
            <a:xfrm>
              <a:off x="1817235" y="2924944"/>
              <a:ext cx="386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5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1331640" y="2924944"/>
              <a:ext cx="1224136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911989" y="2636912"/>
            <a:ext cx="1224136" cy="369332"/>
            <a:chOff x="1331640" y="2924944"/>
            <a:chExt cx="1224136" cy="369332"/>
          </a:xfrm>
        </p:grpSpPr>
        <p:sp>
          <p:nvSpPr>
            <p:cNvPr id="27" name="TextBox 26"/>
            <p:cNvSpPr txBox="1"/>
            <p:nvPr/>
          </p:nvSpPr>
          <p:spPr>
            <a:xfrm>
              <a:off x="1817234" y="292494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6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1331640" y="2924944"/>
              <a:ext cx="1224136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2877313" y="3501009"/>
            <a:ext cx="1196481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non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opcode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73793" y="3501009"/>
            <a:ext cx="1008112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rs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81905" y="3501009"/>
            <a:ext cx="936104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rt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849657" y="4077072"/>
            <a:ext cx="1224136" cy="369332"/>
            <a:chOff x="1331640" y="2924944"/>
            <a:chExt cx="1224136" cy="369332"/>
          </a:xfrm>
        </p:grpSpPr>
        <p:sp>
          <p:nvSpPr>
            <p:cNvPr id="33" name="TextBox 32"/>
            <p:cNvSpPr txBox="1"/>
            <p:nvPr/>
          </p:nvSpPr>
          <p:spPr>
            <a:xfrm>
              <a:off x="1817234" y="292494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6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1331640" y="2924944"/>
              <a:ext cx="1224136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073793" y="4077072"/>
            <a:ext cx="1008112" cy="369332"/>
            <a:chOff x="1331640" y="2924944"/>
            <a:chExt cx="1224136" cy="369332"/>
          </a:xfrm>
        </p:grpSpPr>
        <p:sp>
          <p:nvSpPr>
            <p:cNvPr id="36" name="TextBox 35"/>
            <p:cNvSpPr txBox="1"/>
            <p:nvPr/>
          </p:nvSpPr>
          <p:spPr>
            <a:xfrm>
              <a:off x="1817234" y="2924944"/>
              <a:ext cx="358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5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1331640" y="2924944"/>
              <a:ext cx="1224136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6018009" y="3501009"/>
            <a:ext cx="3096344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immediate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081905" y="4077072"/>
            <a:ext cx="936104" cy="369332"/>
            <a:chOff x="1331640" y="2924944"/>
            <a:chExt cx="1224136" cy="369332"/>
          </a:xfrm>
        </p:grpSpPr>
        <p:sp>
          <p:nvSpPr>
            <p:cNvPr id="40" name="TextBox 39"/>
            <p:cNvSpPr txBox="1"/>
            <p:nvPr/>
          </p:nvSpPr>
          <p:spPr>
            <a:xfrm>
              <a:off x="1817235" y="2924944"/>
              <a:ext cx="386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5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1331640" y="2924944"/>
              <a:ext cx="1224136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6018009" y="4077072"/>
            <a:ext cx="3118116" cy="369332"/>
            <a:chOff x="1331640" y="2924944"/>
            <a:chExt cx="1224136" cy="369332"/>
          </a:xfrm>
        </p:grpSpPr>
        <p:sp>
          <p:nvSpPr>
            <p:cNvPr id="51" name="TextBox 50"/>
            <p:cNvSpPr txBox="1"/>
            <p:nvPr/>
          </p:nvSpPr>
          <p:spPr>
            <a:xfrm>
              <a:off x="1817234" y="2924944"/>
              <a:ext cx="215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   16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1331640" y="2924944"/>
              <a:ext cx="1224136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2877313" y="5013177"/>
            <a:ext cx="1196481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non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opcode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073793" y="5013177"/>
            <a:ext cx="5040560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address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849657" y="5589240"/>
            <a:ext cx="1224136" cy="369332"/>
            <a:chOff x="1331640" y="2924944"/>
            <a:chExt cx="1224136" cy="369332"/>
          </a:xfrm>
        </p:grpSpPr>
        <p:sp>
          <p:nvSpPr>
            <p:cNvPr id="57" name="TextBox 56"/>
            <p:cNvSpPr txBox="1"/>
            <p:nvPr/>
          </p:nvSpPr>
          <p:spPr>
            <a:xfrm>
              <a:off x="1817234" y="292494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6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1331640" y="2924944"/>
              <a:ext cx="1224136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4073793" y="5589240"/>
            <a:ext cx="5040560" cy="369332"/>
            <a:chOff x="1331640" y="2924944"/>
            <a:chExt cx="1224136" cy="369332"/>
          </a:xfrm>
        </p:grpSpPr>
        <p:sp>
          <p:nvSpPr>
            <p:cNvPr id="60" name="TextBox 59"/>
            <p:cNvSpPr txBox="1"/>
            <p:nvPr/>
          </p:nvSpPr>
          <p:spPr>
            <a:xfrm>
              <a:off x="1817234" y="2924944"/>
              <a:ext cx="1935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        26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1331640" y="2924944"/>
              <a:ext cx="1224136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211981" y="6119006"/>
            <a:ext cx="8213273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Read the first 6 bits first, then you know how to break it down.</a:t>
            </a: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R-type instructions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576" y="2780928"/>
            <a:ext cx="7992888" cy="3600400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Short for “</a:t>
            </a:r>
            <a:r>
              <a:rPr lang="en-CA" dirty="0">
                <a:solidFill>
                  <a:srgbClr val="FFFF00"/>
                </a:solidFill>
              </a:rPr>
              <a:t>register-type</a:t>
            </a:r>
            <a:r>
              <a:rPr lang="en-CA" dirty="0"/>
              <a:t>” instructions.</a:t>
            </a:r>
          </a:p>
          <a:p>
            <a:pPr lvl="1"/>
            <a:r>
              <a:rPr lang="en-US" dirty="0"/>
              <a:t>Because they operate on the registers, naturally.</a:t>
            </a:r>
            <a:endParaRPr lang="en-CA" dirty="0"/>
          </a:p>
          <a:p>
            <a:r>
              <a:rPr lang="en-CA" dirty="0"/>
              <a:t>These instructions have fields for specifying up to three registers and a shift amount.</a:t>
            </a:r>
          </a:p>
          <a:p>
            <a:pPr lvl="1"/>
            <a:r>
              <a:rPr lang="en-CA" dirty="0">
                <a:solidFill>
                  <a:srgbClr val="FFFF00"/>
                </a:solidFill>
              </a:rPr>
              <a:t>Three registers: two source registers (</a:t>
            </a:r>
            <a:r>
              <a:rPr lang="en-CA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rs</a:t>
            </a:r>
            <a:r>
              <a:rPr lang="en-CA" dirty="0">
                <a:solidFill>
                  <a:srgbClr val="FFFF00"/>
                </a:solidFill>
              </a:rPr>
              <a:t> &amp; </a:t>
            </a:r>
            <a:r>
              <a:rPr lang="en-CA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rt</a:t>
            </a:r>
            <a:r>
              <a:rPr lang="en-CA" dirty="0">
                <a:solidFill>
                  <a:srgbClr val="FFFF00"/>
                </a:solidFill>
              </a:rPr>
              <a:t>) and one destination register (</a:t>
            </a:r>
            <a:r>
              <a:rPr lang="en-CA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rd</a:t>
            </a:r>
            <a:r>
              <a:rPr lang="en-CA" dirty="0">
                <a:solidFill>
                  <a:srgbClr val="FFFF00"/>
                </a:solidFill>
              </a:rPr>
              <a:t>). </a:t>
            </a:r>
          </a:p>
          <a:p>
            <a:pPr lvl="1"/>
            <a:r>
              <a:rPr lang="en-CA" dirty="0"/>
              <a:t>A field is usually coded with all </a:t>
            </a:r>
            <a:r>
              <a:rPr lang="en-CA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CA" dirty="0"/>
              <a:t> bits when not being used. </a:t>
            </a:r>
          </a:p>
          <a:p>
            <a:r>
              <a:rPr lang="en-CA" dirty="0"/>
              <a:t>The </a:t>
            </a:r>
            <a:r>
              <a:rPr lang="en-CA" dirty="0" err="1"/>
              <a:t>opcode</a:t>
            </a:r>
            <a:r>
              <a:rPr lang="en-CA" dirty="0"/>
              <a:t> for all R-type instructions is </a:t>
            </a:r>
            <a:r>
              <a:rPr lang="en-CA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000000</a:t>
            </a:r>
            <a:r>
              <a:rPr lang="en-CA" dirty="0"/>
              <a:t>. </a:t>
            </a:r>
          </a:p>
          <a:p>
            <a:r>
              <a:rPr lang="en-CA" dirty="0"/>
              <a:t>The function field specifies the type of operation being performed (add, sub, and, etc).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83296" y="1628801"/>
            <a:ext cx="1196481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non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opcode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9776" y="1628801"/>
            <a:ext cx="1008112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rs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7888" y="1628801"/>
            <a:ext cx="936104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rt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55640" y="2204864"/>
            <a:ext cx="1224136" cy="369332"/>
            <a:chOff x="1331640" y="2924944"/>
            <a:chExt cx="1224136" cy="369332"/>
          </a:xfrm>
        </p:grpSpPr>
        <p:sp>
          <p:nvSpPr>
            <p:cNvPr id="8" name="TextBox 7"/>
            <p:cNvSpPr txBox="1"/>
            <p:nvPr/>
          </p:nvSpPr>
          <p:spPr>
            <a:xfrm>
              <a:off x="1817234" y="292494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6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331640" y="2924944"/>
              <a:ext cx="1224136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079776" y="2204864"/>
            <a:ext cx="1008112" cy="369332"/>
            <a:chOff x="1331640" y="2924944"/>
            <a:chExt cx="1224136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1817234" y="2924944"/>
              <a:ext cx="358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5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331640" y="2924944"/>
              <a:ext cx="1224136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6023992" y="1628801"/>
            <a:ext cx="936104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rd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087888" y="2204864"/>
            <a:ext cx="936104" cy="369332"/>
            <a:chOff x="1331640" y="2924944"/>
            <a:chExt cx="1224136" cy="369332"/>
          </a:xfrm>
        </p:grpSpPr>
        <p:sp>
          <p:nvSpPr>
            <p:cNvPr id="15" name="TextBox 14"/>
            <p:cNvSpPr txBox="1"/>
            <p:nvPr/>
          </p:nvSpPr>
          <p:spPr>
            <a:xfrm>
              <a:off x="1817235" y="2924944"/>
              <a:ext cx="386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5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331640" y="2924944"/>
              <a:ext cx="1224136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6960096" y="1628801"/>
            <a:ext cx="936104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91440" tIns="91440" rIns="9144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shamt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023992" y="2204864"/>
            <a:ext cx="936104" cy="369332"/>
            <a:chOff x="1331640" y="2924944"/>
            <a:chExt cx="1224136" cy="369332"/>
          </a:xfrm>
        </p:grpSpPr>
        <p:sp>
          <p:nvSpPr>
            <p:cNvPr id="19" name="TextBox 18"/>
            <p:cNvSpPr txBox="1"/>
            <p:nvPr/>
          </p:nvSpPr>
          <p:spPr>
            <a:xfrm>
              <a:off x="1817235" y="2924944"/>
              <a:ext cx="386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5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1331640" y="2924944"/>
              <a:ext cx="1224136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7896200" y="1628801"/>
            <a:ext cx="1249226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funct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960096" y="2204864"/>
            <a:ext cx="936104" cy="369332"/>
            <a:chOff x="1331640" y="2924944"/>
            <a:chExt cx="1224136" cy="369332"/>
          </a:xfrm>
        </p:grpSpPr>
        <p:sp>
          <p:nvSpPr>
            <p:cNvPr id="23" name="TextBox 22"/>
            <p:cNvSpPr txBox="1"/>
            <p:nvPr/>
          </p:nvSpPr>
          <p:spPr>
            <a:xfrm>
              <a:off x="1817235" y="2924944"/>
              <a:ext cx="386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5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1331640" y="2924944"/>
              <a:ext cx="1224136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7917972" y="2204864"/>
            <a:ext cx="1224136" cy="369332"/>
            <a:chOff x="1331640" y="2924944"/>
            <a:chExt cx="1224136" cy="369332"/>
          </a:xfrm>
        </p:grpSpPr>
        <p:sp>
          <p:nvSpPr>
            <p:cNvPr id="26" name="TextBox 25"/>
            <p:cNvSpPr txBox="1"/>
            <p:nvPr/>
          </p:nvSpPr>
          <p:spPr>
            <a:xfrm>
              <a:off x="1817234" y="292494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6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1331640" y="2924944"/>
              <a:ext cx="1224136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19536" y="345136"/>
            <a:ext cx="1990268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>
                <a:ln>
                  <a:noFill/>
                </a:ln>
                <a:solidFill>
                  <a:srgbClr val="D6ECFF">
                    <a:satMod val="200000"/>
                  </a:srgbClr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Examples</a:t>
            </a:r>
            <a:endParaRPr kumimoji="0" lang="en-CA" sz="3200" b="0" i="0" u="none" strike="noStrike" kern="1200" cap="none" spc="-100" normalizeH="0" baseline="0" noProof="0" dirty="0">
              <a:ln>
                <a:noFill/>
              </a:ln>
              <a:solidFill>
                <a:srgbClr val="D6ECFF">
                  <a:satMod val="200000"/>
                </a:srgbClr>
              </a:solidFill>
              <a:effectLst/>
              <a:uLnTx/>
              <a:uFillTx/>
              <a:latin typeface="Corbel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550" y="450893"/>
            <a:ext cx="1196481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non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opcode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9030" y="450893"/>
            <a:ext cx="1008112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rs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7142" y="450893"/>
            <a:ext cx="936104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rt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34894" y="1026956"/>
            <a:ext cx="1224136" cy="369332"/>
            <a:chOff x="1331640" y="2924944"/>
            <a:chExt cx="1224136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1817234" y="292494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6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331640" y="2924944"/>
              <a:ext cx="1224136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159030" y="1026956"/>
            <a:ext cx="1008112" cy="369332"/>
            <a:chOff x="1331640" y="2924944"/>
            <a:chExt cx="1224136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1817234" y="2924944"/>
              <a:ext cx="358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5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331640" y="2924944"/>
              <a:ext cx="1224136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7103246" y="450893"/>
            <a:ext cx="936104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rd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167142" y="1026956"/>
            <a:ext cx="936104" cy="369332"/>
            <a:chOff x="1331640" y="2924944"/>
            <a:chExt cx="1224136" cy="369332"/>
          </a:xfrm>
        </p:grpSpPr>
        <p:sp>
          <p:nvSpPr>
            <p:cNvPr id="14" name="TextBox 13"/>
            <p:cNvSpPr txBox="1"/>
            <p:nvPr/>
          </p:nvSpPr>
          <p:spPr>
            <a:xfrm>
              <a:off x="1817235" y="2924944"/>
              <a:ext cx="386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5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331640" y="2924944"/>
              <a:ext cx="1224136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8039350" y="450893"/>
            <a:ext cx="936104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91440" tIns="91440" rIns="9144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shamt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103246" y="1026956"/>
            <a:ext cx="936104" cy="369332"/>
            <a:chOff x="1331640" y="2924944"/>
            <a:chExt cx="1224136" cy="369332"/>
          </a:xfrm>
        </p:grpSpPr>
        <p:sp>
          <p:nvSpPr>
            <p:cNvPr id="18" name="TextBox 17"/>
            <p:cNvSpPr txBox="1"/>
            <p:nvPr/>
          </p:nvSpPr>
          <p:spPr>
            <a:xfrm>
              <a:off x="1817235" y="2924944"/>
              <a:ext cx="386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5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331640" y="2924944"/>
              <a:ext cx="1224136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8975454" y="450893"/>
            <a:ext cx="1249226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funct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039350" y="1026956"/>
            <a:ext cx="936104" cy="369332"/>
            <a:chOff x="1331640" y="2924944"/>
            <a:chExt cx="1224136" cy="369332"/>
          </a:xfrm>
        </p:grpSpPr>
        <p:sp>
          <p:nvSpPr>
            <p:cNvPr id="22" name="TextBox 21"/>
            <p:cNvSpPr txBox="1"/>
            <p:nvPr/>
          </p:nvSpPr>
          <p:spPr>
            <a:xfrm>
              <a:off x="1817235" y="2924944"/>
              <a:ext cx="386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5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1331640" y="2924944"/>
              <a:ext cx="1224136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997226" y="1026956"/>
            <a:ext cx="1224136" cy="369332"/>
            <a:chOff x="1331640" y="2924944"/>
            <a:chExt cx="1224136" cy="369332"/>
          </a:xfrm>
        </p:grpSpPr>
        <p:sp>
          <p:nvSpPr>
            <p:cNvPr id="25" name="TextBox 24"/>
            <p:cNvSpPr txBox="1"/>
            <p:nvPr/>
          </p:nvSpPr>
          <p:spPr>
            <a:xfrm>
              <a:off x="1817234" y="292494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6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1331640" y="2924944"/>
              <a:ext cx="1224136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2901927" y="2002077"/>
            <a:ext cx="6250137" cy="492443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00000000 11010001 00101000 00100110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331759" y="1842091"/>
            <a:ext cx="954566" cy="81241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351189" y="2699305"/>
            <a:ext cx="95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R-type!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765449" y="1842091"/>
            <a:ext cx="954566" cy="81241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881078" y="5165817"/>
            <a:ext cx="1821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Shift left (SLL)!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282617" y="1842090"/>
            <a:ext cx="887235" cy="81241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305755" y="2699304"/>
            <a:ext cx="95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Reg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6!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169853" y="1842089"/>
            <a:ext cx="864095" cy="81241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12576" y="2674620"/>
            <a:ext cx="95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Reg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17!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040213" y="1840627"/>
            <a:ext cx="841711" cy="81241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091557" y="2648474"/>
            <a:ext cx="95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Reg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5!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940935" y="3221214"/>
            <a:ext cx="4608512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Reg_5 = Reg_6 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XOR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 Reg_17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940936" y="4409573"/>
            <a:ext cx="6250137" cy="492443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00000000 11010001 00101011 00000000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370768" y="4249587"/>
            <a:ext cx="954566" cy="81241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390198" y="5106801"/>
            <a:ext cx="95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R-type!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804458" y="4249587"/>
            <a:ext cx="954566" cy="81241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208862" y="4249585"/>
            <a:ext cx="864095" cy="81241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251585" y="5082116"/>
            <a:ext cx="95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Reg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17!</a:t>
            </a:r>
          </a:p>
        </p:txBody>
      </p:sp>
      <p:sp>
        <p:nvSpPr>
          <p:cNvPr id="85" name="Rectangle 84"/>
          <p:cNvSpPr/>
          <p:nvPr/>
        </p:nvSpPr>
        <p:spPr>
          <a:xfrm>
            <a:off x="6079222" y="4248123"/>
            <a:ext cx="841711" cy="81241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130566" y="5055970"/>
            <a:ext cx="95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Reg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5!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933404" y="2727055"/>
            <a:ext cx="95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XOR!</a:t>
            </a:r>
          </a:p>
        </p:txBody>
      </p:sp>
      <p:sp>
        <p:nvSpPr>
          <p:cNvPr id="88" name="Rectangle 87"/>
          <p:cNvSpPr/>
          <p:nvPr/>
        </p:nvSpPr>
        <p:spPr>
          <a:xfrm>
            <a:off x="6930648" y="4248122"/>
            <a:ext cx="864095" cy="81241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962654" y="5117903"/>
            <a:ext cx="95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12 bits!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876679" y="5715251"/>
            <a:ext cx="6751001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Left shift what’s in Reg_17 by 12 bits and store result in Reg_5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9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/>
      <p:bldP spid="55" grpId="0" animBg="1"/>
      <p:bldP spid="56" grpId="0"/>
      <p:bldP spid="57" grpId="0" animBg="1"/>
      <p:bldP spid="58" grpId="0"/>
      <p:bldP spid="59" grpId="0" animBg="1"/>
      <p:bldP spid="60" grpId="0"/>
      <p:bldP spid="61" grpId="0" animBg="1"/>
      <p:bldP spid="62" grpId="0"/>
      <p:bldP spid="64" grpId="0" animBg="1"/>
      <p:bldP spid="77" grpId="0" animBg="1"/>
      <p:bldP spid="78" grpId="0" animBg="1"/>
      <p:bldP spid="79" grpId="0"/>
      <p:bldP spid="80" grpId="0" animBg="1"/>
      <p:bldP spid="83" grpId="0" animBg="1"/>
      <p:bldP spid="84" grpId="0"/>
      <p:bldP spid="85" grpId="0" animBg="1"/>
      <p:bldP spid="86" grpId="0"/>
      <p:bldP spid="87" grpId="0"/>
      <p:bldP spid="88" grpId="0" animBg="1"/>
      <p:bldP spid="89" grpId="0"/>
      <p:bldP spid="9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32656"/>
            <a:ext cx="7772400" cy="914400"/>
          </a:xfrm>
        </p:spPr>
        <p:txBody>
          <a:bodyPr/>
          <a:lstStyle/>
          <a:p>
            <a:r>
              <a:rPr lang="en-US" dirty="0"/>
              <a:t>R-type instruction </a:t>
            </a:r>
            <a:r>
              <a:rPr lang="en-US" dirty="0" err="1"/>
              <a:t>datapath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2" y="1340768"/>
            <a:ext cx="2592288" cy="511256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For the most part, the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funct</a:t>
            </a:r>
            <a:r>
              <a:rPr lang="en-US" dirty="0"/>
              <a:t> field tells the ALU what operation to perform.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rs</a:t>
            </a:r>
            <a:r>
              <a:rPr lang="en-US" dirty="0"/>
              <a:t> and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rt</a:t>
            </a:r>
            <a:r>
              <a:rPr lang="en-US" dirty="0"/>
              <a:t> are sent to the register file, to specify the ALU operands.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rd</a:t>
            </a:r>
            <a:r>
              <a:rPr lang="en-US" dirty="0"/>
              <a:t> is also sent to the register file, to specify the location of the result.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4871864" y="1412776"/>
            <a:ext cx="1440160" cy="360040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Address (PC)</a:t>
            </a:r>
          </a:p>
        </p:txBody>
      </p:sp>
      <p:sp>
        <p:nvSpPr>
          <p:cNvPr id="6" name="Rectangle 5"/>
          <p:cNvSpPr/>
          <p:nvPr/>
        </p:nvSpPr>
        <p:spPr>
          <a:xfrm>
            <a:off x="4799856" y="2053365"/>
            <a:ext cx="1368152" cy="548640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Instruction Memory</a:t>
            </a:r>
          </a:p>
        </p:txBody>
      </p:sp>
      <p:sp>
        <p:nvSpPr>
          <p:cNvPr id="8" name="Rectangle 7"/>
          <p:cNvSpPr/>
          <p:nvPr/>
        </p:nvSpPr>
        <p:spPr>
          <a:xfrm>
            <a:off x="8707800" y="2111084"/>
            <a:ext cx="720080" cy="360040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+4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95432" y="2924944"/>
            <a:ext cx="1080120" cy="360040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Sign ext.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17399" y="5040886"/>
            <a:ext cx="1368152" cy="548354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Data Memory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91294" y="446482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ALU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7" name="Group 104"/>
          <p:cNvGrpSpPr/>
          <p:nvPr/>
        </p:nvGrpSpPr>
        <p:grpSpPr>
          <a:xfrm>
            <a:off x="8923824" y="5075892"/>
            <a:ext cx="770384" cy="369332"/>
            <a:chOff x="3707904" y="4146347"/>
            <a:chExt cx="770384" cy="369332"/>
          </a:xfrm>
        </p:grpSpPr>
        <p:sp>
          <p:nvSpPr>
            <p:cNvPr id="54" name="Trapezoid 53"/>
            <p:cNvSpPr/>
            <p:nvPr/>
          </p:nvSpPr>
          <p:spPr>
            <a:xfrm rot="10800000">
              <a:off x="3707904" y="4149080"/>
              <a:ext cx="770384" cy="360040"/>
            </a:xfrm>
            <a:prstGeom prst="trapezoid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779912" y="4146347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Mux</a:t>
              </a:r>
              <a:endPara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cxnSp>
        <p:nvCxnSpPr>
          <p:cNvPr id="23" name="Elbow Connector 22"/>
          <p:cNvCxnSpPr>
            <a:stCxn id="5" idx="2"/>
            <a:endCxn id="6" idx="0"/>
          </p:cNvCxnSpPr>
          <p:nvPr/>
        </p:nvCxnSpPr>
        <p:spPr>
          <a:xfrm rot="5400000">
            <a:off x="5397665" y="1859084"/>
            <a:ext cx="280549" cy="10801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6200000" flipH="1">
            <a:off x="7155481" y="206642"/>
            <a:ext cx="360040" cy="3492388"/>
          </a:xfrm>
          <a:prstGeom prst="bentConnector3">
            <a:avLst>
              <a:gd name="adj1" fmla="val 3904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6" idx="3"/>
            <a:endCxn id="7" idx="1"/>
          </p:cNvCxnSpPr>
          <p:nvPr/>
        </p:nvCxnSpPr>
        <p:spPr>
          <a:xfrm flipV="1">
            <a:off x="6168008" y="2296289"/>
            <a:ext cx="523568" cy="31397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7" idx="2"/>
            <a:endCxn id="10" idx="0"/>
          </p:cNvCxnSpPr>
          <p:nvPr/>
        </p:nvCxnSpPr>
        <p:spPr>
          <a:xfrm rot="5400000">
            <a:off x="6431254" y="1980546"/>
            <a:ext cx="448636" cy="1440160"/>
          </a:xfrm>
          <a:prstGeom prst="bentConnector3">
            <a:avLst>
              <a:gd name="adj1" fmla="val 44692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16200000" flipH="1">
            <a:off x="7464035" y="2396693"/>
            <a:ext cx="365760" cy="54864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16200000" flipH="1">
            <a:off x="7555869" y="2315182"/>
            <a:ext cx="365760" cy="73152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 rot="16200000" flipH="1">
            <a:off x="7281155" y="2584336"/>
            <a:ext cx="365760" cy="18288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rot="16200000" flipH="1">
            <a:off x="7190109" y="2675776"/>
            <a:ext cx="365760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 rot="5400000">
            <a:off x="7007792" y="2492896"/>
            <a:ext cx="365760" cy="36576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rot="5400000">
            <a:off x="6917506" y="2402413"/>
            <a:ext cx="365760" cy="54864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0" idx="2"/>
          </p:cNvCxnSpPr>
          <p:nvPr/>
        </p:nvCxnSpPr>
        <p:spPr>
          <a:xfrm rot="16200000" flipH="1">
            <a:off x="5948068" y="3272408"/>
            <a:ext cx="432048" cy="45720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8" idx="2"/>
          </p:cNvCxnSpPr>
          <p:nvPr/>
        </p:nvCxnSpPr>
        <p:spPr>
          <a:xfrm rot="5400000">
            <a:off x="7710843" y="2338263"/>
            <a:ext cx="1224136" cy="1489858"/>
          </a:xfrm>
          <a:prstGeom prst="bentConnector3">
            <a:avLst>
              <a:gd name="adj1" fmla="val 85085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8" idx="2"/>
          </p:cNvCxnSpPr>
          <p:nvPr/>
        </p:nvCxnSpPr>
        <p:spPr>
          <a:xfrm rot="16200000" flipH="1">
            <a:off x="7967517" y="3571447"/>
            <a:ext cx="2582996" cy="382350"/>
          </a:xfrm>
          <a:prstGeom prst="bentConnector3">
            <a:avLst>
              <a:gd name="adj1" fmla="val 40345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16" idx="2"/>
            <a:endCxn id="13" idx="0"/>
          </p:cNvCxnSpPr>
          <p:nvPr/>
        </p:nvCxnSpPr>
        <p:spPr>
          <a:xfrm rot="5400000">
            <a:off x="6998590" y="4937039"/>
            <a:ext cx="206732" cy="96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3" idx="2"/>
            <a:endCxn id="57" idx="0"/>
          </p:cNvCxnSpPr>
          <p:nvPr/>
        </p:nvCxnSpPr>
        <p:spPr>
          <a:xfrm rot="5400000">
            <a:off x="6728859" y="5504656"/>
            <a:ext cx="288032" cy="45720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16" idx="2"/>
          </p:cNvCxnSpPr>
          <p:nvPr/>
        </p:nvCxnSpPr>
        <p:spPr>
          <a:xfrm rot="16200000" flipH="1">
            <a:off x="7987408" y="3949182"/>
            <a:ext cx="241738" cy="2011680"/>
          </a:xfrm>
          <a:prstGeom prst="bentConnector3">
            <a:avLst>
              <a:gd name="adj1" fmla="val 27075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hape 45"/>
          <p:cNvCxnSpPr/>
          <p:nvPr/>
        </p:nvCxnSpPr>
        <p:spPr>
          <a:xfrm rot="10800000" flipV="1">
            <a:off x="5611456" y="1196752"/>
            <a:ext cx="4389120" cy="216024"/>
          </a:xfrm>
          <a:prstGeom prst="bentConnector2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6115512" y="2116268"/>
            <a:ext cx="2526000" cy="4409076"/>
            <a:chOff x="4591512" y="2116268"/>
            <a:chExt cx="2526000" cy="4409076"/>
          </a:xfrm>
        </p:grpSpPr>
        <p:sp>
          <p:nvSpPr>
            <p:cNvPr id="7" name="Rectangle 6"/>
            <p:cNvSpPr/>
            <p:nvPr/>
          </p:nvSpPr>
          <p:spPr>
            <a:xfrm>
              <a:off x="5167576" y="2116268"/>
              <a:ext cx="1368152" cy="360040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Instruction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53287" y="2880646"/>
              <a:ext cx="1670474" cy="476346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Register File</a:t>
              </a:r>
            </a:p>
          </p:txBody>
        </p:sp>
        <p:grpSp>
          <p:nvGrpSpPr>
            <p:cNvPr id="11" name="Group 12"/>
            <p:cNvGrpSpPr/>
            <p:nvPr/>
          </p:nvGrpSpPr>
          <p:grpSpPr>
            <a:xfrm>
              <a:off x="4663520" y="3717032"/>
              <a:ext cx="770384" cy="369332"/>
              <a:chOff x="3707904" y="4146347"/>
              <a:chExt cx="770384" cy="369332"/>
            </a:xfrm>
          </p:grpSpPr>
          <p:sp>
            <p:nvSpPr>
              <p:cNvPr id="60" name="Trapezoid 10"/>
              <p:cNvSpPr/>
              <p:nvPr/>
            </p:nvSpPr>
            <p:spPr>
              <a:xfrm rot="10800000">
                <a:off x="3707904" y="4149080"/>
                <a:ext cx="770384" cy="360040"/>
              </a:xfrm>
              <a:prstGeom prst="trapezoid">
                <a:avLst/>
              </a:prstGeom>
              <a:solidFill>
                <a:srgbClr val="00206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61" name="TextBox 11"/>
              <p:cNvSpPr txBox="1"/>
              <p:nvPr/>
            </p:nvSpPr>
            <p:spPr>
              <a:xfrm>
                <a:off x="3779912" y="4146347"/>
                <a:ext cx="62068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rPr>
                  <a:t>Mux</a:t>
                </a:r>
                <a:endParaRPr kumimoji="0" lang="en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3"/>
            <p:cNvGrpSpPr/>
            <p:nvPr/>
          </p:nvGrpSpPr>
          <p:grpSpPr>
            <a:xfrm>
              <a:off x="5671632" y="3717032"/>
              <a:ext cx="770384" cy="369332"/>
              <a:chOff x="3707904" y="4146347"/>
              <a:chExt cx="770384" cy="369332"/>
            </a:xfrm>
          </p:grpSpPr>
          <p:sp>
            <p:nvSpPr>
              <p:cNvPr id="58" name="Trapezoid 14"/>
              <p:cNvSpPr/>
              <p:nvPr/>
            </p:nvSpPr>
            <p:spPr>
              <a:xfrm rot="10800000">
                <a:off x="3707904" y="4149080"/>
                <a:ext cx="770384" cy="360040"/>
              </a:xfrm>
              <a:prstGeom prst="trapezoid">
                <a:avLst/>
              </a:prstGeom>
              <a:solidFill>
                <a:srgbClr val="00206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59" name="TextBox 15"/>
              <p:cNvSpPr txBox="1"/>
              <p:nvPr/>
            </p:nvSpPr>
            <p:spPr>
              <a:xfrm>
                <a:off x="3779912" y="4146347"/>
                <a:ext cx="62068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rPr>
                  <a:t>Mux</a:t>
                </a:r>
                <a:endParaRPr kumimoji="0" lang="en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21"/>
            <p:cNvGrpSpPr/>
            <p:nvPr/>
          </p:nvGrpSpPr>
          <p:grpSpPr>
            <a:xfrm>
              <a:off x="4591512" y="5877272"/>
              <a:ext cx="770384" cy="369332"/>
              <a:chOff x="3707904" y="4146347"/>
              <a:chExt cx="770384" cy="369332"/>
            </a:xfrm>
          </p:grpSpPr>
          <p:sp>
            <p:nvSpPr>
              <p:cNvPr id="56" name="Trapezoid 55"/>
              <p:cNvSpPr/>
              <p:nvPr/>
            </p:nvSpPr>
            <p:spPr>
              <a:xfrm rot="10800000">
                <a:off x="3707904" y="4149080"/>
                <a:ext cx="770384" cy="360040"/>
              </a:xfrm>
              <a:prstGeom prst="trapezoid">
                <a:avLst/>
              </a:prstGeom>
              <a:solidFill>
                <a:srgbClr val="00206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779912" y="4146347"/>
                <a:ext cx="62068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rPr>
                  <a:t>Mux</a:t>
                </a:r>
                <a:endParaRPr kumimoji="0" lang="en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5" name="Freeform 14"/>
            <p:cNvSpPr/>
            <p:nvPr/>
          </p:nvSpPr>
          <p:spPr>
            <a:xfrm>
              <a:off x="4951552" y="4293096"/>
              <a:ext cx="1248932" cy="504056"/>
            </a:xfrm>
            <a:custGeom>
              <a:avLst/>
              <a:gdLst>
                <a:gd name="connsiteX0" fmla="*/ 0 w 3768437"/>
                <a:gd name="connsiteY0" fmla="*/ 0 h 2286000"/>
                <a:gd name="connsiteX1" fmla="*/ 568037 w 3768437"/>
                <a:gd name="connsiteY1" fmla="*/ 2258291 h 2286000"/>
                <a:gd name="connsiteX2" fmla="*/ 3200400 w 3768437"/>
                <a:gd name="connsiteY2" fmla="*/ 2286000 h 2286000"/>
                <a:gd name="connsiteX3" fmla="*/ 3768437 w 3768437"/>
                <a:gd name="connsiteY3" fmla="*/ 13854 h 2286000"/>
                <a:gd name="connsiteX4" fmla="*/ 2466109 w 3768437"/>
                <a:gd name="connsiteY4" fmla="*/ 0 h 2286000"/>
                <a:gd name="connsiteX5" fmla="*/ 1870364 w 3768437"/>
                <a:gd name="connsiteY5" fmla="*/ 1080654 h 2286000"/>
                <a:gd name="connsiteX6" fmla="*/ 1316182 w 3768437"/>
                <a:gd name="connsiteY6" fmla="*/ 0 h 2286000"/>
                <a:gd name="connsiteX7" fmla="*/ 0 w 3768437"/>
                <a:gd name="connsiteY7" fmla="*/ 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8437" h="2286000">
                  <a:moveTo>
                    <a:pt x="0" y="0"/>
                  </a:moveTo>
                  <a:lnTo>
                    <a:pt x="568037" y="2258291"/>
                  </a:lnTo>
                  <a:lnTo>
                    <a:pt x="3200400" y="2286000"/>
                  </a:lnTo>
                  <a:lnTo>
                    <a:pt x="3768437" y="13854"/>
                  </a:lnTo>
                  <a:lnTo>
                    <a:pt x="2466109" y="0"/>
                  </a:lnTo>
                  <a:lnTo>
                    <a:pt x="1870364" y="1080654"/>
                  </a:lnTo>
                  <a:lnTo>
                    <a:pt x="13161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27" name="Elbow Connector 26"/>
            <p:cNvCxnSpPr/>
            <p:nvPr/>
          </p:nvCxnSpPr>
          <p:spPr>
            <a:xfrm rot="16200000" flipH="1">
              <a:off x="5851652" y="2498062"/>
              <a:ext cx="365760" cy="365760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/>
            <p:nvPr/>
          </p:nvCxnSpPr>
          <p:spPr>
            <a:xfrm rot="5400000">
              <a:off x="5216156" y="3308412"/>
              <a:ext cx="360040" cy="457200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887656" y="3356992"/>
              <a:ext cx="0" cy="36004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lbow Connector 39"/>
            <p:cNvCxnSpPr/>
            <p:nvPr/>
          </p:nvCxnSpPr>
          <p:spPr>
            <a:xfrm rot="16200000" flipH="1">
              <a:off x="5003357" y="4128877"/>
              <a:ext cx="206732" cy="121706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40"/>
            <p:cNvCxnSpPr/>
            <p:nvPr/>
          </p:nvCxnSpPr>
          <p:spPr>
            <a:xfrm rot="5400000">
              <a:off x="5903457" y="4142571"/>
              <a:ext cx="206732" cy="94318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43"/>
            <p:cNvCxnSpPr>
              <a:stCxn id="16" idx="2"/>
            </p:cNvCxnSpPr>
            <p:nvPr/>
          </p:nvCxnSpPr>
          <p:spPr>
            <a:xfrm rot="5400000">
              <a:off x="4690067" y="4951624"/>
              <a:ext cx="1005840" cy="770901"/>
            </a:xfrm>
            <a:prstGeom prst="bentConnector3">
              <a:avLst>
                <a:gd name="adj1" fmla="val 5773"/>
              </a:avLst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hape 46"/>
            <p:cNvCxnSpPr/>
            <p:nvPr/>
          </p:nvCxnSpPr>
          <p:spPr>
            <a:xfrm rot="10800000" flipV="1">
              <a:off x="6751752" y="2636912"/>
              <a:ext cx="365760" cy="216024"/>
            </a:xfrm>
            <a:prstGeom prst="bentConnector2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7111792" y="2636912"/>
              <a:ext cx="0" cy="3888432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4951552" y="6525344"/>
              <a:ext cx="216024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57" idx="2"/>
            </p:cNvCxnSpPr>
            <p:nvPr/>
          </p:nvCxnSpPr>
          <p:spPr>
            <a:xfrm flipV="1">
              <a:off x="4951552" y="6246604"/>
              <a:ext cx="0" cy="27874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/>
            <p:nvPr/>
          </p:nvCxnSpPr>
          <p:spPr>
            <a:xfrm rot="5400000">
              <a:off x="5574669" y="2590056"/>
              <a:ext cx="365760" cy="182880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Connector 50"/>
          <p:cNvCxnSpPr/>
          <p:nvPr/>
        </p:nvCxnSpPr>
        <p:spPr>
          <a:xfrm flipH="1">
            <a:off x="9297719" y="5445224"/>
            <a:ext cx="0" cy="288032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283864" y="5733256"/>
            <a:ext cx="720080" cy="0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0003944" y="1196752"/>
            <a:ext cx="0" cy="4536504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820094" y="446977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ALU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I-type instructions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480" y="2780928"/>
            <a:ext cx="9505056" cy="3816424"/>
          </a:xfrm>
        </p:spPr>
        <p:txBody>
          <a:bodyPr>
            <a:normAutofit/>
          </a:bodyPr>
          <a:lstStyle/>
          <a:p>
            <a:r>
              <a:rPr lang="en-CA" dirty="0"/>
              <a:t>These instructions have a 16-bit </a:t>
            </a:r>
            <a:r>
              <a:rPr lang="en-CA" dirty="0">
                <a:solidFill>
                  <a:srgbClr val="FFFF00"/>
                </a:solidFill>
              </a:rPr>
              <a:t>immediate</a:t>
            </a:r>
            <a:r>
              <a:rPr lang="en-CA" dirty="0"/>
              <a:t> field. </a:t>
            </a:r>
          </a:p>
          <a:p>
            <a:r>
              <a:rPr lang="en-CA" dirty="0"/>
              <a:t>This field a constant value, which is used for: </a:t>
            </a:r>
          </a:p>
          <a:p>
            <a:pPr lvl="1"/>
            <a:r>
              <a:rPr lang="en-CA" dirty="0"/>
              <a:t>an immediate operand, </a:t>
            </a:r>
          </a:p>
          <a:p>
            <a:pPr lvl="1"/>
            <a:r>
              <a:rPr lang="en-CA" dirty="0"/>
              <a:t>a branch target offset (e.g., in </a:t>
            </a:r>
            <a:r>
              <a:rPr lang="en-CA" dirty="0">
                <a:solidFill>
                  <a:srgbClr val="FFFF00"/>
                </a:solidFill>
              </a:rPr>
              <a:t>branch if equal</a:t>
            </a:r>
            <a:r>
              <a:rPr lang="en-CA" dirty="0"/>
              <a:t> op), or </a:t>
            </a:r>
          </a:p>
          <a:p>
            <a:pPr lvl="1"/>
            <a:r>
              <a:rPr lang="en-CA" dirty="0"/>
              <a:t>an offset for a memory operand (e.g., in </a:t>
            </a:r>
            <a:r>
              <a:rPr lang="en-CA" dirty="0">
                <a:solidFill>
                  <a:srgbClr val="FFFF00"/>
                </a:solidFill>
              </a:rPr>
              <a:t>load</a:t>
            </a:r>
            <a:r>
              <a:rPr lang="en-CA" dirty="0"/>
              <a:t> op).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83296" y="1628801"/>
            <a:ext cx="1196481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non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opcode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9776" y="1628801"/>
            <a:ext cx="1008112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rs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7888" y="1628801"/>
            <a:ext cx="936104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rt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55640" y="2204864"/>
            <a:ext cx="1224136" cy="369332"/>
            <a:chOff x="1331640" y="2924944"/>
            <a:chExt cx="1224136" cy="369332"/>
          </a:xfrm>
        </p:grpSpPr>
        <p:sp>
          <p:nvSpPr>
            <p:cNvPr id="8" name="TextBox 7"/>
            <p:cNvSpPr txBox="1"/>
            <p:nvPr/>
          </p:nvSpPr>
          <p:spPr>
            <a:xfrm>
              <a:off x="1817234" y="292494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6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331640" y="2924944"/>
              <a:ext cx="1224136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079776" y="2204864"/>
            <a:ext cx="1008112" cy="369332"/>
            <a:chOff x="1331640" y="2924944"/>
            <a:chExt cx="1224136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1817234" y="2924944"/>
              <a:ext cx="358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5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331640" y="2924944"/>
              <a:ext cx="1224136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6023992" y="1628801"/>
            <a:ext cx="3096344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immediate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87888" y="2204864"/>
            <a:ext cx="936104" cy="369332"/>
            <a:chOff x="1331640" y="2924944"/>
            <a:chExt cx="1224136" cy="369332"/>
          </a:xfrm>
        </p:grpSpPr>
        <p:sp>
          <p:nvSpPr>
            <p:cNvPr id="15" name="TextBox 14"/>
            <p:cNvSpPr txBox="1"/>
            <p:nvPr/>
          </p:nvSpPr>
          <p:spPr>
            <a:xfrm>
              <a:off x="1817235" y="2924944"/>
              <a:ext cx="386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5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331640" y="2924944"/>
              <a:ext cx="1224136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6023992" y="2204864"/>
            <a:ext cx="3118116" cy="369332"/>
            <a:chOff x="1331640" y="2924944"/>
            <a:chExt cx="1224136" cy="369332"/>
          </a:xfrm>
        </p:grpSpPr>
        <p:sp>
          <p:nvSpPr>
            <p:cNvPr id="18" name="TextBox 17"/>
            <p:cNvSpPr txBox="1"/>
            <p:nvPr/>
          </p:nvSpPr>
          <p:spPr>
            <a:xfrm>
              <a:off x="1817234" y="2924944"/>
              <a:ext cx="215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   16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331640" y="2924944"/>
              <a:ext cx="1224136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7568" y="2708920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CSCB58 Week </a:t>
            </a:r>
            <a:r>
              <a:rPr lang="en-US" sz="6000" b="1" dirty="0">
                <a:solidFill>
                  <a:prstClr val="black"/>
                </a:solidFill>
                <a:latin typeface="Calibri" panose="020F0502020204030204"/>
              </a:rPr>
              <a:t>9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I-type instructions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352596"/>
            <a:ext cx="9917360" cy="3244756"/>
          </a:xfrm>
        </p:spPr>
        <p:txBody>
          <a:bodyPr>
            <a:normAutofit/>
          </a:bodyPr>
          <a:lstStyle/>
          <a:p>
            <a:r>
              <a:rPr lang="en-CA" dirty="0"/>
              <a:t>For </a:t>
            </a:r>
            <a:r>
              <a:rPr lang="en-CA" b="1" dirty="0">
                <a:solidFill>
                  <a:srgbClr val="FFFF00"/>
                </a:solidFill>
              </a:rPr>
              <a:t>branch</a:t>
            </a:r>
            <a:r>
              <a:rPr lang="en-CA" dirty="0">
                <a:solidFill>
                  <a:srgbClr val="FFFF00"/>
                </a:solidFill>
              </a:rPr>
              <a:t> </a:t>
            </a:r>
            <a:r>
              <a:rPr lang="en-CA" dirty="0"/>
              <a:t>target offset operations, the immediate field contains the signed difference between the current address stored in the PC and the address of the target instruction. </a:t>
            </a:r>
          </a:p>
          <a:p>
            <a:pPr lvl="1"/>
            <a:r>
              <a:rPr lang="en-CA" dirty="0"/>
              <a:t>This offset is stored with the two low order bits dropped. The dropped bits are always </a:t>
            </a:r>
            <a:r>
              <a:rPr lang="en-CA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CA" dirty="0"/>
              <a:t> since instructions are </a:t>
            </a:r>
            <a:r>
              <a:rPr lang="en-CA" dirty="0">
                <a:solidFill>
                  <a:srgbClr val="FFFF00"/>
                </a:solidFill>
              </a:rPr>
              <a:t>word-aligned</a:t>
            </a:r>
            <a:r>
              <a:rPr lang="en-CA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83296" y="1628801"/>
            <a:ext cx="1196481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non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opcode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9776" y="1628801"/>
            <a:ext cx="1008112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rs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7888" y="1628801"/>
            <a:ext cx="936104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rt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55640" y="2204864"/>
            <a:ext cx="1224136" cy="369332"/>
            <a:chOff x="1331640" y="2924944"/>
            <a:chExt cx="1224136" cy="369332"/>
          </a:xfrm>
        </p:grpSpPr>
        <p:sp>
          <p:nvSpPr>
            <p:cNvPr id="8" name="TextBox 7"/>
            <p:cNvSpPr txBox="1"/>
            <p:nvPr/>
          </p:nvSpPr>
          <p:spPr>
            <a:xfrm>
              <a:off x="1817234" y="292494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6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331640" y="2924944"/>
              <a:ext cx="1224136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079776" y="2204864"/>
            <a:ext cx="1008112" cy="369332"/>
            <a:chOff x="1331640" y="2924944"/>
            <a:chExt cx="1224136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1817234" y="2924944"/>
              <a:ext cx="358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5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331640" y="2924944"/>
              <a:ext cx="1224136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6023992" y="1628801"/>
            <a:ext cx="3096344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immediate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87888" y="2204864"/>
            <a:ext cx="936104" cy="369332"/>
            <a:chOff x="1331640" y="2924944"/>
            <a:chExt cx="1224136" cy="369332"/>
          </a:xfrm>
        </p:grpSpPr>
        <p:sp>
          <p:nvSpPr>
            <p:cNvPr id="15" name="TextBox 14"/>
            <p:cNvSpPr txBox="1"/>
            <p:nvPr/>
          </p:nvSpPr>
          <p:spPr>
            <a:xfrm>
              <a:off x="1817235" y="2924944"/>
              <a:ext cx="386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5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331640" y="2924944"/>
              <a:ext cx="1224136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6023992" y="2204864"/>
            <a:ext cx="3118116" cy="369332"/>
            <a:chOff x="1331640" y="2924944"/>
            <a:chExt cx="1224136" cy="369332"/>
          </a:xfrm>
        </p:grpSpPr>
        <p:sp>
          <p:nvSpPr>
            <p:cNvPr id="18" name="TextBox 17"/>
            <p:cNvSpPr txBox="1"/>
            <p:nvPr/>
          </p:nvSpPr>
          <p:spPr>
            <a:xfrm>
              <a:off x="1817234" y="2924944"/>
              <a:ext cx="215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   16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331640" y="2924944"/>
              <a:ext cx="1224136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61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12064"/>
            <a:ext cx="10959008" cy="914400"/>
          </a:xfrm>
        </p:spPr>
        <p:txBody>
          <a:bodyPr/>
          <a:lstStyle/>
          <a:p>
            <a:r>
              <a:rPr lang="en-US" dirty="0"/>
              <a:t>Word-aligned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392" y="1556792"/>
            <a:ext cx="1116220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Every instruction is 4-byte (1 word) long,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so the starting address of each instruction is always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 multiple of 4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like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0 (00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00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4 (01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00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8 (10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00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12 (11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00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444 (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1101111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00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Note that the two lowest bits are always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00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Since we know they are always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00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, we don’t need to use two bits to remember them.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75920" y="612247"/>
          <a:ext cx="6409680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81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1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1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19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19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4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8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12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16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29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19536" y="345136"/>
            <a:ext cx="1990268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>
                <a:ln>
                  <a:noFill/>
                </a:ln>
                <a:solidFill>
                  <a:srgbClr val="D6ECFF">
                    <a:satMod val="200000"/>
                  </a:srgbClr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Examples</a:t>
            </a:r>
            <a:endParaRPr kumimoji="0" lang="en-CA" sz="3200" b="0" i="0" u="none" strike="noStrike" kern="1200" cap="none" spc="-100" normalizeH="0" baseline="0" noProof="0" dirty="0">
              <a:ln>
                <a:noFill/>
              </a:ln>
              <a:solidFill>
                <a:srgbClr val="D6ECFF">
                  <a:satMod val="200000"/>
                </a:srgbClr>
              </a:solidFill>
              <a:effectLst/>
              <a:uLnTx/>
              <a:uFillTx/>
              <a:latin typeface="Corbel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09805" y="476673"/>
            <a:ext cx="1196481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non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opcode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6285" y="476673"/>
            <a:ext cx="1008112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rs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4397" y="476673"/>
            <a:ext cx="936104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rt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82149" y="1052736"/>
            <a:ext cx="1224136" cy="369332"/>
            <a:chOff x="1331640" y="2924944"/>
            <a:chExt cx="1224136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1817234" y="292494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6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331640" y="2924944"/>
              <a:ext cx="1224136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106285" y="1052736"/>
            <a:ext cx="1008112" cy="369332"/>
            <a:chOff x="1331640" y="2924944"/>
            <a:chExt cx="1224136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1817234" y="2924944"/>
              <a:ext cx="358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5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331640" y="2924944"/>
              <a:ext cx="1224136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7050501" y="476673"/>
            <a:ext cx="3096344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immediate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14397" y="1052736"/>
            <a:ext cx="936104" cy="369332"/>
            <a:chOff x="1331640" y="2924944"/>
            <a:chExt cx="1224136" cy="369332"/>
          </a:xfrm>
        </p:grpSpPr>
        <p:sp>
          <p:nvSpPr>
            <p:cNvPr id="14" name="TextBox 13"/>
            <p:cNvSpPr txBox="1"/>
            <p:nvPr/>
          </p:nvSpPr>
          <p:spPr>
            <a:xfrm>
              <a:off x="1817235" y="2924944"/>
              <a:ext cx="386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5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331640" y="2924944"/>
              <a:ext cx="1224136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7050501" y="1052736"/>
            <a:ext cx="3118116" cy="369332"/>
            <a:chOff x="1331640" y="2924944"/>
            <a:chExt cx="1224136" cy="369332"/>
          </a:xfrm>
        </p:grpSpPr>
        <p:sp>
          <p:nvSpPr>
            <p:cNvPr id="17" name="TextBox 16"/>
            <p:cNvSpPr txBox="1"/>
            <p:nvPr/>
          </p:nvSpPr>
          <p:spPr>
            <a:xfrm>
              <a:off x="1817234" y="2924944"/>
              <a:ext cx="215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   16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1331640" y="2924944"/>
              <a:ext cx="1224136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2901927" y="2002077"/>
            <a:ext cx="6250137" cy="492443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00010000 11010001 00000000 00100110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31759" y="1842091"/>
            <a:ext cx="954566" cy="81241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31659" y="2674621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Branch on equal (BEQ)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53379" y="1842091"/>
            <a:ext cx="2666637" cy="81241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82617" y="1842090"/>
            <a:ext cx="887235" cy="81241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05755" y="2699304"/>
            <a:ext cx="95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Reg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6!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169853" y="1842089"/>
            <a:ext cx="864095" cy="81241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12576" y="2674620"/>
            <a:ext cx="95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Reg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17!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7258" y="2699304"/>
            <a:ext cx="326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Offset = 100110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00 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= 152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38757" y="3614717"/>
            <a:ext cx="3621193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If Reg_6 == Reg_17: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    PC += 152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Else: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    PC += 4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93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 animBg="1"/>
      <p:bldP spid="24" grpId="0" animBg="1"/>
      <p:bldP spid="25" grpId="0"/>
      <p:bldP spid="26" grpId="0" animBg="1"/>
      <p:bldP spid="27" grpId="0"/>
      <p:bldP spid="30" grpId="0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19536" y="345136"/>
            <a:ext cx="1990268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>
                <a:ln>
                  <a:noFill/>
                </a:ln>
                <a:solidFill>
                  <a:srgbClr val="D6ECFF">
                    <a:satMod val="200000"/>
                  </a:srgbClr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Examples</a:t>
            </a:r>
            <a:endParaRPr kumimoji="0" lang="en-CA" sz="3200" b="0" i="0" u="none" strike="noStrike" kern="1200" cap="none" spc="-100" normalizeH="0" baseline="0" noProof="0" dirty="0">
              <a:ln>
                <a:noFill/>
              </a:ln>
              <a:solidFill>
                <a:srgbClr val="D6ECFF">
                  <a:satMod val="200000"/>
                </a:srgbClr>
              </a:solidFill>
              <a:effectLst/>
              <a:uLnTx/>
              <a:uFillTx/>
              <a:latin typeface="Corbel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09805" y="476673"/>
            <a:ext cx="1196481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non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opcode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6285" y="476673"/>
            <a:ext cx="1008112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rs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4397" y="476673"/>
            <a:ext cx="936104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rt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82149" y="1052736"/>
            <a:ext cx="1224136" cy="369332"/>
            <a:chOff x="1331640" y="2924944"/>
            <a:chExt cx="1224136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1817234" y="292494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6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331640" y="2924944"/>
              <a:ext cx="1224136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106285" y="1052736"/>
            <a:ext cx="1008112" cy="369332"/>
            <a:chOff x="1331640" y="2924944"/>
            <a:chExt cx="1224136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1817234" y="2924944"/>
              <a:ext cx="358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5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331640" y="2924944"/>
              <a:ext cx="1224136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7050501" y="476673"/>
            <a:ext cx="3096344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immediate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14397" y="1052736"/>
            <a:ext cx="936104" cy="369332"/>
            <a:chOff x="1331640" y="2924944"/>
            <a:chExt cx="1224136" cy="369332"/>
          </a:xfrm>
        </p:grpSpPr>
        <p:sp>
          <p:nvSpPr>
            <p:cNvPr id="14" name="TextBox 13"/>
            <p:cNvSpPr txBox="1"/>
            <p:nvPr/>
          </p:nvSpPr>
          <p:spPr>
            <a:xfrm>
              <a:off x="1817235" y="2924944"/>
              <a:ext cx="386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5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331640" y="2924944"/>
              <a:ext cx="1224136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7050501" y="1052736"/>
            <a:ext cx="3118116" cy="369332"/>
            <a:chOff x="1331640" y="2924944"/>
            <a:chExt cx="1224136" cy="369332"/>
          </a:xfrm>
        </p:grpSpPr>
        <p:sp>
          <p:nvSpPr>
            <p:cNvPr id="17" name="TextBox 16"/>
            <p:cNvSpPr txBox="1"/>
            <p:nvPr/>
          </p:nvSpPr>
          <p:spPr>
            <a:xfrm>
              <a:off x="1817234" y="2924944"/>
              <a:ext cx="215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   16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1331640" y="2924944"/>
              <a:ext cx="1224136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2901927" y="2002077"/>
            <a:ext cx="6250137" cy="492443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10000000 11010001 00000000 00100110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31759" y="1842091"/>
            <a:ext cx="954566" cy="81241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66798" y="2674621"/>
            <a:ext cx="1450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Load byte! (LB)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53379" y="1842091"/>
            <a:ext cx="2666637" cy="81241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82617" y="1842090"/>
            <a:ext cx="887235" cy="81241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05755" y="2699304"/>
            <a:ext cx="95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Reg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6!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169853" y="1842089"/>
            <a:ext cx="864095" cy="81241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12576" y="2674620"/>
            <a:ext cx="95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Reg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17!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7258" y="2699304"/>
            <a:ext cx="326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Offset = 100110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 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= 38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38211" y="3839404"/>
            <a:ext cx="7657863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Load one byte from MEM[Reg_6+38] to Reg_17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91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 animBg="1"/>
      <p:bldP spid="24" grpId="0" animBg="1"/>
      <p:bldP spid="25" grpId="0"/>
      <p:bldP spid="26" grpId="0" animBg="1"/>
      <p:bldP spid="27" grpId="0"/>
      <p:bldP spid="30" grpId="0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32656"/>
            <a:ext cx="7772400" cy="914400"/>
          </a:xfrm>
        </p:spPr>
        <p:txBody>
          <a:bodyPr/>
          <a:lstStyle/>
          <a:p>
            <a:r>
              <a:rPr lang="en-US" dirty="0"/>
              <a:t>I-type instruction </a:t>
            </a:r>
            <a:r>
              <a:rPr lang="en-US" dirty="0" err="1"/>
              <a:t>datapath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2" y="1628800"/>
            <a:ext cx="2433464" cy="4726760"/>
          </a:xfrm>
        </p:spPr>
        <p:txBody>
          <a:bodyPr>
            <a:normAutofit/>
          </a:bodyPr>
          <a:lstStyle/>
          <a:p>
            <a:r>
              <a:rPr lang="en-US" sz="2800" dirty="0"/>
              <a:t>Example #1: Immediate arithmetic operations, with result stored in </a:t>
            </a:r>
            <a:r>
              <a:rPr lang="en-US" sz="2800" dirty="0">
                <a:solidFill>
                  <a:srgbClr val="FFFF00"/>
                </a:solidFill>
              </a:rPr>
              <a:t>registers</a:t>
            </a:r>
            <a:r>
              <a:rPr lang="en-US" sz="2800" dirty="0"/>
              <a:t>.</a:t>
            </a:r>
            <a:endParaRPr lang="en-CA" sz="2800" dirty="0"/>
          </a:p>
        </p:txBody>
      </p:sp>
      <p:sp>
        <p:nvSpPr>
          <p:cNvPr id="5" name="Rectangle 4"/>
          <p:cNvSpPr/>
          <p:nvPr/>
        </p:nvSpPr>
        <p:spPr>
          <a:xfrm>
            <a:off x="4871864" y="1412776"/>
            <a:ext cx="1440160" cy="360040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Address (PC)</a:t>
            </a:r>
          </a:p>
        </p:txBody>
      </p:sp>
      <p:sp>
        <p:nvSpPr>
          <p:cNvPr id="6" name="Rectangle 5"/>
          <p:cNvSpPr/>
          <p:nvPr/>
        </p:nvSpPr>
        <p:spPr>
          <a:xfrm>
            <a:off x="4799856" y="2053365"/>
            <a:ext cx="1368152" cy="548640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Instruction Memory</a:t>
            </a:r>
          </a:p>
        </p:txBody>
      </p:sp>
      <p:sp>
        <p:nvSpPr>
          <p:cNvPr id="8" name="Rectangle 7"/>
          <p:cNvSpPr/>
          <p:nvPr/>
        </p:nvSpPr>
        <p:spPr>
          <a:xfrm>
            <a:off x="8707800" y="2111084"/>
            <a:ext cx="720080" cy="360040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+4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95432" y="2924944"/>
            <a:ext cx="1080120" cy="360040"/>
          </a:xfrm>
          <a:prstGeom prst="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Sign ext.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17399" y="5040886"/>
            <a:ext cx="1368152" cy="548354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Data Memory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91294" y="446482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ALU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4" name="Trapezoid 53"/>
          <p:cNvSpPr/>
          <p:nvPr/>
        </p:nvSpPr>
        <p:spPr>
          <a:xfrm rot="10800000">
            <a:off x="8923824" y="5078625"/>
            <a:ext cx="770384" cy="360040"/>
          </a:xfrm>
          <a:prstGeom prst="trapezoid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995833" y="5075892"/>
            <a:ext cx="6206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Mux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23" name="Elbow Connector 22"/>
          <p:cNvCxnSpPr>
            <a:stCxn id="5" idx="2"/>
            <a:endCxn id="6" idx="0"/>
          </p:cNvCxnSpPr>
          <p:nvPr/>
        </p:nvCxnSpPr>
        <p:spPr>
          <a:xfrm rot="5400000">
            <a:off x="5397665" y="1859084"/>
            <a:ext cx="280549" cy="10801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6200000" flipH="1">
            <a:off x="7155481" y="206642"/>
            <a:ext cx="360040" cy="3492388"/>
          </a:xfrm>
          <a:prstGeom prst="bentConnector3">
            <a:avLst>
              <a:gd name="adj1" fmla="val 3904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6" idx="3"/>
            <a:endCxn id="7" idx="1"/>
          </p:cNvCxnSpPr>
          <p:nvPr/>
        </p:nvCxnSpPr>
        <p:spPr>
          <a:xfrm flipV="1">
            <a:off x="6168008" y="2296289"/>
            <a:ext cx="523568" cy="31397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16200000" flipH="1">
            <a:off x="7464035" y="2396693"/>
            <a:ext cx="365760" cy="54864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16200000" flipH="1">
            <a:off x="7555869" y="2315182"/>
            <a:ext cx="365760" cy="73152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 rot="16200000" flipH="1">
            <a:off x="7281155" y="2584336"/>
            <a:ext cx="365760" cy="18288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rot="16200000" flipH="1">
            <a:off x="7190109" y="2675776"/>
            <a:ext cx="365760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 rot="5400000">
            <a:off x="7007792" y="2492896"/>
            <a:ext cx="365760" cy="36576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rot="5400000">
            <a:off x="6917506" y="2402413"/>
            <a:ext cx="365760" cy="54864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0" idx="2"/>
          </p:cNvCxnSpPr>
          <p:nvPr/>
        </p:nvCxnSpPr>
        <p:spPr>
          <a:xfrm rot="16200000" flipH="1">
            <a:off x="5948068" y="3272408"/>
            <a:ext cx="432048" cy="457200"/>
          </a:xfrm>
          <a:prstGeom prst="bentConnector3">
            <a:avLst>
              <a:gd name="adj1" fmla="val 50000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8" idx="2"/>
          </p:cNvCxnSpPr>
          <p:nvPr/>
        </p:nvCxnSpPr>
        <p:spPr>
          <a:xfrm rot="5400000">
            <a:off x="7710843" y="2338263"/>
            <a:ext cx="1224136" cy="1489858"/>
          </a:xfrm>
          <a:prstGeom prst="bentConnector3">
            <a:avLst>
              <a:gd name="adj1" fmla="val 85085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8" idx="2"/>
          </p:cNvCxnSpPr>
          <p:nvPr/>
        </p:nvCxnSpPr>
        <p:spPr>
          <a:xfrm rot="16200000" flipH="1">
            <a:off x="7967517" y="3571447"/>
            <a:ext cx="2582996" cy="382350"/>
          </a:xfrm>
          <a:prstGeom prst="bentConnector3">
            <a:avLst>
              <a:gd name="adj1" fmla="val 40345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16" idx="2"/>
            <a:endCxn id="13" idx="0"/>
          </p:cNvCxnSpPr>
          <p:nvPr/>
        </p:nvCxnSpPr>
        <p:spPr>
          <a:xfrm rot="5400000">
            <a:off x="6998590" y="4937039"/>
            <a:ext cx="206732" cy="96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3" idx="2"/>
            <a:endCxn id="57" idx="0"/>
          </p:cNvCxnSpPr>
          <p:nvPr/>
        </p:nvCxnSpPr>
        <p:spPr>
          <a:xfrm rot="5400000">
            <a:off x="6728859" y="5504656"/>
            <a:ext cx="288032" cy="45720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16" idx="2"/>
          </p:cNvCxnSpPr>
          <p:nvPr/>
        </p:nvCxnSpPr>
        <p:spPr>
          <a:xfrm rot="16200000" flipH="1">
            <a:off x="7987408" y="3949182"/>
            <a:ext cx="241738" cy="2011680"/>
          </a:xfrm>
          <a:prstGeom prst="bentConnector3">
            <a:avLst>
              <a:gd name="adj1" fmla="val 27075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hape 45"/>
          <p:cNvCxnSpPr/>
          <p:nvPr/>
        </p:nvCxnSpPr>
        <p:spPr>
          <a:xfrm rot="10800000" flipV="1">
            <a:off x="5611456" y="1196752"/>
            <a:ext cx="4389120" cy="216024"/>
          </a:xfrm>
          <a:prstGeom prst="bentConnector2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691576" y="2116268"/>
            <a:ext cx="1368152" cy="360040"/>
          </a:xfrm>
          <a:prstGeom prst="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Instruction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677287" y="2880646"/>
            <a:ext cx="1670474" cy="476346"/>
          </a:xfrm>
          <a:prstGeom prst="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Register File</a:t>
            </a:r>
          </a:p>
        </p:txBody>
      </p:sp>
      <p:sp>
        <p:nvSpPr>
          <p:cNvPr id="60" name="Trapezoid 10"/>
          <p:cNvSpPr/>
          <p:nvPr/>
        </p:nvSpPr>
        <p:spPr>
          <a:xfrm rot="10800000">
            <a:off x="6187520" y="3719765"/>
            <a:ext cx="770384" cy="360040"/>
          </a:xfrm>
          <a:prstGeom prst="trapezoid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1" name="TextBox 11"/>
          <p:cNvSpPr txBox="1"/>
          <p:nvPr/>
        </p:nvSpPr>
        <p:spPr>
          <a:xfrm>
            <a:off x="6259529" y="3717032"/>
            <a:ext cx="6206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Mux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8" name="Trapezoid 14"/>
          <p:cNvSpPr/>
          <p:nvPr/>
        </p:nvSpPr>
        <p:spPr>
          <a:xfrm rot="10800000">
            <a:off x="7195632" y="3719765"/>
            <a:ext cx="770384" cy="360040"/>
          </a:xfrm>
          <a:prstGeom prst="trapezoid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9" name="TextBox 15"/>
          <p:cNvSpPr txBox="1"/>
          <p:nvPr/>
        </p:nvSpPr>
        <p:spPr>
          <a:xfrm>
            <a:off x="7267641" y="3717032"/>
            <a:ext cx="6206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Mux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6" name="Trapezoid 55"/>
          <p:cNvSpPr/>
          <p:nvPr/>
        </p:nvSpPr>
        <p:spPr>
          <a:xfrm rot="10800000">
            <a:off x="6115512" y="5880005"/>
            <a:ext cx="770384" cy="360040"/>
          </a:xfrm>
          <a:prstGeom prst="trapezoid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87521" y="5877272"/>
            <a:ext cx="6206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Mux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475552" y="4293096"/>
            <a:ext cx="1248932" cy="504056"/>
          </a:xfrm>
          <a:custGeom>
            <a:avLst/>
            <a:gdLst>
              <a:gd name="connsiteX0" fmla="*/ 0 w 3768437"/>
              <a:gd name="connsiteY0" fmla="*/ 0 h 2286000"/>
              <a:gd name="connsiteX1" fmla="*/ 568037 w 3768437"/>
              <a:gd name="connsiteY1" fmla="*/ 2258291 h 2286000"/>
              <a:gd name="connsiteX2" fmla="*/ 3200400 w 3768437"/>
              <a:gd name="connsiteY2" fmla="*/ 2286000 h 2286000"/>
              <a:gd name="connsiteX3" fmla="*/ 3768437 w 3768437"/>
              <a:gd name="connsiteY3" fmla="*/ 13854 h 2286000"/>
              <a:gd name="connsiteX4" fmla="*/ 2466109 w 3768437"/>
              <a:gd name="connsiteY4" fmla="*/ 0 h 2286000"/>
              <a:gd name="connsiteX5" fmla="*/ 1870364 w 3768437"/>
              <a:gd name="connsiteY5" fmla="*/ 1080654 h 2286000"/>
              <a:gd name="connsiteX6" fmla="*/ 1316182 w 3768437"/>
              <a:gd name="connsiteY6" fmla="*/ 0 h 2286000"/>
              <a:gd name="connsiteX7" fmla="*/ 0 w 3768437"/>
              <a:gd name="connsiteY7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8437" h="2286000">
                <a:moveTo>
                  <a:pt x="0" y="0"/>
                </a:moveTo>
                <a:lnTo>
                  <a:pt x="568037" y="2258291"/>
                </a:lnTo>
                <a:lnTo>
                  <a:pt x="3200400" y="2286000"/>
                </a:lnTo>
                <a:lnTo>
                  <a:pt x="3768437" y="13854"/>
                </a:lnTo>
                <a:lnTo>
                  <a:pt x="2466109" y="0"/>
                </a:lnTo>
                <a:lnTo>
                  <a:pt x="1870364" y="1080654"/>
                </a:lnTo>
                <a:lnTo>
                  <a:pt x="131618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27" name="Elbow Connector 26"/>
          <p:cNvCxnSpPr/>
          <p:nvPr/>
        </p:nvCxnSpPr>
        <p:spPr>
          <a:xfrm rot="16200000" flipH="1">
            <a:off x="7375652" y="2498062"/>
            <a:ext cx="365760" cy="365760"/>
          </a:xfrm>
          <a:prstGeom prst="bentConnector3">
            <a:avLst>
              <a:gd name="adj1" fmla="val 50000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5400000">
            <a:off x="7098669" y="2590056"/>
            <a:ext cx="365760" cy="18288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5400000">
            <a:off x="6740156" y="3308412"/>
            <a:ext cx="360040" cy="45720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411656" y="3356992"/>
            <a:ext cx="0" cy="36004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 rot="16200000" flipH="1">
            <a:off x="6527357" y="4128877"/>
            <a:ext cx="206732" cy="121706"/>
          </a:xfrm>
          <a:prstGeom prst="bentConnector3">
            <a:avLst>
              <a:gd name="adj1" fmla="val 50000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/>
          <p:nvPr/>
        </p:nvCxnSpPr>
        <p:spPr>
          <a:xfrm rot="5400000">
            <a:off x="7427457" y="4142571"/>
            <a:ext cx="206732" cy="94318"/>
          </a:xfrm>
          <a:prstGeom prst="bentConnector3">
            <a:avLst>
              <a:gd name="adj1" fmla="val 50000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6" idx="2"/>
          </p:cNvCxnSpPr>
          <p:nvPr/>
        </p:nvCxnSpPr>
        <p:spPr>
          <a:xfrm rot="5400000">
            <a:off x="6214067" y="4951625"/>
            <a:ext cx="1005840" cy="770901"/>
          </a:xfrm>
          <a:prstGeom prst="bentConnector3">
            <a:avLst>
              <a:gd name="adj1" fmla="val 5773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hape 46"/>
          <p:cNvCxnSpPr/>
          <p:nvPr/>
        </p:nvCxnSpPr>
        <p:spPr>
          <a:xfrm rot="10800000" flipV="1">
            <a:off x="8275752" y="2636912"/>
            <a:ext cx="365760" cy="216024"/>
          </a:xfrm>
          <a:prstGeom prst="bentConnector2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635792" y="2636912"/>
            <a:ext cx="0" cy="388843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6475552" y="6525344"/>
            <a:ext cx="216024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57" idx="2"/>
          </p:cNvCxnSpPr>
          <p:nvPr/>
        </p:nvCxnSpPr>
        <p:spPr>
          <a:xfrm flipV="1">
            <a:off x="6475552" y="6246604"/>
            <a:ext cx="0" cy="27874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9297719" y="5445224"/>
            <a:ext cx="0" cy="288032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283864" y="5733256"/>
            <a:ext cx="720080" cy="0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0003944" y="1196752"/>
            <a:ext cx="0" cy="4536504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7" idx="2"/>
            <a:endCxn id="10" idx="0"/>
          </p:cNvCxnSpPr>
          <p:nvPr/>
        </p:nvCxnSpPr>
        <p:spPr>
          <a:xfrm rot="5400000">
            <a:off x="6431254" y="1980546"/>
            <a:ext cx="448636" cy="1440160"/>
          </a:xfrm>
          <a:prstGeom prst="bentConnector3">
            <a:avLst>
              <a:gd name="adj1" fmla="val 44692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820094" y="446977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ALU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5440" y="512064"/>
            <a:ext cx="10526960" cy="914400"/>
          </a:xfrm>
        </p:spPr>
        <p:txBody>
          <a:bodyPr/>
          <a:lstStyle/>
          <a:p>
            <a:r>
              <a:rPr lang="en-US" dirty="0"/>
              <a:t>Interlude: Sign extension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55440" y="1628800"/>
            <a:ext cx="10526960" cy="4726760"/>
          </a:xfrm>
        </p:spPr>
        <p:txBody>
          <a:bodyPr/>
          <a:lstStyle/>
          <a:p>
            <a:r>
              <a:rPr lang="en-US" dirty="0"/>
              <a:t>The immediately value we get from an I-type instruction is 16-bit long.</a:t>
            </a:r>
          </a:p>
          <a:p>
            <a:r>
              <a:rPr lang="en-US" dirty="0"/>
              <a:t>But all operands of ALU are supposed to be 32-bit long.</a:t>
            </a:r>
          </a:p>
          <a:p>
            <a:r>
              <a:rPr lang="en-US" dirty="0"/>
              <a:t>So fill the upper 16 bits of the number with the </a:t>
            </a:r>
            <a:r>
              <a:rPr lang="en-US" b="1" dirty="0">
                <a:solidFill>
                  <a:srgbClr val="FFFF00"/>
                </a:solidFill>
              </a:rPr>
              <a:t>sign-bit</a:t>
            </a:r>
          </a:p>
          <a:p>
            <a:endParaRPr lang="en-US" dirty="0"/>
          </a:p>
          <a:p>
            <a:r>
              <a:rPr lang="en-US" dirty="0"/>
              <a:t>E.g.,  1100 1000 1000 1000 becomes</a:t>
            </a:r>
          </a:p>
          <a:p>
            <a:r>
              <a:rPr lang="en-US" dirty="0"/>
              <a:t>1111 1111 1111 1111 1100 1000 1000 1000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24392" y="376902"/>
            <a:ext cx="1982618" cy="891858"/>
          </a:xfrm>
          <a:prstGeom prst="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Sign ext.</a:t>
            </a:r>
          </a:p>
        </p:txBody>
      </p:sp>
    </p:spTree>
    <p:extLst>
      <p:ext uri="{BB962C8B-B14F-4D97-AF65-F5344CB8AC3E}">
        <p14:creationId xmlns:p14="http://schemas.microsoft.com/office/powerpoint/2010/main" val="1771696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32656"/>
            <a:ext cx="7772400" cy="914400"/>
          </a:xfrm>
        </p:spPr>
        <p:txBody>
          <a:bodyPr/>
          <a:lstStyle/>
          <a:p>
            <a:r>
              <a:rPr lang="en-US" dirty="0"/>
              <a:t>I-type instruction </a:t>
            </a:r>
            <a:r>
              <a:rPr lang="en-US" dirty="0" err="1"/>
              <a:t>datapath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628800"/>
            <a:ext cx="2505472" cy="4726760"/>
          </a:xfrm>
        </p:spPr>
        <p:txBody>
          <a:bodyPr>
            <a:normAutofit/>
          </a:bodyPr>
          <a:lstStyle/>
          <a:p>
            <a:r>
              <a:rPr lang="en-US" sz="2800" dirty="0"/>
              <a:t>Example #2: Immediate arithmetic operations, with result stored in </a:t>
            </a:r>
            <a:r>
              <a:rPr lang="en-US" sz="2800" dirty="0">
                <a:solidFill>
                  <a:srgbClr val="FFFF00"/>
                </a:solidFill>
              </a:rPr>
              <a:t>memory</a:t>
            </a:r>
            <a:r>
              <a:rPr lang="en-US" sz="2800" dirty="0"/>
              <a:t>.</a:t>
            </a:r>
            <a:endParaRPr lang="en-CA" sz="2800" dirty="0"/>
          </a:p>
        </p:txBody>
      </p:sp>
      <p:sp>
        <p:nvSpPr>
          <p:cNvPr id="5" name="Rectangle 4"/>
          <p:cNvSpPr/>
          <p:nvPr/>
        </p:nvSpPr>
        <p:spPr>
          <a:xfrm>
            <a:off x="4871864" y="1412776"/>
            <a:ext cx="1440160" cy="360040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Address (PC)</a:t>
            </a:r>
          </a:p>
        </p:txBody>
      </p:sp>
      <p:sp>
        <p:nvSpPr>
          <p:cNvPr id="6" name="Rectangle 5"/>
          <p:cNvSpPr/>
          <p:nvPr/>
        </p:nvSpPr>
        <p:spPr>
          <a:xfrm>
            <a:off x="4799856" y="2053365"/>
            <a:ext cx="1368152" cy="548640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Instruction Memory</a:t>
            </a:r>
          </a:p>
        </p:txBody>
      </p:sp>
      <p:sp>
        <p:nvSpPr>
          <p:cNvPr id="8" name="Rectangle 7"/>
          <p:cNvSpPr/>
          <p:nvPr/>
        </p:nvSpPr>
        <p:spPr>
          <a:xfrm>
            <a:off x="8707800" y="2111084"/>
            <a:ext cx="720080" cy="360040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+4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95432" y="2924944"/>
            <a:ext cx="1080120" cy="360040"/>
          </a:xfrm>
          <a:prstGeom prst="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Sign ext.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17399" y="5040886"/>
            <a:ext cx="1368152" cy="548354"/>
          </a:xfrm>
          <a:prstGeom prst="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Data Memory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91294" y="446482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ALU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4" name="Trapezoid 53"/>
          <p:cNvSpPr/>
          <p:nvPr/>
        </p:nvSpPr>
        <p:spPr>
          <a:xfrm rot="10800000">
            <a:off x="8923824" y="5078625"/>
            <a:ext cx="770384" cy="360040"/>
          </a:xfrm>
          <a:prstGeom prst="trapezoid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995833" y="5075892"/>
            <a:ext cx="6206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Mux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23" name="Elbow Connector 22"/>
          <p:cNvCxnSpPr>
            <a:stCxn id="5" idx="2"/>
            <a:endCxn id="6" idx="0"/>
          </p:cNvCxnSpPr>
          <p:nvPr/>
        </p:nvCxnSpPr>
        <p:spPr>
          <a:xfrm rot="5400000">
            <a:off x="5397665" y="1859084"/>
            <a:ext cx="280549" cy="10801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6200000" flipH="1">
            <a:off x="7155481" y="206642"/>
            <a:ext cx="360040" cy="3492388"/>
          </a:xfrm>
          <a:prstGeom prst="bentConnector3">
            <a:avLst>
              <a:gd name="adj1" fmla="val 3904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6" idx="3"/>
            <a:endCxn id="7" idx="1"/>
          </p:cNvCxnSpPr>
          <p:nvPr/>
        </p:nvCxnSpPr>
        <p:spPr>
          <a:xfrm flipV="1">
            <a:off x="6168008" y="2296289"/>
            <a:ext cx="523568" cy="31397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16200000" flipH="1">
            <a:off x="7464035" y="2396693"/>
            <a:ext cx="365760" cy="54864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16200000" flipH="1">
            <a:off x="7555869" y="2315182"/>
            <a:ext cx="365760" cy="73152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 rot="16200000" flipH="1">
            <a:off x="7281155" y="2584336"/>
            <a:ext cx="365760" cy="18288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rot="16200000" flipH="1">
            <a:off x="7190109" y="2675776"/>
            <a:ext cx="365760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 rot="5400000">
            <a:off x="7007792" y="2492896"/>
            <a:ext cx="365760" cy="36576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rot="5400000">
            <a:off x="6917506" y="2402413"/>
            <a:ext cx="365760" cy="54864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0" idx="2"/>
          </p:cNvCxnSpPr>
          <p:nvPr/>
        </p:nvCxnSpPr>
        <p:spPr>
          <a:xfrm rot="16200000" flipH="1">
            <a:off x="5948068" y="3272408"/>
            <a:ext cx="432048" cy="457200"/>
          </a:xfrm>
          <a:prstGeom prst="bentConnector3">
            <a:avLst>
              <a:gd name="adj1" fmla="val 50000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8" idx="2"/>
          </p:cNvCxnSpPr>
          <p:nvPr/>
        </p:nvCxnSpPr>
        <p:spPr>
          <a:xfrm rot="5400000">
            <a:off x="7710843" y="2338263"/>
            <a:ext cx="1224136" cy="1489858"/>
          </a:xfrm>
          <a:prstGeom prst="bentConnector3">
            <a:avLst>
              <a:gd name="adj1" fmla="val 85085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8" idx="2"/>
          </p:cNvCxnSpPr>
          <p:nvPr/>
        </p:nvCxnSpPr>
        <p:spPr>
          <a:xfrm rot="16200000" flipH="1">
            <a:off x="7967517" y="3571447"/>
            <a:ext cx="2582996" cy="382350"/>
          </a:xfrm>
          <a:prstGeom prst="bentConnector3">
            <a:avLst>
              <a:gd name="adj1" fmla="val 40345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3" idx="2"/>
            <a:endCxn id="57" idx="0"/>
          </p:cNvCxnSpPr>
          <p:nvPr/>
        </p:nvCxnSpPr>
        <p:spPr>
          <a:xfrm rot="5400000">
            <a:off x="6728859" y="5504656"/>
            <a:ext cx="288032" cy="45720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16" idx="2"/>
          </p:cNvCxnSpPr>
          <p:nvPr/>
        </p:nvCxnSpPr>
        <p:spPr>
          <a:xfrm rot="16200000" flipH="1">
            <a:off x="7987408" y="3949182"/>
            <a:ext cx="241738" cy="2011680"/>
          </a:xfrm>
          <a:prstGeom prst="bentConnector3">
            <a:avLst>
              <a:gd name="adj1" fmla="val 27075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hape 45"/>
          <p:cNvCxnSpPr/>
          <p:nvPr/>
        </p:nvCxnSpPr>
        <p:spPr>
          <a:xfrm rot="10800000" flipV="1">
            <a:off x="5611456" y="1196752"/>
            <a:ext cx="4389120" cy="216024"/>
          </a:xfrm>
          <a:prstGeom prst="bentConnector2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691576" y="2116268"/>
            <a:ext cx="1368152" cy="360040"/>
          </a:xfrm>
          <a:prstGeom prst="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Instruction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677287" y="2880646"/>
            <a:ext cx="1670474" cy="476346"/>
          </a:xfrm>
          <a:prstGeom prst="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Register File</a:t>
            </a:r>
          </a:p>
        </p:txBody>
      </p:sp>
      <p:sp>
        <p:nvSpPr>
          <p:cNvPr id="60" name="Trapezoid 10"/>
          <p:cNvSpPr/>
          <p:nvPr/>
        </p:nvSpPr>
        <p:spPr>
          <a:xfrm rot="10800000">
            <a:off x="6187520" y="3719765"/>
            <a:ext cx="770384" cy="360040"/>
          </a:xfrm>
          <a:prstGeom prst="trapezoid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1" name="TextBox 11"/>
          <p:cNvSpPr txBox="1"/>
          <p:nvPr/>
        </p:nvSpPr>
        <p:spPr>
          <a:xfrm>
            <a:off x="6259529" y="3717032"/>
            <a:ext cx="6206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Mux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8" name="Trapezoid 14"/>
          <p:cNvSpPr/>
          <p:nvPr/>
        </p:nvSpPr>
        <p:spPr>
          <a:xfrm rot="10800000">
            <a:off x="7195632" y="3719765"/>
            <a:ext cx="770384" cy="360040"/>
          </a:xfrm>
          <a:prstGeom prst="trapezoid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9" name="TextBox 15"/>
          <p:cNvSpPr txBox="1"/>
          <p:nvPr/>
        </p:nvSpPr>
        <p:spPr>
          <a:xfrm>
            <a:off x="7267641" y="3717032"/>
            <a:ext cx="6206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Mux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6" name="Trapezoid 55"/>
          <p:cNvSpPr/>
          <p:nvPr/>
        </p:nvSpPr>
        <p:spPr>
          <a:xfrm rot="10800000">
            <a:off x="6115512" y="5880005"/>
            <a:ext cx="770384" cy="360040"/>
          </a:xfrm>
          <a:prstGeom prst="trapezoid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87521" y="5877272"/>
            <a:ext cx="6206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Mux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475552" y="4293096"/>
            <a:ext cx="1248932" cy="504056"/>
          </a:xfrm>
          <a:custGeom>
            <a:avLst/>
            <a:gdLst>
              <a:gd name="connsiteX0" fmla="*/ 0 w 3768437"/>
              <a:gd name="connsiteY0" fmla="*/ 0 h 2286000"/>
              <a:gd name="connsiteX1" fmla="*/ 568037 w 3768437"/>
              <a:gd name="connsiteY1" fmla="*/ 2258291 h 2286000"/>
              <a:gd name="connsiteX2" fmla="*/ 3200400 w 3768437"/>
              <a:gd name="connsiteY2" fmla="*/ 2286000 h 2286000"/>
              <a:gd name="connsiteX3" fmla="*/ 3768437 w 3768437"/>
              <a:gd name="connsiteY3" fmla="*/ 13854 h 2286000"/>
              <a:gd name="connsiteX4" fmla="*/ 2466109 w 3768437"/>
              <a:gd name="connsiteY4" fmla="*/ 0 h 2286000"/>
              <a:gd name="connsiteX5" fmla="*/ 1870364 w 3768437"/>
              <a:gd name="connsiteY5" fmla="*/ 1080654 h 2286000"/>
              <a:gd name="connsiteX6" fmla="*/ 1316182 w 3768437"/>
              <a:gd name="connsiteY6" fmla="*/ 0 h 2286000"/>
              <a:gd name="connsiteX7" fmla="*/ 0 w 3768437"/>
              <a:gd name="connsiteY7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8437" h="2286000">
                <a:moveTo>
                  <a:pt x="0" y="0"/>
                </a:moveTo>
                <a:lnTo>
                  <a:pt x="568037" y="2258291"/>
                </a:lnTo>
                <a:lnTo>
                  <a:pt x="3200400" y="2286000"/>
                </a:lnTo>
                <a:lnTo>
                  <a:pt x="3768437" y="13854"/>
                </a:lnTo>
                <a:lnTo>
                  <a:pt x="2466109" y="0"/>
                </a:lnTo>
                <a:lnTo>
                  <a:pt x="1870364" y="1080654"/>
                </a:lnTo>
                <a:lnTo>
                  <a:pt x="131618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27" name="Elbow Connector 26"/>
          <p:cNvCxnSpPr/>
          <p:nvPr/>
        </p:nvCxnSpPr>
        <p:spPr>
          <a:xfrm rot="16200000" flipH="1">
            <a:off x="7375652" y="2498062"/>
            <a:ext cx="365760" cy="365760"/>
          </a:xfrm>
          <a:prstGeom prst="bentConnector3">
            <a:avLst>
              <a:gd name="adj1" fmla="val 50000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5400000">
            <a:off x="7098669" y="2590056"/>
            <a:ext cx="365760" cy="18288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5400000">
            <a:off x="6740156" y="3308412"/>
            <a:ext cx="360040" cy="45720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411656" y="3356992"/>
            <a:ext cx="0" cy="36004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 rot="16200000" flipH="1">
            <a:off x="6527357" y="4128877"/>
            <a:ext cx="206732" cy="121706"/>
          </a:xfrm>
          <a:prstGeom prst="bentConnector3">
            <a:avLst>
              <a:gd name="adj1" fmla="val 50000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/>
          <p:nvPr/>
        </p:nvCxnSpPr>
        <p:spPr>
          <a:xfrm rot="5400000">
            <a:off x="7427457" y="4142571"/>
            <a:ext cx="206732" cy="94318"/>
          </a:xfrm>
          <a:prstGeom prst="bentConnector3">
            <a:avLst>
              <a:gd name="adj1" fmla="val 50000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6" idx="2"/>
          </p:cNvCxnSpPr>
          <p:nvPr/>
        </p:nvCxnSpPr>
        <p:spPr>
          <a:xfrm rot="5400000">
            <a:off x="6214067" y="4951625"/>
            <a:ext cx="1005840" cy="770901"/>
          </a:xfrm>
          <a:prstGeom prst="bentConnector3">
            <a:avLst>
              <a:gd name="adj1" fmla="val 5773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hape 46"/>
          <p:cNvCxnSpPr/>
          <p:nvPr/>
        </p:nvCxnSpPr>
        <p:spPr>
          <a:xfrm rot="10800000" flipV="1">
            <a:off x="8275752" y="2636912"/>
            <a:ext cx="365760" cy="216024"/>
          </a:xfrm>
          <a:prstGeom prst="bentConnector2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635792" y="2636912"/>
            <a:ext cx="0" cy="3888432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6475552" y="6525344"/>
            <a:ext cx="2160240" cy="0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57" idx="2"/>
          </p:cNvCxnSpPr>
          <p:nvPr/>
        </p:nvCxnSpPr>
        <p:spPr>
          <a:xfrm flipV="1">
            <a:off x="6475552" y="6246604"/>
            <a:ext cx="0" cy="278740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9297719" y="5445224"/>
            <a:ext cx="0" cy="288032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283864" y="5733256"/>
            <a:ext cx="720080" cy="0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0003944" y="1196752"/>
            <a:ext cx="0" cy="4536504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7" idx="2"/>
            <a:endCxn id="10" idx="0"/>
          </p:cNvCxnSpPr>
          <p:nvPr/>
        </p:nvCxnSpPr>
        <p:spPr>
          <a:xfrm rot="5400000">
            <a:off x="6431254" y="1980546"/>
            <a:ext cx="448636" cy="1440160"/>
          </a:xfrm>
          <a:prstGeom prst="bentConnector3">
            <a:avLst>
              <a:gd name="adj1" fmla="val 44692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820094" y="446977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ALU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42" name="Elbow Connector 41"/>
          <p:cNvCxnSpPr>
            <a:stCxn id="16" idx="2"/>
            <a:endCxn id="13" idx="0"/>
          </p:cNvCxnSpPr>
          <p:nvPr/>
        </p:nvCxnSpPr>
        <p:spPr>
          <a:xfrm rot="5400000">
            <a:off x="6998590" y="4937039"/>
            <a:ext cx="206732" cy="962"/>
          </a:xfrm>
          <a:prstGeom prst="bentConnector3">
            <a:avLst>
              <a:gd name="adj1" fmla="val 50000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32656"/>
            <a:ext cx="7772400" cy="914400"/>
          </a:xfrm>
        </p:spPr>
        <p:txBody>
          <a:bodyPr/>
          <a:lstStyle/>
          <a:p>
            <a:r>
              <a:rPr lang="en-US" dirty="0"/>
              <a:t>I-type instruction </a:t>
            </a:r>
            <a:r>
              <a:rPr lang="en-US" dirty="0" err="1"/>
              <a:t>datapath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2" y="1556792"/>
            <a:ext cx="2520280" cy="4726760"/>
          </a:xfrm>
        </p:spPr>
        <p:txBody>
          <a:bodyPr>
            <a:normAutofit/>
          </a:bodyPr>
          <a:lstStyle/>
          <a:p>
            <a:r>
              <a:rPr lang="en-US" sz="2800" dirty="0"/>
              <a:t>Example #3: Branch instructions. </a:t>
            </a:r>
          </a:p>
          <a:p>
            <a:pPr lvl="1"/>
            <a:r>
              <a:rPr lang="en-US" sz="2400" dirty="0"/>
              <a:t>Output is written to PC, which looks to that location for the next instruction.</a:t>
            </a:r>
            <a:endParaRPr lang="en-CA" sz="2400" dirty="0"/>
          </a:p>
        </p:txBody>
      </p:sp>
      <p:sp>
        <p:nvSpPr>
          <p:cNvPr id="5" name="Rectangle 4"/>
          <p:cNvSpPr/>
          <p:nvPr/>
        </p:nvSpPr>
        <p:spPr>
          <a:xfrm>
            <a:off x="4871864" y="1412776"/>
            <a:ext cx="1440160" cy="360040"/>
          </a:xfrm>
          <a:prstGeom prst="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Address (PC)</a:t>
            </a:r>
          </a:p>
        </p:txBody>
      </p:sp>
      <p:sp>
        <p:nvSpPr>
          <p:cNvPr id="6" name="Rectangle 5"/>
          <p:cNvSpPr/>
          <p:nvPr/>
        </p:nvSpPr>
        <p:spPr>
          <a:xfrm>
            <a:off x="4799856" y="2053365"/>
            <a:ext cx="1368152" cy="548640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Instruction Memory</a:t>
            </a:r>
          </a:p>
        </p:txBody>
      </p:sp>
      <p:sp>
        <p:nvSpPr>
          <p:cNvPr id="8" name="Rectangle 7"/>
          <p:cNvSpPr/>
          <p:nvPr/>
        </p:nvSpPr>
        <p:spPr>
          <a:xfrm>
            <a:off x="8707800" y="2111084"/>
            <a:ext cx="720080" cy="360040"/>
          </a:xfrm>
          <a:prstGeom prst="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+4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95432" y="2924944"/>
            <a:ext cx="1080120" cy="360040"/>
          </a:xfrm>
          <a:prstGeom prst="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Sign ext.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17399" y="5040886"/>
            <a:ext cx="1368152" cy="548354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Data Memory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91294" y="446482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ALU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4" name="Trapezoid 53"/>
          <p:cNvSpPr/>
          <p:nvPr/>
        </p:nvSpPr>
        <p:spPr>
          <a:xfrm rot="10800000">
            <a:off x="8923824" y="5078625"/>
            <a:ext cx="770384" cy="360040"/>
          </a:xfrm>
          <a:prstGeom prst="trapezoid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995833" y="5075892"/>
            <a:ext cx="6206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Mux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23" name="Elbow Connector 22"/>
          <p:cNvCxnSpPr>
            <a:stCxn id="5" idx="2"/>
            <a:endCxn id="6" idx="0"/>
          </p:cNvCxnSpPr>
          <p:nvPr/>
        </p:nvCxnSpPr>
        <p:spPr>
          <a:xfrm rot="5400000">
            <a:off x="5397665" y="1859084"/>
            <a:ext cx="280549" cy="10801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6200000" flipH="1">
            <a:off x="7155481" y="206642"/>
            <a:ext cx="360040" cy="3492388"/>
          </a:xfrm>
          <a:prstGeom prst="bentConnector3">
            <a:avLst>
              <a:gd name="adj1" fmla="val 39040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6" idx="3"/>
            <a:endCxn id="7" idx="1"/>
          </p:cNvCxnSpPr>
          <p:nvPr/>
        </p:nvCxnSpPr>
        <p:spPr>
          <a:xfrm flipV="1">
            <a:off x="6168008" y="2296289"/>
            <a:ext cx="523568" cy="31397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16200000" flipH="1">
            <a:off x="7464035" y="2396693"/>
            <a:ext cx="365760" cy="54864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16200000" flipH="1">
            <a:off x="7555869" y="2315182"/>
            <a:ext cx="365760" cy="73152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 rot="16200000" flipH="1">
            <a:off x="7281155" y="2584336"/>
            <a:ext cx="365760" cy="18288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rot="16200000" flipH="1">
            <a:off x="7190109" y="2675776"/>
            <a:ext cx="365760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 rot="5400000">
            <a:off x="7007792" y="2492896"/>
            <a:ext cx="365760" cy="36576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rot="5400000">
            <a:off x="6917506" y="2402413"/>
            <a:ext cx="365760" cy="54864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0" idx="2"/>
          </p:cNvCxnSpPr>
          <p:nvPr/>
        </p:nvCxnSpPr>
        <p:spPr>
          <a:xfrm rot="16200000" flipH="1">
            <a:off x="5948068" y="3272408"/>
            <a:ext cx="432048" cy="457200"/>
          </a:xfrm>
          <a:prstGeom prst="bentConnector3">
            <a:avLst>
              <a:gd name="adj1" fmla="val 50000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8" idx="2"/>
          </p:cNvCxnSpPr>
          <p:nvPr/>
        </p:nvCxnSpPr>
        <p:spPr>
          <a:xfrm rot="16200000" flipH="1">
            <a:off x="7967517" y="3571447"/>
            <a:ext cx="2582996" cy="382350"/>
          </a:xfrm>
          <a:prstGeom prst="bentConnector3">
            <a:avLst>
              <a:gd name="adj1" fmla="val 40345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16" idx="2"/>
            <a:endCxn id="13" idx="0"/>
          </p:cNvCxnSpPr>
          <p:nvPr/>
        </p:nvCxnSpPr>
        <p:spPr>
          <a:xfrm rot="5400000">
            <a:off x="6998590" y="4937039"/>
            <a:ext cx="206732" cy="96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3" idx="2"/>
            <a:endCxn id="57" idx="0"/>
          </p:cNvCxnSpPr>
          <p:nvPr/>
        </p:nvCxnSpPr>
        <p:spPr>
          <a:xfrm rot="5400000">
            <a:off x="6728859" y="5504656"/>
            <a:ext cx="288032" cy="45720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hape 45"/>
          <p:cNvCxnSpPr/>
          <p:nvPr/>
        </p:nvCxnSpPr>
        <p:spPr>
          <a:xfrm rot="10800000" flipV="1">
            <a:off x="5611456" y="1196752"/>
            <a:ext cx="4389120" cy="216024"/>
          </a:xfrm>
          <a:prstGeom prst="bentConnector2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691576" y="2116268"/>
            <a:ext cx="1368152" cy="360040"/>
          </a:xfrm>
          <a:prstGeom prst="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Instruction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677287" y="2880646"/>
            <a:ext cx="1670474" cy="476346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Register File</a:t>
            </a:r>
          </a:p>
        </p:txBody>
      </p:sp>
      <p:sp>
        <p:nvSpPr>
          <p:cNvPr id="60" name="Trapezoid 10"/>
          <p:cNvSpPr/>
          <p:nvPr/>
        </p:nvSpPr>
        <p:spPr>
          <a:xfrm rot="10800000">
            <a:off x="6187520" y="3719765"/>
            <a:ext cx="770384" cy="360040"/>
          </a:xfrm>
          <a:prstGeom prst="trapezoid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1" name="TextBox 11"/>
          <p:cNvSpPr txBox="1"/>
          <p:nvPr/>
        </p:nvSpPr>
        <p:spPr>
          <a:xfrm>
            <a:off x="6259529" y="3717032"/>
            <a:ext cx="6206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Mux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8" name="Trapezoid 14"/>
          <p:cNvSpPr/>
          <p:nvPr/>
        </p:nvSpPr>
        <p:spPr>
          <a:xfrm rot="10800000">
            <a:off x="7195632" y="3719765"/>
            <a:ext cx="770384" cy="360040"/>
          </a:xfrm>
          <a:prstGeom prst="trapezoid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9" name="TextBox 15"/>
          <p:cNvSpPr txBox="1"/>
          <p:nvPr/>
        </p:nvSpPr>
        <p:spPr>
          <a:xfrm>
            <a:off x="7267641" y="3717032"/>
            <a:ext cx="6206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Mux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6" name="Trapezoid 55"/>
          <p:cNvSpPr/>
          <p:nvPr/>
        </p:nvSpPr>
        <p:spPr>
          <a:xfrm rot="10800000">
            <a:off x="6115512" y="5880005"/>
            <a:ext cx="770384" cy="360040"/>
          </a:xfrm>
          <a:prstGeom prst="trapezoid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87521" y="5877272"/>
            <a:ext cx="6206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Mux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475552" y="4293096"/>
            <a:ext cx="1248932" cy="504056"/>
          </a:xfrm>
          <a:custGeom>
            <a:avLst/>
            <a:gdLst>
              <a:gd name="connsiteX0" fmla="*/ 0 w 3768437"/>
              <a:gd name="connsiteY0" fmla="*/ 0 h 2286000"/>
              <a:gd name="connsiteX1" fmla="*/ 568037 w 3768437"/>
              <a:gd name="connsiteY1" fmla="*/ 2258291 h 2286000"/>
              <a:gd name="connsiteX2" fmla="*/ 3200400 w 3768437"/>
              <a:gd name="connsiteY2" fmla="*/ 2286000 h 2286000"/>
              <a:gd name="connsiteX3" fmla="*/ 3768437 w 3768437"/>
              <a:gd name="connsiteY3" fmla="*/ 13854 h 2286000"/>
              <a:gd name="connsiteX4" fmla="*/ 2466109 w 3768437"/>
              <a:gd name="connsiteY4" fmla="*/ 0 h 2286000"/>
              <a:gd name="connsiteX5" fmla="*/ 1870364 w 3768437"/>
              <a:gd name="connsiteY5" fmla="*/ 1080654 h 2286000"/>
              <a:gd name="connsiteX6" fmla="*/ 1316182 w 3768437"/>
              <a:gd name="connsiteY6" fmla="*/ 0 h 2286000"/>
              <a:gd name="connsiteX7" fmla="*/ 0 w 3768437"/>
              <a:gd name="connsiteY7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8437" h="2286000">
                <a:moveTo>
                  <a:pt x="0" y="0"/>
                </a:moveTo>
                <a:lnTo>
                  <a:pt x="568037" y="2258291"/>
                </a:lnTo>
                <a:lnTo>
                  <a:pt x="3200400" y="2286000"/>
                </a:lnTo>
                <a:lnTo>
                  <a:pt x="3768437" y="13854"/>
                </a:lnTo>
                <a:lnTo>
                  <a:pt x="2466109" y="0"/>
                </a:lnTo>
                <a:lnTo>
                  <a:pt x="1870364" y="1080654"/>
                </a:lnTo>
                <a:lnTo>
                  <a:pt x="131618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27" name="Elbow Connector 26"/>
          <p:cNvCxnSpPr/>
          <p:nvPr/>
        </p:nvCxnSpPr>
        <p:spPr>
          <a:xfrm rot="16200000" flipH="1">
            <a:off x="7375652" y="2498062"/>
            <a:ext cx="365760" cy="36576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5400000">
            <a:off x="7098669" y="2590056"/>
            <a:ext cx="365760" cy="18288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5400000">
            <a:off x="6740156" y="3308412"/>
            <a:ext cx="360040" cy="45720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411656" y="3356992"/>
            <a:ext cx="0" cy="360040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 rot="16200000" flipH="1">
            <a:off x="6527357" y="4128877"/>
            <a:ext cx="206732" cy="121706"/>
          </a:xfrm>
          <a:prstGeom prst="bentConnector3">
            <a:avLst>
              <a:gd name="adj1" fmla="val 50000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/>
          <p:nvPr/>
        </p:nvCxnSpPr>
        <p:spPr>
          <a:xfrm rot="5400000">
            <a:off x="7427457" y="4142571"/>
            <a:ext cx="206732" cy="94318"/>
          </a:xfrm>
          <a:prstGeom prst="bentConnector3">
            <a:avLst>
              <a:gd name="adj1" fmla="val 50000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6" idx="2"/>
          </p:cNvCxnSpPr>
          <p:nvPr/>
        </p:nvCxnSpPr>
        <p:spPr>
          <a:xfrm rot="5400000">
            <a:off x="6214067" y="4951625"/>
            <a:ext cx="1005840" cy="770901"/>
          </a:xfrm>
          <a:prstGeom prst="bentConnector3">
            <a:avLst>
              <a:gd name="adj1" fmla="val 5773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hape 46"/>
          <p:cNvCxnSpPr/>
          <p:nvPr/>
        </p:nvCxnSpPr>
        <p:spPr>
          <a:xfrm rot="10800000" flipV="1">
            <a:off x="8275752" y="2636912"/>
            <a:ext cx="365760" cy="216024"/>
          </a:xfrm>
          <a:prstGeom prst="bentConnector2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635792" y="2636912"/>
            <a:ext cx="0" cy="3888432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6475552" y="6525344"/>
            <a:ext cx="2160240" cy="0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57" idx="2"/>
          </p:cNvCxnSpPr>
          <p:nvPr/>
        </p:nvCxnSpPr>
        <p:spPr>
          <a:xfrm flipV="1">
            <a:off x="6475552" y="6246604"/>
            <a:ext cx="0" cy="278740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9297719" y="5445224"/>
            <a:ext cx="0" cy="28803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283864" y="5733256"/>
            <a:ext cx="72008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0003944" y="1196752"/>
            <a:ext cx="0" cy="453650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7" idx="2"/>
            <a:endCxn id="10" idx="0"/>
          </p:cNvCxnSpPr>
          <p:nvPr/>
        </p:nvCxnSpPr>
        <p:spPr>
          <a:xfrm rot="5400000">
            <a:off x="6431254" y="1980546"/>
            <a:ext cx="448636" cy="1440160"/>
          </a:xfrm>
          <a:prstGeom prst="bentConnector3">
            <a:avLst>
              <a:gd name="adj1" fmla="val 44692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820094" y="446977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ALU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38" name="Elbow Connector 37"/>
          <p:cNvCxnSpPr>
            <a:stCxn id="8" idx="2"/>
          </p:cNvCxnSpPr>
          <p:nvPr/>
        </p:nvCxnSpPr>
        <p:spPr>
          <a:xfrm rot="5400000">
            <a:off x="7710843" y="2338263"/>
            <a:ext cx="1224136" cy="1489858"/>
          </a:xfrm>
          <a:prstGeom prst="bentConnector3">
            <a:avLst>
              <a:gd name="adj1" fmla="val 85085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16" idx="2"/>
          </p:cNvCxnSpPr>
          <p:nvPr/>
        </p:nvCxnSpPr>
        <p:spPr>
          <a:xfrm rot="16200000" flipH="1">
            <a:off x="7987408" y="3949182"/>
            <a:ext cx="241738" cy="2011680"/>
          </a:xfrm>
          <a:prstGeom prst="bentConnector3">
            <a:avLst>
              <a:gd name="adj1" fmla="val 27075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J-type instructions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852936"/>
            <a:ext cx="7772400" cy="3502624"/>
          </a:xfrm>
        </p:spPr>
        <p:txBody>
          <a:bodyPr>
            <a:normAutofit fontScale="77500" lnSpcReduction="20000"/>
          </a:bodyPr>
          <a:lstStyle/>
          <a:p>
            <a:r>
              <a:rPr lang="en-CA" dirty="0"/>
              <a:t>Only two J-type instructions: </a:t>
            </a:r>
          </a:p>
          <a:p>
            <a:pPr lvl="1"/>
            <a:r>
              <a:rPr lang="en-CA" dirty="0"/>
              <a:t>jump (</a:t>
            </a:r>
            <a:r>
              <a:rPr lang="en-CA" dirty="0">
                <a:latin typeface="Courier New" pitchFamily="49" charset="0"/>
                <a:cs typeface="Courier New" pitchFamily="49" charset="0"/>
              </a:rPr>
              <a:t>j</a:t>
            </a:r>
            <a:r>
              <a:rPr lang="en-CA" dirty="0"/>
              <a:t>)</a:t>
            </a:r>
          </a:p>
          <a:p>
            <a:pPr lvl="1"/>
            <a:r>
              <a:rPr lang="en-CA" dirty="0"/>
              <a:t>jump and link (</a:t>
            </a:r>
            <a:r>
              <a:rPr lang="en-CA" dirty="0" err="1">
                <a:latin typeface="Courier New" pitchFamily="49" charset="0"/>
                <a:cs typeface="Courier New" pitchFamily="49" charset="0"/>
              </a:rPr>
              <a:t>jal</a:t>
            </a:r>
            <a:r>
              <a:rPr lang="en-CA" dirty="0"/>
              <a:t>)</a:t>
            </a:r>
          </a:p>
          <a:p>
            <a:r>
              <a:rPr lang="en-CA" dirty="0"/>
              <a:t>These instructions use the 26-bit coded address field to specify the target of the jump. 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first four bits </a:t>
            </a:r>
            <a:r>
              <a:rPr lang="en-US" dirty="0"/>
              <a:t>of the destination address are the same as the current bits in the program counter.</a:t>
            </a:r>
            <a:endParaRPr lang="en-CA" dirty="0"/>
          </a:p>
          <a:p>
            <a:pPr lvl="1"/>
            <a:r>
              <a:rPr lang="en-CA" dirty="0"/>
              <a:t>The bits in positions </a:t>
            </a:r>
            <a:r>
              <a:rPr lang="en-CA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27</a:t>
            </a:r>
            <a:r>
              <a:rPr lang="en-CA" dirty="0">
                <a:solidFill>
                  <a:srgbClr val="FFFF00"/>
                </a:solidFill>
              </a:rPr>
              <a:t> to </a:t>
            </a:r>
            <a:r>
              <a:rPr lang="en-CA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CA" dirty="0">
                <a:solidFill>
                  <a:srgbClr val="FFFF00"/>
                </a:solidFill>
              </a:rPr>
              <a:t> </a:t>
            </a:r>
            <a:r>
              <a:rPr lang="en-CA" dirty="0"/>
              <a:t>in the address are the 26 bits provided in the instruction. </a:t>
            </a:r>
          </a:p>
          <a:p>
            <a:pPr lvl="1"/>
            <a:r>
              <a:rPr lang="en-CA" dirty="0"/>
              <a:t>The bits at positions </a:t>
            </a:r>
            <a:r>
              <a:rPr lang="en-CA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CA" dirty="0">
                <a:solidFill>
                  <a:srgbClr val="FFFF00"/>
                </a:solidFill>
              </a:rPr>
              <a:t> and </a:t>
            </a:r>
            <a:r>
              <a:rPr lang="en-CA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CA" dirty="0">
                <a:solidFill>
                  <a:srgbClr val="FFFF00"/>
                </a:solidFill>
              </a:rPr>
              <a:t> </a:t>
            </a:r>
            <a:r>
              <a:rPr lang="en-CA" dirty="0"/>
              <a:t>are always </a:t>
            </a:r>
            <a:r>
              <a:rPr lang="en-CA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CA" dirty="0"/>
              <a:t> since instructions are word-aligned.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99320" y="1700809"/>
            <a:ext cx="1196481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non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opcode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5800" y="1700809"/>
            <a:ext cx="5040560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address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71664" y="2276872"/>
            <a:ext cx="1224136" cy="369332"/>
            <a:chOff x="1331640" y="2924944"/>
            <a:chExt cx="1224136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1817234" y="292494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6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331640" y="2924944"/>
              <a:ext cx="1224136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295800" y="2276872"/>
            <a:ext cx="5040560" cy="369332"/>
            <a:chOff x="1331640" y="2924944"/>
            <a:chExt cx="1224136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1817234" y="2924944"/>
              <a:ext cx="1935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        26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331640" y="2924944"/>
              <a:ext cx="1224136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19536" y="345136"/>
            <a:ext cx="1990268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>
                <a:ln>
                  <a:noFill/>
                </a:ln>
                <a:solidFill>
                  <a:srgbClr val="D6ECFF">
                    <a:satMod val="200000"/>
                  </a:srgbClr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Examples</a:t>
            </a:r>
            <a:endParaRPr kumimoji="0" lang="en-CA" sz="3200" b="0" i="0" u="none" strike="noStrike" kern="1200" cap="none" spc="-100" normalizeH="0" baseline="0" noProof="0" dirty="0">
              <a:ln>
                <a:noFill/>
              </a:ln>
              <a:solidFill>
                <a:srgbClr val="D6ECFF">
                  <a:satMod val="200000"/>
                </a:srgbClr>
              </a:solidFill>
              <a:effectLst/>
              <a:uLnTx/>
              <a:uFillTx/>
              <a:latin typeface="Corbel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01927" y="2002077"/>
            <a:ext cx="6250137" cy="492443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00001000 11010001 00000000 00100110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31759" y="1842091"/>
            <a:ext cx="954566" cy="81241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99279" y="2708107"/>
            <a:ext cx="121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Jump (J)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86326" y="1842091"/>
            <a:ext cx="4433690" cy="81241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27818" y="2797629"/>
            <a:ext cx="695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destination address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= {PC[31:28], </a:t>
            </a:r>
            <a:r>
              <a:rPr kumimoji="0" lang="en-CA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whats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-above, 00}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91722" y="3896191"/>
            <a:ext cx="8352928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PC jumps to address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{PC[31:28] 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(4 bits)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, what’s above 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(26 bits)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, 00 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(2 bits)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}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(32 bits total)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07610" y="409027"/>
            <a:ext cx="1196481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non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opcode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04090" y="409027"/>
            <a:ext cx="5040560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address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079954" y="985090"/>
            <a:ext cx="1224136" cy="369332"/>
            <a:chOff x="1331640" y="2924944"/>
            <a:chExt cx="1224136" cy="369332"/>
          </a:xfrm>
        </p:grpSpPr>
        <p:sp>
          <p:nvSpPr>
            <p:cNvPr id="38" name="TextBox 37"/>
            <p:cNvSpPr txBox="1"/>
            <p:nvPr/>
          </p:nvSpPr>
          <p:spPr>
            <a:xfrm>
              <a:off x="1817234" y="292494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6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1331640" y="2924944"/>
              <a:ext cx="1224136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304090" y="985090"/>
            <a:ext cx="5040560" cy="369332"/>
            <a:chOff x="1331640" y="2924944"/>
            <a:chExt cx="1224136" cy="369332"/>
          </a:xfrm>
        </p:grpSpPr>
        <p:sp>
          <p:nvSpPr>
            <p:cNvPr id="41" name="TextBox 40"/>
            <p:cNvSpPr txBox="1"/>
            <p:nvPr/>
          </p:nvSpPr>
          <p:spPr>
            <a:xfrm>
              <a:off x="1817234" y="2924944"/>
              <a:ext cx="1935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        26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331640" y="2924944"/>
              <a:ext cx="1224136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37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 animBg="1"/>
      <p:bldP spid="30" grpId="0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9"/>
          <p:cNvGrpSpPr/>
          <p:nvPr/>
        </p:nvGrpSpPr>
        <p:grpSpPr>
          <a:xfrm>
            <a:off x="2783632" y="1988840"/>
            <a:ext cx="6624734" cy="3744416"/>
            <a:chOff x="1869038" y="1186760"/>
            <a:chExt cx="6073049" cy="3448508"/>
          </a:xfrm>
        </p:grpSpPr>
        <p:grpSp>
          <p:nvGrpSpPr>
            <p:cNvPr id="3" name="Group 3"/>
            <p:cNvGrpSpPr/>
            <p:nvPr/>
          </p:nvGrpSpPr>
          <p:grpSpPr>
            <a:xfrm>
              <a:off x="4703928" y="2917435"/>
              <a:ext cx="2325870" cy="1124245"/>
              <a:chOff x="4703928" y="3096843"/>
              <a:chExt cx="2325870" cy="1124245"/>
            </a:xfrm>
          </p:grpSpPr>
          <p:grpSp>
            <p:nvGrpSpPr>
              <p:cNvPr id="4" name="Group 25"/>
              <p:cNvGrpSpPr/>
              <p:nvPr/>
            </p:nvGrpSpPr>
            <p:grpSpPr>
              <a:xfrm>
                <a:off x="4703928" y="3096843"/>
                <a:ext cx="780914" cy="1057472"/>
                <a:chOff x="4497430" y="3125421"/>
                <a:chExt cx="780914" cy="1057472"/>
              </a:xfrm>
            </p:grpSpPr>
            <p:sp>
              <p:nvSpPr>
                <p:cNvPr id="39" name="Rectangle 6"/>
                <p:cNvSpPr/>
                <p:nvPr/>
              </p:nvSpPr>
              <p:spPr>
                <a:xfrm>
                  <a:off x="4499992" y="3212976"/>
                  <a:ext cx="720080" cy="936104"/>
                </a:xfrm>
                <a:prstGeom prst="rect">
                  <a:avLst/>
                </a:prstGeom>
                <a:noFill/>
                <a:ln w="28575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TextBox 7"/>
                <p:cNvSpPr txBox="1"/>
                <p:nvPr/>
              </p:nvSpPr>
              <p:spPr>
                <a:xfrm>
                  <a:off x="4548185" y="3232028"/>
                  <a:ext cx="401937" cy="226763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</a:t>
                  </a:r>
                  <a:r>
                    <a:rPr kumimoji="0" lang="en-US" sz="9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</a:t>
                  </a: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 1</a:t>
                  </a:r>
                  <a:endParaRPr kumimoji="0" lang="en-C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1" name="TextBox 8"/>
                <p:cNvSpPr txBox="1"/>
                <p:nvPr/>
              </p:nvSpPr>
              <p:spPr>
                <a:xfrm>
                  <a:off x="4548185" y="3441590"/>
                  <a:ext cx="459968" cy="155900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</a:t>
                  </a:r>
                  <a:r>
                    <a:rPr kumimoji="0" lang="en-US" sz="9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</a:t>
                  </a: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 2</a:t>
                  </a:r>
                  <a:endParaRPr kumimoji="0" lang="en-C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2" name="TextBox 9"/>
                <p:cNvSpPr txBox="1"/>
                <p:nvPr/>
              </p:nvSpPr>
              <p:spPr>
                <a:xfrm>
                  <a:off x="4534258" y="3723265"/>
                  <a:ext cx="343907" cy="226763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Write </a:t>
                  </a:r>
                  <a:r>
                    <a:rPr kumimoji="0" lang="en-US" sz="9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</a:t>
                  </a: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 </a:t>
                  </a:r>
                  <a:endParaRPr kumimoji="0" lang="en-C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3" name="TextBox 10"/>
                <p:cNvSpPr txBox="1"/>
                <p:nvPr/>
              </p:nvSpPr>
              <p:spPr>
                <a:xfrm>
                  <a:off x="4527294" y="3956130"/>
                  <a:ext cx="401937" cy="226763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Write data</a:t>
                  </a:r>
                  <a:endParaRPr kumimoji="0" lang="en-C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4" name="TextBox 11"/>
                <p:cNvSpPr txBox="1"/>
                <p:nvPr/>
              </p:nvSpPr>
              <p:spPr>
                <a:xfrm>
                  <a:off x="4977977" y="3356992"/>
                  <a:ext cx="297558" cy="226763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data 1</a:t>
                  </a:r>
                  <a:endParaRPr kumimoji="0" lang="en-C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5" name="TextBox 12"/>
                <p:cNvSpPr txBox="1"/>
                <p:nvPr/>
              </p:nvSpPr>
              <p:spPr>
                <a:xfrm>
                  <a:off x="4980786" y="3728617"/>
                  <a:ext cx="297558" cy="226763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data 2</a:t>
                  </a:r>
                  <a:endParaRPr kumimoji="0" lang="en-C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4497430" y="3125421"/>
                  <a:ext cx="451100" cy="192749"/>
                </a:xfrm>
                <a:prstGeom prst="rect">
                  <a:avLst/>
                </a:prstGeom>
                <a:noFill/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txBody>
                <a:bodyPr wrap="square" lIns="27432" tIns="27432" rIns="27432" bIns="27432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Registers</a:t>
                  </a:r>
                  <a:endParaRPr kumimoji="0" lang="en-CA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grpSp>
            <p:nvGrpSpPr>
              <p:cNvPr id="5" name="Group 39"/>
              <p:cNvGrpSpPr/>
              <p:nvPr/>
            </p:nvGrpSpPr>
            <p:grpSpPr>
              <a:xfrm>
                <a:off x="6045304" y="3140968"/>
                <a:ext cx="984494" cy="1080120"/>
                <a:chOff x="6045304" y="3140968"/>
                <a:chExt cx="984494" cy="1080120"/>
              </a:xfrm>
            </p:grpSpPr>
            <p:grpSp>
              <p:nvGrpSpPr>
                <p:cNvPr id="6" name="Group 24"/>
                <p:cNvGrpSpPr/>
                <p:nvPr/>
              </p:nvGrpSpPr>
              <p:grpSpPr>
                <a:xfrm>
                  <a:off x="6372200" y="3140968"/>
                  <a:ext cx="657598" cy="942975"/>
                  <a:chOff x="6372200" y="3140968"/>
                  <a:chExt cx="657598" cy="942975"/>
                </a:xfrm>
              </p:grpSpPr>
              <p:grpSp>
                <p:nvGrpSpPr>
                  <p:cNvPr id="9" name="Group 20"/>
                  <p:cNvGrpSpPr/>
                  <p:nvPr/>
                </p:nvGrpSpPr>
                <p:grpSpPr>
                  <a:xfrm>
                    <a:off x="6372200" y="3140968"/>
                    <a:ext cx="657598" cy="942975"/>
                    <a:chOff x="6372200" y="3140968"/>
                    <a:chExt cx="657598" cy="942975"/>
                  </a:xfrm>
                </p:grpSpPr>
                <p:sp>
                  <p:nvSpPr>
                    <p:cNvPr id="34" name="Freeform 33"/>
                    <p:cNvSpPr/>
                    <p:nvPr/>
                  </p:nvSpPr>
                  <p:spPr>
                    <a:xfrm>
                      <a:off x="6372200" y="3140968"/>
                      <a:ext cx="590550" cy="942975"/>
                    </a:xfrm>
                    <a:custGeom>
                      <a:avLst/>
                      <a:gdLst>
                        <a:gd name="connsiteX0" fmla="*/ 0 w 590550"/>
                        <a:gd name="connsiteY0" fmla="*/ 0 h 942975"/>
                        <a:gd name="connsiteX1" fmla="*/ 590550 w 590550"/>
                        <a:gd name="connsiteY1" fmla="*/ 295275 h 942975"/>
                        <a:gd name="connsiteX2" fmla="*/ 590550 w 590550"/>
                        <a:gd name="connsiteY2" fmla="*/ 652463 h 942975"/>
                        <a:gd name="connsiteX3" fmla="*/ 4763 w 590550"/>
                        <a:gd name="connsiteY3" fmla="*/ 942975 h 942975"/>
                        <a:gd name="connsiteX4" fmla="*/ 4763 w 590550"/>
                        <a:gd name="connsiteY4" fmla="*/ 600075 h 942975"/>
                        <a:gd name="connsiteX5" fmla="*/ 142875 w 590550"/>
                        <a:gd name="connsiteY5" fmla="*/ 471488 h 942975"/>
                        <a:gd name="connsiteX6" fmla="*/ 4763 w 590550"/>
                        <a:gd name="connsiteY6" fmla="*/ 338138 h 942975"/>
                        <a:gd name="connsiteX7" fmla="*/ 0 w 590550"/>
                        <a:gd name="connsiteY7" fmla="*/ 0 h 9429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90550" h="942975">
                          <a:moveTo>
                            <a:pt x="0" y="0"/>
                          </a:moveTo>
                          <a:lnTo>
                            <a:pt x="590550" y="295275"/>
                          </a:lnTo>
                          <a:lnTo>
                            <a:pt x="590550" y="652463"/>
                          </a:lnTo>
                          <a:lnTo>
                            <a:pt x="4763" y="942975"/>
                          </a:lnTo>
                          <a:lnTo>
                            <a:pt x="4763" y="600075"/>
                          </a:lnTo>
                          <a:lnTo>
                            <a:pt x="142875" y="471488"/>
                          </a:lnTo>
                          <a:lnTo>
                            <a:pt x="4763" y="338138"/>
                          </a:lnTo>
                          <a:cubicBezTo>
                            <a:pt x="3175" y="225425"/>
                            <a:pt x="1588" y="112713"/>
                            <a:pt x="0" y="0"/>
                          </a:cubicBezTo>
                          <a:close/>
                        </a:path>
                      </a:pathLst>
                    </a:custGeom>
                    <a:noFill/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6732240" y="3509392"/>
                      <a:ext cx="297558" cy="22676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ALU result</a:t>
                      </a:r>
                      <a:endParaRPr kumimoji="0" lang="en-C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  <p:sp>
                  <p:nvSpPr>
                    <p:cNvPr id="36" name="TextBox 16"/>
                    <p:cNvSpPr txBox="1"/>
                    <p:nvPr/>
                  </p:nvSpPr>
                  <p:spPr>
                    <a:xfrm>
                      <a:off x="6592987" y="3299273"/>
                      <a:ext cx="207640" cy="15590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Zero</a:t>
                      </a:r>
                      <a:endParaRPr kumimoji="0" lang="en-C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  <p:sp>
                  <p:nvSpPr>
                    <p:cNvPr id="37" name="TextBox 18"/>
                    <p:cNvSpPr txBox="1"/>
                    <p:nvPr/>
                  </p:nvSpPr>
                  <p:spPr>
                    <a:xfrm>
                      <a:off x="6405541" y="3251080"/>
                      <a:ext cx="110675" cy="15590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A</a:t>
                      </a:r>
                      <a:endParaRPr kumimoji="0" lang="en-CA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6405541" y="3827900"/>
                      <a:ext cx="110675" cy="15590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B</a:t>
                      </a:r>
                      <a:endParaRPr kumimoji="0" lang="en-CA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</p:grpSp>
              <p:sp>
                <p:nvSpPr>
                  <p:cNvPr id="33" name="TextBox 32"/>
                  <p:cNvSpPr txBox="1"/>
                  <p:nvPr/>
                </p:nvSpPr>
                <p:spPr>
                  <a:xfrm rot="20031920">
                    <a:off x="6660472" y="3863667"/>
                    <a:ext cx="228600" cy="192749"/>
                  </a:xfrm>
                  <a:prstGeom prst="rect">
                    <a:avLst/>
                  </a:prstGeom>
                  <a:noFill/>
                  <a:ln w="12700"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txBody>
                  <a:bodyPr wrap="square" lIns="27432" tIns="27432" rIns="27432" bIns="27432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ALU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grpSp>
              <p:nvGrpSpPr>
                <p:cNvPr id="10" name="Group 29"/>
                <p:cNvGrpSpPr/>
                <p:nvPr/>
              </p:nvGrpSpPr>
              <p:grpSpPr>
                <a:xfrm>
                  <a:off x="6045304" y="3179635"/>
                  <a:ext cx="182880" cy="360040"/>
                  <a:chOff x="5651923" y="3212976"/>
                  <a:chExt cx="182880" cy="360040"/>
                </a:xfrm>
              </p:grpSpPr>
              <p:sp>
                <p:nvSpPr>
                  <p:cNvPr id="29" name="Trapezoid 28"/>
                  <p:cNvSpPr/>
                  <p:nvPr/>
                </p:nvSpPr>
                <p:spPr>
                  <a:xfrm rot="5400000">
                    <a:off x="5563343" y="3301556"/>
                    <a:ext cx="360040" cy="182880"/>
                  </a:xfrm>
                  <a:prstGeom prst="trapezoid">
                    <a:avLst/>
                  </a:prstGeom>
                  <a:noFill/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5681261" y="3227265"/>
                    <a:ext cx="135632" cy="155900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0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680698" y="3375435"/>
                    <a:ext cx="135632" cy="155900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1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grpSp>
              <p:nvGrpSpPr>
                <p:cNvPr id="19" name="Group 35"/>
                <p:cNvGrpSpPr/>
                <p:nvPr/>
              </p:nvGrpSpPr>
              <p:grpSpPr>
                <a:xfrm>
                  <a:off x="6045304" y="3717032"/>
                  <a:ext cx="182880" cy="504056"/>
                  <a:chOff x="5652120" y="3573016"/>
                  <a:chExt cx="182880" cy="504056"/>
                </a:xfrm>
              </p:grpSpPr>
              <p:sp>
                <p:nvSpPr>
                  <p:cNvPr id="24" name="Trapezoid 23"/>
                  <p:cNvSpPr/>
                  <p:nvPr/>
                </p:nvSpPr>
                <p:spPr>
                  <a:xfrm rot="5400000">
                    <a:off x="5491532" y="3733604"/>
                    <a:ext cx="504056" cy="182880"/>
                  </a:xfrm>
                  <a:prstGeom prst="trapezoid">
                    <a:avLst/>
                  </a:prstGeom>
                  <a:noFill/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5681458" y="3587305"/>
                    <a:ext cx="135632" cy="155900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0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5680895" y="3672993"/>
                    <a:ext cx="135632" cy="155900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1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5676498" y="3768283"/>
                    <a:ext cx="135632" cy="155900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2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5675935" y="3858734"/>
                    <a:ext cx="135632" cy="155900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3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cxnSp>
              <p:nvCxnSpPr>
                <p:cNvPr id="22" name="Straight Arrow Connector 21"/>
                <p:cNvCxnSpPr/>
                <p:nvPr/>
              </p:nvCxnSpPr>
              <p:spPr>
                <a:xfrm flipV="1">
                  <a:off x="6228184" y="3894389"/>
                  <a:ext cx="144016" cy="0"/>
                </a:xfrm>
                <a:prstGeom prst="straightConnector1">
                  <a:avLst/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6228184" y="3309362"/>
                  <a:ext cx="144016" cy="0"/>
                </a:xfrm>
                <a:prstGeom prst="straightConnector1">
                  <a:avLst/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Straight Arrow Connector 6"/>
              <p:cNvCxnSpPr/>
              <p:nvPr/>
            </p:nvCxnSpPr>
            <p:spPr>
              <a:xfrm flipV="1">
                <a:off x="5892522" y="3889626"/>
                <a:ext cx="144016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5815188" y="3802720"/>
                <a:ext cx="135632" cy="15590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4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grpSp>
            <p:nvGrpSpPr>
              <p:cNvPr id="20" name="Group 47"/>
              <p:cNvGrpSpPr/>
              <p:nvPr/>
            </p:nvGrpSpPr>
            <p:grpSpPr>
              <a:xfrm>
                <a:off x="5570586" y="3284984"/>
                <a:ext cx="144016" cy="288032"/>
                <a:chOff x="5364088" y="3212976"/>
                <a:chExt cx="144016" cy="288032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5364088" y="3212976"/>
                  <a:ext cx="144016" cy="288032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5364088" y="3284984"/>
                  <a:ext cx="135632" cy="155900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A</a:t>
                  </a:r>
                  <a:endParaRPr kumimoji="0" lang="en-C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grpSp>
            <p:nvGrpSpPr>
              <p:cNvPr id="21" name="Group 46"/>
              <p:cNvGrpSpPr/>
              <p:nvPr/>
            </p:nvGrpSpPr>
            <p:grpSpPr>
              <a:xfrm>
                <a:off x="5570586" y="3645024"/>
                <a:ext cx="144016" cy="288032"/>
                <a:chOff x="5364088" y="3645024"/>
                <a:chExt cx="144016" cy="288032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5364088" y="3645024"/>
                  <a:ext cx="144016" cy="288032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5364088" y="3717032"/>
                  <a:ext cx="135632" cy="155900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B</a:t>
                  </a:r>
                  <a:endParaRPr kumimoji="0" lang="en-C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 flipV="1">
                <a:off x="5714602" y="3798566"/>
                <a:ext cx="320040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5714602" y="3424237"/>
                <a:ext cx="320040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5426570" y="3789040"/>
                <a:ext cx="144016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5431333" y="3429000"/>
                <a:ext cx="144016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46"/>
            <p:cNvGrpSpPr/>
            <p:nvPr/>
          </p:nvGrpSpPr>
          <p:grpSpPr>
            <a:xfrm>
              <a:off x="3491880" y="2817544"/>
              <a:ext cx="523108" cy="1161439"/>
              <a:chOff x="3914402" y="3179245"/>
              <a:chExt cx="523108" cy="1161439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3923928" y="3179245"/>
                <a:ext cx="513582" cy="897827"/>
              </a:xfrm>
              <a:prstGeom prst="rect">
                <a:avLst/>
              </a:prstGeom>
              <a:noFill/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938217" y="3203450"/>
                <a:ext cx="460626" cy="22676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[31-26]</a:t>
                </a:r>
                <a:endParaRPr kumimoji="0" lang="en-CA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914402" y="4077072"/>
                <a:ext cx="432048" cy="263612"/>
              </a:xfrm>
              <a:prstGeom prst="rect">
                <a:avLst/>
              </a:prstGeom>
              <a:noFill/>
              <a:ln w="127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txBody>
              <a:bodyPr wrap="square" lIns="27432" tIns="27432" rIns="27432" bIns="27432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 Register</a:t>
                </a:r>
                <a:endParaRPr kumimoji="0" lang="en-CA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938217" y="3394314"/>
                <a:ext cx="460626" cy="22676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[25-21]</a:t>
                </a:r>
                <a:endParaRPr kumimoji="0" lang="en-CA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938217" y="3573016"/>
                <a:ext cx="460626" cy="22676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[20-16]</a:t>
                </a:r>
                <a:endParaRPr kumimoji="0" lang="en-CA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938217" y="3763880"/>
                <a:ext cx="460626" cy="22676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[15-0]</a:t>
                </a:r>
                <a:endParaRPr kumimoji="0" lang="en-CA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47" name="Group 53"/>
            <p:cNvGrpSpPr/>
            <p:nvPr/>
          </p:nvGrpSpPr>
          <p:grpSpPr>
            <a:xfrm>
              <a:off x="4389120" y="3403134"/>
              <a:ext cx="164592" cy="360040"/>
              <a:chOff x="4389120" y="3573016"/>
              <a:chExt cx="182880" cy="360040"/>
            </a:xfrm>
          </p:grpSpPr>
          <p:sp>
            <p:nvSpPr>
              <p:cNvPr id="55" name="Trapezoid 54"/>
              <p:cNvSpPr/>
              <p:nvPr/>
            </p:nvSpPr>
            <p:spPr>
              <a:xfrm rot="5400000">
                <a:off x="4300540" y="3661596"/>
                <a:ext cx="360040" cy="182880"/>
              </a:xfrm>
              <a:prstGeom prst="trapezoid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429606" y="3592068"/>
                <a:ext cx="135632" cy="15590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429042" y="3740238"/>
                <a:ext cx="135632" cy="15590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58" name="Straight Arrow Connector 57"/>
            <p:cNvCxnSpPr/>
            <p:nvPr/>
          </p:nvCxnSpPr>
          <p:spPr>
            <a:xfrm flipV="1">
              <a:off x="4552948" y="3566765"/>
              <a:ext cx="144016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8"/>
            <p:cNvGrpSpPr/>
            <p:nvPr/>
          </p:nvGrpSpPr>
          <p:grpSpPr>
            <a:xfrm>
              <a:off x="4355976" y="3921479"/>
              <a:ext cx="164592" cy="360040"/>
              <a:chOff x="4389120" y="3573016"/>
              <a:chExt cx="182880" cy="360040"/>
            </a:xfrm>
          </p:grpSpPr>
          <p:sp>
            <p:nvSpPr>
              <p:cNvPr id="60" name="Trapezoid 59"/>
              <p:cNvSpPr/>
              <p:nvPr/>
            </p:nvSpPr>
            <p:spPr>
              <a:xfrm rot="5400000">
                <a:off x="4300540" y="3661596"/>
                <a:ext cx="360040" cy="182880"/>
              </a:xfrm>
              <a:prstGeom prst="trapezoid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429606" y="3592068"/>
                <a:ext cx="135632" cy="15590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429042" y="3740238"/>
                <a:ext cx="135632" cy="15590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63" name="Elbow Connector 62"/>
            <p:cNvCxnSpPr/>
            <p:nvPr/>
          </p:nvCxnSpPr>
          <p:spPr>
            <a:xfrm flipV="1">
              <a:off x="4520568" y="3801841"/>
              <a:ext cx="182880" cy="27432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4005462" y="3129391"/>
              <a:ext cx="68580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4005462" y="3321600"/>
              <a:ext cx="68580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86"/>
            <p:cNvCxnSpPr/>
            <p:nvPr/>
          </p:nvCxnSpPr>
          <p:spPr>
            <a:xfrm rot="16200000" flipH="1">
              <a:off x="4245104" y="3360465"/>
              <a:ext cx="182880" cy="105151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Elbow Connector 66"/>
            <p:cNvCxnSpPr/>
            <p:nvPr/>
          </p:nvCxnSpPr>
          <p:spPr>
            <a:xfrm>
              <a:off x="4019751" y="3513246"/>
              <a:ext cx="365760" cy="137160"/>
            </a:xfrm>
            <a:prstGeom prst="bentConnector3">
              <a:avLst>
                <a:gd name="adj1" fmla="val 19251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67"/>
            <p:cNvGrpSpPr/>
            <p:nvPr/>
          </p:nvGrpSpPr>
          <p:grpSpPr>
            <a:xfrm>
              <a:off x="3626370" y="4059712"/>
              <a:ext cx="360040" cy="302321"/>
              <a:chOff x="3563888" y="4278807"/>
              <a:chExt cx="360040" cy="302321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3563888" y="4293096"/>
                <a:ext cx="360040" cy="288032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563888" y="4278807"/>
                <a:ext cx="360040" cy="29762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Memory data register</a:t>
                </a:r>
                <a:endParaRPr kumimoji="0" lang="en-CA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71" name="Straight Arrow Connector 70"/>
            <p:cNvCxnSpPr/>
            <p:nvPr/>
          </p:nvCxnSpPr>
          <p:spPr>
            <a:xfrm flipV="1">
              <a:off x="3991173" y="4171407"/>
              <a:ext cx="36576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2555776" y="3033568"/>
              <a:ext cx="648072" cy="734369"/>
            </a:xfrm>
            <a:prstGeom prst="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800378" y="3268644"/>
              <a:ext cx="360040" cy="22676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Memory data</a:t>
              </a:r>
              <a:endPara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555776" y="3778591"/>
              <a:ext cx="411480" cy="192749"/>
            </a:xfrm>
            <a:prstGeom prst="rect">
              <a:avLst/>
            </a:prstGeom>
            <a:noFill/>
            <a:ln w="12700"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lIns="27432" tIns="27432" rIns="27432" bIns="27432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Memory</a:t>
              </a:r>
              <a:endParaRPr kumimoji="0" lang="en-CA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589117" y="3110902"/>
              <a:ext cx="360040" cy="15590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Address</a:t>
              </a:r>
              <a:endPara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589680" y="3453553"/>
              <a:ext cx="254128" cy="22676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Write data</a:t>
              </a:r>
              <a:endPara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flipV="1">
              <a:off x="3208611" y="3403134"/>
              <a:ext cx="27432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Elbow Connector 77"/>
            <p:cNvCxnSpPr/>
            <p:nvPr/>
          </p:nvCxnSpPr>
          <p:spPr>
            <a:xfrm>
              <a:off x="3203848" y="3400753"/>
              <a:ext cx="422522" cy="864992"/>
            </a:xfrm>
            <a:prstGeom prst="bentConnector3">
              <a:avLst>
                <a:gd name="adj1" fmla="val 30838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78"/>
            <p:cNvGrpSpPr/>
            <p:nvPr/>
          </p:nvGrpSpPr>
          <p:grpSpPr>
            <a:xfrm>
              <a:off x="7308303" y="3354744"/>
              <a:ext cx="283269" cy="254888"/>
              <a:chOff x="7164288" y="3573016"/>
              <a:chExt cx="432048" cy="182880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7164288" y="3573016"/>
                <a:ext cx="432048" cy="18288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7188666" y="3582542"/>
                <a:ext cx="360040" cy="16270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ALU Out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82" name="Straight Arrow Connector 81"/>
            <p:cNvCxnSpPr/>
            <p:nvPr/>
          </p:nvCxnSpPr>
          <p:spPr>
            <a:xfrm flipV="1">
              <a:off x="6962553" y="3432275"/>
              <a:ext cx="338328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82"/>
            <p:cNvGrpSpPr/>
            <p:nvPr/>
          </p:nvGrpSpPr>
          <p:grpSpPr>
            <a:xfrm>
              <a:off x="7759207" y="2409311"/>
              <a:ext cx="182880" cy="432048"/>
              <a:chOff x="7773496" y="2708920"/>
              <a:chExt cx="182880" cy="432048"/>
            </a:xfrm>
          </p:grpSpPr>
          <p:sp>
            <p:nvSpPr>
              <p:cNvPr id="84" name="Trapezoid 83"/>
              <p:cNvSpPr/>
              <p:nvPr/>
            </p:nvSpPr>
            <p:spPr>
              <a:xfrm rot="5400000">
                <a:off x="7648912" y="2833504"/>
                <a:ext cx="432048" cy="182880"/>
              </a:xfrm>
              <a:prstGeom prst="trapezoid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802834" y="2732735"/>
                <a:ext cx="135632" cy="15590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802271" y="2827949"/>
                <a:ext cx="135632" cy="15590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7797874" y="2932765"/>
                <a:ext cx="135632" cy="15590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2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83" name="Group 87"/>
            <p:cNvGrpSpPr/>
            <p:nvPr/>
          </p:nvGrpSpPr>
          <p:grpSpPr>
            <a:xfrm>
              <a:off x="6165321" y="2633805"/>
              <a:ext cx="480053" cy="182880"/>
              <a:chOff x="7156521" y="3573016"/>
              <a:chExt cx="360040" cy="182880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7156521" y="3582542"/>
                <a:ext cx="360040" cy="15590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Shift left 2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91" name="Straight Arrow Connector 90"/>
            <p:cNvCxnSpPr/>
            <p:nvPr/>
          </p:nvCxnSpPr>
          <p:spPr>
            <a:xfrm flipV="1">
              <a:off x="6635196" y="2728071"/>
              <a:ext cx="1124712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Elbow Connector 91"/>
            <p:cNvCxnSpPr>
              <a:stCxn id="80" idx="3"/>
              <a:endCxn id="84" idx="2"/>
            </p:cNvCxnSpPr>
            <p:nvPr/>
          </p:nvCxnSpPr>
          <p:spPr>
            <a:xfrm flipV="1">
              <a:off x="7591572" y="2625335"/>
              <a:ext cx="167635" cy="85685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92"/>
            <p:cNvGrpSpPr/>
            <p:nvPr/>
          </p:nvGrpSpPr>
          <p:grpSpPr>
            <a:xfrm>
              <a:off x="2248692" y="3033568"/>
              <a:ext cx="164592" cy="360040"/>
              <a:chOff x="4389120" y="3573016"/>
              <a:chExt cx="182880" cy="360040"/>
            </a:xfrm>
          </p:grpSpPr>
          <p:sp>
            <p:nvSpPr>
              <p:cNvPr id="94" name="Trapezoid 93"/>
              <p:cNvSpPr/>
              <p:nvPr/>
            </p:nvSpPr>
            <p:spPr>
              <a:xfrm rot="5400000">
                <a:off x="4300540" y="3661596"/>
                <a:ext cx="360040" cy="182880"/>
              </a:xfrm>
              <a:prstGeom prst="trapezoid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429606" y="3592068"/>
                <a:ext cx="135632" cy="15590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4429042" y="3740238"/>
                <a:ext cx="135632" cy="15590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97" name="Straight Arrow Connector 96"/>
            <p:cNvCxnSpPr/>
            <p:nvPr/>
          </p:nvCxnSpPr>
          <p:spPr>
            <a:xfrm flipV="1">
              <a:off x="2416523" y="3187110"/>
              <a:ext cx="13716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7"/>
            <p:cNvGrpSpPr/>
            <p:nvPr/>
          </p:nvGrpSpPr>
          <p:grpSpPr>
            <a:xfrm rot="16200000">
              <a:off x="1720451" y="3061954"/>
              <a:ext cx="480053" cy="182880"/>
              <a:chOff x="7160095" y="3573016"/>
              <a:chExt cx="360040" cy="182880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7160095" y="3599482"/>
                <a:ext cx="360040" cy="15518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PC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101" name="Straight Arrow Connector 100"/>
            <p:cNvCxnSpPr/>
            <p:nvPr/>
          </p:nvCxnSpPr>
          <p:spPr>
            <a:xfrm flipV="1">
              <a:off x="2058013" y="3129391"/>
              <a:ext cx="18288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lbow Connector 101"/>
            <p:cNvCxnSpPr/>
            <p:nvPr/>
          </p:nvCxnSpPr>
          <p:spPr>
            <a:xfrm>
              <a:off x="3707904" y="2601520"/>
              <a:ext cx="2323308" cy="485004"/>
            </a:xfrm>
            <a:prstGeom prst="bentConnector3">
              <a:avLst>
                <a:gd name="adj1" fmla="val 92228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hape 102"/>
            <p:cNvCxnSpPr/>
            <p:nvPr/>
          </p:nvCxnSpPr>
          <p:spPr>
            <a:xfrm flipV="1">
              <a:off x="5854738" y="2726188"/>
              <a:ext cx="1175060" cy="182880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5834240" y="2888426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7012274" y="2708960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06" name="Elbow Connector 157"/>
            <p:cNvCxnSpPr/>
            <p:nvPr/>
          </p:nvCxnSpPr>
          <p:spPr>
            <a:xfrm rot="10800000" flipV="1">
              <a:off x="2123729" y="2605801"/>
              <a:ext cx="1734810" cy="512064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2106204" y="3112430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08" name="Elbow Connector 107"/>
            <p:cNvCxnSpPr/>
            <p:nvPr/>
          </p:nvCxnSpPr>
          <p:spPr>
            <a:xfrm rot="10800000">
              <a:off x="2236808" y="3285595"/>
              <a:ext cx="5431536" cy="1332148"/>
            </a:xfrm>
            <a:prstGeom prst="bentConnector3">
              <a:avLst>
                <a:gd name="adj1" fmla="val 102389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7677870" y="3465618"/>
              <a:ext cx="0" cy="1161288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7658255" y="3467144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1" name="Elbow Connector 191"/>
            <p:cNvCxnSpPr/>
            <p:nvPr/>
          </p:nvCxnSpPr>
          <p:spPr>
            <a:xfrm rot="5400000" flipH="1" flipV="1">
              <a:off x="3990216" y="4245902"/>
              <a:ext cx="594360" cy="137160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4201871" y="459869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3319286" y="3386173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4273879" y="3302548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5" name="Elbow Connector 114"/>
            <p:cNvCxnSpPr/>
            <p:nvPr/>
          </p:nvCxnSpPr>
          <p:spPr>
            <a:xfrm flipV="1">
              <a:off x="4031336" y="2721158"/>
              <a:ext cx="2148840" cy="792088"/>
            </a:xfrm>
            <a:prstGeom prst="bentConnector3">
              <a:avLst>
                <a:gd name="adj1" fmla="val 268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/>
            <p:cNvSpPr/>
            <p:nvPr/>
          </p:nvSpPr>
          <p:spPr>
            <a:xfrm>
              <a:off x="4072707" y="349152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4154241" y="2721158"/>
              <a:ext cx="0" cy="594360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4216723" y="2727240"/>
              <a:ext cx="0" cy="411480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/>
            <p:cNvSpPr/>
            <p:nvPr/>
          </p:nvSpPr>
          <p:spPr>
            <a:xfrm>
              <a:off x="4140515" y="3302548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4202434" y="311510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4136717" y="2706869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4202434" y="270743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3" name="Elbow Connector 252"/>
            <p:cNvCxnSpPr/>
            <p:nvPr/>
          </p:nvCxnSpPr>
          <p:spPr>
            <a:xfrm flipH="1" flipV="1">
              <a:off x="2551576" y="3571901"/>
              <a:ext cx="3172968" cy="47257"/>
            </a:xfrm>
            <a:prstGeom prst="bentConnector5">
              <a:avLst>
                <a:gd name="adj1" fmla="val -1371"/>
                <a:gd name="adj2" fmla="val -1957397"/>
                <a:gd name="adj3" fmla="val 107315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/>
            <p:cNvSpPr/>
            <p:nvPr/>
          </p:nvSpPr>
          <p:spPr>
            <a:xfrm>
              <a:off x="5752706" y="3600106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5" name="Elbow Connector 124"/>
            <p:cNvCxnSpPr/>
            <p:nvPr/>
          </p:nvCxnSpPr>
          <p:spPr>
            <a:xfrm flipV="1">
              <a:off x="7173814" y="2515223"/>
              <a:ext cx="576062" cy="360039"/>
            </a:xfrm>
            <a:prstGeom prst="bentConnector3">
              <a:avLst>
                <a:gd name="adj1" fmla="val -431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hape 269"/>
            <p:cNvCxnSpPr/>
            <p:nvPr/>
          </p:nvCxnSpPr>
          <p:spPr>
            <a:xfrm rot="5400000" flipH="1" flipV="1">
              <a:off x="6820341" y="3075195"/>
              <a:ext cx="548640" cy="14877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/>
            <p:cNvSpPr/>
            <p:nvPr/>
          </p:nvSpPr>
          <p:spPr>
            <a:xfrm>
              <a:off x="7005983" y="3414751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8" name="Elbow Connector 272"/>
            <p:cNvCxnSpPr>
              <a:stCxn id="84" idx="0"/>
              <a:endCxn id="100" idx="0"/>
            </p:cNvCxnSpPr>
            <p:nvPr/>
          </p:nvCxnSpPr>
          <p:spPr>
            <a:xfrm flipH="1">
              <a:off x="1895503" y="2625335"/>
              <a:ext cx="6046584" cy="528058"/>
            </a:xfrm>
            <a:prstGeom prst="bentConnector5">
              <a:avLst>
                <a:gd name="adj1" fmla="val -3466"/>
                <a:gd name="adj2" fmla="val 51317"/>
                <a:gd name="adj3" fmla="val 103466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128"/>
            <p:cNvGrpSpPr/>
            <p:nvPr/>
          </p:nvGrpSpPr>
          <p:grpSpPr>
            <a:xfrm>
              <a:off x="3462268" y="1197414"/>
              <a:ext cx="1868187" cy="1773672"/>
              <a:chOff x="3462268" y="1376822"/>
              <a:chExt cx="1868187" cy="1773672"/>
            </a:xfrm>
          </p:grpSpPr>
          <p:sp>
            <p:nvSpPr>
              <p:cNvPr id="130" name="Rounded Rectangle 129"/>
              <p:cNvSpPr/>
              <p:nvPr/>
            </p:nvSpPr>
            <p:spPr>
              <a:xfrm>
                <a:off x="4206323" y="1445871"/>
                <a:ext cx="525038" cy="959745"/>
              </a:xfrm>
              <a:prstGeom prst="roundRect">
                <a:avLst/>
              </a:prstGeom>
              <a:noFill/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grpSp>
            <p:nvGrpSpPr>
              <p:cNvPr id="129" name="Group 386"/>
              <p:cNvGrpSpPr/>
              <p:nvPr/>
            </p:nvGrpSpPr>
            <p:grpSpPr>
              <a:xfrm>
                <a:off x="3462268" y="1376822"/>
                <a:ext cx="1868187" cy="1773672"/>
                <a:chOff x="3462268" y="1376822"/>
                <a:chExt cx="1868187" cy="1773672"/>
              </a:xfrm>
            </p:grpSpPr>
            <p:grpSp>
              <p:nvGrpSpPr>
                <p:cNvPr id="131" name="Group 384"/>
                <p:cNvGrpSpPr/>
                <p:nvPr/>
              </p:nvGrpSpPr>
              <p:grpSpPr>
                <a:xfrm>
                  <a:off x="3462268" y="1376822"/>
                  <a:ext cx="1868187" cy="1022541"/>
                  <a:chOff x="3462268" y="1376822"/>
                  <a:chExt cx="1868187" cy="1022541"/>
                </a:xfrm>
              </p:grpSpPr>
              <p:sp>
                <p:nvSpPr>
                  <p:cNvPr id="136" name="TextBox 135"/>
                  <p:cNvSpPr txBox="1"/>
                  <p:nvPr/>
                </p:nvSpPr>
                <p:spPr>
                  <a:xfrm>
                    <a:off x="3462268" y="1376822"/>
                    <a:ext cx="864366" cy="21259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PCWriteCond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37" name="TextBox 136"/>
                  <p:cNvSpPr txBox="1"/>
                  <p:nvPr/>
                </p:nvSpPr>
                <p:spPr>
                  <a:xfrm>
                    <a:off x="3652140" y="1518530"/>
                    <a:ext cx="611610" cy="21259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PCWrite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38" name="TextBox 137"/>
                  <p:cNvSpPr txBox="1"/>
                  <p:nvPr/>
                </p:nvSpPr>
                <p:spPr>
                  <a:xfrm>
                    <a:off x="3810426" y="1647253"/>
                    <a:ext cx="422044" cy="21259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IorD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39" name="TextBox 138"/>
                  <p:cNvSpPr txBox="1"/>
                  <p:nvPr/>
                </p:nvSpPr>
                <p:spPr>
                  <a:xfrm>
                    <a:off x="3652143" y="1783288"/>
                    <a:ext cx="611610" cy="21259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MemRead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3620546" y="1915666"/>
                    <a:ext cx="674800" cy="21259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MemWrite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3603424" y="2048045"/>
                    <a:ext cx="674800" cy="21259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MemtoReg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3645791" y="2186773"/>
                    <a:ext cx="611610" cy="21259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IRWrite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4655655" y="1459913"/>
                    <a:ext cx="674800" cy="21259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PCSource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4" name="TextBox 143"/>
                  <p:cNvSpPr txBox="1"/>
                  <p:nvPr/>
                </p:nvSpPr>
                <p:spPr>
                  <a:xfrm>
                    <a:off x="4680129" y="1582285"/>
                    <a:ext cx="485233" cy="21259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ALUOp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4660261" y="1724671"/>
                    <a:ext cx="611610" cy="21259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ALUSrcB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4660261" y="1857050"/>
                    <a:ext cx="611610" cy="21259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ALUSrcA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4652483" y="1989428"/>
                    <a:ext cx="674800" cy="21259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RegWrite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4663958" y="2121807"/>
                    <a:ext cx="548422" cy="21259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RegDst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sp>
              <p:nvSpPr>
                <p:cNvPr id="133" name="TextBox 132"/>
                <p:cNvSpPr txBox="1"/>
                <p:nvPr/>
              </p:nvSpPr>
              <p:spPr>
                <a:xfrm>
                  <a:off x="4208848" y="2231720"/>
                  <a:ext cx="548422" cy="2125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Opcode</a:t>
                  </a:r>
                  <a:endParaRPr kumimoji="0" lang="en-C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4268553" y="1448930"/>
                  <a:ext cx="393944" cy="289123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txBody>
                <a:bodyPr wrap="square" lIns="27432" tIns="54864" rIns="27432" bIns="27432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Control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Unit</a:t>
                  </a:r>
                  <a:endParaRPr kumimoji="0" lang="en-CA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cxnSp>
              <p:nvCxnSpPr>
                <p:cNvPr id="135" name="Elbow Connector 134"/>
                <p:cNvCxnSpPr/>
                <p:nvPr/>
              </p:nvCxnSpPr>
              <p:spPr>
                <a:xfrm rot="5400000" flipH="1" flipV="1">
                  <a:off x="3879003" y="2546366"/>
                  <a:ext cx="735352" cy="472904"/>
                </a:xfrm>
                <a:prstGeom prst="bentConnector3">
                  <a:avLst>
                    <a:gd name="adj1" fmla="val 1426"/>
                  </a:avLst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2" name="Group 148"/>
            <p:cNvGrpSpPr/>
            <p:nvPr/>
          </p:nvGrpSpPr>
          <p:grpSpPr>
            <a:xfrm>
              <a:off x="5224835" y="4219037"/>
              <a:ext cx="480053" cy="182880"/>
              <a:chOff x="7156521" y="3573016"/>
              <a:chExt cx="360040" cy="182880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7156521" y="3582542"/>
                <a:ext cx="360040" cy="15590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Shift left 2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149" name="Group 151"/>
            <p:cNvGrpSpPr/>
            <p:nvPr/>
          </p:nvGrpSpPr>
          <p:grpSpPr>
            <a:xfrm>
              <a:off x="4716016" y="4183373"/>
              <a:ext cx="360040" cy="231993"/>
              <a:chOff x="7156521" y="3571164"/>
              <a:chExt cx="360040" cy="184732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7156521" y="3571164"/>
                <a:ext cx="360040" cy="18056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Sign extend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155" name="Elbow Connector 293"/>
            <p:cNvCxnSpPr/>
            <p:nvPr/>
          </p:nvCxnSpPr>
          <p:spPr>
            <a:xfrm rot="16200000" flipH="1">
              <a:off x="4025780" y="3639476"/>
              <a:ext cx="755450" cy="625021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 flipV="1">
              <a:off x="5071293" y="4300571"/>
              <a:ext cx="164592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Elbow Connector 293"/>
            <p:cNvCxnSpPr/>
            <p:nvPr/>
          </p:nvCxnSpPr>
          <p:spPr>
            <a:xfrm flipV="1">
              <a:off x="5138538" y="3813467"/>
              <a:ext cx="897240" cy="32403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5138538" y="4132740"/>
              <a:ext cx="0" cy="173736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Elbow Connector 293"/>
            <p:cNvCxnSpPr/>
            <p:nvPr/>
          </p:nvCxnSpPr>
          <p:spPr>
            <a:xfrm flipV="1">
              <a:off x="5690599" y="3910225"/>
              <a:ext cx="347472" cy="38404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val 159"/>
            <p:cNvSpPr/>
            <p:nvPr/>
          </p:nvSpPr>
          <p:spPr>
            <a:xfrm>
              <a:off x="5119486" y="428628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61" name="Elbow Connector 293"/>
            <p:cNvCxnSpPr>
              <a:stCxn id="116" idx="4"/>
              <a:endCxn id="33" idx="2"/>
            </p:cNvCxnSpPr>
            <p:nvPr/>
          </p:nvCxnSpPr>
          <p:spPr>
            <a:xfrm rot="16200000" flipH="1">
              <a:off x="5284483" y="2334609"/>
              <a:ext cx="339057" cy="2726032"/>
            </a:xfrm>
            <a:prstGeom prst="bentConnector3">
              <a:avLst>
                <a:gd name="adj1" fmla="val 165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2" name="Group 161"/>
            <p:cNvGrpSpPr/>
            <p:nvPr/>
          </p:nvGrpSpPr>
          <p:grpSpPr>
            <a:xfrm>
              <a:off x="1956966" y="1186760"/>
              <a:ext cx="5893410" cy="3074185"/>
              <a:chOff x="1956966" y="1366168"/>
              <a:chExt cx="5893410" cy="3074185"/>
            </a:xfrm>
          </p:grpSpPr>
          <p:grpSp>
            <p:nvGrpSpPr>
              <p:cNvPr id="162" name="Group 385"/>
              <p:cNvGrpSpPr/>
              <p:nvPr/>
            </p:nvGrpSpPr>
            <p:grpSpPr>
              <a:xfrm>
                <a:off x="1956966" y="1366168"/>
                <a:ext cx="5893410" cy="3074185"/>
                <a:chOff x="1956966" y="1366168"/>
                <a:chExt cx="5893410" cy="3074185"/>
              </a:xfrm>
            </p:grpSpPr>
            <p:cxnSp>
              <p:nvCxnSpPr>
                <p:cNvPr id="165" name="Shape 164"/>
                <p:cNvCxnSpPr/>
                <p:nvPr/>
              </p:nvCxnSpPr>
              <p:spPr>
                <a:xfrm>
                  <a:off x="3557537" y="1404268"/>
                  <a:ext cx="3132920" cy="1892808"/>
                </a:xfrm>
                <a:prstGeom prst="bentConnector2">
                  <a:avLst/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3" name="Group 383"/>
                <p:cNvGrpSpPr/>
                <p:nvPr/>
              </p:nvGrpSpPr>
              <p:grpSpPr>
                <a:xfrm>
                  <a:off x="1956966" y="1366168"/>
                  <a:ext cx="5893410" cy="3074185"/>
                  <a:chOff x="1956966" y="1366168"/>
                  <a:chExt cx="5893410" cy="3074185"/>
                </a:xfrm>
              </p:grpSpPr>
              <p:cxnSp>
                <p:nvCxnSpPr>
                  <p:cNvPr id="167" name="Elbow Connector 166"/>
                  <p:cNvCxnSpPr/>
                  <p:nvPr/>
                </p:nvCxnSpPr>
                <p:spPr>
                  <a:xfrm rot="5400000">
                    <a:off x="3643069" y="2447110"/>
                    <a:ext cx="648072" cy="438912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Elbow Connector 322"/>
                  <p:cNvCxnSpPr/>
                  <p:nvPr/>
                </p:nvCxnSpPr>
                <p:spPr>
                  <a:xfrm rot="10800000" flipH="1" flipV="1">
                    <a:off x="4190752" y="2200073"/>
                    <a:ext cx="247520" cy="2240280"/>
                  </a:xfrm>
                  <a:prstGeom prst="bentConnector4">
                    <a:avLst>
                      <a:gd name="adj1" fmla="val -371990"/>
                      <a:gd name="adj2" fmla="val 10708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Elbow Connector 168"/>
                  <p:cNvCxnSpPr/>
                  <p:nvPr/>
                </p:nvCxnSpPr>
                <p:spPr>
                  <a:xfrm rot="5400000">
                    <a:off x="3027050" y="2057038"/>
                    <a:ext cx="1143000" cy="1188720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Elbow Connector 169"/>
                  <p:cNvCxnSpPr/>
                  <p:nvPr/>
                </p:nvCxnSpPr>
                <p:spPr>
                  <a:xfrm rot="5400000">
                    <a:off x="2877080" y="1898274"/>
                    <a:ext cx="1252728" cy="1371600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Elbow Connector 170"/>
                  <p:cNvCxnSpPr/>
                  <p:nvPr/>
                </p:nvCxnSpPr>
                <p:spPr>
                  <a:xfrm rot="5400000">
                    <a:off x="2549784" y="1591460"/>
                    <a:ext cx="1417320" cy="1856232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66" name="Group 382"/>
                  <p:cNvGrpSpPr/>
                  <p:nvPr/>
                </p:nvGrpSpPr>
                <p:grpSpPr>
                  <a:xfrm>
                    <a:off x="1956966" y="1366168"/>
                    <a:ext cx="2243083" cy="1746880"/>
                    <a:chOff x="1956966" y="1366168"/>
                    <a:chExt cx="2243083" cy="1746880"/>
                  </a:xfrm>
                </p:grpSpPr>
                <p:cxnSp>
                  <p:nvCxnSpPr>
                    <p:cNvPr id="184" name="Elbow Connector 183"/>
                    <p:cNvCxnSpPr/>
                    <p:nvPr/>
                  </p:nvCxnSpPr>
                  <p:spPr>
                    <a:xfrm rot="5400000">
                      <a:off x="1682646" y="1924328"/>
                      <a:ext cx="1463040" cy="914400"/>
                    </a:xfrm>
                    <a:prstGeom prst="bentConnector3">
                      <a:avLst>
                        <a:gd name="adj1" fmla="val -951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5" name="Flowchart: Delay 184"/>
                    <p:cNvSpPr/>
                    <p:nvPr/>
                  </p:nvSpPr>
                  <p:spPr>
                    <a:xfrm flipH="1">
                      <a:off x="3304942" y="1366168"/>
                      <a:ext cx="258945" cy="196373"/>
                    </a:xfrm>
                    <a:prstGeom prst="flowChartDelay">
                      <a:avLst/>
                    </a:prstGeom>
                    <a:noFill/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6" name="Moon 185"/>
                    <p:cNvSpPr/>
                    <p:nvPr/>
                  </p:nvSpPr>
                  <p:spPr>
                    <a:xfrm>
                      <a:off x="2862858" y="1544092"/>
                      <a:ext cx="288032" cy="189974"/>
                    </a:xfrm>
                    <a:prstGeom prst="moon">
                      <a:avLst>
                        <a:gd name="adj" fmla="val 82067"/>
                      </a:avLst>
                    </a:prstGeom>
                    <a:noFill/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187" name="Straight Connector 186"/>
                    <p:cNvCxnSpPr/>
                    <p:nvPr/>
                  </p:nvCxnSpPr>
                  <p:spPr>
                    <a:xfrm>
                      <a:off x="3112790" y="1675408"/>
                      <a:ext cx="1087259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" name="Straight Connector 187"/>
                    <p:cNvCxnSpPr/>
                    <p:nvPr/>
                  </p:nvCxnSpPr>
                  <p:spPr>
                    <a:xfrm>
                      <a:off x="3576588" y="1529234"/>
                      <a:ext cx="61264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" name="Elbow Connector 188"/>
                    <p:cNvCxnSpPr/>
                    <p:nvPr/>
                  </p:nvCxnSpPr>
                  <p:spPr>
                    <a:xfrm rot="10800000" flipV="1">
                      <a:off x="3099237" y="1470169"/>
                      <a:ext cx="205706" cy="137160"/>
                    </a:xfrm>
                    <a:prstGeom prst="bentConnector3">
                      <a:avLst>
                        <a:gd name="adj1" fmla="val 37652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3" name="Elbow Connector 354"/>
                  <p:cNvCxnSpPr/>
                  <p:nvPr/>
                </p:nvCxnSpPr>
                <p:spPr>
                  <a:xfrm>
                    <a:off x="4741416" y="1608471"/>
                    <a:ext cx="3108960" cy="1005840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Elbow Connector 354"/>
                  <p:cNvCxnSpPr/>
                  <p:nvPr/>
                </p:nvCxnSpPr>
                <p:spPr>
                  <a:xfrm>
                    <a:off x="4741416" y="1724493"/>
                    <a:ext cx="2057400" cy="2346058"/>
                  </a:xfrm>
                  <a:prstGeom prst="bentConnector4">
                    <a:avLst>
                      <a:gd name="adj1" fmla="val 114915"/>
                      <a:gd name="adj2" fmla="val 109744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Elbow Connector 354"/>
                  <p:cNvCxnSpPr/>
                  <p:nvPr/>
                </p:nvCxnSpPr>
                <p:spPr>
                  <a:xfrm>
                    <a:off x="4735066" y="1997348"/>
                    <a:ext cx="1371600" cy="1188720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2" name="Group 381"/>
                  <p:cNvGrpSpPr/>
                  <p:nvPr/>
                </p:nvGrpSpPr>
                <p:grpSpPr>
                  <a:xfrm>
                    <a:off x="4747766" y="1885082"/>
                    <a:ext cx="1375266" cy="1852268"/>
                    <a:chOff x="4747766" y="1885082"/>
                    <a:chExt cx="1375266" cy="1852268"/>
                  </a:xfrm>
                </p:grpSpPr>
                <p:cxnSp>
                  <p:nvCxnSpPr>
                    <p:cNvPr id="182" name="Elbow Connector 354"/>
                    <p:cNvCxnSpPr/>
                    <p:nvPr/>
                  </p:nvCxnSpPr>
                  <p:spPr>
                    <a:xfrm>
                      <a:off x="4747766" y="1885082"/>
                      <a:ext cx="1188720" cy="1737360"/>
                    </a:xfrm>
                    <a:prstGeom prst="bentConnector2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" name="Elbow Connector 354"/>
                    <p:cNvCxnSpPr/>
                    <p:nvPr/>
                  </p:nvCxnSpPr>
                  <p:spPr>
                    <a:xfrm>
                      <a:off x="5940152" y="3618478"/>
                      <a:ext cx="182880" cy="118872"/>
                    </a:xfrm>
                    <a:prstGeom prst="bentConnector2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7" name="Elbow Connector 354"/>
                  <p:cNvCxnSpPr/>
                  <p:nvPr/>
                </p:nvCxnSpPr>
                <p:spPr>
                  <a:xfrm>
                    <a:off x="4743574" y="2144896"/>
                    <a:ext cx="548640" cy="1024128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6" name="Group 380"/>
                  <p:cNvGrpSpPr/>
                  <p:nvPr/>
                </p:nvGrpSpPr>
                <p:grpSpPr>
                  <a:xfrm>
                    <a:off x="4456571" y="2283222"/>
                    <a:ext cx="378443" cy="1318372"/>
                    <a:chOff x="4456571" y="2283222"/>
                    <a:chExt cx="378443" cy="1318372"/>
                  </a:xfrm>
                </p:grpSpPr>
                <p:cxnSp>
                  <p:nvCxnSpPr>
                    <p:cNvPr id="179" name="Elbow Connector 354"/>
                    <p:cNvCxnSpPr/>
                    <p:nvPr/>
                  </p:nvCxnSpPr>
                  <p:spPr>
                    <a:xfrm rot="5400000">
                      <a:off x="4330070" y="2506102"/>
                      <a:ext cx="720080" cy="274320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Elbow Connector 354"/>
                    <p:cNvCxnSpPr/>
                    <p:nvPr/>
                  </p:nvCxnSpPr>
                  <p:spPr>
                    <a:xfrm rot="5400000" flipH="1" flipV="1">
                      <a:off x="4199970" y="3253553"/>
                      <a:ext cx="604642" cy="91440"/>
                    </a:xfrm>
                    <a:prstGeom prst="bentConnector3">
                      <a:avLst>
                        <a:gd name="adj1" fmla="val 62603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" name="Straight Connector 180"/>
                    <p:cNvCxnSpPr/>
                    <p:nvPr/>
                  </p:nvCxnSpPr>
                  <p:spPr>
                    <a:xfrm flipH="1">
                      <a:off x="4743574" y="2283222"/>
                      <a:ext cx="9144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164" name="Oval 163"/>
              <p:cNvSpPr/>
              <p:nvPr/>
            </p:nvSpPr>
            <p:spPr>
              <a:xfrm>
                <a:off x="6780943" y="4277728"/>
                <a:ext cx="36576" cy="36576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1" name="Title 1"/>
          <p:cNvSpPr txBox="1">
            <a:spLocks/>
          </p:cNvSpPr>
          <p:nvPr/>
        </p:nvSpPr>
        <p:spPr>
          <a:xfrm>
            <a:off x="1748913" y="255532"/>
            <a:ext cx="7772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rgbClr val="D6ECFF">
                    <a:satMod val="200000"/>
                  </a:srgbClr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The Blueprint of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rgbClr val="D6ECFF">
                    <a:satMod val="200000"/>
                  </a:srgbClr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a microprocessor</a:t>
            </a:r>
            <a:endParaRPr kumimoji="0" lang="en-CA" sz="4000" b="0" i="0" u="none" strike="noStrike" kern="1200" cap="none" spc="-100" normalizeH="0" baseline="0" noProof="0" dirty="0">
              <a:ln>
                <a:noFill/>
              </a:ln>
              <a:solidFill>
                <a:srgbClr val="D6ECFF">
                  <a:satMod val="200000"/>
                </a:srgbClr>
              </a:solidFill>
              <a:effectLst/>
              <a:uLnTx/>
              <a:uFillTx/>
              <a:latin typeface="Consolas"/>
              <a:ea typeface="+mn-ea"/>
              <a:cs typeface="+mn-cs"/>
            </a:endParaRPr>
          </a:p>
        </p:txBody>
      </p:sp>
      <p:sp>
        <p:nvSpPr>
          <p:cNvPr id="178" name="Rectangular Callout 177"/>
          <p:cNvSpPr/>
          <p:nvPr/>
        </p:nvSpPr>
        <p:spPr>
          <a:xfrm>
            <a:off x="6967938" y="6023444"/>
            <a:ext cx="3356483" cy="648072"/>
          </a:xfrm>
          <a:prstGeom prst="wedgeRectCallout">
            <a:avLst>
              <a:gd name="adj1" fmla="val -22687"/>
              <a:gd name="adj2" fmla="val -2594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The Arithmetic Thing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92" name="Rectangular Callout 191"/>
          <p:cNvSpPr/>
          <p:nvPr/>
        </p:nvSpPr>
        <p:spPr>
          <a:xfrm>
            <a:off x="2678473" y="6045173"/>
            <a:ext cx="3267542" cy="648072"/>
          </a:xfrm>
          <a:prstGeom prst="wedgeRectCallout">
            <a:avLst>
              <a:gd name="adj1" fmla="val 44622"/>
              <a:gd name="adj2" fmla="val -273347"/>
            </a:avLst>
          </a:prstGeom>
          <a:solidFill>
            <a:srgbClr val="7FD1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The Storage Thing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93" name="Rectangular Callout 192"/>
          <p:cNvSpPr/>
          <p:nvPr/>
        </p:nvSpPr>
        <p:spPr>
          <a:xfrm>
            <a:off x="6450363" y="632909"/>
            <a:ext cx="3267542" cy="648072"/>
          </a:xfrm>
          <a:prstGeom prst="wedgeRectCallout">
            <a:avLst>
              <a:gd name="adj1" fmla="val -74804"/>
              <a:gd name="adj2" fmla="val 25129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The Controller Thing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90" name="Slide Number Placeholder 1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340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32656"/>
            <a:ext cx="7772400" cy="914400"/>
          </a:xfrm>
        </p:spPr>
        <p:txBody>
          <a:bodyPr/>
          <a:lstStyle/>
          <a:p>
            <a:r>
              <a:rPr lang="en-US" dirty="0"/>
              <a:t>J-type instruction </a:t>
            </a:r>
            <a:r>
              <a:rPr lang="en-US" dirty="0" err="1"/>
              <a:t>datapath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556792"/>
            <a:ext cx="2808312" cy="4968552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Jump and branch use the </a:t>
            </a:r>
            <a:r>
              <a:rPr lang="en-US" sz="2800" dirty="0" err="1"/>
              <a:t>datapath</a:t>
            </a:r>
            <a:r>
              <a:rPr lang="en-US" sz="2800" dirty="0"/>
              <a:t> in similar but different ways:</a:t>
            </a:r>
          </a:p>
          <a:p>
            <a:pPr lvl="1"/>
            <a:r>
              <a:rPr lang="en-US" sz="2400" dirty="0"/>
              <a:t>Branch calculates new PC value as old PC value + offset. </a:t>
            </a:r>
            <a:r>
              <a:rPr lang="en-US" sz="2400" dirty="0">
                <a:solidFill>
                  <a:srgbClr val="FFFF00"/>
                </a:solidFill>
              </a:rPr>
              <a:t>(relative)</a:t>
            </a:r>
          </a:p>
          <a:p>
            <a:pPr lvl="1"/>
            <a:r>
              <a:rPr lang="en-US" sz="2400" dirty="0"/>
              <a:t>Jump loads an immediate value over top of the old PC value. </a:t>
            </a:r>
            <a:r>
              <a:rPr lang="en-US" sz="2400" dirty="0">
                <a:solidFill>
                  <a:srgbClr val="FFFF00"/>
                </a:solidFill>
              </a:rPr>
              <a:t>(absolute)</a:t>
            </a:r>
            <a:endParaRPr lang="en-CA" sz="24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1864" y="1412776"/>
            <a:ext cx="1440160" cy="360040"/>
          </a:xfrm>
          <a:prstGeom prst="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Address (PC)</a:t>
            </a:r>
          </a:p>
        </p:txBody>
      </p:sp>
      <p:sp>
        <p:nvSpPr>
          <p:cNvPr id="6" name="Rectangle 5"/>
          <p:cNvSpPr/>
          <p:nvPr/>
        </p:nvSpPr>
        <p:spPr>
          <a:xfrm>
            <a:off x="4799856" y="2053365"/>
            <a:ext cx="1368152" cy="548640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Instruction Memory</a:t>
            </a:r>
          </a:p>
        </p:txBody>
      </p:sp>
      <p:sp>
        <p:nvSpPr>
          <p:cNvPr id="8" name="Rectangle 7"/>
          <p:cNvSpPr/>
          <p:nvPr/>
        </p:nvSpPr>
        <p:spPr>
          <a:xfrm>
            <a:off x="8707800" y="2111084"/>
            <a:ext cx="720080" cy="360040"/>
          </a:xfrm>
          <a:prstGeom prst="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+4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95432" y="2924944"/>
            <a:ext cx="1080120" cy="360040"/>
          </a:xfrm>
          <a:prstGeom prst="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Sign ext.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17399" y="5040886"/>
            <a:ext cx="1368152" cy="548354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Data Memory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91294" y="446482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ALU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4" name="Trapezoid 53"/>
          <p:cNvSpPr/>
          <p:nvPr/>
        </p:nvSpPr>
        <p:spPr>
          <a:xfrm rot="10800000">
            <a:off x="8923824" y="5078625"/>
            <a:ext cx="770384" cy="360040"/>
          </a:xfrm>
          <a:prstGeom prst="trapezoid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995833" y="5075892"/>
            <a:ext cx="6206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Mux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23" name="Elbow Connector 22"/>
          <p:cNvCxnSpPr>
            <a:stCxn id="5" idx="2"/>
            <a:endCxn id="6" idx="0"/>
          </p:cNvCxnSpPr>
          <p:nvPr/>
        </p:nvCxnSpPr>
        <p:spPr>
          <a:xfrm rot="5400000">
            <a:off x="5397665" y="1859084"/>
            <a:ext cx="280549" cy="10801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6200000" flipH="1">
            <a:off x="7155481" y="206642"/>
            <a:ext cx="360040" cy="3492388"/>
          </a:xfrm>
          <a:prstGeom prst="bentConnector3">
            <a:avLst>
              <a:gd name="adj1" fmla="val 39040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6" idx="3"/>
            <a:endCxn id="7" idx="1"/>
          </p:cNvCxnSpPr>
          <p:nvPr/>
        </p:nvCxnSpPr>
        <p:spPr>
          <a:xfrm flipV="1">
            <a:off x="6168008" y="2296289"/>
            <a:ext cx="523568" cy="31397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16200000" flipH="1">
            <a:off x="7464035" y="2396693"/>
            <a:ext cx="365760" cy="54864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16200000" flipH="1">
            <a:off x="7555869" y="2315182"/>
            <a:ext cx="365760" cy="73152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 rot="16200000" flipH="1">
            <a:off x="7281155" y="2584336"/>
            <a:ext cx="365760" cy="18288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rot="16200000" flipH="1">
            <a:off x="7190109" y="2675776"/>
            <a:ext cx="365760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 rot="5400000">
            <a:off x="7007792" y="2492896"/>
            <a:ext cx="365760" cy="36576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rot="5400000">
            <a:off x="6917506" y="2402413"/>
            <a:ext cx="365760" cy="54864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0" idx="2"/>
          </p:cNvCxnSpPr>
          <p:nvPr/>
        </p:nvCxnSpPr>
        <p:spPr>
          <a:xfrm rot="16200000" flipH="1">
            <a:off x="5948068" y="3272408"/>
            <a:ext cx="432048" cy="457200"/>
          </a:xfrm>
          <a:prstGeom prst="bentConnector3">
            <a:avLst>
              <a:gd name="adj1" fmla="val 50000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8" idx="2"/>
          </p:cNvCxnSpPr>
          <p:nvPr/>
        </p:nvCxnSpPr>
        <p:spPr>
          <a:xfrm rot="16200000" flipH="1">
            <a:off x="7967517" y="3571447"/>
            <a:ext cx="2582996" cy="382350"/>
          </a:xfrm>
          <a:prstGeom prst="bentConnector3">
            <a:avLst>
              <a:gd name="adj1" fmla="val 40345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16" idx="2"/>
            <a:endCxn id="13" idx="0"/>
          </p:cNvCxnSpPr>
          <p:nvPr/>
        </p:nvCxnSpPr>
        <p:spPr>
          <a:xfrm rot="5400000">
            <a:off x="6998590" y="4937039"/>
            <a:ext cx="206732" cy="96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3" idx="2"/>
            <a:endCxn id="57" idx="0"/>
          </p:cNvCxnSpPr>
          <p:nvPr/>
        </p:nvCxnSpPr>
        <p:spPr>
          <a:xfrm rot="5400000">
            <a:off x="6728859" y="5504656"/>
            <a:ext cx="288032" cy="45720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hape 45"/>
          <p:cNvCxnSpPr/>
          <p:nvPr/>
        </p:nvCxnSpPr>
        <p:spPr>
          <a:xfrm rot="10800000" flipV="1">
            <a:off x="5611456" y="1196752"/>
            <a:ext cx="4389120" cy="216024"/>
          </a:xfrm>
          <a:prstGeom prst="bentConnector2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691576" y="2116268"/>
            <a:ext cx="1368152" cy="360040"/>
          </a:xfrm>
          <a:prstGeom prst="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Instruction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677287" y="2880646"/>
            <a:ext cx="1670474" cy="476346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Register File</a:t>
            </a:r>
          </a:p>
        </p:txBody>
      </p:sp>
      <p:sp>
        <p:nvSpPr>
          <p:cNvPr id="60" name="Trapezoid 10"/>
          <p:cNvSpPr/>
          <p:nvPr/>
        </p:nvSpPr>
        <p:spPr>
          <a:xfrm rot="10800000">
            <a:off x="6187520" y="3719765"/>
            <a:ext cx="770384" cy="360040"/>
          </a:xfrm>
          <a:prstGeom prst="trapezoid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1" name="TextBox 11"/>
          <p:cNvSpPr txBox="1"/>
          <p:nvPr/>
        </p:nvSpPr>
        <p:spPr>
          <a:xfrm>
            <a:off x="6259529" y="3717032"/>
            <a:ext cx="6206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Mux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8" name="Trapezoid 14"/>
          <p:cNvSpPr/>
          <p:nvPr/>
        </p:nvSpPr>
        <p:spPr>
          <a:xfrm rot="10800000">
            <a:off x="7195632" y="3719765"/>
            <a:ext cx="770384" cy="360040"/>
          </a:xfrm>
          <a:prstGeom prst="trapezoid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9" name="TextBox 15"/>
          <p:cNvSpPr txBox="1"/>
          <p:nvPr/>
        </p:nvSpPr>
        <p:spPr>
          <a:xfrm>
            <a:off x="7267641" y="3717032"/>
            <a:ext cx="6206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Mux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6" name="Trapezoid 55"/>
          <p:cNvSpPr/>
          <p:nvPr/>
        </p:nvSpPr>
        <p:spPr>
          <a:xfrm rot="10800000">
            <a:off x="6115512" y="5880005"/>
            <a:ext cx="770384" cy="360040"/>
          </a:xfrm>
          <a:prstGeom prst="trapezoid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87521" y="5877272"/>
            <a:ext cx="6206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Mux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475552" y="4293096"/>
            <a:ext cx="1248932" cy="504056"/>
          </a:xfrm>
          <a:custGeom>
            <a:avLst/>
            <a:gdLst>
              <a:gd name="connsiteX0" fmla="*/ 0 w 3768437"/>
              <a:gd name="connsiteY0" fmla="*/ 0 h 2286000"/>
              <a:gd name="connsiteX1" fmla="*/ 568037 w 3768437"/>
              <a:gd name="connsiteY1" fmla="*/ 2258291 h 2286000"/>
              <a:gd name="connsiteX2" fmla="*/ 3200400 w 3768437"/>
              <a:gd name="connsiteY2" fmla="*/ 2286000 h 2286000"/>
              <a:gd name="connsiteX3" fmla="*/ 3768437 w 3768437"/>
              <a:gd name="connsiteY3" fmla="*/ 13854 h 2286000"/>
              <a:gd name="connsiteX4" fmla="*/ 2466109 w 3768437"/>
              <a:gd name="connsiteY4" fmla="*/ 0 h 2286000"/>
              <a:gd name="connsiteX5" fmla="*/ 1870364 w 3768437"/>
              <a:gd name="connsiteY5" fmla="*/ 1080654 h 2286000"/>
              <a:gd name="connsiteX6" fmla="*/ 1316182 w 3768437"/>
              <a:gd name="connsiteY6" fmla="*/ 0 h 2286000"/>
              <a:gd name="connsiteX7" fmla="*/ 0 w 3768437"/>
              <a:gd name="connsiteY7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8437" h="2286000">
                <a:moveTo>
                  <a:pt x="0" y="0"/>
                </a:moveTo>
                <a:lnTo>
                  <a:pt x="568037" y="2258291"/>
                </a:lnTo>
                <a:lnTo>
                  <a:pt x="3200400" y="2286000"/>
                </a:lnTo>
                <a:lnTo>
                  <a:pt x="3768437" y="13854"/>
                </a:lnTo>
                <a:lnTo>
                  <a:pt x="2466109" y="0"/>
                </a:lnTo>
                <a:lnTo>
                  <a:pt x="1870364" y="1080654"/>
                </a:lnTo>
                <a:lnTo>
                  <a:pt x="131618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27" name="Elbow Connector 26"/>
          <p:cNvCxnSpPr/>
          <p:nvPr/>
        </p:nvCxnSpPr>
        <p:spPr>
          <a:xfrm rot="16200000" flipH="1">
            <a:off x="7375652" y="2498062"/>
            <a:ext cx="365760" cy="36576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5400000">
            <a:off x="7098669" y="2590056"/>
            <a:ext cx="365760" cy="18288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5400000">
            <a:off x="6740156" y="3308412"/>
            <a:ext cx="360040" cy="45720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411656" y="3356992"/>
            <a:ext cx="0" cy="360040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 rot="16200000" flipH="1">
            <a:off x="6527357" y="4128877"/>
            <a:ext cx="206732" cy="121706"/>
          </a:xfrm>
          <a:prstGeom prst="bentConnector3">
            <a:avLst>
              <a:gd name="adj1" fmla="val 50000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/>
          <p:nvPr/>
        </p:nvCxnSpPr>
        <p:spPr>
          <a:xfrm rot="5400000">
            <a:off x="7427457" y="4142571"/>
            <a:ext cx="206732" cy="94318"/>
          </a:xfrm>
          <a:prstGeom prst="bentConnector3">
            <a:avLst>
              <a:gd name="adj1" fmla="val 50000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6" idx="2"/>
          </p:cNvCxnSpPr>
          <p:nvPr/>
        </p:nvCxnSpPr>
        <p:spPr>
          <a:xfrm rot="5400000">
            <a:off x="6214067" y="4951625"/>
            <a:ext cx="1005840" cy="770901"/>
          </a:xfrm>
          <a:prstGeom prst="bentConnector3">
            <a:avLst>
              <a:gd name="adj1" fmla="val 5773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hape 46"/>
          <p:cNvCxnSpPr/>
          <p:nvPr/>
        </p:nvCxnSpPr>
        <p:spPr>
          <a:xfrm rot="10800000" flipV="1">
            <a:off x="8275752" y="2636912"/>
            <a:ext cx="365760" cy="216024"/>
          </a:xfrm>
          <a:prstGeom prst="bentConnector2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635792" y="2636912"/>
            <a:ext cx="0" cy="3888432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6475552" y="6525344"/>
            <a:ext cx="2160240" cy="0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57" idx="2"/>
          </p:cNvCxnSpPr>
          <p:nvPr/>
        </p:nvCxnSpPr>
        <p:spPr>
          <a:xfrm flipV="1">
            <a:off x="6475552" y="6246604"/>
            <a:ext cx="0" cy="278740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9297719" y="5445224"/>
            <a:ext cx="0" cy="28803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283864" y="5733256"/>
            <a:ext cx="72008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0003944" y="1196752"/>
            <a:ext cx="0" cy="453650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7" idx="2"/>
            <a:endCxn id="10" idx="0"/>
          </p:cNvCxnSpPr>
          <p:nvPr/>
        </p:nvCxnSpPr>
        <p:spPr>
          <a:xfrm rot="5400000">
            <a:off x="6431254" y="1980546"/>
            <a:ext cx="448636" cy="1440160"/>
          </a:xfrm>
          <a:prstGeom prst="bentConnector3">
            <a:avLst>
              <a:gd name="adj1" fmla="val 44692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820094" y="446977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ALU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38" name="Elbow Connector 37"/>
          <p:cNvCxnSpPr>
            <a:stCxn id="8" idx="2"/>
          </p:cNvCxnSpPr>
          <p:nvPr/>
        </p:nvCxnSpPr>
        <p:spPr>
          <a:xfrm rot="5400000">
            <a:off x="7710843" y="2338263"/>
            <a:ext cx="1224136" cy="1489858"/>
          </a:xfrm>
          <a:prstGeom prst="bentConnector3">
            <a:avLst>
              <a:gd name="adj1" fmla="val 85085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16" idx="2"/>
          </p:cNvCxnSpPr>
          <p:nvPr/>
        </p:nvCxnSpPr>
        <p:spPr>
          <a:xfrm rot="16200000" flipH="1">
            <a:off x="7987408" y="3949182"/>
            <a:ext cx="241738" cy="2011680"/>
          </a:xfrm>
          <a:prstGeom prst="bentConnector3">
            <a:avLst>
              <a:gd name="adj1" fmla="val 27075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Takeaway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95600" y="1844824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Different instructions flow in different </a:t>
            </a:r>
            <a:r>
              <a:rPr kumimoji="0" lang="en-CA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datapaths</a:t>
            </a: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In other words, if we can </a:t>
            </a: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control the paths of flow</a:t>
            </a: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, then we can control what instruction to execute.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37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B1BA2-9136-BC40-A582-AA94D9ED2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B2A94-D2E8-4B42-9B84-A18DCE30F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28800"/>
            <a:ext cx="10363200" cy="4726760"/>
          </a:xfrm>
        </p:spPr>
        <p:txBody>
          <a:bodyPr/>
          <a:lstStyle/>
          <a:p>
            <a:r>
              <a:rPr lang="en-US" dirty="0"/>
              <a:t>Why do we not have an instruction with two immediate values?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D59AE-0DAD-8B46-AF57-D4467AFEB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641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664" y="2708920"/>
            <a:ext cx="5616624" cy="914400"/>
          </a:xfrm>
        </p:spPr>
        <p:txBody>
          <a:bodyPr/>
          <a:lstStyle/>
          <a:p>
            <a:r>
              <a:rPr lang="en-CA" dirty="0" err="1"/>
              <a:t>Datapath</a:t>
            </a:r>
            <a:r>
              <a:rPr lang="en-CA" dirty="0"/>
              <a:t> control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3800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Datapath</a:t>
            </a:r>
            <a:r>
              <a:rPr lang="en-US" dirty="0"/>
              <a:t> control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568" y="1556792"/>
            <a:ext cx="7772400" cy="4726760"/>
          </a:xfrm>
        </p:spPr>
        <p:txBody>
          <a:bodyPr/>
          <a:lstStyle/>
          <a:p>
            <a:r>
              <a:rPr lang="en-US" dirty="0"/>
              <a:t>These instructions are executed by turning various parts of the </a:t>
            </a:r>
            <a:r>
              <a:rPr lang="en-US" dirty="0" err="1"/>
              <a:t>datapath</a:t>
            </a:r>
            <a:r>
              <a:rPr lang="en-US" dirty="0"/>
              <a:t> on and off, to direct the flow of data from the correct source to the correct destination.</a:t>
            </a:r>
          </a:p>
          <a:p>
            <a:r>
              <a:rPr lang="en-US" dirty="0"/>
              <a:t>What tells the 						 processor  to turn					 on these various 					 components at 					 the correct times?</a:t>
            </a:r>
            <a:endParaRPr lang="en-CA" dirty="0"/>
          </a:p>
        </p:txBody>
      </p:sp>
      <p:pic>
        <p:nvPicPr>
          <p:cNvPr id="53254" name="Picture 6" descr="http://www.greller.eu/wordpress/wp-content/uploads/2011/08/20050121_v_homer-simpson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1" y="3717032"/>
            <a:ext cx="3696411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unit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412776"/>
            <a:ext cx="7772400" cy="4942784"/>
          </a:xfrm>
        </p:spPr>
        <p:txBody>
          <a:bodyPr/>
          <a:lstStyle/>
          <a:p>
            <a:r>
              <a:rPr lang="en-US" dirty="0"/>
              <a:t>The control unit takes 				 in the </a:t>
            </a:r>
            <a:r>
              <a:rPr lang="en-US" dirty="0" err="1">
                <a:solidFill>
                  <a:srgbClr val="FFFF00"/>
                </a:solidFill>
              </a:rPr>
              <a:t>opcode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from the				 current instruction, and				 sends </a:t>
            </a:r>
            <a:r>
              <a:rPr lang="en-US" dirty="0">
                <a:solidFill>
                  <a:srgbClr val="FFFF00"/>
                </a:solidFill>
              </a:rPr>
              <a:t>signals</a:t>
            </a:r>
            <a:r>
              <a:rPr lang="en-US" dirty="0"/>
              <a:t> to the rest				 of the processor.</a:t>
            </a:r>
          </a:p>
          <a:p>
            <a:r>
              <a:rPr lang="en-US" dirty="0"/>
              <a:t>Within the control unit is a 			 </a:t>
            </a:r>
            <a:r>
              <a:rPr lang="en-US" dirty="0">
                <a:solidFill>
                  <a:srgbClr val="FFFF00"/>
                </a:solidFill>
              </a:rPr>
              <a:t>finite state machine </a:t>
            </a:r>
            <a:r>
              <a:rPr lang="en-US" dirty="0"/>
              <a:t>that can occupy multiple clock cycles for a single instruction. </a:t>
            </a:r>
          </a:p>
          <a:p>
            <a:pPr lvl="1"/>
            <a:r>
              <a:rPr lang="en-US" dirty="0"/>
              <a:t>The control unit send out different signals on each clock cycle, to make the overall operation happen.</a:t>
            </a:r>
            <a:endParaRPr lang="en-CA" dirty="0"/>
          </a:p>
        </p:txBody>
      </p:sp>
      <p:grpSp>
        <p:nvGrpSpPr>
          <p:cNvPr id="52" name="Group 51"/>
          <p:cNvGrpSpPr/>
          <p:nvPr/>
        </p:nvGrpSpPr>
        <p:grpSpPr>
          <a:xfrm>
            <a:off x="7053808" y="1412776"/>
            <a:ext cx="3002632" cy="2630180"/>
            <a:chOff x="5457800" y="1484784"/>
            <a:chExt cx="3002632" cy="2630180"/>
          </a:xfrm>
        </p:grpSpPr>
        <p:grpSp>
          <p:nvGrpSpPr>
            <p:cNvPr id="48" name="Group 47"/>
            <p:cNvGrpSpPr/>
            <p:nvPr/>
          </p:nvGrpSpPr>
          <p:grpSpPr>
            <a:xfrm>
              <a:off x="5457800" y="1484784"/>
              <a:ext cx="3002632" cy="2160240"/>
              <a:chOff x="4572000" y="1628800"/>
              <a:chExt cx="3002632" cy="216024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5508104" y="1700808"/>
                <a:ext cx="1152128" cy="2088232"/>
              </a:xfrm>
              <a:prstGeom prst="roundRect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rPr>
                  <a:t>Control Unit</a:t>
                </a:r>
                <a:endPara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 flipH="1">
                <a:off x="4593772" y="1877482"/>
                <a:ext cx="914400" cy="0"/>
              </a:xfrm>
              <a:prstGeom prst="straightConnector1">
                <a:avLst/>
              </a:prstGeom>
              <a:ln w="19050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H="1">
                <a:off x="4593772" y="2165514"/>
                <a:ext cx="914400" cy="0"/>
              </a:xfrm>
              <a:prstGeom prst="straightConnector1">
                <a:avLst/>
              </a:prstGeom>
              <a:ln w="19050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>
                <a:off x="4593772" y="2453546"/>
                <a:ext cx="914400" cy="0"/>
              </a:xfrm>
              <a:prstGeom prst="straightConnector1">
                <a:avLst/>
              </a:prstGeom>
              <a:ln w="19050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H="1">
                <a:off x="4593772" y="2741578"/>
                <a:ext cx="914400" cy="0"/>
              </a:xfrm>
              <a:prstGeom prst="straightConnector1">
                <a:avLst/>
              </a:prstGeom>
              <a:ln w="19050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>
                <a:off x="4593772" y="3029610"/>
                <a:ext cx="914400" cy="0"/>
              </a:xfrm>
              <a:prstGeom prst="straightConnector1">
                <a:avLst/>
              </a:prstGeom>
              <a:ln w="19050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H="1">
                <a:off x="4593772" y="3317642"/>
                <a:ext cx="914400" cy="0"/>
              </a:xfrm>
              <a:prstGeom prst="straightConnector1">
                <a:avLst/>
              </a:prstGeom>
              <a:ln w="19050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>
                <a:off x="4593772" y="3605674"/>
                <a:ext cx="914400" cy="0"/>
              </a:xfrm>
              <a:prstGeom prst="straightConnector1">
                <a:avLst/>
              </a:prstGeom>
              <a:ln w="19050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6660232" y="1988840"/>
                <a:ext cx="914400" cy="0"/>
              </a:xfrm>
              <a:prstGeom prst="straightConnector1">
                <a:avLst/>
              </a:prstGeom>
              <a:ln w="19050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6660232" y="2276872"/>
                <a:ext cx="914400" cy="0"/>
              </a:xfrm>
              <a:prstGeom prst="straightConnector1">
                <a:avLst/>
              </a:prstGeom>
              <a:ln w="19050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6660232" y="2564904"/>
                <a:ext cx="914400" cy="0"/>
              </a:xfrm>
              <a:prstGeom prst="straightConnector1">
                <a:avLst/>
              </a:prstGeom>
              <a:ln w="19050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6660232" y="2852936"/>
                <a:ext cx="914400" cy="0"/>
              </a:xfrm>
              <a:prstGeom prst="straightConnector1">
                <a:avLst/>
              </a:prstGeom>
              <a:ln w="19050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6660232" y="3140968"/>
                <a:ext cx="914400" cy="0"/>
              </a:xfrm>
              <a:prstGeom prst="straightConnector1">
                <a:avLst/>
              </a:prstGeom>
              <a:ln w="19050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6660232" y="3429000"/>
                <a:ext cx="914400" cy="0"/>
              </a:xfrm>
              <a:prstGeom prst="straightConnector1">
                <a:avLst/>
              </a:prstGeom>
              <a:ln w="19050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4572000" y="1628800"/>
                <a:ext cx="106631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PCWriteCond</a:t>
                </a:r>
                <a:endParaRPr kumimoji="0" lang="en-CA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788024" y="1950948"/>
                <a:ext cx="745717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PCWrite</a:t>
                </a:r>
                <a:endParaRPr kumimoji="0" lang="en-CA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908249" y="2217208"/>
                <a:ext cx="505267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IorD</a:t>
                </a:r>
                <a:endParaRPr kumimoji="0" lang="en-CA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788026" y="2527012"/>
                <a:ext cx="745717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MemRead</a:t>
                </a:r>
                <a:endParaRPr kumimoji="0" lang="en-CA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747949" y="2815044"/>
                <a:ext cx="82586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MemWrite</a:t>
                </a:r>
                <a:endParaRPr kumimoji="0" lang="en-CA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747949" y="3103076"/>
                <a:ext cx="82586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MemtoReg</a:t>
                </a:r>
                <a:endParaRPr kumimoji="0" lang="en-CA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788024" y="3391108"/>
                <a:ext cx="74571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IRWrite</a:t>
                </a:r>
                <a:endParaRPr kumimoji="0" lang="en-CA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626452" y="1772816"/>
                <a:ext cx="82586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PCSource</a:t>
                </a:r>
                <a:endParaRPr kumimoji="0" lang="en-CA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746677" y="2039076"/>
                <a:ext cx="58541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ALUOp</a:t>
                </a:r>
                <a:endParaRPr kumimoji="0" lang="en-CA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666529" y="2348880"/>
                <a:ext cx="74571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ALUSrcB</a:t>
                </a:r>
                <a:endParaRPr kumimoji="0" lang="en-CA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666527" y="2636912"/>
                <a:ext cx="74571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ALUSrcA</a:t>
                </a:r>
                <a:endParaRPr kumimoji="0" lang="en-CA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626453" y="2924944"/>
                <a:ext cx="82586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RegWrite</a:t>
                </a:r>
                <a:endParaRPr kumimoji="0" lang="en-CA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706603" y="3212976"/>
                <a:ext cx="66556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RegDst</a:t>
                </a:r>
                <a:endParaRPr kumimoji="0" lang="en-CA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49" name="Straight Arrow Connector 48"/>
            <p:cNvCxnSpPr/>
            <p:nvPr/>
          </p:nvCxnSpPr>
          <p:spPr>
            <a:xfrm flipH="1" flipV="1">
              <a:off x="6998568" y="3645024"/>
              <a:ext cx="0" cy="288032"/>
            </a:xfrm>
            <a:prstGeom prst="straightConnector1">
              <a:avLst/>
            </a:prstGeom>
            <a:ln w="19050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6668375" y="3861048"/>
              <a:ext cx="66556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Opcode</a:t>
              </a:r>
              <a:endPara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2" name="Group 189"/>
          <p:cNvGrpSpPr/>
          <p:nvPr/>
        </p:nvGrpSpPr>
        <p:grpSpPr>
          <a:xfrm>
            <a:off x="2160073" y="1493048"/>
            <a:ext cx="7974529" cy="4528240"/>
            <a:chOff x="1869038" y="1186760"/>
            <a:chExt cx="6073050" cy="3448508"/>
          </a:xfrm>
        </p:grpSpPr>
        <p:grpSp>
          <p:nvGrpSpPr>
            <p:cNvPr id="3" name="Group 3"/>
            <p:cNvGrpSpPr/>
            <p:nvPr/>
          </p:nvGrpSpPr>
          <p:grpSpPr>
            <a:xfrm>
              <a:off x="4703928" y="2917435"/>
              <a:ext cx="2325870" cy="1124245"/>
              <a:chOff x="4703928" y="3096843"/>
              <a:chExt cx="2325870" cy="1124245"/>
            </a:xfrm>
          </p:grpSpPr>
          <p:grpSp>
            <p:nvGrpSpPr>
              <p:cNvPr id="4" name="Group 25"/>
              <p:cNvGrpSpPr/>
              <p:nvPr/>
            </p:nvGrpSpPr>
            <p:grpSpPr>
              <a:xfrm>
                <a:off x="4703928" y="3096843"/>
                <a:ext cx="780914" cy="1023659"/>
                <a:chOff x="4497430" y="3125421"/>
                <a:chExt cx="780914" cy="1023659"/>
              </a:xfrm>
            </p:grpSpPr>
            <p:sp>
              <p:nvSpPr>
                <p:cNvPr id="39" name="Rectangle 6"/>
                <p:cNvSpPr/>
                <p:nvPr/>
              </p:nvSpPr>
              <p:spPr>
                <a:xfrm>
                  <a:off x="4499992" y="3212976"/>
                  <a:ext cx="720080" cy="936104"/>
                </a:xfrm>
                <a:prstGeom prst="rect">
                  <a:avLst/>
                </a:prstGeom>
                <a:noFill/>
                <a:ln w="28575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TextBox 7"/>
                <p:cNvSpPr txBox="1"/>
                <p:nvPr/>
              </p:nvSpPr>
              <p:spPr>
                <a:xfrm>
                  <a:off x="4548185" y="3232028"/>
                  <a:ext cx="401937" cy="128914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</a:t>
                  </a:r>
                  <a:r>
                    <a:rPr kumimoji="0" lang="en-US" sz="9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</a:t>
                  </a: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 1</a:t>
                  </a:r>
                  <a:endParaRPr kumimoji="0" lang="en-C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1" name="TextBox 8"/>
                <p:cNvSpPr txBox="1"/>
                <p:nvPr/>
              </p:nvSpPr>
              <p:spPr>
                <a:xfrm>
                  <a:off x="4548185" y="3441590"/>
                  <a:ext cx="459968" cy="128914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</a:t>
                  </a:r>
                  <a:r>
                    <a:rPr kumimoji="0" lang="en-US" sz="9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</a:t>
                  </a: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 2</a:t>
                  </a:r>
                  <a:endParaRPr kumimoji="0" lang="en-C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2" name="TextBox 9"/>
                <p:cNvSpPr txBox="1"/>
                <p:nvPr/>
              </p:nvSpPr>
              <p:spPr>
                <a:xfrm>
                  <a:off x="4534258" y="3723265"/>
                  <a:ext cx="343907" cy="128914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Write </a:t>
                  </a:r>
                  <a:r>
                    <a:rPr kumimoji="0" lang="en-US" sz="9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</a:t>
                  </a: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 </a:t>
                  </a:r>
                  <a:endParaRPr kumimoji="0" lang="en-C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3" name="TextBox 10"/>
                <p:cNvSpPr txBox="1"/>
                <p:nvPr/>
              </p:nvSpPr>
              <p:spPr>
                <a:xfrm>
                  <a:off x="4527294" y="3956130"/>
                  <a:ext cx="401937" cy="128914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Write data</a:t>
                  </a:r>
                  <a:endParaRPr kumimoji="0" lang="en-C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4" name="TextBox 11"/>
                <p:cNvSpPr txBox="1"/>
                <p:nvPr/>
              </p:nvSpPr>
              <p:spPr>
                <a:xfrm>
                  <a:off x="4977977" y="3356992"/>
                  <a:ext cx="297558" cy="18751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data 1</a:t>
                  </a:r>
                  <a:endParaRPr kumimoji="0" lang="en-C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5" name="TextBox 12"/>
                <p:cNvSpPr txBox="1"/>
                <p:nvPr/>
              </p:nvSpPr>
              <p:spPr>
                <a:xfrm>
                  <a:off x="4980786" y="3728617"/>
                  <a:ext cx="297558" cy="18751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data 2</a:t>
                  </a:r>
                  <a:endParaRPr kumimoji="0" lang="en-C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4497430" y="3125421"/>
                  <a:ext cx="451100" cy="100787"/>
                </a:xfrm>
                <a:prstGeom prst="rect">
                  <a:avLst/>
                </a:prstGeom>
                <a:noFill/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txBody>
                <a:bodyPr wrap="square" lIns="27432" tIns="27432" rIns="27432" bIns="27432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Registers</a:t>
                  </a:r>
                  <a:endParaRPr kumimoji="0" lang="en-CA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grpSp>
            <p:nvGrpSpPr>
              <p:cNvPr id="5" name="Group 39"/>
              <p:cNvGrpSpPr/>
              <p:nvPr/>
            </p:nvGrpSpPr>
            <p:grpSpPr>
              <a:xfrm>
                <a:off x="6045304" y="3140968"/>
                <a:ext cx="984494" cy="1080120"/>
                <a:chOff x="6045304" y="3140968"/>
                <a:chExt cx="984494" cy="1080120"/>
              </a:xfrm>
            </p:grpSpPr>
            <p:grpSp>
              <p:nvGrpSpPr>
                <p:cNvPr id="6" name="Group 24"/>
                <p:cNvGrpSpPr/>
                <p:nvPr/>
              </p:nvGrpSpPr>
              <p:grpSpPr>
                <a:xfrm>
                  <a:off x="6372200" y="3140968"/>
                  <a:ext cx="657598" cy="942975"/>
                  <a:chOff x="6372200" y="3140968"/>
                  <a:chExt cx="657598" cy="942975"/>
                </a:xfrm>
              </p:grpSpPr>
              <p:grpSp>
                <p:nvGrpSpPr>
                  <p:cNvPr id="9" name="Group 20"/>
                  <p:cNvGrpSpPr/>
                  <p:nvPr/>
                </p:nvGrpSpPr>
                <p:grpSpPr>
                  <a:xfrm>
                    <a:off x="6372200" y="3140968"/>
                    <a:ext cx="657598" cy="942975"/>
                    <a:chOff x="6372200" y="3140968"/>
                    <a:chExt cx="657598" cy="942975"/>
                  </a:xfrm>
                </p:grpSpPr>
                <p:sp>
                  <p:nvSpPr>
                    <p:cNvPr id="34" name="Freeform 33"/>
                    <p:cNvSpPr/>
                    <p:nvPr/>
                  </p:nvSpPr>
                  <p:spPr>
                    <a:xfrm>
                      <a:off x="6372200" y="3140968"/>
                      <a:ext cx="590550" cy="942975"/>
                    </a:xfrm>
                    <a:custGeom>
                      <a:avLst/>
                      <a:gdLst>
                        <a:gd name="connsiteX0" fmla="*/ 0 w 590550"/>
                        <a:gd name="connsiteY0" fmla="*/ 0 h 942975"/>
                        <a:gd name="connsiteX1" fmla="*/ 590550 w 590550"/>
                        <a:gd name="connsiteY1" fmla="*/ 295275 h 942975"/>
                        <a:gd name="connsiteX2" fmla="*/ 590550 w 590550"/>
                        <a:gd name="connsiteY2" fmla="*/ 652463 h 942975"/>
                        <a:gd name="connsiteX3" fmla="*/ 4763 w 590550"/>
                        <a:gd name="connsiteY3" fmla="*/ 942975 h 942975"/>
                        <a:gd name="connsiteX4" fmla="*/ 4763 w 590550"/>
                        <a:gd name="connsiteY4" fmla="*/ 600075 h 942975"/>
                        <a:gd name="connsiteX5" fmla="*/ 142875 w 590550"/>
                        <a:gd name="connsiteY5" fmla="*/ 471488 h 942975"/>
                        <a:gd name="connsiteX6" fmla="*/ 4763 w 590550"/>
                        <a:gd name="connsiteY6" fmla="*/ 338138 h 942975"/>
                        <a:gd name="connsiteX7" fmla="*/ 0 w 590550"/>
                        <a:gd name="connsiteY7" fmla="*/ 0 h 9429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90550" h="942975">
                          <a:moveTo>
                            <a:pt x="0" y="0"/>
                          </a:moveTo>
                          <a:lnTo>
                            <a:pt x="590550" y="295275"/>
                          </a:lnTo>
                          <a:lnTo>
                            <a:pt x="590550" y="652463"/>
                          </a:lnTo>
                          <a:lnTo>
                            <a:pt x="4763" y="942975"/>
                          </a:lnTo>
                          <a:lnTo>
                            <a:pt x="4763" y="600075"/>
                          </a:lnTo>
                          <a:lnTo>
                            <a:pt x="142875" y="471488"/>
                          </a:lnTo>
                          <a:lnTo>
                            <a:pt x="4763" y="338138"/>
                          </a:lnTo>
                          <a:cubicBezTo>
                            <a:pt x="3175" y="225425"/>
                            <a:pt x="1588" y="112713"/>
                            <a:pt x="0" y="0"/>
                          </a:cubicBezTo>
                          <a:close/>
                        </a:path>
                      </a:pathLst>
                    </a:custGeom>
                    <a:noFill/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6732240" y="3509392"/>
                      <a:ext cx="297558" cy="187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ALU result</a:t>
                      </a:r>
                      <a:endParaRPr kumimoji="0" lang="en-C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  <p:sp>
                  <p:nvSpPr>
                    <p:cNvPr id="36" name="TextBox 16"/>
                    <p:cNvSpPr txBox="1"/>
                    <p:nvPr/>
                  </p:nvSpPr>
                  <p:spPr>
                    <a:xfrm>
                      <a:off x="6592987" y="3299273"/>
                      <a:ext cx="207640" cy="1289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Zero</a:t>
                      </a:r>
                      <a:endParaRPr kumimoji="0" lang="en-C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  <p:sp>
                  <p:nvSpPr>
                    <p:cNvPr id="37" name="TextBox 18"/>
                    <p:cNvSpPr txBox="1"/>
                    <p:nvPr/>
                  </p:nvSpPr>
                  <p:spPr>
                    <a:xfrm>
                      <a:off x="6405541" y="3251080"/>
                      <a:ext cx="110675" cy="1289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A</a:t>
                      </a:r>
                      <a:endParaRPr kumimoji="0" lang="en-CA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6405541" y="3827900"/>
                      <a:ext cx="110675" cy="1289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B</a:t>
                      </a:r>
                      <a:endParaRPr kumimoji="0" lang="en-CA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</p:grpSp>
              <p:sp>
                <p:nvSpPr>
                  <p:cNvPr id="33" name="TextBox 32"/>
                  <p:cNvSpPr txBox="1"/>
                  <p:nvPr/>
                </p:nvSpPr>
                <p:spPr>
                  <a:xfrm rot="20031920">
                    <a:off x="6660472" y="3909648"/>
                    <a:ext cx="228600" cy="100787"/>
                  </a:xfrm>
                  <a:prstGeom prst="rect">
                    <a:avLst/>
                  </a:prstGeom>
                  <a:noFill/>
                  <a:ln w="12700"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txBody>
                  <a:bodyPr wrap="square" lIns="27432" tIns="27432" rIns="27432" bIns="27432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ALU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grpSp>
              <p:nvGrpSpPr>
                <p:cNvPr id="10" name="Group 29"/>
                <p:cNvGrpSpPr/>
                <p:nvPr/>
              </p:nvGrpSpPr>
              <p:grpSpPr>
                <a:xfrm>
                  <a:off x="6045304" y="3179635"/>
                  <a:ext cx="182880" cy="360040"/>
                  <a:chOff x="5651923" y="3212976"/>
                  <a:chExt cx="182880" cy="360040"/>
                </a:xfrm>
              </p:grpSpPr>
              <p:sp>
                <p:nvSpPr>
                  <p:cNvPr id="29" name="Trapezoid 28"/>
                  <p:cNvSpPr/>
                  <p:nvPr/>
                </p:nvSpPr>
                <p:spPr>
                  <a:xfrm rot="5400000">
                    <a:off x="5563343" y="3301556"/>
                    <a:ext cx="360040" cy="182880"/>
                  </a:xfrm>
                  <a:prstGeom prst="trapezoid">
                    <a:avLst/>
                  </a:prstGeom>
                  <a:noFill/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5681261" y="3227265"/>
                    <a:ext cx="135632" cy="128914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0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680698" y="3375435"/>
                    <a:ext cx="135632" cy="128914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1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grpSp>
              <p:nvGrpSpPr>
                <p:cNvPr id="19" name="Group 35"/>
                <p:cNvGrpSpPr/>
                <p:nvPr/>
              </p:nvGrpSpPr>
              <p:grpSpPr>
                <a:xfrm>
                  <a:off x="6045304" y="3717032"/>
                  <a:ext cx="182880" cy="504056"/>
                  <a:chOff x="5652120" y="3573016"/>
                  <a:chExt cx="182880" cy="504056"/>
                </a:xfrm>
              </p:grpSpPr>
              <p:sp>
                <p:nvSpPr>
                  <p:cNvPr id="24" name="Trapezoid 23"/>
                  <p:cNvSpPr/>
                  <p:nvPr/>
                </p:nvSpPr>
                <p:spPr>
                  <a:xfrm rot="5400000">
                    <a:off x="5491532" y="3733604"/>
                    <a:ext cx="504056" cy="182880"/>
                  </a:xfrm>
                  <a:prstGeom prst="trapezoid">
                    <a:avLst/>
                  </a:prstGeom>
                  <a:noFill/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5681458" y="3587305"/>
                    <a:ext cx="135632" cy="128914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0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5680895" y="3672993"/>
                    <a:ext cx="135632" cy="128914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1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5676498" y="3768283"/>
                    <a:ext cx="135632" cy="128914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2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5675935" y="3858734"/>
                    <a:ext cx="135632" cy="128914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3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cxnSp>
              <p:nvCxnSpPr>
                <p:cNvPr id="22" name="Straight Arrow Connector 21"/>
                <p:cNvCxnSpPr/>
                <p:nvPr/>
              </p:nvCxnSpPr>
              <p:spPr>
                <a:xfrm flipV="1">
                  <a:off x="6228184" y="3894389"/>
                  <a:ext cx="144016" cy="0"/>
                </a:xfrm>
                <a:prstGeom prst="straightConnector1">
                  <a:avLst/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6228184" y="3309362"/>
                  <a:ext cx="144016" cy="0"/>
                </a:xfrm>
                <a:prstGeom prst="straightConnector1">
                  <a:avLst/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Straight Arrow Connector 6"/>
              <p:cNvCxnSpPr/>
              <p:nvPr/>
            </p:nvCxnSpPr>
            <p:spPr>
              <a:xfrm flipV="1">
                <a:off x="5892522" y="3889626"/>
                <a:ext cx="144016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5815188" y="3823823"/>
                <a:ext cx="135632" cy="12891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4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grpSp>
            <p:nvGrpSpPr>
              <p:cNvPr id="20" name="Group 47"/>
              <p:cNvGrpSpPr/>
              <p:nvPr/>
            </p:nvGrpSpPr>
            <p:grpSpPr>
              <a:xfrm>
                <a:off x="5570586" y="3284984"/>
                <a:ext cx="144016" cy="288032"/>
                <a:chOff x="5364088" y="3212976"/>
                <a:chExt cx="144016" cy="288032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5364088" y="3212976"/>
                  <a:ext cx="144016" cy="288032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5364088" y="3284984"/>
                  <a:ext cx="135632" cy="128914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A</a:t>
                  </a:r>
                  <a:endParaRPr kumimoji="0" lang="en-C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grpSp>
            <p:nvGrpSpPr>
              <p:cNvPr id="21" name="Group 46"/>
              <p:cNvGrpSpPr/>
              <p:nvPr/>
            </p:nvGrpSpPr>
            <p:grpSpPr>
              <a:xfrm>
                <a:off x="5570586" y="3645024"/>
                <a:ext cx="144016" cy="288032"/>
                <a:chOff x="5364088" y="3645024"/>
                <a:chExt cx="144016" cy="288032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5364088" y="3645024"/>
                  <a:ext cx="144016" cy="288032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5364088" y="3717032"/>
                  <a:ext cx="135632" cy="128914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B</a:t>
                  </a:r>
                  <a:endParaRPr kumimoji="0" lang="en-C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 flipV="1">
                <a:off x="5714602" y="3798566"/>
                <a:ext cx="320040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5714602" y="3424237"/>
                <a:ext cx="320040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5426570" y="3789040"/>
                <a:ext cx="144016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5431333" y="3429000"/>
                <a:ext cx="144016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46"/>
            <p:cNvGrpSpPr/>
            <p:nvPr/>
          </p:nvGrpSpPr>
          <p:grpSpPr>
            <a:xfrm>
              <a:off x="3491880" y="2817544"/>
              <a:ext cx="523108" cy="1057212"/>
              <a:chOff x="3914402" y="3179245"/>
              <a:chExt cx="523108" cy="1057212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3923928" y="3179245"/>
                <a:ext cx="513582" cy="897827"/>
              </a:xfrm>
              <a:prstGeom prst="rect">
                <a:avLst/>
              </a:prstGeom>
              <a:noFill/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938217" y="3203450"/>
                <a:ext cx="460626" cy="18751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[31-26]</a:t>
                </a:r>
                <a:endParaRPr kumimoji="0" lang="en-CA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914402" y="4077072"/>
                <a:ext cx="432048" cy="159385"/>
              </a:xfrm>
              <a:prstGeom prst="rect">
                <a:avLst/>
              </a:prstGeom>
              <a:noFill/>
              <a:ln w="127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txBody>
              <a:bodyPr wrap="square" lIns="27432" tIns="27432" rIns="27432" bIns="27432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 Register</a:t>
                </a:r>
                <a:endParaRPr kumimoji="0" lang="en-CA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938217" y="3394314"/>
                <a:ext cx="460626" cy="18751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[25-21]</a:t>
                </a:r>
                <a:endParaRPr kumimoji="0" lang="en-CA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938217" y="3573016"/>
                <a:ext cx="460626" cy="18751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[20-16]</a:t>
                </a:r>
                <a:endParaRPr kumimoji="0" lang="en-CA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938217" y="3763880"/>
                <a:ext cx="460626" cy="18751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[15-0]</a:t>
                </a:r>
                <a:endParaRPr kumimoji="0" lang="en-CA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47" name="Group 53"/>
            <p:cNvGrpSpPr/>
            <p:nvPr/>
          </p:nvGrpSpPr>
          <p:grpSpPr>
            <a:xfrm>
              <a:off x="4389120" y="3403134"/>
              <a:ext cx="164592" cy="360040"/>
              <a:chOff x="4389120" y="3573016"/>
              <a:chExt cx="182880" cy="360040"/>
            </a:xfrm>
          </p:grpSpPr>
          <p:sp>
            <p:nvSpPr>
              <p:cNvPr id="55" name="Trapezoid 54"/>
              <p:cNvSpPr/>
              <p:nvPr/>
            </p:nvSpPr>
            <p:spPr>
              <a:xfrm rot="5400000">
                <a:off x="4300540" y="3661596"/>
                <a:ext cx="360040" cy="182880"/>
              </a:xfrm>
              <a:prstGeom prst="trapezoid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429606" y="3592068"/>
                <a:ext cx="135632" cy="12891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429042" y="3740238"/>
                <a:ext cx="135632" cy="12891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58" name="Straight Arrow Connector 57"/>
            <p:cNvCxnSpPr/>
            <p:nvPr/>
          </p:nvCxnSpPr>
          <p:spPr>
            <a:xfrm flipV="1">
              <a:off x="4552948" y="3566765"/>
              <a:ext cx="144016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8"/>
            <p:cNvGrpSpPr/>
            <p:nvPr/>
          </p:nvGrpSpPr>
          <p:grpSpPr>
            <a:xfrm>
              <a:off x="4355976" y="3921479"/>
              <a:ext cx="164592" cy="360040"/>
              <a:chOff x="4389120" y="3573016"/>
              <a:chExt cx="182880" cy="360040"/>
            </a:xfrm>
          </p:grpSpPr>
          <p:sp>
            <p:nvSpPr>
              <p:cNvPr id="60" name="Trapezoid 59"/>
              <p:cNvSpPr/>
              <p:nvPr/>
            </p:nvSpPr>
            <p:spPr>
              <a:xfrm rot="5400000">
                <a:off x="4300540" y="3661596"/>
                <a:ext cx="360040" cy="182880"/>
              </a:xfrm>
              <a:prstGeom prst="trapezoid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429606" y="3592068"/>
                <a:ext cx="135632" cy="12891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429042" y="3740238"/>
                <a:ext cx="135632" cy="12891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63" name="Elbow Connector 62"/>
            <p:cNvCxnSpPr/>
            <p:nvPr/>
          </p:nvCxnSpPr>
          <p:spPr>
            <a:xfrm flipV="1">
              <a:off x="4520568" y="3801841"/>
              <a:ext cx="182880" cy="27432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4005462" y="3129391"/>
              <a:ext cx="68580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4005462" y="3321600"/>
              <a:ext cx="68580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86"/>
            <p:cNvCxnSpPr/>
            <p:nvPr/>
          </p:nvCxnSpPr>
          <p:spPr>
            <a:xfrm rot="16200000" flipH="1">
              <a:off x="4245104" y="3360465"/>
              <a:ext cx="182880" cy="105151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Elbow Connector 66"/>
            <p:cNvCxnSpPr/>
            <p:nvPr/>
          </p:nvCxnSpPr>
          <p:spPr>
            <a:xfrm>
              <a:off x="4019751" y="3513246"/>
              <a:ext cx="365760" cy="137160"/>
            </a:xfrm>
            <a:prstGeom prst="bentConnector3">
              <a:avLst>
                <a:gd name="adj1" fmla="val 19251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67"/>
            <p:cNvGrpSpPr/>
            <p:nvPr/>
          </p:nvGrpSpPr>
          <p:grpSpPr>
            <a:xfrm>
              <a:off x="3626370" y="4059712"/>
              <a:ext cx="360040" cy="302321"/>
              <a:chOff x="3563888" y="4278807"/>
              <a:chExt cx="360040" cy="302321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3563888" y="4293096"/>
                <a:ext cx="360040" cy="288032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563888" y="4278807"/>
                <a:ext cx="360040" cy="246108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Memory data register</a:t>
                </a:r>
                <a:endParaRPr kumimoji="0" lang="en-CA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71" name="Straight Arrow Connector 70"/>
            <p:cNvCxnSpPr/>
            <p:nvPr/>
          </p:nvCxnSpPr>
          <p:spPr>
            <a:xfrm flipV="1">
              <a:off x="3991173" y="4171407"/>
              <a:ext cx="36576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2555776" y="3033568"/>
              <a:ext cx="648072" cy="734369"/>
            </a:xfrm>
            <a:prstGeom prst="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800378" y="3268644"/>
              <a:ext cx="360040" cy="18751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Memory data</a:t>
              </a:r>
              <a:endPara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555776" y="3778591"/>
              <a:ext cx="411480" cy="100787"/>
            </a:xfrm>
            <a:prstGeom prst="rect">
              <a:avLst/>
            </a:prstGeom>
            <a:noFill/>
            <a:ln w="12700"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lIns="27432" tIns="27432" rIns="27432" bIns="27432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Memory</a:t>
              </a:r>
              <a:endParaRPr kumimoji="0" lang="en-CA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589117" y="3110902"/>
              <a:ext cx="360040" cy="12891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Address</a:t>
              </a:r>
              <a:endPara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589680" y="3453553"/>
              <a:ext cx="254128" cy="18751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Write data</a:t>
              </a:r>
              <a:endPara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flipV="1">
              <a:off x="3208611" y="3403134"/>
              <a:ext cx="27432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Elbow Connector 77"/>
            <p:cNvCxnSpPr/>
            <p:nvPr/>
          </p:nvCxnSpPr>
          <p:spPr>
            <a:xfrm>
              <a:off x="3203848" y="3400753"/>
              <a:ext cx="422522" cy="864992"/>
            </a:xfrm>
            <a:prstGeom prst="bentConnector3">
              <a:avLst>
                <a:gd name="adj1" fmla="val 30838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78"/>
            <p:cNvGrpSpPr/>
            <p:nvPr/>
          </p:nvGrpSpPr>
          <p:grpSpPr>
            <a:xfrm>
              <a:off x="7308303" y="3354744"/>
              <a:ext cx="283269" cy="254888"/>
              <a:chOff x="7164288" y="3573016"/>
              <a:chExt cx="432048" cy="182880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7164288" y="3573016"/>
                <a:ext cx="432048" cy="18288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7188666" y="3582542"/>
                <a:ext cx="360041" cy="134538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ALU Out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82" name="Straight Arrow Connector 81"/>
            <p:cNvCxnSpPr/>
            <p:nvPr/>
          </p:nvCxnSpPr>
          <p:spPr>
            <a:xfrm flipV="1">
              <a:off x="6962553" y="3432275"/>
              <a:ext cx="338328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82"/>
            <p:cNvGrpSpPr/>
            <p:nvPr/>
          </p:nvGrpSpPr>
          <p:grpSpPr>
            <a:xfrm>
              <a:off x="7759207" y="2409311"/>
              <a:ext cx="182880" cy="432048"/>
              <a:chOff x="7773496" y="2708920"/>
              <a:chExt cx="182880" cy="432048"/>
            </a:xfrm>
          </p:grpSpPr>
          <p:sp>
            <p:nvSpPr>
              <p:cNvPr id="84" name="Trapezoid 83"/>
              <p:cNvSpPr/>
              <p:nvPr/>
            </p:nvSpPr>
            <p:spPr>
              <a:xfrm rot="5400000">
                <a:off x="7648912" y="2833504"/>
                <a:ext cx="432048" cy="182880"/>
              </a:xfrm>
              <a:prstGeom prst="trapezoid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802834" y="2732735"/>
                <a:ext cx="135632" cy="12891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802271" y="2827949"/>
                <a:ext cx="135632" cy="12891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7797874" y="2932765"/>
                <a:ext cx="135632" cy="12891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2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83" name="Group 87"/>
            <p:cNvGrpSpPr/>
            <p:nvPr/>
          </p:nvGrpSpPr>
          <p:grpSpPr>
            <a:xfrm>
              <a:off x="6165321" y="2633805"/>
              <a:ext cx="480053" cy="182880"/>
              <a:chOff x="7156521" y="3573016"/>
              <a:chExt cx="360040" cy="182880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7156521" y="3582542"/>
                <a:ext cx="360040" cy="12891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Shift left 2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91" name="Straight Arrow Connector 90"/>
            <p:cNvCxnSpPr/>
            <p:nvPr/>
          </p:nvCxnSpPr>
          <p:spPr>
            <a:xfrm flipV="1">
              <a:off x="6635196" y="2728071"/>
              <a:ext cx="1124712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Elbow Connector 91"/>
            <p:cNvCxnSpPr>
              <a:stCxn id="80" idx="3"/>
              <a:endCxn id="84" idx="2"/>
            </p:cNvCxnSpPr>
            <p:nvPr/>
          </p:nvCxnSpPr>
          <p:spPr>
            <a:xfrm flipV="1">
              <a:off x="7591572" y="2625335"/>
              <a:ext cx="167635" cy="85685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92"/>
            <p:cNvGrpSpPr/>
            <p:nvPr/>
          </p:nvGrpSpPr>
          <p:grpSpPr>
            <a:xfrm>
              <a:off x="2248692" y="3033568"/>
              <a:ext cx="164592" cy="360040"/>
              <a:chOff x="4389120" y="3573016"/>
              <a:chExt cx="182880" cy="360040"/>
            </a:xfrm>
          </p:grpSpPr>
          <p:sp>
            <p:nvSpPr>
              <p:cNvPr id="94" name="Trapezoid 93"/>
              <p:cNvSpPr/>
              <p:nvPr/>
            </p:nvSpPr>
            <p:spPr>
              <a:xfrm rot="5400000">
                <a:off x="4300540" y="3661596"/>
                <a:ext cx="360040" cy="182880"/>
              </a:xfrm>
              <a:prstGeom prst="trapezoid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429606" y="3592068"/>
                <a:ext cx="135632" cy="12891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4429042" y="3740238"/>
                <a:ext cx="135632" cy="12891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97" name="Straight Arrow Connector 96"/>
            <p:cNvCxnSpPr/>
            <p:nvPr/>
          </p:nvCxnSpPr>
          <p:spPr>
            <a:xfrm flipV="1">
              <a:off x="2416523" y="3187110"/>
              <a:ext cx="13716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7"/>
            <p:cNvGrpSpPr/>
            <p:nvPr/>
          </p:nvGrpSpPr>
          <p:grpSpPr>
            <a:xfrm rot="16200000">
              <a:off x="1720451" y="3061954"/>
              <a:ext cx="480053" cy="182880"/>
              <a:chOff x="7160095" y="3573016"/>
              <a:chExt cx="360040" cy="182880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7160095" y="3612615"/>
                <a:ext cx="360040" cy="12891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PC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101" name="Straight Arrow Connector 100"/>
            <p:cNvCxnSpPr/>
            <p:nvPr/>
          </p:nvCxnSpPr>
          <p:spPr>
            <a:xfrm flipV="1">
              <a:off x="2058013" y="3129391"/>
              <a:ext cx="18288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lbow Connector 101"/>
            <p:cNvCxnSpPr/>
            <p:nvPr/>
          </p:nvCxnSpPr>
          <p:spPr>
            <a:xfrm>
              <a:off x="3707904" y="2601520"/>
              <a:ext cx="2323308" cy="485004"/>
            </a:xfrm>
            <a:prstGeom prst="bentConnector3">
              <a:avLst>
                <a:gd name="adj1" fmla="val 92228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hape 102"/>
            <p:cNvCxnSpPr/>
            <p:nvPr/>
          </p:nvCxnSpPr>
          <p:spPr>
            <a:xfrm flipV="1">
              <a:off x="5854738" y="2726188"/>
              <a:ext cx="1175060" cy="182880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5834240" y="2888426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7012274" y="2708960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06" name="Elbow Connector 157"/>
            <p:cNvCxnSpPr/>
            <p:nvPr/>
          </p:nvCxnSpPr>
          <p:spPr>
            <a:xfrm rot="10800000" flipV="1">
              <a:off x="2123729" y="2605801"/>
              <a:ext cx="1734810" cy="512064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2106204" y="3112430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08" name="Elbow Connector 107"/>
            <p:cNvCxnSpPr/>
            <p:nvPr/>
          </p:nvCxnSpPr>
          <p:spPr>
            <a:xfrm rot="10800000">
              <a:off x="2236808" y="3285595"/>
              <a:ext cx="5431536" cy="1332148"/>
            </a:xfrm>
            <a:prstGeom prst="bentConnector3">
              <a:avLst>
                <a:gd name="adj1" fmla="val 102389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7677870" y="3465618"/>
              <a:ext cx="0" cy="1161288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7658255" y="3467144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1" name="Elbow Connector 191"/>
            <p:cNvCxnSpPr/>
            <p:nvPr/>
          </p:nvCxnSpPr>
          <p:spPr>
            <a:xfrm rot="5400000" flipH="1" flipV="1">
              <a:off x="3990216" y="4245902"/>
              <a:ext cx="594360" cy="137160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4201871" y="459869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3319286" y="3386173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4273879" y="3302548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5" name="Elbow Connector 114"/>
            <p:cNvCxnSpPr/>
            <p:nvPr/>
          </p:nvCxnSpPr>
          <p:spPr>
            <a:xfrm flipV="1">
              <a:off x="4031336" y="2721158"/>
              <a:ext cx="2148840" cy="792088"/>
            </a:xfrm>
            <a:prstGeom prst="bentConnector3">
              <a:avLst>
                <a:gd name="adj1" fmla="val 268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/>
            <p:cNvSpPr/>
            <p:nvPr/>
          </p:nvSpPr>
          <p:spPr>
            <a:xfrm>
              <a:off x="4072707" y="349152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4154241" y="2721158"/>
              <a:ext cx="0" cy="594360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4216723" y="2727240"/>
              <a:ext cx="0" cy="411480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/>
            <p:cNvSpPr/>
            <p:nvPr/>
          </p:nvSpPr>
          <p:spPr>
            <a:xfrm>
              <a:off x="4140515" y="3302548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4202434" y="311510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4136717" y="2706869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4202434" y="270743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3" name="Elbow Connector 252"/>
            <p:cNvCxnSpPr/>
            <p:nvPr/>
          </p:nvCxnSpPr>
          <p:spPr>
            <a:xfrm flipH="1" flipV="1">
              <a:off x="2551576" y="3571901"/>
              <a:ext cx="3172968" cy="47257"/>
            </a:xfrm>
            <a:prstGeom prst="bentConnector5">
              <a:avLst>
                <a:gd name="adj1" fmla="val -1371"/>
                <a:gd name="adj2" fmla="val -1957397"/>
                <a:gd name="adj3" fmla="val 107315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/>
            <p:cNvSpPr/>
            <p:nvPr/>
          </p:nvSpPr>
          <p:spPr>
            <a:xfrm>
              <a:off x="5752706" y="3600106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5" name="Elbow Connector 124"/>
            <p:cNvCxnSpPr/>
            <p:nvPr/>
          </p:nvCxnSpPr>
          <p:spPr>
            <a:xfrm flipV="1">
              <a:off x="7173814" y="2515223"/>
              <a:ext cx="576062" cy="905277"/>
            </a:xfrm>
            <a:prstGeom prst="bentConnector3">
              <a:avLst>
                <a:gd name="adj1" fmla="val -431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/>
            <p:cNvSpPr/>
            <p:nvPr/>
          </p:nvSpPr>
          <p:spPr>
            <a:xfrm>
              <a:off x="7156276" y="3414751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8" name="Elbow Connector 272"/>
            <p:cNvCxnSpPr>
              <a:stCxn id="84" idx="0"/>
              <a:endCxn id="100" idx="0"/>
            </p:cNvCxnSpPr>
            <p:nvPr/>
          </p:nvCxnSpPr>
          <p:spPr>
            <a:xfrm flipH="1">
              <a:off x="1908637" y="2625336"/>
              <a:ext cx="6033451" cy="528058"/>
            </a:xfrm>
            <a:prstGeom prst="bentConnector5">
              <a:avLst>
                <a:gd name="adj1" fmla="val -2885"/>
                <a:gd name="adj2" fmla="val -50306"/>
                <a:gd name="adj3" fmla="val 102885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128"/>
            <p:cNvGrpSpPr/>
            <p:nvPr/>
          </p:nvGrpSpPr>
          <p:grpSpPr>
            <a:xfrm>
              <a:off x="3535421" y="1197414"/>
              <a:ext cx="1737924" cy="1773672"/>
              <a:chOff x="3535421" y="1376822"/>
              <a:chExt cx="1737924" cy="1773672"/>
            </a:xfrm>
          </p:grpSpPr>
          <p:sp>
            <p:nvSpPr>
              <p:cNvPr id="130" name="Rounded Rectangle 129"/>
              <p:cNvSpPr/>
              <p:nvPr/>
            </p:nvSpPr>
            <p:spPr>
              <a:xfrm>
                <a:off x="4206323" y="1445871"/>
                <a:ext cx="525038" cy="959745"/>
              </a:xfrm>
              <a:prstGeom prst="roundRect">
                <a:avLst/>
              </a:prstGeom>
              <a:noFill/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grpSp>
            <p:nvGrpSpPr>
              <p:cNvPr id="129" name="Group 386"/>
              <p:cNvGrpSpPr/>
              <p:nvPr/>
            </p:nvGrpSpPr>
            <p:grpSpPr>
              <a:xfrm>
                <a:off x="3535421" y="1376822"/>
                <a:ext cx="1737924" cy="1773672"/>
                <a:chOff x="3535421" y="1376822"/>
                <a:chExt cx="1737924" cy="1773672"/>
              </a:xfrm>
            </p:grpSpPr>
            <p:grpSp>
              <p:nvGrpSpPr>
                <p:cNvPr id="131" name="Group 384"/>
                <p:cNvGrpSpPr/>
                <p:nvPr/>
              </p:nvGrpSpPr>
              <p:grpSpPr>
                <a:xfrm>
                  <a:off x="3535421" y="1376822"/>
                  <a:ext cx="1737924" cy="985742"/>
                  <a:chOff x="3535421" y="1376822"/>
                  <a:chExt cx="1737924" cy="985742"/>
                </a:xfrm>
              </p:grpSpPr>
              <p:sp>
                <p:nvSpPr>
                  <p:cNvPr id="136" name="TextBox 135"/>
                  <p:cNvSpPr txBox="1"/>
                  <p:nvPr/>
                </p:nvSpPr>
                <p:spPr>
                  <a:xfrm>
                    <a:off x="3535421" y="1376822"/>
                    <a:ext cx="718061" cy="1757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PCWriteCond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37" name="TextBox 136"/>
                  <p:cNvSpPr txBox="1"/>
                  <p:nvPr/>
                </p:nvSpPr>
                <p:spPr>
                  <a:xfrm>
                    <a:off x="3703902" y="1518530"/>
                    <a:ext cx="508087" cy="1757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PCWrite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38" name="TextBox 137"/>
                  <p:cNvSpPr txBox="1"/>
                  <p:nvPr/>
                </p:nvSpPr>
                <p:spPr>
                  <a:xfrm>
                    <a:off x="3846144" y="1647253"/>
                    <a:ext cx="350607" cy="1757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IorD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39" name="TextBox 138"/>
                  <p:cNvSpPr txBox="1"/>
                  <p:nvPr/>
                </p:nvSpPr>
                <p:spPr>
                  <a:xfrm>
                    <a:off x="3703904" y="1783288"/>
                    <a:ext cx="508087" cy="1757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MemRead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3677656" y="1915666"/>
                    <a:ext cx="560580" cy="1757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MemWrite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3660534" y="2048045"/>
                    <a:ext cx="560580" cy="1757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MemtoReg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3697552" y="2186773"/>
                    <a:ext cx="508087" cy="1757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IRWrite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4712765" y="1459913"/>
                    <a:ext cx="560580" cy="1757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PCSource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4" name="TextBox 143"/>
                  <p:cNvSpPr txBox="1"/>
                  <p:nvPr/>
                </p:nvSpPr>
                <p:spPr>
                  <a:xfrm>
                    <a:off x="4721194" y="1582285"/>
                    <a:ext cx="403101" cy="1757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ALUOp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4712023" y="1724671"/>
                    <a:ext cx="508087" cy="1757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ALUSrcB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4712023" y="1857050"/>
                    <a:ext cx="508087" cy="1757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ALUSrcA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4709592" y="1989428"/>
                    <a:ext cx="560581" cy="1757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RegWrite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4710370" y="2121807"/>
                    <a:ext cx="455595" cy="1757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RegDst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sp>
              <p:nvSpPr>
                <p:cNvPr id="133" name="TextBox 132"/>
                <p:cNvSpPr txBox="1"/>
                <p:nvPr/>
              </p:nvSpPr>
              <p:spPr>
                <a:xfrm>
                  <a:off x="4255260" y="2231720"/>
                  <a:ext cx="455595" cy="1757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Opcode</a:t>
                  </a:r>
                  <a:endParaRPr kumimoji="0" lang="en-C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4268553" y="1448930"/>
                  <a:ext cx="393944" cy="18048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txBody>
                <a:bodyPr wrap="square" lIns="27432" tIns="54864" rIns="27432" bIns="27432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Control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Unit</a:t>
                  </a:r>
                  <a:endParaRPr kumimoji="0" lang="en-CA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cxnSp>
              <p:nvCxnSpPr>
                <p:cNvPr id="135" name="Elbow Connector 134"/>
                <p:cNvCxnSpPr/>
                <p:nvPr/>
              </p:nvCxnSpPr>
              <p:spPr>
                <a:xfrm rot="5400000" flipH="1" flipV="1">
                  <a:off x="3879003" y="2546366"/>
                  <a:ext cx="735352" cy="472904"/>
                </a:xfrm>
                <a:prstGeom prst="bentConnector3">
                  <a:avLst>
                    <a:gd name="adj1" fmla="val 1426"/>
                  </a:avLst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2" name="Group 148"/>
            <p:cNvGrpSpPr/>
            <p:nvPr/>
          </p:nvGrpSpPr>
          <p:grpSpPr>
            <a:xfrm>
              <a:off x="5224835" y="4219037"/>
              <a:ext cx="480053" cy="182880"/>
              <a:chOff x="7156521" y="3573016"/>
              <a:chExt cx="360040" cy="182880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7156521" y="3582542"/>
                <a:ext cx="360040" cy="12891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Shift left 2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149" name="Group 151"/>
            <p:cNvGrpSpPr/>
            <p:nvPr/>
          </p:nvGrpSpPr>
          <p:grpSpPr>
            <a:xfrm>
              <a:off x="4716016" y="4183373"/>
              <a:ext cx="360040" cy="231993"/>
              <a:chOff x="7156521" y="3571164"/>
              <a:chExt cx="360040" cy="184732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7156521" y="3571164"/>
                <a:ext cx="360040" cy="14931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Sign extend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155" name="Elbow Connector 293"/>
            <p:cNvCxnSpPr/>
            <p:nvPr/>
          </p:nvCxnSpPr>
          <p:spPr>
            <a:xfrm rot="16200000" flipH="1">
              <a:off x="4025780" y="3639476"/>
              <a:ext cx="755450" cy="625021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 flipV="1">
              <a:off x="5071293" y="4300571"/>
              <a:ext cx="164592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Elbow Connector 293"/>
            <p:cNvCxnSpPr/>
            <p:nvPr/>
          </p:nvCxnSpPr>
          <p:spPr>
            <a:xfrm flipV="1">
              <a:off x="5138538" y="3813467"/>
              <a:ext cx="897240" cy="32403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5138538" y="4132740"/>
              <a:ext cx="0" cy="173736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Elbow Connector 293"/>
            <p:cNvCxnSpPr/>
            <p:nvPr/>
          </p:nvCxnSpPr>
          <p:spPr>
            <a:xfrm flipV="1">
              <a:off x="5690599" y="3910225"/>
              <a:ext cx="347472" cy="38404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val 159"/>
            <p:cNvSpPr/>
            <p:nvPr/>
          </p:nvSpPr>
          <p:spPr>
            <a:xfrm>
              <a:off x="5119486" y="428628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61" name="Elbow Connector 293"/>
            <p:cNvCxnSpPr>
              <a:stCxn id="116" idx="4"/>
              <a:endCxn id="33" idx="2"/>
            </p:cNvCxnSpPr>
            <p:nvPr/>
          </p:nvCxnSpPr>
          <p:spPr>
            <a:xfrm rot="16200000" flipH="1">
              <a:off x="5295094" y="2323999"/>
              <a:ext cx="297776" cy="2705974"/>
            </a:xfrm>
            <a:prstGeom prst="bentConnector3">
              <a:avLst>
                <a:gd name="adj1" fmla="val 319216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2" name="Group 161"/>
            <p:cNvGrpSpPr/>
            <p:nvPr/>
          </p:nvGrpSpPr>
          <p:grpSpPr>
            <a:xfrm>
              <a:off x="1956966" y="1186760"/>
              <a:ext cx="5893410" cy="3074185"/>
              <a:chOff x="1956966" y="1366168"/>
              <a:chExt cx="5893410" cy="3074185"/>
            </a:xfrm>
          </p:grpSpPr>
          <p:grpSp>
            <p:nvGrpSpPr>
              <p:cNvPr id="162" name="Group 385"/>
              <p:cNvGrpSpPr/>
              <p:nvPr/>
            </p:nvGrpSpPr>
            <p:grpSpPr>
              <a:xfrm>
                <a:off x="1956966" y="1366168"/>
                <a:ext cx="5893410" cy="3074185"/>
                <a:chOff x="1956966" y="1366168"/>
                <a:chExt cx="5893410" cy="3074185"/>
              </a:xfrm>
            </p:grpSpPr>
            <p:cxnSp>
              <p:nvCxnSpPr>
                <p:cNvPr id="165" name="Shape 164"/>
                <p:cNvCxnSpPr/>
                <p:nvPr/>
              </p:nvCxnSpPr>
              <p:spPr>
                <a:xfrm>
                  <a:off x="3557537" y="1404268"/>
                  <a:ext cx="3132920" cy="1892808"/>
                </a:xfrm>
                <a:prstGeom prst="bentConnector2">
                  <a:avLst/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3" name="Group 383"/>
                <p:cNvGrpSpPr/>
                <p:nvPr/>
              </p:nvGrpSpPr>
              <p:grpSpPr>
                <a:xfrm>
                  <a:off x="1956966" y="1366168"/>
                  <a:ext cx="5893410" cy="3074185"/>
                  <a:chOff x="1956966" y="1366168"/>
                  <a:chExt cx="5893410" cy="3074185"/>
                </a:xfrm>
              </p:grpSpPr>
              <p:cxnSp>
                <p:nvCxnSpPr>
                  <p:cNvPr id="167" name="Elbow Connector 166"/>
                  <p:cNvCxnSpPr/>
                  <p:nvPr/>
                </p:nvCxnSpPr>
                <p:spPr>
                  <a:xfrm rot="5400000">
                    <a:off x="3643069" y="2447110"/>
                    <a:ext cx="648072" cy="438912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Elbow Connector 322"/>
                  <p:cNvCxnSpPr/>
                  <p:nvPr/>
                </p:nvCxnSpPr>
                <p:spPr>
                  <a:xfrm rot="10800000" flipH="1" flipV="1">
                    <a:off x="4190752" y="2200073"/>
                    <a:ext cx="247520" cy="2240280"/>
                  </a:xfrm>
                  <a:prstGeom prst="bentConnector4">
                    <a:avLst>
                      <a:gd name="adj1" fmla="val -371990"/>
                      <a:gd name="adj2" fmla="val 10708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Elbow Connector 168"/>
                  <p:cNvCxnSpPr/>
                  <p:nvPr/>
                </p:nvCxnSpPr>
                <p:spPr>
                  <a:xfrm rot="5400000">
                    <a:off x="3027050" y="2057038"/>
                    <a:ext cx="1143000" cy="1188720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Elbow Connector 169"/>
                  <p:cNvCxnSpPr/>
                  <p:nvPr/>
                </p:nvCxnSpPr>
                <p:spPr>
                  <a:xfrm rot="5400000">
                    <a:off x="2877080" y="1898274"/>
                    <a:ext cx="1252728" cy="1371600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Elbow Connector 170"/>
                  <p:cNvCxnSpPr/>
                  <p:nvPr/>
                </p:nvCxnSpPr>
                <p:spPr>
                  <a:xfrm rot="5400000">
                    <a:off x="2549784" y="1591460"/>
                    <a:ext cx="1417320" cy="1856232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66" name="Group 382"/>
                  <p:cNvGrpSpPr/>
                  <p:nvPr/>
                </p:nvGrpSpPr>
                <p:grpSpPr>
                  <a:xfrm>
                    <a:off x="1956966" y="1366168"/>
                    <a:ext cx="2243083" cy="1746880"/>
                    <a:chOff x="1956966" y="1366168"/>
                    <a:chExt cx="2243083" cy="1746880"/>
                  </a:xfrm>
                </p:grpSpPr>
                <p:cxnSp>
                  <p:nvCxnSpPr>
                    <p:cNvPr id="184" name="Elbow Connector 183"/>
                    <p:cNvCxnSpPr/>
                    <p:nvPr/>
                  </p:nvCxnSpPr>
                  <p:spPr>
                    <a:xfrm rot="5400000">
                      <a:off x="1682646" y="1924328"/>
                      <a:ext cx="1463040" cy="914400"/>
                    </a:xfrm>
                    <a:prstGeom prst="bentConnector3">
                      <a:avLst>
                        <a:gd name="adj1" fmla="val -951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5" name="Flowchart: Delay 184"/>
                    <p:cNvSpPr/>
                    <p:nvPr/>
                  </p:nvSpPr>
                  <p:spPr>
                    <a:xfrm flipH="1">
                      <a:off x="3304942" y="1366168"/>
                      <a:ext cx="258945" cy="196373"/>
                    </a:xfrm>
                    <a:prstGeom prst="flowChartDelay">
                      <a:avLst/>
                    </a:prstGeom>
                    <a:noFill/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6" name="Moon 185"/>
                    <p:cNvSpPr/>
                    <p:nvPr/>
                  </p:nvSpPr>
                  <p:spPr>
                    <a:xfrm>
                      <a:off x="2862858" y="1544092"/>
                      <a:ext cx="288032" cy="189974"/>
                    </a:xfrm>
                    <a:prstGeom prst="moon">
                      <a:avLst>
                        <a:gd name="adj" fmla="val 82067"/>
                      </a:avLst>
                    </a:prstGeom>
                    <a:noFill/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187" name="Straight Connector 186"/>
                    <p:cNvCxnSpPr/>
                    <p:nvPr/>
                  </p:nvCxnSpPr>
                  <p:spPr>
                    <a:xfrm>
                      <a:off x="3112790" y="1675408"/>
                      <a:ext cx="1087259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" name="Straight Connector 187"/>
                    <p:cNvCxnSpPr/>
                    <p:nvPr/>
                  </p:nvCxnSpPr>
                  <p:spPr>
                    <a:xfrm>
                      <a:off x="3576588" y="1529234"/>
                      <a:ext cx="61264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" name="Elbow Connector 188"/>
                    <p:cNvCxnSpPr/>
                    <p:nvPr/>
                  </p:nvCxnSpPr>
                  <p:spPr>
                    <a:xfrm rot="10800000" flipV="1">
                      <a:off x="3099237" y="1470169"/>
                      <a:ext cx="205706" cy="137160"/>
                    </a:xfrm>
                    <a:prstGeom prst="bentConnector3">
                      <a:avLst>
                        <a:gd name="adj1" fmla="val 37652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3" name="Elbow Connector 354"/>
                  <p:cNvCxnSpPr/>
                  <p:nvPr/>
                </p:nvCxnSpPr>
                <p:spPr>
                  <a:xfrm>
                    <a:off x="4741416" y="1608471"/>
                    <a:ext cx="3108960" cy="1005840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Elbow Connector 354"/>
                  <p:cNvCxnSpPr/>
                  <p:nvPr/>
                </p:nvCxnSpPr>
                <p:spPr>
                  <a:xfrm>
                    <a:off x="4741416" y="1724493"/>
                    <a:ext cx="2057400" cy="2346058"/>
                  </a:xfrm>
                  <a:prstGeom prst="bentConnector4">
                    <a:avLst>
                      <a:gd name="adj1" fmla="val 114915"/>
                      <a:gd name="adj2" fmla="val 109744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Elbow Connector 354"/>
                  <p:cNvCxnSpPr/>
                  <p:nvPr/>
                </p:nvCxnSpPr>
                <p:spPr>
                  <a:xfrm>
                    <a:off x="4735066" y="1997348"/>
                    <a:ext cx="1371600" cy="1188720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2" name="Group 381"/>
                  <p:cNvGrpSpPr/>
                  <p:nvPr/>
                </p:nvGrpSpPr>
                <p:grpSpPr>
                  <a:xfrm>
                    <a:off x="4747766" y="1885082"/>
                    <a:ext cx="1375266" cy="1852268"/>
                    <a:chOff x="4747766" y="1885082"/>
                    <a:chExt cx="1375266" cy="1852268"/>
                  </a:xfrm>
                </p:grpSpPr>
                <p:cxnSp>
                  <p:nvCxnSpPr>
                    <p:cNvPr id="182" name="Elbow Connector 354"/>
                    <p:cNvCxnSpPr/>
                    <p:nvPr/>
                  </p:nvCxnSpPr>
                  <p:spPr>
                    <a:xfrm>
                      <a:off x="4747766" y="1885082"/>
                      <a:ext cx="1188720" cy="1737360"/>
                    </a:xfrm>
                    <a:prstGeom prst="bentConnector2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" name="Elbow Connector 354"/>
                    <p:cNvCxnSpPr/>
                    <p:nvPr/>
                  </p:nvCxnSpPr>
                  <p:spPr>
                    <a:xfrm>
                      <a:off x="5940152" y="3618478"/>
                      <a:ext cx="182880" cy="118872"/>
                    </a:xfrm>
                    <a:prstGeom prst="bentConnector2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7" name="Elbow Connector 354"/>
                  <p:cNvCxnSpPr/>
                  <p:nvPr/>
                </p:nvCxnSpPr>
                <p:spPr>
                  <a:xfrm>
                    <a:off x="4743574" y="2144896"/>
                    <a:ext cx="548640" cy="1024128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6" name="Group 380"/>
                  <p:cNvGrpSpPr/>
                  <p:nvPr/>
                </p:nvGrpSpPr>
                <p:grpSpPr>
                  <a:xfrm>
                    <a:off x="4456571" y="2283222"/>
                    <a:ext cx="378443" cy="1318372"/>
                    <a:chOff x="4456571" y="2283222"/>
                    <a:chExt cx="378443" cy="1318372"/>
                  </a:xfrm>
                </p:grpSpPr>
                <p:cxnSp>
                  <p:nvCxnSpPr>
                    <p:cNvPr id="179" name="Elbow Connector 354"/>
                    <p:cNvCxnSpPr/>
                    <p:nvPr/>
                  </p:nvCxnSpPr>
                  <p:spPr>
                    <a:xfrm rot="5400000">
                      <a:off x="4330070" y="2506102"/>
                      <a:ext cx="720080" cy="274320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Elbow Connector 354"/>
                    <p:cNvCxnSpPr/>
                    <p:nvPr/>
                  </p:nvCxnSpPr>
                  <p:spPr>
                    <a:xfrm rot="5400000" flipH="1" flipV="1">
                      <a:off x="4199970" y="3253553"/>
                      <a:ext cx="604642" cy="91440"/>
                    </a:xfrm>
                    <a:prstGeom prst="bentConnector3">
                      <a:avLst>
                        <a:gd name="adj1" fmla="val 62603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" name="Straight Connector 180"/>
                    <p:cNvCxnSpPr/>
                    <p:nvPr/>
                  </p:nvCxnSpPr>
                  <p:spPr>
                    <a:xfrm flipH="1">
                      <a:off x="4743574" y="2283222"/>
                      <a:ext cx="9144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164" name="Oval 163"/>
              <p:cNvSpPr/>
              <p:nvPr/>
            </p:nvSpPr>
            <p:spPr>
              <a:xfrm>
                <a:off x="6780943" y="4277728"/>
                <a:ext cx="36576" cy="36576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4" name="Content Placeholder 2"/>
          <p:cNvSpPr txBox="1">
            <a:spLocks/>
          </p:cNvSpPr>
          <p:nvPr/>
        </p:nvSpPr>
        <p:spPr>
          <a:xfrm>
            <a:off x="1991544" y="332656"/>
            <a:ext cx="7772400" cy="936104"/>
          </a:xfrm>
          <a:prstGeom prst="rect">
            <a:avLst/>
          </a:prstGeom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The c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ontrol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unit sends signals (green lines) to various processor components to enact all possible operations.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190" name="Picture 2" descr="the simpsons animated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9596" y="1572893"/>
            <a:ext cx="1758587" cy="1325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6" name="Slide Number Placeholder 1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logcdn.com/blog.games.com/media/2011/12/unnamed-1325270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833" y="3356993"/>
            <a:ext cx="4608513" cy="30723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 </a:t>
            </a:r>
            <a:r>
              <a:rPr lang="en-US" dirty="0">
                <a:sym typeface="Wingdings" pitchFamily="2" charset="2"/>
              </a:rPr>
              <a:t> instructions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38400" y="1628800"/>
            <a:ext cx="6537920" cy="172819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certain combination of signals will make data flow from some source to some destination.</a:t>
            </a:r>
          </a:p>
          <a:p>
            <a:pPr lvl="1"/>
            <a:r>
              <a:rPr lang="en-US" dirty="0"/>
              <a:t>Just need to figure out what signals produce what </a:t>
            </a:r>
            <a:r>
              <a:rPr lang="en-US" dirty="0" err="1"/>
              <a:t>behaviour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unit signals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592" y="1484784"/>
            <a:ext cx="7772400" cy="4870776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PCWrite</a:t>
            </a:r>
            <a:r>
              <a:rPr lang="en-US" dirty="0"/>
              <a:t>: Write the ALU output to the PC.</a:t>
            </a:r>
          </a:p>
          <a:p>
            <a:r>
              <a:rPr lang="en-US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PCWriteCond</a:t>
            </a:r>
            <a:r>
              <a:rPr lang="en-US" dirty="0"/>
              <a:t>: Write the ALU output to the PC, only if the Zero condition has been met.</a:t>
            </a:r>
          </a:p>
          <a:p>
            <a:r>
              <a:rPr lang="en-US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IorD</a:t>
            </a:r>
            <a:r>
              <a:rPr lang="en-US" dirty="0"/>
              <a:t>: For memory access; short for “Instruction or Data”. Signals whether the memory address is being provided by the PC (for instructions) or an ALU operation (for data).</a:t>
            </a:r>
          </a:p>
          <a:p>
            <a:r>
              <a:rPr lang="en-US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MemRead</a:t>
            </a:r>
            <a:r>
              <a:rPr lang="en-US" dirty="0"/>
              <a:t>: The processor is reading from memory.</a:t>
            </a:r>
          </a:p>
          <a:p>
            <a:r>
              <a:rPr lang="en-US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MemWrite</a:t>
            </a:r>
            <a:r>
              <a:rPr lang="en-US" dirty="0"/>
              <a:t>: The processor is writing to memory.</a:t>
            </a:r>
          </a:p>
          <a:p>
            <a:r>
              <a:rPr lang="en-US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MemToReg</a:t>
            </a:r>
            <a:r>
              <a:rPr lang="en-US" dirty="0"/>
              <a:t>: The register file is receiving data from memory, not from the ALU output.</a:t>
            </a:r>
          </a:p>
          <a:p>
            <a:r>
              <a:rPr lang="en-US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IRWrite</a:t>
            </a:r>
            <a:r>
              <a:rPr lang="en-US" dirty="0"/>
              <a:t>: The instruction register is being filled with a new instruction from memory.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control unit signals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592" y="1412776"/>
            <a:ext cx="7772400" cy="51125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PCSource</a:t>
            </a:r>
            <a:r>
              <a:rPr lang="en-US" sz="2400" dirty="0"/>
              <a:t>: Signals whether the value of the PC resulting from an jump, or an ALU operation.</a:t>
            </a:r>
          </a:p>
          <a:p>
            <a:pPr>
              <a:spcBef>
                <a:spcPts val="0"/>
              </a:spcBef>
            </a:pPr>
            <a:r>
              <a:rPr lang="en-US" sz="2400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ALUOp</a:t>
            </a:r>
            <a:r>
              <a:rPr lang="en-US" sz="2400" dirty="0"/>
              <a:t> (3 wires): Signals the execution of an ALU operation.</a:t>
            </a:r>
          </a:p>
          <a:p>
            <a:pPr>
              <a:spcBef>
                <a:spcPts val="0"/>
              </a:spcBef>
            </a:pPr>
            <a:r>
              <a:rPr lang="en-US" sz="2400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ALUSrcA</a:t>
            </a:r>
            <a:r>
              <a:rPr lang="en-US" sz="2400" dirty="0"/>
              <a:t>: Input A into the ALU is coming from the PC (value=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2400" dirty="0"/>
              <a:t>) or the register file (value=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/>
              <a:t>).</a:t>
            </a:r>
          </a:p>
          <a:p>
            <a:pPr>
              <a:spcBef>
                <a:spcPts val="0"/>
              </a:spcBef>
            </a:pPr>
            <a:r>
              <a:rPr lang="en-US" sz="2400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ALUSrcB</a:t>
            </a:r>
            <a:r>
              <a:rPr lang="en-US" sz="2400" dirty="0"/>
              <a:t> (2 wires): Input B into the ALU is coming from the register file (value=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2400" dirty="0"/>
              <a:t>), a constant value of 4 (value=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/>
              <a:t>), the instruction register (value=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/>
              <a:t>), or the shifted instruction register (value=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400" dirty="0"/>
              <a:t>).</a:t>
            </a:r>
          </a:p>
          <a:p>
            <a:pPr>
              <a:spcBef>
                <a:spcPts val="0"/>
              </a:spcBef>
            </a:pPr>
            <a:r>
              <a:rPr lang="en-US" sz="2400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RegWrite</a:t>
            </a:r>
            <a:r>
              <a:rPr lang="en-US" sz="2400" dirty="0"/>
              <a:t>: The processor is writing to the register file.</a:t>
            </a:r>
          </a:p>
          <a:p>
            <a:pPr>
              <a:spcBef>
                <a:spcPts val="0"/>
              </a:spcBef>
            </a:pPr>
            <a:r>
              <a:rPr lang="en-US" sz="2400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RegDst</a:t>
            </a:r>
            <a:r>
              <a:rPr lang="en-US" sz="2400" dirty="0"/>
              <a:t>: Which part of the instruction is providing the destination address for a register write (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rt</a:t>
            </a:r>
            <a:r>
              <a:rPr lang="en-US" sz="2400" dirty="0"/>
              <a:t> versus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rd</a:t>
            </a:r>
            <a:r>
              <a:rPr lang="en-US" sz="2400" dirty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aka: the Control Unit</a:t>
            </a: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“Controller Thing”</a:t>
            </a:r>
            <a:endParaRPr lang="en-CA" dirty="0"/>
          </a:p>
        </p:txBody>
      </p:sp>
      <p:pic>
        <p:nvPicPr>
          <p:cNvPr id="87042" name="Picture 2" descr="http://kennysilva.net/wp-content/uploads/2010/12/orchestra-condu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5920" y="2420888"/>
            <a:ext cx="4104456" cy="3420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instruction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8344" y="1556793"/>
            <a:ext cx="4971752" cy="4739672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$t7, $t0, 42</a:t>
            </a:r>
            <a:endParaRPr lang="en-US" b="1" dirty="0"/>
          </a:p>
          <a:p>
            <a:pPr lvl="1"/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PCWrite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0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PCWriteCond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0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IorD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X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MemWrite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0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MemRead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0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MemToReg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0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IRWrite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0</a:t>
            </a:r>
            <a:endParaRPr lang="en-CA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951984" y="2951656"/>
            <a:ext cx="4038600" cy="3241359"/>
          </a:xfrm>
        </p:spPr>
        <p:txBody>
          <a:bodyPr/>
          <a:lstStyle/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PCSource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X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ALUOp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001 (add)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ALUSrcA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1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ALUSrcB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10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RegWrite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1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RegDst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0</a:t>
            </a:r>
          </a:p>
        </p:txBody>
      </p:sp>
      <p:pic>
        <p:nvPicPr>
          <p:cNvPr id="3074" name="Picture 2" descr="http://images3.wikia.nocookie.net/__cb20080430063847/simpsons/images/3/3a/Homer_defin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8169" y="404664"/>
            <a:ext cx="2641241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430736" y="5812404"/>
            <a:ext cx="7780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Setting these signals will result in adding register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$t0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by 42 and storing result in register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$t7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8344" y="1556793"/>
            <a:ext cx="4971752" cy="4739672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$t7, $t0, 42</a:t>
            </a:r>
            <a:endParaRPr lang="en-US" b="1" dirty="0"/>
          </a:p>
          <a:p>
            <a:pPr lvl="1"/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3359696" y="2996952"/>
            <a:ext cx="4752528" cy="2520280"/>
          </a:xfrm>
          <a:prstGeom prst="wedgeRectCallout">
            <a:avLst>
              <a:gd name="adj1" fmla="val -43128"/>
              <a:gd name="adj2" fmla="val -84160"/>
            </a:avLst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This is a line of </a:t>
            </a: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assembly language</a:t>
            </a: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83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the </a:t>
            </a:r>
            <a:r>
              <a:rPr lang="en-US" dirty="0" err="1"/>
              <a:t>Datapath</a:t>
            </a:r>
            <a:endParaRPr lang="en-CA" dirty="0"/>
          </a:p>
        </p:txBody>
      </p:sp>
      <p:pic>
        <p:nvPicPr>
          <p:cNvPr id="76802" name="Picture 2" descr="the simpsons animated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872" y="2204864"/>
            <a:ext cx="4762500" cy="3590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8050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8400" y="332656"/>
            <a:ext cx="7772400" cy="914400"/>
          </a:xfrm>
        </p:spPr>
        <p:txBody>
          <a:bodyPr/>
          <a:lstStyle/>
          <a:p>
            <a:r>
              <a:rPr lang="en-US" dirty="0"/>
              <a:t>MIPS </a:t>
            </a:r>
            <a:r>
              <a:rPr lang="en-US" dirty="0" err="1"/>
              <a:t>Datapath</a:t>
            </a:r>
            <a:endParaRPr lang="en-CA" dirty="0"/>
          </a:p>
        </p:txBody>
      </p:sp>
      <p:sp>
        <p:nvSpPr>
          <p:cNvPr id="390" name="Content Placeholder 389"/>
          <p:cNvSpPr>
            <a:spLocks noGrp="1"/>
          </p:cNvSpPr>
          <p:nvPr>
            <p:ph idx="1"/>
          </p:nvPr>
        </p:nvSpPr>
        <p:spPr>
          <a:xfrm>
            <a:off x="2438400" y="4869160"/>
            <a:ext cx="7772400" cy="158417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So, how do we do the following?</a:t>
            </a:r>
          </a:p>
          <a:p>
            <a:pPr lvl="1"/>
            <a:r>
              <a:rPr lang="en-US" dirty="0"/>
              <a:t>Increment the PC to the next instruction position.</a:t>
            </a:r>
          </a:p>
          <a:p>
            <a:pPr lvl="1"/>
            <a:r>
              <a:rPr lang="en-US" dirty="0"/>
              <a:t>Store $t1 + 12 into the PC.</a:t>
            </a:r>
          </a:p>
          <a:p>
            <a:pPr lvl="1"/>
            <a:r>
              <a:rPr lang="en-US" dirty="0"/>
              <a:t>Assuming that register $t3 is storing a valid memory address, fetch the data from that location in memory and store it in $t5.</a:t>
            </a:r>
            <a:endParaRPr lang="en-CA" dirty="0"/>
          </a:p>
        </p:txBody>
      </p:sp>
      <p:grpSp>
        <p:nvGrpSpPr>
          <p:cNvPr id="63" name="Group 62"/>
          <p:cNvGrpSpPr/>
          <p:nvPr/>
        </p:nvGrpSpPr>
        <p:grpSpPr>
          <a:xfrm>
            <a:off x="6220964" y="2875654"/>
            <a:ext cx="2332834" cy="1166027"/>
            <a:chOff x="4696964" y="3055061"/>
            <a:chExt cx="2332834" cy="1166027"/>
          </a:xfrm>
        </p:grpSpPr>
        <p:grpSp>
          <p:nvGrpSpPr>
            <p:cNvPr id="26" name="Group 25"/>
            <p:cNvGrpSpPr/>
            <p:nvPr/>
          </p:nvGrpSpPr>
          <p:grpSpPr>
            <a:xfrm>
              <a:off x="4696964" y="3055061"/>
              <a:ext cx="748658" cy="1065441"/>
              <a:chOff x="4490466" y="3083639"/>
              <a:chExt cx="748658" cy="1065441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499992" y="3212976"/>
                <a:ext cx="720080" cy="936104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548185" y="3232028"/>
                <a:ext cx="288032" cy="24622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Read </a:t>
                </a:r>
                <a:r>
                  <a:rPr kumimoji="0" lang="en-US" sz="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reg</a:t>
                </a: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 1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548185" y="3441590"/>
                <a:ext cx="288032" cy="24622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Read </a:t>
                </a:r>
                <a:r>
                  <a:rPr kumimoji="0" lang="en-US" sz="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reg</a:t>
                </a: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 2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548185" y="3674519"/>
                <a:ext cx="288032" cy="24622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Write </a:t>
                </a:r>
                <a:r>
                  <a:rPr kumimoji="0" lang="en-US" sz="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reg</a:t>
                </a: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 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548185" y="3898370"/>
                <a:ext cx="288032" cy="2507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Write data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941566" y="3356992"/>
                <a:ext cx="297558" cy="24622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Read data 1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932040" y="3686835"/>
                <a:ext cx="297558" cy="24622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Read data 2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490466" y="3083639"/>
                <a:ext cx="451100" cy="132344"/>
              </a:xfrm>
              <a:prstGeom prst="rect">
                <a:avLst/>
              </a:prstGeom>
              <a:noFill/>
              <a:ln w="127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txBody>
              <a:bodyPr wrap="square" lIns="27432" tIns="27432" rIns="27432" bIns="27432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Registers</a:t>
                </a:r>
                <a:endParaRPr kumimoji="0" lang="en-CA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045304" y="3140968"/>
              <a:ext cx="984494" cy="1080120"/>
              <a:chOff x="6045304" y="3140968"/>
              <a:chExt cx="984494" cy="108012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6372200" y="3140968"/>
                <a:ext cx="657598" cy="942975"/>
                <a:chOff x="6372200" y="3140968"/>
                <a:chExt cx="657598" cy="942975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6372200" y="3140968"/>
                  <a:ext cx="657598" cy="942975"/>
                  <a:chOff x="6372200" y="3140968"/>
                  <a:chExt cx="657598" cy="942975"/>
                </a:xfrm>
              </p:grpSpPr>
              <p:sp>
                <p:nvSpPr>
                  <p:cNvPr id="15" name="Freeform 14"/>
                  <p:cNvSpPr/>
                  <p:nvPr/>
                </p:nvSpPr>
                <p:spPr>
                  <a:xfrm>
                    <a:off x="6372200" y="3140968"/>
                    <a:ext cx="590550" cy="942975"/>
                  </a:xfrm>
                  <a:custGeom>
                    <a:avLst/>
                    <a:gdLst>
                      <a:gd name="connsiteX0" fmla="*/ 0 w 590550"/>
                      <a:gd name="connsiteY0" fmla="*/ 0 h 942975"/>
                      <a:gd name="connsiteX1" fmla="*/ 590550 w 590550"/>
                      <a:gd name="connsiteY1" fmla="*/ 295275 h 942975"/>
                      <a:gd name="connsiteX2" fmla="*/ 590550 w 590550"/>
                      <a:gd name="connsiteY2" fmla="*/ 652463 h 942975"/>
                      <a:gd name="connsiteX3" fmla="*/ 4763 w 590550"/>
                      <a:gd name="connsiteY3" fmla="*/ 942975 h 942975"/>
                      <a:gd name="connsiteX4" fmla="*/ 4763 w 590550"/>
                      <a:gd name="connsiteY4" fmla="*/ 600075 h 942975"/>
                      <a:gd name="connsiteX5" fmla="*/ 142875 w 590550"/>
                      <a:gd name="connsiteY5" fmla="*/ 471488 h 942975"/>
                      <a:gd name="connsiteX6" fmla="*/ 4763 w 590550"/>
                      <a:gd name="connsiteY6" fmla="*/ 338138 h 942975"/>
                      <a:gd name="connsiteX7" fmla="*/ 0 w 590550"/>
                      <a:gd name="connsiteY7" fmla="*/ 0 h 942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90550" h="942975">
                        <a:moveTo>
                          <a:pt x="0" y="0"/>
                        </a:moveTo>
                        <a:lnTo>
                          <a:pt x="590550" y="295275"/>
                        </a:lnTo>
                        <a:lnTo>
                          <a:pt x="590550" y="652463"/>
                        </a:lnTo>
                        <a:lnTo>
                          <a:pt x="4763" y="942975"/>
                        </a:lnTo>
                        <a:lnTo>
                          <a:pt x="4763" y="600075"/>
                        </a:lnTo>
                        <a:lnTo>
                          <a:pt x="142875" y="471488"/>
                        </a:lnTo>
                        <a:lnTo>
                          <a:pt x="4763" y="338138"/>
                        </a:lnTo>
                        <a:cubicBezTo>
                          <a:pt x="3175" y="225425"/>
                          <a:pt x="1588" y="1127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6732240" y="3509392"/>
                    <a:ext cx="297558" cy="250710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ALU result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6592987" y="3299273"/>
                    <a:ext cx="207640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Zero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6405541" y="3251080"/>
                    <a:ext cx="110675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A</a:t>
                    </a:r>
                    <a:endParaRPr kumimoji="0" lang="en-CA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405541" y="3827900"/>
                    <a:ext cx="110675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B</a:t>
                    </a:r>
                    <a:endParaRPr kumimoji="0" lang="en-CA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sp>
              <p:nvSpPr>
                <p:cNvPr id="24" name="TextBox 23"/>
                <p:cNvSpPr txBox="1"/>
                <p:nvPr/>
              </p:nvSpPr>
              <p:spPr>
                <a:xfrm rot="20031920">
                  <a:off x="6660472" y="3893870"/>
                  <a:ext cx="228600" cy="132344"/>
                </a:xfrm>
                <a:prstGeom prst="rect">
                  <a:avLst/>
                </a:prstGeom>
                <a:noFill/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txBody>
                <a:bodyPr wrap="square" lIns="27432" tIns="27432" rIns="27432" bIns="27432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ALU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6045304" y="3179635"/>
                <a:ext cx="182880" cy="360040"/>
                <a:chOff x="5651923" y="3212976"/>
                <a:chExt cx="182880" cy="360040"/>
              </a:xfrm>
            </p:grpSpPr>
            <p:sp>
              <p:nvSpPr>
                <p:cNvPr id="27" name="Trapezoid 26"/>
                <p:cNvSpPr/>
                <p:nvPr/>
              </p:nvSpPr>
              <p:spPr>
                <a:xfrm rot="5400000">
                  <a:off x="5563343" y="3301556"/>
                  <a:ext cx="360040" cy="182880"/>
                </a:xfrm>
                <a:prstGeom prst="trapezoid">
                  <a:avLst/>
                </a:prstGeom>
                <a:solidFill>
                  <a:srgbClr val="002060"/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5681261" y="3227265"/>
                  <a:ext cx="135632" cy="173766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0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5680698" y="3375435"/>
                  <a:ext cx="135632" cy="173766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1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6045304" y="3717032"/>
                <a:ext cx="182880" cy="504056"/>
                <a:chOff x="5652120" y="3573016"/>
                <a:chExt cx="182880" cy="504056"/>
              </a:xfrm>
            </p:grpSpPr>
            <p:sp>
              <p:nvSpPr>
                <p:cNvPr id="31" name="Trapezoid 30"/>
                <p:cNvSpPr/>
                <p:nvPr/>
              </p:nvSpPr>
              <p:spPr>
                <a:xfrm rot="5400000">
                  <a:off x="5491532" y="3733604"/>
                  <a:ext cx="504056" cy="182880"/>
                </a:xfrm>
                <a:prstGeom prst="trapezoid">
                  <a:avLst/>
                </a:prstGeom>
                <a:solidFill>
                  <a:srgbClr val="002060"/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5681458" y="3587305"/>
                  <a:ext cx="135632" cy="173766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0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5680895" y="3672993"/>
                  <a:ext cx="135632" cy="173766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1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5676498" y="3768283"/>
                  <a:ext cx="135632" cy="173766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2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5675935" y="3858734"/>
                  <a:ext cx="135632" cy="173766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3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cxnSp>
            <p:nvCxnSpPr>
              <p:cNvPr id="38" name="Straight Arrow Connector 37"/>
              <p:cNvCxnSpPr/>
              <p:nvPr/>
            </p:nvCxnSpPr>
            <p:spPr>
              <a:xfrm flipV="1">
                <a:off x="6228184" y="3894389"/>
                <a:ext cx="144016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V="1">
                <a:off x="6228184" y="3309362"/>
                <a:ext cx="144016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Arrow Connector 40"/>
            <p:cNvCxnSpPr/>
            <p:nvPr/>
          </p:nvCxnSpPr>
          <p:spPr>
            <a:xfrm flipV="1">
              <a:off x="5892522" y="3889626"/>
              <a:ext cx="144016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5815188" y="3802720"/>
              <a:ext cx="135632" cy="1737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4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570586" y="3284984"/>
              <a:ext cx="144016" cy="288032"/>
              <a:chOff x="5364088" y="3212976"/>
              <a:chExt cx="144016" cy="288032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364088" y="3212976"/>
                <a:ext cx="144016" cy="288032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364088" y="3284984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A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5570586" y="3645024"/>
              <a:ext cx="144016" cy="288032"/>
              <a:chOff x="5364088" y="3645024"/>
              <a:chExt cx="144016" cy="288032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5364088" y="3645024"/>
                <a:ext cx="144016" cy="288032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364088" y="3717032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B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49" name="Straight Arrow Connector 48"/>
            <p:cNvCxnSpPr/>
            <p:nvPr/>
          </p:nvCxnSpPr>
          <p:spPr>
            <a:xfrm flipV="1">
              <a:off x="5714602" y="3798566"/>
              <a:ext cx="32004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5714602" y="3424237"/>
              <a:ext cx="32004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5426570" y="3789040"/>
              <a:ext cx="144016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5431333" y="3429000"/>
              <a:ext cx="144016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5015880" y="2817545"/>
            <a:ext cx="523108" cy="1107115"/>
            <a:chOff x="3914402" y="3179245"/>
            <a:chExt cx="523108" cy="1107115"/>
          </a:xfrm>
        </p:grpSpPr>
        <p:sp>
          <p:nvSpPr>
            <p:cNvPr id="55" name="Rectangle 54"/>
            <p:cNvSpPr/>
            <p:nvPr/>
          </p:nvSpPr>
          <p:spPr>
            <a:xfrm>
              <a:off x="3923928" y="3179245"/>
              <a:ext cx="513582" cy="897827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38217" y="3203450"/>
              <a:ext cx="460626" cy="2507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Instruction [31-26]</a:t>
              </a:r>
              <a:endPara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914402" y="4077072"/>
              <a:ext cx="432048" cy="209288"/>
            </a:xfrm>
            <a:prstGeom prst="rect">
              <a:avLst/>
            </a:prstGeom>
            <a:noFill/>
            <a:ln w="12700"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lIns="27432" tIns="27432" rIns="27432" bIns="27432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Instruction  Register</a:t>
              </a:r>
              <a:endParaRPr kumimoji="0" lang="en-CA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938217" y="3394314"/>
              <a:ext cx="460626" cy="2507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Instruction [25-21]</a:t>
              </a:r>
              <a:endPara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938217" y="3573016"/>
              <a:ext cx="460626" cy="2507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Instruction [20-16]</a:t>
              </a:r>
              <a:endPara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938217" y="3763880"/>
              <a:ext cx="460626" cy="2507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Instruction [15-0]</a:t>
              </a:r>
              <a:endPara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913120" y="3403134"/>
            <a:ext cx="164592" cy="360040"/>
            <a:chOff x="4389120" y="3573016"/>
            <a:chExt cx="182880" cy="360040"/>
          </a:xfrm>
        </p:grpSpPr>
        <p:sp>
          <p:nvSpPr>
            <p:cNvPr id="68" name="Trapezoid 67"/>
            <p:cNvSpPr/>
            <p:nvPr/>
          </p:nvSpPr>
          <p:spPr>
            <a:xfrm rot="5400000">
              <a:off x="4300540" y="3661596"/>
              <a:ext cx="360040" cy="182880"/>
            </a:xfrm>
            <a:prstGeom prst="trapezoid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429606" y="3592068"/>
              <a:ext cx="135632" cy="1737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0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429042" y="3740238"/>
              <a:ext cx="135632" cy="1737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1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</p:grpSp>
      <p:cxnSp>
        <p:nvCxnSpPr>
          <p:cNvPr id="72" name="Straight Arrow Connector 71"/>
          <p:cNvCxnSpPr/>
          <p:nvPr/>
        </p:nvCxnSpPr>
        <p:spPr>
          <a:xfrm flipV="1">
            <a:off x="6076948" y="3566765"/>
            <a:ext cx="144016" cy="0"/>
          </a:xfrm>
          <a:prstGeom prst="straightConnector1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/>
          <p:cNvGrpSpPr/>
          <p:nvPr/>
        </p:nvGrpSpPr>
        <p:grpSpPr>
          <a:xfrm>
            <a:off x="5879976" y="3921479"/>
            <a:ext cx="164592" cy="360040"/>
            <a:chOff x="4389120" y="3573016"/>
            <a:chExt cx="182880" cy="360040"/>
          </a:xfrm>
        </p:grpSpPr>
        <p:sp>
          <p:nvSpPr>
            <p:cNvPr id="78" name="Trapezoid 77"/>
            <p:cNvSpPr/>
            <p:nvPr/>
          </p:nvSpPr>
          <p:spPr>
            <a:xfrm rot="5400000">
              <a:off x="4300540" y="3661596"/>
              <a:ext cx="360040" cy="182880"/>
            </a:xfrm>
            <a:prstGeom prst="trapezoid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429606" y="3592068"/>
              <a:ext cx="135632" cy="1737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0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429042" y="3740238"/>
              <a:ext cx="135632" cy="1737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1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</p:grpSp>
      <p:cxnSp>
        <p:nvCxnSpPr>
          <p:cNvPr id="82" name="Elbow Connector 81"/>
          <p:cNvCxnSpPr/>
          <p:nvPr/>
        </p:nvCxnSpPr>
        <p:spPr>
          <a:xfrm flipV="1">
            <a:off x="6044568" y="3801841"/>
            <a:ext cx="182880" cy="274320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5529462" y="3129391"/>
            <a:ext cx="685800" cy="0"/>
          </a:xfrm>
          <a:prstGeom prst="straightConnector1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5529462" y="3321600"/>
            <a:ext cx="685800" cy="0"/>
          </a:xfrm>
          <a:prstGeom prst="straightConnector1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/>
          <p:nvPr/>
        </p:nvCxnSpPr>
        <p:spPr>
          <a:xfrm rot="16200000" flipH="1">
            <a:off x="5769104" y="3360466"/>
            <a:ext cx="182880" cy="105151"/>
          </a:xfrm>
          <a:prstGeom prst="bentConnector2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/>
          <p:nvPr/>
        </p:nvCxnSpPr>
        <p:spPr>
          <a:xfrm>
            <a:off x="5543751" y="3513246"/>
            <a:ext cx="365760" cy="137160"/>
          </a:xfrm>
          <a:prstGeom prst="bentConnector3">
            <a:avLst>
              <a:gd name="adj1" fmla="val 19251"/>
            </a:avLst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5150370" y="4059713"/>
            <a:ext cx="360040" cy="323165"/>
            <a:chOff x="3563888" y="4278807"/>
            <a:chExt cx="360040" cy="323165"/>
          </a:xfrm>
        </p:grpSpPr>
        <p:sp>
          <p:nvSpPr>
            <p:cNvPr id="95" name="Rectangle 94"/>
            <p:cNvSpPr/>
            <p:nvPr/>
          </p:nvSpPr>
          <p:spPr>
            <a:xfrm>
              <a:off x="3563888" y="4293096"/>
              <a:ext cx="360040" cy="288032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563888" y="4278807"/>
              <a:ext cx="360040" cy="3231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Memory data register</a:t>
              </a:r>
              <a:endPara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</p:grpSp>
      <p:cxnSp>
        <p:nvCxnSpPr>
          <p:cNvPr id="98" name="Straight Arrow Connector 97"/>
          <p:cNvCxnSpPr/>
          <p:nvPr/>
        </p:nvCxnSpPr>
        <p:spPr>
          <a:xfrm flipV="1">
            <a:off x="5515173" y="4171407"/>
            <a:ext cx="365760" cy="0"/>
          </a:xfrm>
          <a:prstGeom prst="straightConnector1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4079776" y="3033569"/>
            <a:ext cx="648072" cy="734369"/>
          </a:xfrm>
          <a:prstGeom prst="rect">
            <a:avLst/>
          </a:prstGeom>
          <a:solidFill>
            <a:srgbClr val="00206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324378" y="3268644"/>
            <a:ext cx="360040" cy="24731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rPr>
              <a:t>Memory data</a:t>
            </a:r>
            <a:endParaRPr kumimoji="0" lang="en-CA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Courier New" pitchFamily="49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079776" y="3763174"/>
            <a:ext cx="411480" cy="132344"/>
          </a:xfrm>
          <a:prstGeom prst="rect">
            <a:avLst/>
          </a:prstGeom>
          <a:noFill/>
          <a:ln w="127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27432" tIns="27432" rIns="27432" bIns="2743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rPr>
              <a:t>Memory</a:t>
            </a:r>
            <a:endParaRPr kumimoji="0" lang="en-CA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Courier New" pitchFamily="49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113117" y="3110902"/>
            <a:ext cx="360040" cy="17036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rPr>
              <a:t>Address</a:t>
            </a:r>
            <a:endParaRPr kumimoji="0" lang="en-CA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Courier New" pitchFamily="49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113680" y="3453554"/>
            <a:ext cx="25412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rPr>
              <a:t>Write data</a:t>
            </a:r>
            <a:endParaRPr kumimoji="0" lang="en-CA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Courier New" pitchFamily="49" charset="0"/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 flipV="1">
            <a:off x="4732611" y="3403134"/>
            <a:ext cx="274320" cy="0"/>
          </a:xfrm>
          <a:prstGeom prst="straightConnector1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/>
          <p:cNvCxnSpPr/>
          <p:nvPr/>
        </p:nvCxnSpPr>
        <p:spPr>
          <a:xfrm>
            <a:off x="4727848" y="3400753"/>
            <a:ext cx="422522" cy="864992"/>
          </a:xfrm>
          <a:prstGeom prst="bentConnector3">
            <a:avLst>
              <a:gd name="adj1" fmla="val 30838"/>
            </a:avLst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/>
          <p:cNvGrpSpPr/>
          <p:nvPr/>
        </p:nvGrpSpPr>
        <p:grpSpPr>
          <a:xfrm>
            <a:off x="8832304" y="3354754"/>
            <a:ext cx="283269" cy="259499"/>
            <a:chOff x="7164288" y="3573016"/>
            <a:chExt cx="432048" cy="186188"/>
          </a:xfrm>
        </p:grpSpPr>
        <p:sp>
          <p:nvSpPr>
            <p:cNvPr id="110" name="Rectangle 109"/>
            <p:cNvSpPr/>
            <p:nvPr/>
          </p:nvSpPr>
          <p:spPr>
            <a:xfrm>
              <a:off x="7164288" y="3573016"/>
              <a:ext cx="432048" cy="18288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188666" y="3582542"/>
              <a:ext cx="360041" cy="17666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ALU Out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</p:grpSp>
      <p:cxnSp>
        <p:nvCxnSpPr>
          <p:cNvPr id="113" name="Straight Arrow Connector 112"/>
          <p:cNvCxnSpPr/>
          <p:nvPr/>
        </p:nvCxnSpPr>
        <p:spPr>
          <a:xfrm flipV="1">
            <a:off x="8486553" y="3432275"/>
            <a:ext cx="338328" cy="0"/>
          </a:xfrm>
          <a:prstGeom prst="straightConnector1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/>
          <p:cNvGrpSpPr/>
          <p:nvPr/>
        </p:nvGrpSpPr>
        <p:grpSpPr>
          <a:xfrm>
            <a:off x="9283207" y="2409311"/>
            <a:ext cx="182880" cy="432048"/>
            <a:chOff x="7773496" y="2708920"/>
            <a:chExt cx="182880" cy="432048"/>
          </a:xfrm>
        </p:grpSpPr>
        <p:sp>
          <p:nvSpPr>
            <p:cNvPr id="114" name="Trapezoid 113"/>
            <p:cNvSpPr/>
            <p:nvPr/>
          </p:nvSpPr>
          <p:spPr>
            <a:xfrm rot="5400000">
              <a:off x="7648912" y="2833504"/>
              <a:ext cx="432048" cy="182880"/>
            </a:xfrm>
            <a:prstGeom prst="trapezoid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802834" y="2732735"/>
              <a:ext cx="135632" cy="1737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0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802271" y="2827949"/>
              <a:ext cx="135632" cy="1737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1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797874" y="2932765"/>
              <a:ext cx="135632" cy="1737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2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7689322" y="2633805"/>
            <a:ext cx="480053" cy="182880"/>
            <a:chOff x="7156521" y="3573016"/>
            <a:chExt cx="360040" cy="182880"/>
          </a:xfrm>
        </p:grpSpPr>
        <p:sp>
          <p:nvSpPr>
            <p:cNvPr id="121" name="Rectangle 120"/>
            <p:cNvSpPr/>
            <p:nvPr/>
          </p:nvSpPr>
          <p:spPr>
            <a:xfrm>
              <a:off x="7164288" y="3573016"/>
              <a:ext cx="342900" cy="18288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156521" y="3582542"/>
              <a:ext cx="360040" cy="1692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Shift left 2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</p:grpSp>
      <p:cxnSp>
        <p:nvCxnSpPr>
          <p:cNvPr id="123" name="Straight Arrow Connector 122"/>
          <p:cNvCxnSpPr/>
          <p:nvPr/>
        </p:nvCxnSpPr>
        <p:spPr>
          <a:xfrm flipV="1">
            <a:off x="8159196" y="2728071"/>
            <a:ext cx="1124712" cy="0"/>
          </a:xfrm>
          <a:prstGeom prst="straightConnector1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123"/>
          <p:cNvCxnSpPr>
            <a:stCxn id="110" idx="3"/>
            <a:endCxn id="114" idx="2"/>
          </p:cNvCxnSpPr>
          <p:nvPr/>
        </p:nvCxnSpPr>
        <p:spPr>
          <a:xfrm flipV="1">
            <a:off x="9115573" y="2625336"/>
            <a:ext cx="167635" cy="856853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/>
          <p:cNvGrpSpPr/>
          <p:nvPr/>
        </p:nvGrpSpPr>
        <p:grpSpPr>
          <a:xfrm>
            <a:off x="3772692" y="3033568"/>
            <a:ext cx="164592" cy="360040"/>
            <a:chOff x="4389120" y="3573016"/>
            <a:chExt cx="182880" cy="360040"/>
          </a:xfrm>
        </p:grpSpPr>
        <p:sp>
          <p:nvSpPr>
            <p:cNvPr id="130" name="Trapezoid 129"/>
            <p:cNvSpPr/>
            <p:nvPr/>
          </p:nvSpPr>
          <p:spPr>
            <a:xfrm rot="5400000">
              <a:off x="4300540" y="3661596"/>
              <a:ext cx="360040" cy="182880"/>
            </a:xfrm>
            <a:prstGeom prst="trapezoid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429606" y="3592068"/>
              <a:ext cx="135632" cy="1737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0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429042" y="3740238"/>
              <a:ext cx="135632" cy="1737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1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</p:grpSp>
      <p:cxnSp>
        <p:nvCxnSpPr>
          <p:cNvPr id="133" name="Straight Arrow Connector 132"/>
          <p:cNvCxnSpPr/>
          <p:nvPr/>
        </p:nvCxnSpPr>
        <p:spPr>
          <a:xfrm flipV="1">
            <a:off x="3940523" y="3187110"/>
            <a:ext cx="137160" cy="0"/>
          </a:xfrm>
          <a:prstGeom prst="straightConnector1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oup 133"/>
          <p:cNvGrpSpPr/>
          <p:nvPr/>
        </p:nvGrpSpPr>
        <p:grpSpPr>
          <a:xfrm rot="16200000">
            <a:off x="3248481" y="3057925"/>
            <a:ext cx="480053" cy="190939"/>
            <a:chOff x="7160095" y="3573016"/>
            <a:chExt cx="360040" cy="190939"/>
          </a:xfrm>
        </p:grpSpPr>
        <p:sp>
          <p:nvSpPr>
            <p:cNvPr id="135" name="Rectangle 134"/>
            <p:cNvSpPr/>
            <p:nvPr/>
          </p:nvSpPr>
          <p:spPr>
            <a:xfrm>
              <a:off x="7164288" y="3573016"/>
              <a:ext cx="342900" cy="18288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7160095" y="3590189"/>
              <a:ext cx="360040" cy="1737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PC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</p:grpSp>
      <p:cxnSp>
        <p:nvCxnSpPr>
          <p:cNvPr id="137" name="Straight Arrow Connector 136"/>
          <p:cNvCxnSpPr/>
          <p:nvPr/>
        </p:nvCxnSpPr>
        <p:spPr>
          <a:xfrm flipV="1">
            <a:off x="3582013" y="3129391"/>
            <a:ext cx="182880" cy="0"/>
          </a:xfrm>
          <a:prstGeom prst="straightConnector1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/>
          <p:cNvCxnSpPr/>
          <p:nvPr/>
        </p:nvCxnSpPr>
        <p:spPr>
          <a:xfrm>
            <a:off x="5231904" y="2601520"/>
            <a:ext cx="2323308" cy="485004"/>
          </a:xfrm>
          <a:prstGeom prst="bentConnector3">
            <a:avLst>
              <a:gd name="adj1" fmla="val 92228"/>
            </a:avLst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hape 151"/>
          <p:cNvCxnSpPr/>
          <p:nvPr/>
        </p:nvCxnSpPr>
        <p:spPr>
          <a:xfrm flipV="1">
            <a:off x="7378738" y="2726188"/>
            <a:ext cx="1175060" cy="182880"/>
          </a:xfrm>
          <a:prstGeom prst="bentConnector2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Oval 154"/>
          <p:cNvSpPr/>
          <p:nvPr/>
        </p:nvSpPr>
        <p:spPr>
          <a:xfrm>
            <a:off x="7358240" y="2888426"/>
            <a:ext cx="36576" cy="36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8536274" y="2708960"/>
            <a:ext cx="36576" cy="36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158" name="Elbow Connector 157"/>
          <p:cNvCxnSpPr/>
          <p:nvPr/>
        </p:nvCxnSpPr>
        <p:spPr>
          <a:xfrm rot="10800000" flipV="1">
            <a:off x="3647729" y="2598837"/>
            <a:ext cx="1734810" cy="512064"/>
          </a:xfrm>
          <a:prstGeom prst="bentConnector2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Oval 159"/>
          <p:cNvSpPr/>
          <p:nvPr/>
        </p:nvSpPr>
        <p:spPr>
          <a:xfrm>
            <a:off x="3630204" y="3112430"/>
            <a:ext cx="36576" cy="36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161" name="Elbow Connector 160"/>
          <p:cNvCxnSpPr/>
          <p:nvPr/>
        </p:nvCxnSpPr>
        <p:spPr>
          <a:xfrm rot="10800000">
            <a:off x="3760808" y="3285595"/>
            <a:ext cx="5431536" cy="1332148"/>
          </a:xfrm>
          <a:prstGeom prst="bentConnector3">
            <a:avLst>
              <a:gd name="adj1" fmla="val 102389"/>
            </a:avLst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9201870" y="3465618"/>
            <a:ext cx="0" cy="1161288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Oval 190"/>
          <p:cNvSpPr/>
          <p:nvPr/>
        </p:nvSpPr>
        <p:spPr>
          <a:xfrm>
            <a:off x="9182255" y="3467144"/>
            <a:ext cx="36576" cy="36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192" name="Elbow Connector 191"/>
          <p:cNvCxnSpPr/>
          <p:nvPr/>
        </p:nvCxnSpPr>
        <p:spPr>
          <a:xfrm rot="5400000" flipH="1" flipV="1">
            <a:off x="5514216" y="4245902"/>
            <a:ext cx="594360" cy="137160"/>
          </a:xfrm>
          <a:prstGeom prst="bentConnector2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Oval 194"/>
          <p:cNvSpPr/>
          <p:nvPr/>
        </p:nvSpPr>
        <p:spPr>
          <a:xfrm>
            <a:off x="5725871" y="4598692"/>
            <a:ext cx="36576" cy="36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4843286" y="3386173"/>
            <a:ext cx="36576" cy="36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5797879" y="3302548"/>
            <a:ext cx="36576" cy="36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198" name="Elbow Connector 197"/>
          <p:cNvCxnSpPr/>
          <p:nvPr/>
        </p:nvCxnSpPr>
        <p:spPr>
          <a:xfrm flipV="1">
            <a:off x="5555336" y="2721158"/>
            <a:ext cx="2148840" cy="792088"/>
          </a:xfrm>
          <a:prstGeom prst="bentConnector3">
            <a:avLst>
              <a:gd name="adj1" fmla="val 2680"/>
            </a:avLst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Oval 213"/>
          <p:cNvSpPr/>
          <p:nvPr/>
        </p:nvSpPr>
        <p:spPr>
          <a:xfrm>
            <a:off x="5596707" y="3491522"/>
            <a:ext cx="36576" cy="36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216" name="Straight Connector 215"/>
          <p:cNvCxnSpPr/>
          <p:nvPr/>
        </p:nvCxnSpPr>
        <p:spPr>
          <a:xfrm>
            <a:off x="5678241" y="2721158"/>
            <a:ext cx="0" cy="59436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5740723" y="2727240"/>
            <a:ext cx="0" cy="41148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Oval 217"/>
          <p:cNvSpPr/>
          <p:nvPr/>
        </p:nvSpPr>
        <p:spPr>
          <a:xfrm>
            <a:off x="5664515" y="3302548"/>
            <a:ext cx="36576" cy="36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19" name="Oval 218"/>
          <p:cNvSpPr/>
          <p:nvPr/>
        </p:nvSpPr>
        <p:spPr>
          <a:xfrm>
            <a:off x="5726434" y="3115102"/>
            <a:ext cx="36576" cy="36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5660717" y="2706869"/>
            <a:ext cx="36576" cy="36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5726434" y="2707432"/>
            <a:ext cx="36576" cy="36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253" name="Elbow Connector 252"/>
          <p:cNvCxnSpPr/>
          <p:nvPr/>
        </p:nvCxnSpPr>
        <p:spPr>
          <a:xfrm flipH="1" flipV="1">
            <a:off x="4075576" y="3571902"/>
            <a:ext cx="3172968" cy="47257"/>
          </a:xfrm>
          <a:prstGeom prst="bentConnector5">
            <a:avLst>
              <a:gd name="adj1" fmla="val -1371"/>
              <a:gd name="adj2" fmla="val -1957397"/>
              <a:gd name="adj3" fmla="val 107315"/>
            </a:avLst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Oval 258"/>
          <p:cNvSpPr/>
          <p:nvPr/>
        </p:nvSpPr>
        <p:spPr>
          <a:xfrm>
            <a:off x="7276706" y="3600106"/>
            <a:ext cx="36576" cy="36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260" name="Elbow Connector 259"/>
          <p:cNvCxnSpPr/>
          <p:nvPr/>
        </p:nvCxnSpPr>
        <p:spPr>
          <a:xfrm flipV="1">
            <a:off x="8697814" y="2515222"/>
            <a:ext cx="576062" cy="914400"/>
          </a:xfrm>
          <a:prstGeom prst="bentConnector3">
            <a:avLst>
              <a:gd name="adj1" fmla="val -431"/>
            </a:avLst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Oval 271"/>
          <p:cNvSpPr/>
          <p:nvPr/>
        </p:nvSpPr>
        <p:spPr>
          <a:xfrm>
            <a:off x="8682155" y="3414751"/>
            <a:ext cx="36576" cy="36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273" name="Elbow Connector 272"/>
          <p:cNvCxnSpPr>
            <a:stCxn id="114" idx="0"/>
            <a:endCxn id="136" idx="0"/>
          </p:cNvCxnSpPr>
          <p:nvPr/>
        </p:nvCxnSpPr>
        <p:spPr>
          <a:xfrm flipH="1">
            <a:off x="3410211" y="2625336"/>
            <a:ext cx="6055876" cy="528059"/>
          </a:xfrm>
          <a:prstGeom prst="bentConnector5">
            <a:avLst>
              <a:gd name="adj1" fmla="val -1730"/>
              <a:gd name="adj2" fmla="val -54188"/>
              <a:gd name="adj3" fmla="val 102202"/>
            </a:avLst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8" name="Group 387"/>
          <p:cNvGrpSpPr/>
          <p:nvPr/>
        </p:nvGrpSpPr>
        <p:grpSpPr>
          <a:xfrm>
            <a:off x="5026357" y="1197414"/>
            <a:ext cx="1801040" cy="1773672"/>
            <a:chOff x="3502357" y="1376822"/>
            <a:chExt cx="1801040" cy="1773672"/>
          </a:xfrm>
        </p:grpSpPr>
        <p:sp>
          <p:nvSpPr>
            <p:cNvPr id="226" name="Rounded Rectangle 225"/>
            <p:cNvSpPr/>
            <p:nvPr/>
          </p:nvSpPr>
          <p:spPr>
            <a:xfrm>
              <a:off x="4206323" y="1445871"/>
              <a:ext cx="525038" cy="959745"/>
            </a:xfrm>
            <a:prstGeom prst="round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grpSp>
          <p:nvGrpSpPr>
            <p:cNvPr id="387" name="Group 386"/>
            <p:cNvGrpSpPr/>
            <p:nvPr/>
          </p:nvGrpSpPr>
          <p:grpSpPr>
            <a:xfrm>
              <a:off x="3502357" y="1376822"/>
              <a:ext cx="1801040" cy="1773672"/>
              <a:chOff x="3502357" y="1376822"/>
              <a:chExt cx="1801040" cy="1773672"/>
            </a:xfrm>
          </p:grpSpPr>
          <p:grpSp>
            <p:nvGrpSpPr>
              <p:cNvPr id="385" name="Group 384"/>
              <p:cNvGrpSpPr/>
              <p:nvPr/>
            </p:nvGrpSpPr>
            <p:grpSpPr>
              <a:xfrm>
                <a:off x="3502357" y="1376822"/>
                <a:ext cx="1801040" cy="1010006"/>
                <a:chOff x="3502357" y="1376822"/>
                <a:chExt cx="1801040" cy="1010006"/>
              </a:xfrm>
            </p:grpSpPr>
            <p:sp>
              <p:nvSpPr>
                <p:cNvPr id="240" name="TextBox 239"/>
                <p:cNvSpPr txBox="1"/>
                <p:nvPr/>
              </p:nvSpPr>
              <p:spPr>
                <a:xfrm>
                  <a:off x="3502357" y="1376822"/>
                  <a:ext cx="784190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PCWriteCond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241" name="TextBox 240"/>
                <p:cNvSpPr txBox="1"/>
                <p:nvPr/>
              </p:nvSpPr>
              <p:spPr>
                <a:xfrm>
                  <a:off x="3674855" y="1518530"/>
                  <a:ext cx="566181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PCWrite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242" name="TextBox 241"/>
                <p:cNvSpPr txBox="1"/>
                <p:nvPr/>
              </p:nvSpPr>
              <p:spPr>
                <a:xfrm>
                  <a:off x="3820110" y="1647253"/>
                  <a:ext cx="402675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IorD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243" name="TextBox 242"/>
                <p:cNvSpPr txBox="1"/>
                <p:nvPr/>
              </p:nvSpPr>
              <p:spPr>
                <a:xfrm>
                  <a:off x="3674856" y="1783288"/>
                  <a:ext cx="566181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MemRead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244" name="TextBox 243"/>
                <p:cNvSpPr txBox="1"/>
                <p:nvPr/>
              </p:nvSpPr>
              <p:spPr>
                <a:xfrm>
                  <a:off x="3647605" y="1915666"/>
                  <a:ext cx="620683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MemWrite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245" name="TextBox 244"/>
                <p:cNvSpPr txBox="1"/>
                <p:nvPr/>
              </p:nvSpPr>
              <p:spPr>
                <a:xfrm>
                  <a:off x="3630483" y="2048045"/>
                  <a:ext cx="620683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MemtoReg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246" name="TextBox 245"/>
                <p:cNvSpPr txBox="1"/>
                <p:nvPr/>
              </p:nvSpPr>
              <p:spPr>
                <a:xfrm>
                  <a:off x="3668505" y="2186773"/>
                  <a:ext cx="566181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IRWrite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247" name="TextBox 246"/>
                <p:cNvSpPr txBox="1"/>
                <p:nvPr/>
              </p:nvSpPr>
              <p:spPr>
                <a:xfrm>
                  <a:off x="4682714" y="1459913"/>
                  <a:ext cx="620683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PCSource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248" name="TextBox 247"/>
                <p:cNvSpPr txBox="1"/>
                <p:nvPr/>
              </p:nvSpPr>
              <p:spPr>
                <a:xfrm>
                  <a:off x="4694155" y="1582285"/>
                  <a:ext cx="457177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ALUOp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249" name="TextBox 248"/>
                <p:cNvSpPr txBox="1"/>
                <p:nvPr/>
              </p:nvSpPr>
              <p:spPr>
                <a:xfrm>
                  <a:off x="4682975" y="1724671"/>
                  <a:ext cx="566181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ALUSrcB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250" name="TextBox 249"/>
                <p:cNvSpPr txBox="1"/>
                <p:nvPr/>
              </p:nvSpPr>
              <p:spPr>
                <a:xfrm>
                  <a:off x="4682975" y="1857050"/>
                  <a:ext cx="566181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ALUSrcA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4679540" y="1989428"/>
                  <a:ext cx="620683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RegWrite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252" name="TextBox 251"/>
                <p:cNvSpPr txBox="1"/>
                <p:nvPr/>
              </p:nvSpPr>
              <p:spPr>
                <a:xfrm>
                  <a:off x="4682328" y="2121807"/>
                  <a:ext cx="511679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RegDst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</p:grpSp>
          <p:sp>
            <p:nvSpPr>
              <p:cNvPr id="225" name="TextBox 224"/>
              <p:cNvSpPr txBox="1"/>
              <p:nvPr/>
            </p:nvSpPr>
            <p:spPr>
              <a:xfrm>
                <a:off x="4227217" y="2231720"/>
                <a:ext cx="511679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Opcode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282" name="TextBox 281"/>
              <p:cNvSpPr txBox="1"/>
              <p:nvPr/>
            </p:nvSpPr>
            <p:spPr>
              <a:xfrm>
                <a:off x="4268553" y="1448930"/>
                <a:ext cx="393944" cy="2369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txBody>
              <a:bodyPr wrap="square" lIns="27432" tIns="54864" rIns="27432" bIns="27432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Control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Unit</a:t>
                </a:r>
                <a:endParaRPr kumimoji="0" lang="en-CA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cxnSp>
            <p:nvCxnSpPr>
              <p:cNvPr id="283" name="Elbow Connector 282"/>
              <p:cNvCxnSpPr/>
              <p:nvPr/>
            </p:nvCxnSpPr>
            <p:spPr>
              <a:xfrm rot="5400000" flipH="1" flipV="1">
                <a:off x="3879003" y="2546366"/>
                <a:ext cx="735352" cy="472904"/>
              </a:xfrm>
              <a:prstGeom prst="bentConnector3">
                <a:avLst>
                  <a:gd name="adj1" fmla="val 1426"/>
                </a:avLst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8" name="Group 287"/>
          <p:cNvGrpSpPr/>
          <p:nvPr/>
        </p:nvGrpSpPr>
        <p:grpSpPr>
          <a:xfrm>
            <a:off x="6748836" y="4219037"/>
            <a:ext cx="480053" cy="182880"/>
            <a:chOff x="7156521" y="3573016"/>
            <a:chExt cx="360040" cy="182880"/>
          </a:xfrm>
        </p:grpSpPr>
        <p:sp>
          <p:nvSpPr>
            <p:cNvPr id="289" name="Rectangle 288"/>
            <p:cNvSpPr/>
            <p:nvPr/>
          </p:nvSpPr>
          <p:spPr>
            <a:xfrm>
              <a:off x="7164288" y="3573016"/>
              <a:ext cx="342900" cy="18288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0" name="TextBox 289"/>
            <p:cNvSpPr txBox="1"/>
            <p:nvPr/>
          </p:nvSpPr>
          <p:spPr>
            <a:xfrm>
              <a:off x="7156521" y="3582542"/>
              <a:ext cx="360040" cy="1692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Shift left 2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291" name="Group 290"/>
          <p:cNvGrpSpPr/>
          <p:nvPr/>
        </p:nvGrpSpPr>
        <p:grpSpPr>
          <a:xfrm>
            <a:off x="6240016" y="4183380"/>
            <a:ext cx="360040" cy="246222"/>
            <a:chOff x="7156521" y="3571164"/>
            <a:chExt cx="360040" cy="196062"/>
          </a:xfrm>
        </p:grpSpPr>
        <p:sp>
          <p:nvSpPr>
            <p:cNvPr id="292" name="Rectangle 291"/>
            <p:cNvSpPr/>
            <p:nvPr/>
          </p:nvSpPr>
          <p:spPr>
            <a:xfrm>
              <a:off x="7164288" y="3573016"/>
              <a:ext cx="342900" cy="18288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3" name="TextBox 292"/>
            <p:cNvSpPr txBox="1"/>
            <p:nvPr/>
          </p:nvSpPr>
          <p:spPr>
            <a:xfrm>
              <a:off x="7156521" y="3571164"/>
              <a:ext cx="360040" cy="19606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Sign extend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</p:grpSp>
      <p:cxnSp>
        <p:nvCxnSpPr>
          <p:cNvPr id="294" name="Elbow Connector 293"/>
          <p:cNvCxnSpPr/>
          <p:nvPr/>
        </p:nvCxnSpPr>
        <p:spPr>
          <a:xfrm rot="16200000" flipH="1">
            <a:off x="5549780" y="3639477"/>
            <a:ext cx="755450" cy="625021"/>
          </a:xfrm>
          <a:prstGeom prst="bentConnector2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/>
          <p:cNvCxnSpPr/>
          <p:nvPr/>
        </p:nvCxnSpPr>
        <p:spPr>
          <a:xfrm flipV="1">
            <a:off x="6595293" y="4300571"/>
            <a:ext cx="164592" cy="0"/>
          </a:xfrm>
          <a:prstGeom prst="straightConnector1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Elbow Connector 293"/>
          <p:cNvCxnSpPr/>
          <p:nvPr/>
        </p:nvCxnSpPr>
        <p:spPr>
          <a:xfrm flipV="1">
            <a:off x="6662538" y="3813468"/>
            <a:ext cx="897240" cy="324037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6662538" y="4132740"/>
            <a:ext cx="0" cy="173736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Elbow Connector 293"/>
          <p:cNvCxnSpPr/>
          <p:nvPr/>
        </p:nvCxnSpPr>
        <p:spPr>
          <a:xfrm flipV="1">
            <a:off x="7214599" y="3910225"/>
            <a:ext cx="347472" cy="384048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Oval 308"/>
          <p:cNvSpPr/>
          <p:nvPr/>
        </p:nvSpPr>
        <p:spPr>
          <a:xfrm>
            <a:off x="6643486" y="4286282"/>
            <a:ext cx="36576" cy="36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310" name="Elbow Connector 293"/>
          <p:cNvCxnSpPr>
            <a:stCxn id="214" idx="4"/>
            <a:endCxn id="24" idx="2"/>
          </p:cNvCxnSpPr>
          <p:nvPr/>
        </p:nvCxnSpPr>
        <p:spPr>
          <a:xfrm rot="16200000" flipH="1">
            <a:off x="6815487" y="2327607"/>
            <a:ext cx="311943" cy="2712925"/>
          </a:xfrm>
          <a:prstGeom prst="bentConnector3">
            <a:avLst>
              <a:gd name="adj1" fmla="val 175451"/>
            </a:avLst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9" name="Group 388"/>
          <p:cNvGrpSpPr/>
          <p:nvPr/>
        </p:nvGrpSpPr>
        <p:grpSpPr>
          <a:xfrm>
            <a:off x="3480966" y="1186761"/>
            <a:ext cx="5893410" cy="3074185"/>
            <a:chOff x="1956966" y="1366168"/>
            <a:chExt cx="5893410" cy="3074185"/>
          </a:xfrm>
        </p:grpSpPr>
        <p:grpSp>
          <p:nvGrpSpPr>
            <p:cNvPr id="386" name="Group 385"/>
            <p:cNvGrpSpPr/>
            <p:nvPr/>
          </p:nvGrpSpPr>
          <p:grpSpPr>
            <a:xfrm>
              <a:off x="1956966" y="1366168"/>
              <a:ext cx="5893410" cy="3074185"/>
              <a:chOff x="1956966" y="1366168"/>
              <a:chExt cx="5893410" cy="3074185"/>
            </a:xfrm>
          </p:grpSpPr>
          <p:cxnSp>
            <p:nvCxnSpPr>
              <p:cNvPr id="354" name="Shape 353"/>
              <p:cNvCxnSpPr/>
              <p:nvPr/>
            </p:nvCxnSpPr>
            <p:spPr>
              <a:xfrm>
                <a:off x="3557537" y="1404268"/>
                <a:ext cx="3132920" cy="1892808"/>
              </a:xfrm>
              <a:prstGeom prst="bentConnector2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4" name="Group 383"/>
              <p:cNvGrpSpPr/>
              <p:nvPr/>
            </p:nvGrpSpPr>
            <p:grpSpPr>
              <a:xfrm>
                <a:off x="1956966" y="1366168"/>
                <a:ext cx="5893410" cy="3074185"/>
                <a:chOff x="1956966" y="1366168"/>
                <a:chExt cx="5893410" cy="3074185"/>
              </a:xfrm>
            </p:grpSpPr>
            <p:cxnSp>
              <p:nvCxnSpPr>
                <p:cNvPr id="321" name="Elbow Connector 320"/>
                <p:cNvCxnSpPr/>
                <p:nvPr/>
              </p:nvCxnSpPr>
              <p:spPr>
                <a:xfrm rot="5400000">
                  <a:off x="3643069" y="2447110"/>
                  <a:ext cx="648072" cy="438912"/>
                </a:xfrm>
                <a:prstGeom prst="bentConnector3">
                  <a:avLst>
                    <a:gd name="adj1" fmla="val -951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Elbow Connector 322"/>
                <p:cNvCxnSpPr/>
                <p:nvPr/>
              </p:nvCxnSpPr>
              <p:spPr>
                <a:xfrm rot="10800000" flipH="1" flipV="1">
                  <a:off x="4190752" y="2200073"/>
                  <a:ext cx="247520" cy="2240280"/>
                </a:xfrm>
                <a:prstGeom prst="bentConnector4">
                  <a:avLst>
                    <a:gd name="adj1" fmla="val -371990"/>
                    <a:gd name="adj2" fmla="val 107085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Elbow Connector 339"/>
                <p:cNvCxnSpPr/>
                <p:nvPr/>
              </p:nvCxnSpPr>
              <p:spPr>
                <a:xfrm rot="5400000">
                  <a:off x="3027050" y="2057038"/>
                  <a:ext cx="1143000" cy="1188720"/>
                </a:xfrm>
                <a:prstGeom prst="bentConnector3">
                  <a:avLst>
                    <a:gd name="adj1" fmla="val -951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Elbow Connector 341"/>
                <p:cNvCxnSpPr/>
                <p:nvPr/>
              </p:nvCxnSpPr>
              <p:spPr>
                <a:xfrm rot="5400000">
                  <a:off x="2877080" y="1898274"/>
                  <a:ext cx="1252728" cy="1371600"/>
                </a:xfrm>
                <a:prstGeom prst="bentConnector3">
                  <a:avLst>
                    <a:gd name="adj1" fmla="val -951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Elbow Connector 342"/>
                <p:cNvCxnSpPr/>
                <p:nvPr/>
              </p:nvCxnSpPr>
              <p:spPr>
                <a:xfrm rot="5400000">
                  <a:off x="2549784" y="1591460"/>
                  <a:ext cx="1417320" cy="1856232"/>
                </a:xfrm>
                <a:prstGeom prst="bentConnector3">
                  <a:avLst>
                    <a:gd name="adj1" fmla="val -951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83" name="Group 382"/>
                <p:cNvGrpSpPr/>
                <p:nvPr/>
              </p:nvGrpSpPr>
              <p:grpSpPr>
                <a:xfrm>
                  <a:off x="1956966" y="1366168"/>
                  <a:ext cx="2243083" cy="1746880"/>
                  <a:chOff x="1956966" y="1366168"/>
                  <a:chExt cx="2243083" cy="1746880"/>
                </a:xfrm>
              </p:grpSpPr>
              <p:cxnSp>
                <p:nvCxnSpPr>
                  <p:cNvPr id="344" name="Elbow Connector 343"/>
                  <p:cNvCxnSpPr/>
                  <p:nvPr/>
                </p:nvCxnSpPr>
                <p:spPr>
                  <a:xfrm rot="5400000">
                    <a:off x="1682646" y="1924328"/>
                    <a:ext cx="1463040" cy="914400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5" name="Flowchart: Delay 344"/>
                  <p:cNvSpPr/>
                  <p:nvPr/>
                </p:nvSpPr>
                <p:spPr>
                  <a:xfrm flipH="1">
                    <a:off x="3304942" y="1366168"/>
                    <a:ext cx="258945" cy="196373"/>
                  </a:xfrm>
                  <a:prstGeom prst="flowChartDelay">
                    <a:avLst/>
                  </a:prstGeom>
                  <a:noFill/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6" name="Moon 345"/>
                  <p:cNvSpPr/>
                  <p:nvPr/>
                </p:nvSpPr>
                <p:spPr>
                  <a:xfrm>
                    <a:off x="2862858" y="1544092"/>
                    <a:ext cx="288032" cy="189974"/>
                  </a:xfrm>
                  <a:prstGeom prst="moon">
                    <a:avLst>
                      <a:gd name="adj" fmla="val 82067"/>
                    </a:avLst>
                  </a:prstGeom>
                  <a:noFill/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48" name="Straight Connector 347"/>
                  <p:cNvCxnSpPr/>
                  <p:nvPr/>
                </p:nvCxnSpPr>
                <p:spPr>
                  <a:xfrm>
                    <a:off x="3112790" y="1675408"/>
                    <a:ext cx="1087259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9" name="Straight Connector 348"/>
                  <p:cNvCxnSpPr/>
                  <p:nvPr/>
                </p:nvCxnSpPr>
                <p:spPr>
                  <a:xfrm>
                    <a:off x="3576588" y="1529234"/>
                    <a:ext cx="612648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1" name="Elbow Connector 350"/>
                  <p:cNvCxnSpPr/>
                  <p:nvPr/>
                </p:nvCxnSpPr>
                <p:spPr>
                  <a:xfrm rot="10800000" flipV="1">
                    <a:off x="3099237" y="1470169"/>
                    <a:ext cx="205706" cy="137160"/>
                  </a:xfrm>
                  <a:prstGeom prst="bentConnector3">
                    <a:avLst>
                      <a:gd name="adj1" fmla="val 37652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55" name="Elbow Connector 354"/>
                <p:cNvCxnSpPr/>
                <p:nvPr/>
              </p:nvCxnSpPr>
              <p:spPr>
                <a:xfrm>
                  <a:off x="4741416" y="1608471"/>
                  <a:ext cx="3108960" cy="1005840"/>
                </a:xfrm>
                <a:prstGeom prst="bentConnector2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Elbow Connector 354"/>
                <p:cNvCxnSpPr/>
                <p:nvPr/>
              </p:nvCxnSpPr>
              <p:spPr>
                <a:xfrm>
                  <a:off x="4741416" y="1724493"/>
                  <a:ext cx="2057400" cy="2346058"/>
                </a:xfrm>
                <a:prstGeom prst="bentConnector4">
                  <a:avLst>
                    <a:gd name="adj1" fmla="val 114915"/>
                    <a:gd name="adj2" fmla="val 109744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4" name="Elbow Connector 354"/>
                <p:cNvCxnSpPr/>
                <p:nvPr/>
              </p:nvCxnSpPr>
              <p:spPr>
                <a:xfrm>
                  <a:off x="4735066" y="1997348"/>
                  <a:ext cx="1371600" cy="1188720"/>
                </a:xfrm>
                <a:prstGeom prst="bentConnector2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82" name="Group 381"/>
                <p:cNvGrpSpPr/>
                <p:nvPr/>
              </p:nvGrpSpPr>
              <p:grpSpPr>
                <a:xfrm>
                  <a:off x="4747766" y="1885082"/>
                  <a:ext cx="1375266" cy="1852268"/>
                  <a:chOff x="4747766" y="1885082"/>
                  <a:chExt cx="1375266" cy="1852268"/>
                </a:xfrm>
              </p:grpSpPr>
              <p:cxnSp>
                <p:nvCxnSpPr>
                  <p:cNvPr id="366" name="Elbow Connector 354"/>
                  <p:cNvCxnSpPr/>
                  <p:nvPr/>
                </p:nvCxnSpPr>
                <p:spPr>
                  <a:xfrm>
                    <a:off x="4747766" y="1885082"/>
                    <a:ext cx="1188720" cy="1737360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7" name="Elbow Connector 354"/>
                  <p:cNvCxnSpPr/>
                  <p:nvPr/>
                </p:nvCxnSpPr>
                <p:spPr>
                  <a:xfrm>
                    <a:off x="5940152" y="3618478"/>
                    <a:ext cx="182880" cy="118872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68" name="Elbow Connector 354"/>
                <p:cNvCxnSpPr/>
                <p:nvPr/>
              </p:nvCxnSpPr>
              <p:spPr>
                <a:xfrm>
                  <a:off x="4743574" y="2144896"/>
                  <a:ext cx="548640" cy="1024128"/>
                </a:xfrm>
                <a:prstGeom prst="bentConnector2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81" name="Group 380"/>
                <p:cNvGrpSpPr/>
                <p:nvPr/>
              </p:nvGrpSpPr>
              <p:grpSpPr>
                <a:xfrm>
                  <a:off x="4456571" y="2283222"/>
                  <a:ext cx="378443" cy="1318372"/>
                  <a:chOff x="4456571" y="2283222"/>
                  <a:chExt cx="378443" cy="1318372"/>
                </a:xfrm>
              </p:grpSpPr>
              <p:cxnSp>
                <p:nvCxnSpPr>
                  <p:cNvPr id="369" name="Elbow Connector 354"/>
                  <p:cNvCxnSpPr/>
                  <p:nvPr/>
                </p:nvCxnSpPr>
                <p:spPr>
                  <a:xfrm rot="5400000">
                    <a:off x="4330070" y="2506102"/>
                    <a:ext cx="720080" cy="274320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0" name="Elbow Connector 354"/>
                  <p:cNvCxnSpPr/>
                  <p:nvPr/>
                </p:nvCxnSpPr>
                <p:spPr>
                  <a:xfrm rot="5400000" flipH="1" flipV="1">
                    <a:off x="4199970" y="3253553"/>
                    <a:ext cx="604642" cy="91440"/>
                  </a:xfrm>
                  <a:prstGeom prst="bentConnector3">
                    <a:avLst>
                      <a:gd name="adj1" fmla="val 62603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0" name="Straight Connector 379"/>
                  <p:cNvCxnSpPr/>
                  <p:nvPr/>
                </p:nvCxnSpPr>
                <p:spPr>
                  <a:xfrm flipH="1">
                    <a:off x="4743574" y="2283222"/>
                    <a:ext cx="9144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363" name="Oval 362"/>
            <p:cNvSpPr/>
            <p:nvPr/>
          </p:nvSpPr>
          <p:spPr>
            <a:xfrm>
              <a:off x="6780943" y="4277728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66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the signals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584" y="1628800"/>
            <a:ext cx="7772400" cy="4726760"/>
          </a:xfrm>
        </p:spPr>
        <p:txBody>
          <a:bodyPr/>
          <a:lstStyle/>
          <a:p>
            <a:r>
              <a:rPr lang="en-US" dirty="0"/>
              <a:t>Need to understand the				 role of each signal, and				 what value they need to				 have in order to perform				 the given operation.</a:t>
            </a:r>
          </a:p>
          <a:p>
            <a:r>
              <a:rPr lang="en-US" dirty="0"/>
              <a:t>So, what’s the best approach			 to make this happen?</a:t>
            </a:r>
            <a:endParaRPr lang="en-CA" dirty="0"/>
          </a:p>
        </p:txBody>
      </p:sp>
      <p:grpSp>
        <p:nvGrpSpPr>
          <p:cNvPr id="4" name="Group 3"/>
          <p:cNvGrpSpPr/>
          <p:nvPr/>
        </p:nvGrpSpPr>
        <p:grpSpPr>
          <a:xfrm>
            <a:off x="7176120" y="1628800"/>
            <a:ext cx="3002632" cy="2630180"/>
            <a:chOff x="5457800" y="1484784"/>
            <a:chExt cx="3002632" cy="2630180"/>
          </a:xfrm>
        </p:grpSpPr>
        <p:grpSp>
          <p:nvGrpSpPr>
            <p:cNvPr id="5" name="Group 47"/>
            <p:cNvGrpSpPr/>
            <p:nvPr/>
          </p:nvGrpSpPr>
          <p:grpSpPr>
            <a:xfrm>
              <a:off x="5457800" y="1484784"/>
              <a:ext cx="3002632" cy="2160240"/>
              <a:chOff x="4572000" y="1628800"/>
              <a:chExt cx="3002632" cy="2160240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5508104" y="1700808"/>
                <a:ext cx="1152128" cy="2088232"/>
              </a:xfrm>
              <a:prstGeom prst="roundRect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rPr>
                  <a:t>Control Unit</a:t>
                </a:r>
                <a:endPara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 flipH="1">
                <a:off x="4593772" y="1877482"/>
                <a:ext cx="914400" cy="0"/>
              </a:xfrm>
              <a:prstGeom prst="straightConnector1">
                <a:avLst/>
              </a:prstGeom>
              <a:ln w="19050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H="1">
                <a:off x="4593772" y="2165514"/>
                <a:ext cx="914400" cy="0"/>
              </a:xfrm>
              <a:prstGeom prst="straightConnector1">
                <a:avLst/>
              </a:prstGeom>
              <a:ln w="19050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>
                <a:off x="4593772" y="2453546"/>
                <a:ext cx="914400" cy="0"/>
              </a:xfrm>
              <a:prstGeom prst="straightConnector1">
                <a:avLst/>
              </a:prstGeom>
              <a:ln w="19050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H="1">
                <a:off x="4593772" y="2741578"/>
                <a:ext cx="914400" cy="0"/>
              </a:xfrm>
              <a:prstGeom prst="straightConnector1">
                <a:avLst/>
              </a:prstGeom>
              <a:ln w="19050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H="1">
                <a:off x="4593772" y="3029610"/>
                <a:ext cx="914400" cy="0"/>
              </a:xfrm>
              <a:prstGeom prst="straightConnector1">
                <a:avLst/>
              </a:prstGeom>
              <a:ln w="19050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H="1">
                <a:off x="4593772" y="3317642"/>
                <a:ext cx="914400" cy="0"/>
              </a:xfrm>
              <a:prstGeom prst="straightConnector1">
                <a:avLst/>
              </a:prstGeom>
              <a:ln w="19050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>
                <a:off x="4593772" y="3605674"/>
                <a:ext cx="914400" cy="0"/>
              </a:xfrm>
              <a:prstGeom prst="straightConnector1">
                <a:avLst/>
              </a:prstGeom>
              <a:ln w="19050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6660232" y="1988840"/>
                <a:ext cx="914400" cy="0"/>
              </a:xfrm>
              <a:prstGeom prst="straightConnector1">
                <a:avLst/>
              </a:prstGeom>
              <a:ln w="19050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6660232" y="2276872"/>
                <a:ext cx="914400" cy="0"/>
              </a:xfrm>
              <a:prstGeom prst="straightConnector1">
                <a:avLst/>
              </a:prstGeom>
              <a:ln w="19050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6660232" y="2564904"/>
                <a:ext cx="914400" cy="0"/>
              </a:xfrm>
              <a:prstGeom prst="straightConnector1">
                <a:avLst/>
              </a:prstGeom>
              <a:ln w="19050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6660232" y="2852936"/>
                <a:ext cx="914400" cy="0"/>
              </a:xfrm>
              <a:prstGeom prst="straightConnector1">
                <a:avLst/>
              </a:prstGeom>
              <a:ln w="19050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6660232" y="3140968"/>
                <a:ext cx="914400" cy="0"/>
              </a:xfrm>
              <a:prstGeom prst="straightConnector1">
                <a:avLst/>
              </a:prstGeom>
              <a:ln w="19050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6660232" y="3429000"/>
                <a:ext cx="914400" cy="0"/>
              </a:xfrm>
              <a:prstGeom prst="straightConnector1">
                <a:avLst/>
              </a:prstGeom>
              <a:ln w="19050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4572000" y="1628800"/>
                <a:ext cx="106631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PCWriteCond</a:t>
                </a:r>
                <a:endParaRPr kumimoji="0" lang="en-CA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788024" y="1950948"/>
                <a:ext cx="745717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PCWrite</a:t>
                </a:r>
                <a:endParaRPr kumimoji="0" lang="en-CA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908249" y="2217208"/>
                <a:ext cx="505267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IorD</a:t>
                </a:r>
                <a:endParaRPr kumimoji="0" lang="en-CA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788026" y="2527012"/>
                <a:ext cx="745717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MemRead</a:t>
                </a:r>
                <a:endParaRPr kumimoji="0" lang="en-CA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747949" y="2815044"/>
                <a:ext cx="82586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MemWrite</a:t>
                </a:r>
                <a:endParaRPr kumimoji="0" lang="en-CA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747949" y="3103076"/>
                <a:ext cx="82586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MemtoReg</a:t>
                </a:r>
                <a:endParaRPr kumimoji="0" lang="en-CA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788024" y="3391108"/>
                <a:ext cx="74571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IRWrite</a:t>
                </a:r>
                <a:endParaRPr kumimoji="0" lang="en-CA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626452" y="1772816"/>
                <a:ext cx="82586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PCSource</a:t>
                </a:r>
                <a:endParaRPr kumimoji="0" lang="en-CA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746677" y="2039076"/>
                <a:ext cx="58541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ALUOp</a:t>
                </a:r>
                <a:endParaRPr kumimoji="0" lang="en-CA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666529" y="2348880"/>
                <a:ext cx="74571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ALUSrcB</a:t>
                </a:r>
                <a:endParaRPr kumimoji="0" lang="en-CA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666527" y="2636912"/>
                <a:ext cx="74571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ALUSrcA</a:t>
                </a:r>
                <a:endParaRPr kumimoji="0" lang="en-CA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626453" y="2924944"/>
                <a:ext cx="82586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RegWrite</a:t>
                </a:r>
                <a:endParaRPr kumimoji="0" lang="en-CA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706603" y="3212976"/>
                <a:ext cx="66556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RegDst</a:t>
                </a:r>
                <a:endParaRPr kumimoji="0" lang="en-CA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>
            <a:xfrm flipH="1" flipV="1">
              <a:off x="6998568" y="3645024"/>
              <a:ext cx="0" cy="288032"/>
            </a:xfrm>
            <a:prstGeom prst="straightConnector1">
              <a:avLst/>
            </a:prstGeom>
            <a:ln w="19050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668375" y="3861048"/>
              <a:ext cx="66556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Opcode</a:t>
              </a:r>
              <a:endPara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4477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approach to </a:t>
            </a:r>
            <a:r>
              <a:rPr lang="en-US" dirty="0" err="1"/>
              <a:t>datapath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576" y="1556792"/>
            <a:ext cx="7906072" cy="4726760"/>
          </a:xfrm>
        </p:spPr>
        <p:txBody>
          <a:bodyPr/>
          <a:lstStyle/>
          <a:p>
            <a:pPr marL="582930" indent="-514350">
              <a:buFont typeface="+mj-lt"/>
              <a:buAutoNum type="arabicPeriod"/>
            </a:pPr>
            <a:r>
              <a:rPr lang="en-US" dirty="0"/>
              <a:t>Figure out the data source(s) and destination.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/>
              <a:t>Determine the path of the data.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/>
              <a:t>Deduce the signal values that cause this path:</a:t>
            </a:r>
          </a:p>
          <a:p>
            <a:pPr marL="969264" lvl="1" indent="-514350">
              <a:buFont typeface="+mj-lt"/>
              <a:buAutoNum type="alphaLcParenR"/>
            </a:pPr>
            <a:r>
              <a:rPr lang="en-US" dirty="0"/>
              <a:t>Start with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Read</a:t>
            </a:r>
            <a:r>
              <a:rPr lang="en-US" dirty="0"/>
              <a:t> &amp;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Write</a:t>
            </a:r>
            <a:r>
              <a:rPr lang="en-US" dirty="0"/>
              <a:t> signals (at most one can be high at a time).</a:t>
            </a:r>
          </a:p>
          <a:p>
            <a:pPr marL="969264" lvl="1" indent="-514350">
              <a:buFont typeface="+mj-lt"/>
              <a:buAutoNum type="alphaLcParenR"/>
            </a:pPr>
            <a:r>
              <a:rPr lang="en-US" dirty="0"/>
              <a:t>Then, </a:t>
            </a:r>
            <a:r>
              <a:rPr lang="en-US" dirty="0" err="1"/>
              <a:t>mux</a:t>
            </a:r>
            <a:r>
              <a:rPr lang="en-US" dirty="0"/>
              <a:t> signals along the data path.</a:t>
            </a:r>
          </a:p>
          <a:p>
            <a:pPr marL="969264" lvl="1" indent="-514350">
              <a:buFont typeface="+mj-lt"/>
              <a:buAutoNum type="alphaLcParenR"/>
            </a:pPr>
            <a:r>
              <a:rPr lang="en-US" dirty="0"/>
              <a:t>Non-essential signals get an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/>
              <a:t> value.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9042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32656"/>
            <a:ext cx="7772400" cy="914400"/>
          </a:xfrm>
        </p:spPr>
        <p:txBody>
          <a:bodyPr/>
          <a:lstStyle/>
          <a:p>
            <a:r>
              <a:rPr lang="en-US" dirty="0"/>
              <a:t>Example #1: Incrementing PC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576" y="5013176"/>
            <a:ext cx="8064896" cy="14401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Given the </a:t>
            </a:r>
            <a:r>
              <a:rPr lang="en-US" dirty="0" err="1"/>
              <a:t>datapath</a:t>
            </a:r>
            <a:r>
              <a:rPr lang="en-US" dirty="0"/>
              <a:t> above, what signals would the control unit turn on and off to increment the program counter by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dirty="0"/>
              <a:t>? </a:t>
            </a:r>
            <a:endParaRPr lang="en-CA" dirty="0"/>
          </a:p>
        </p:txBody>
      </p:sp>
      <p:grpSp>
        <p:nvGrpSpPr>
          <p:cNvPr id="4" name="Group 189"/>
          <p:cNvGrpSpPr/>
          <p:nvPr/>
        </p:nvGrpSpPr>
        <p:grpSpPr>
          <a:xfrm>
            <a:off x="3335318" y="1233368"/>
            <a:ext cx="6073050" cy="3448508"/>
            <a:chOff x="1869037" y="1186760"/>
            <a:chExt cx="6073050" cy="3448508"/>
          </a:xfrm>
        </p:grpSpPr>
        <p:grpSp>
          <p:nvGrpSpPr>
            <p:cNvPr id="5" name="Group 3"/>
            <p:cNvGrpSpPr/>
            <p:nvPr/>
          </p:nvGrpSpPr>
          <p:grpSpPr>
            <a:xfrm>
              <a:off x="4696964" y="2875653"/>
              <a:ext cx="2332834" cy="1166027"/>
              <a:chOff x="4696964" y="3055061"/>
              <a:chExt cx="2332834" cy="1166027"/>
            </a:xfrm>
          </p:grpSpPr>
          <p:grpSp>
            <p:nvGrpSpPr>
              <p:cNvPr id="6" name="Group 25"/>
              <p:cNvGrpSpPr/>
              <p:nvPr/>
            </p:nvGrpSpPr>
            <p:grpSpPr>
              <a:xfrm>
                <a:off x="4696964" y="3055061"/>
                <a:ext cx="748658" cy="1065441"/>
                <a:chOff x="4490466" y="3083639"/>
                <a:chExt cx="748658" cy="1065441"/>
              </a:xfrm>
            </p:grpSpPr>
            <p:sp>
              <p:nvSpPr>
                <p:cNvPr id="39" name="Rectangle 6"/>
                <p:cNvSpPr/>
                <p:nvPr/>
              </p:nvSpPr>
              <p:spPr>
                <a:xfrm>
                  <a:off x="4499992" y="3212976"/>
                  <a:ext cx="720080" cy="936104"/>
                </a:xfrm>
                <a:prstGeom prst="rect">
                  <a:avLst/>
                </a:prstGeom>
                <a:solidFill>
                  <a:srgbClr val="002060"/>
                </a:solidFill>
                <a:ln w="28575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TextBox 7"/>
                <p:cNvSpPr txBox="1"/>
                <p:nvPr/>
              </p:nvSpPr>
              <p:spPr>
                <a:xfrm>
                  <a:off x="4548185" y="3232028"/>
                  <a:ext cx="288032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</a:t>
                  </a: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</a:t>
                  </a: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 1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1" name="TextBox 8"/>
                <p:cNvSpPr txBox="1"/>
                <p:nvPr/>
              </p:nvSpPr>
              <p:spPr>
                <a:xfrm>
                  <a:off x="4548185" y="3441590"/>
                  <a:ext cx="288032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</a:t>
                  </a: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</a:t>
                  </a: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 2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2" name="TextBox 9"/>
                <p:cNvSpPr txBox="1"/>
                <p:nvPr/>
              </p:nvSpPr>
              <p:spPr>
                <a:xfrm>
                  <a:off x="4548185" y="3674519"/>
                  <a:ext cx="288032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Write </a:t>
                  </a: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</a:t>
                  </a: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 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3" name="TextBox 10"/>
                <p:cNvSpPr txBox="1"/>
                <p:nvPr/>
              </p:nvSpPr>
              <p:spPr>
                <a:xfrm>
                  <a:off x="4548185" y="3898370"/>
                  <a:ext cx="288032" cy="250710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Write data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4" name="TextBox 11"/>
                <p:cNvSpPr txBox="1"/>
                <p:nvPr/>
              </p:nvSpPr>
              <p:spPr>
                <a:xfrm>
                  <a:off x="4941566" y="3356992"/>
                  <a:ext cx="297558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data 1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5" name="TextBox 12"/>
                <p:cNvSpPr txBox="1"/>
                <p:nvPr/>
              </p:nvSpPr>
              <p:spPr>
                <a:xfrm>
                  <a:off x="4932040" y="3686835"/>
                  <a:ext cx="297558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data 2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4490466" y="3083639"/>
                  <a:ext cx="451100" cy="132344"/>
                </a:xfrm>
                <a:prstGeom prst="rect">
                  <a:avLst/>
                </a:prstGeom>
                <a:noFill/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txBody>
                <a:bodyPr wrap="square" lIns="27432" tIns="27432" rIns="27432" bIns="27432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Registers</a:t>
                  </a:r>
                  <a:endParaRPr kumimoji="0" lang="en-CA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grpSp>
            <p:nvGrpSpPr>
              <p:cNvPr id="9" name="Group 39"/>
              <p:cNvGrpSpPr/>
              <p:nvPr/>
            </p:nvGrpSpPr>
            <p:grpSpPr>
              <a:xfrm>
                <a:off x="6045304" y="3140968"/>
                <a:ext cx="984494" cy="1080120"/>
                <a:chOff x="6045304" y="3140968"/>
                <a:chExt cx="984494" cy="1080120"/>
              </a:xfrm>
            </p:grpSpPr>
            <p:grpSp>
              <p:nvGrpSpPr>
                <p:cNvPr id="10" name="Group 24"/>
                <p:cNvGrpSpPr/>
                <p:nvPr/>
              </p:nvGrpSpPr>
              <p:grpSpPr>
                <a:xfrm>
                  <a:off x="6372200" y="3140968"/>
                  <a:ext cx="657598" cy="942975"/>
                  <a:chOff x="6372200" y="3140968"/>
                  <a:chExt cx="657598" cy="942975"/>
                </a:xfrm>
              </p:grpSpPr>
              <p:grpSp>
                <p:nvGrpSpPr>
                  <p:cNvPr id="19" name="Group 20"/>
                  <p:cNvGrpSpPr/>
                  <p:nvPr/>
                </p:nvGrpSpPr>
                <p:grpSpPr>
                  <a:xfrm>
                    <a:off x="6372200" y="3140968"/>
                    <a:ext cx="657598" cy="942975"/>
                    <a:chOff x="6372200" y="3140968"/>
                    <a:chExt cx="657598" cy="942975"/>
                  </a:xfrm>
                </p:grpSpPr>
                <p:sp>
                  <p:nvSpPr>
                    <p:cNvPr id="34" name="Freeform 33"/>
                    <p:cNvSpPr/>
                    <p:nvPr/>
                  </p:nvSpPr>
                  <p:spPr>
                    <a:xfrm>
                      <a:off x="6372200" y="3140968"/>
                      <a:ext cx="590550" cy="942975"/>
                    </a:xfrm>
                    <a:custGeom>
                      <a:avLst/>
                      <a:gdLst>
                        <a:gd name="connsiteX0" fmla="*/ 0 w 590550"/>
                        <a:gd name="connsiteY0" fmla="*/ 0 h 942975"/>
                        <a:gd name="connsiteX1" fmla="*/ 590550 w 590550"/>
                        <a:gd name="connsiteY1" fmla="*/ 295275 h 942975"/>
                        <a:gd name="connsiteX2" fmla="*/ 590550 w 590550"/>
                        <a:gd name="connsiteY2" fmla="*/ 652463 h 942975"/>
                        <a:gd name="connsiteX3" fmla="*/ 4763 w 590550"/>
                        <a:gd name="connsiteY3" fmla="*/ 942975 h 942975"/>
                        <a:gd name="connsiteX4" fmla="*/ 4763 w 590550"/>
                        <a:gd name="connsiteY4" fmla="*/ 600075 h 942975"/>
                        <a:gd name="connsiteX5" fmla="*/ 142875 w 590550"/>
                        <a:gd name="connsiteY5" fmla="*/ 471488 h 942975"/>
                        <a:gd name="connsiteX6" fmla="*/ 4763 w 590550"/>
                        <a:gd name="connsiteY6" fmla="*/ 338138 h 942975"/>
                        <a:gd name="connsiteX7" fmla="*/ 0 w 590550"/>
                        <a:gd name="connsiteY7" fmla="*/ 0 h 9429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90550" h="942975">
                          <a:moveTo>
                            <a:pt x="0" y="0"/>
                          </a:moveTo>
                          <a:lnTo>
                            <a:pt x="590550" y="295275"/>
                          </a:lnTo>
                          <a:lnTo>
                            <a:pt x="590550" y="652463"/>
                          </a:lnTo>
                          <a:lnTo>
                            <a:pt x="4763" y="942975"/>
                          </a:lnTo>
                          <a:lnTo>
                            <a:pt x="4763" y="600075"/>
                          </a:lnTo>
                          <a:lnTo>
                            <a:pt x="142875" y="471488"/>
                          </a:lnTo>
                          <a:lnTo>
                            <a:pt x="4763" y="338138"/>
                          </a:lnTo>
                          <a:cubicBezTo>
                            <a:pt x="3175" y="225425"/>
                            <a:pt x="1588" y="112713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6732240" y="3509392"/>
                      <a:ext cx="297558" cy="2507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ALU result</a:t>
                      </a:r>
                      <a:endParaRPr kumimoji="0" lang="en-CA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  <p:sp>
                  <p:nvSpPr>
                    <p:cNvPr id="36" name="TextBox 16"/>
                    <p:cNvSpPr txBox="1"/>
                    <p:nvPr/>
                  </p:nvSpPr>
                  <p:spPr>
                    <a:xfrm>
                      <a:off x="6592987" y="3299273"/>
                      <a:ext cx="207640" cy="17376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Zero</a:t>
                      </a:r>
                      <a:endParaRPr kumimoji="0" lang="en-CA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  <p:sp>
                  <p:nvSpPr>
                    <p:cNvPr id="37" name="TextBox 18"/>
                    <p:cNvSpPr txBox="1"/>
                    <p:nvPr/>
                  </p:nvSpPr>
                  <p:spPr>
                    <a:xfrm>
                      <a:off x="6405541" y="3251080"/>
                      <a:ext cx="110675" cy="1692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A</a:t>
                      </a:r>
                      <a:endParaRPr kumimoji="0" lang="en-CA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6405541" y="3827900"/>
                      <a:ext cx="110675" cy="1692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B</a:t>
                      </a:r>
                      <a:endParaRPr kumimoji="0" lang="en-CA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</p:grpSp>
              <p:sp>
                <p:nvSpPr>
                  <p:cNvPr id="33" name="TextBox 32"/>
                  <p:cNvSpPr txBox="1"/>
                  <p:nvPr/>
                </p:nvSpPr>
                <p:spPr>
                  <a:xfrm rot="20031920">
                    <a:off x="6660472" y="3893870"/>
                    <a:ext cx="228600" cy="132344"/>
                  </a:xfrm>
                  <a:prstGeom prst="rect">
                    <a:avLst/>
                  </a:prstGeom>
                  <a:noFill/>
                  <a:ln w="12700"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txBody>
                  <a:bodyPr wrap="square" lIns="27432" tIns="27432" rIns="27432" bIns="27432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ALU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grpSp>
              <p:nvGrpSpPr>
                <p:cNvPr id="20" name="Group 29"/>
                <p:cNvGrpSpPr/>
                <p:nvPr/>
              </p:nvGrpSpPr>
              <p:grpSpPr>
                <a:xfrm>
                  <a:off x="6045304" y="3179635"/>
                  <a:ext cx="182880" cy="360040"/>
                  <a:chOff x="5651923" y="3212976"/>
                  <a:chExt cx="182880" cy="360040"/>
                </a:xfrm>
              </p:grpSpPr>
              <p:sp>
                <p:nvSpPr>
                  <p:cNvPr id="29" name="Trapezoid 28"/>
                  <p:cNvSpPr/>
                  <p:nvPr/>
                </p:nvSpPr>
                <p:spPr>
                  <a:xfrm rot="5400000">
                    <a:off x="5563343" y="3301556"/>
                    <a:ext cx="360040" cy="182880"/>
                  </a:xfrm>
                  <a:prstGeom prst="trapezoid">
                    <a:avLst/>
                  </a:prstGeom>
                  <a:solidFill>
                    <a:srgbClr val="002060"/>
                  </a:solidFill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5681261" y="3227265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0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680698" y="3375435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1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grpSp>
              <p:nvGrpSpPr>
                <p:cNvPr id="21" name="Group 35"/>
                <p:cNvGrpSpPr/>
                <p:nvPr/>
              </p:nvGrpSpPr>
              <p:grpSpPr>
                <a:xfrm>
                  <a:off x="6045304" y="3717032"/>
                  <a:ext cx="182880" cy="504056"/>
                  <a:chOff x="5652120" y="3573016"/>
                  <a:chExt cx="182880" cy="504056"/>
                </a:xfrm>
              </p:grpSpPr>
              <p:sp>
                <p:nvSpPr>
                  <p:cNvPr id="24" name="Trapezoid 23"/>
                  <p:cNvSpPr/>
                  <p:nvPr/>
                </p:nvSpPr>
                <p:spPr>
                  <a:xfrm rot="5400000">
                    <a:off x="5491532" y="3733604"/>
                    <a:ext cx="504056" cy="182880"/>
                  </a:xfrm>
                  <a:prstGeom prst="trapezoid">
                    <a:avLst/>
                  </a:prstGeom>
                  <a:solidFill>
                    <a:srgbClr val="002060"/>
                  </a:solidFill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5681458" y="3587305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0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5680895" y="3672993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1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5676498" y="3768283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2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5675935" y="3858734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3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cxnSp>
              <p:nvCxnSpPr>
                <p:cNvPr id="22" name="Straight Arrow Connector 21"/>
                <p:cNvCxnSpPr/>
                <p:nvPr/>
              </p:nvCxnSpPr>
              <p:spPr>
                <a:xfrm flipV="1">
                  <a:off x="6228184" y="3894389"/>
                  <a:ext cx="144016" cy="0"/>
                </a:xfrm>
                <a:prstGeom prst="straightConnector1">
                  <a:avLst/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6228184" y="3309362"/>
                  <a:ext cx="144016" cy="0"/>
                </a:xfrm>
                <a:prstGeom prst="straightConnector1">
                  <a:avLst/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Straight Arrow Connector 6"/>
              <p:cNvCxnSpPr/>
              <p:nvPr/>
            </p:nvCxnSpPr>
            <p:spPr>
              <a:xfrm flipV="1">
                <a:off x="5892522" y="3889626"/>
                <a:ext cx="144016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5815188" y="3802720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4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grpSp>
            <p:nvGrpSpPr>
              <p:cNvPr id="32" name="Group 47"/>
              <p:cNvGrpSpPr/>
              <p:nvPr/>
            </p:nvGrpSpPr>
            <p:grpSpPr>
              <a:xfrm>
                <a:off x="5570586" y="3284984"/>
                <a:ext cx="144016" cy="288032"/>
                <a:chOff x="5364088" y="3212976"/>
                <a:chExt cx="144016" cy="288032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5364088" y="3212976"/>
                  <a:ext cx="144016" cy="288032"/>
                </a:xfrm>
                <a:prstGeom prst="rect">
                  <a:avLst/>
                </a:prstGeom>
                <a:solidFill>
                  <a:srgbClr val="002060"/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5364088" y="3284984"/>
                  <a:ext cx="135632" cy="173766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A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5570586" y="3645024"/>
                <a:ext cx="144016" cy="288032"/>
                <a:chOff x="5364088" y="3645024"/>
                <a:chExt cx="144016" cy="288032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5364088" y="3645024"/>
                  <a:ext cx="144016" cy="288032"/>
                </a:xfrm>
                <a:prstGeom prst="rect">
                  <a:avLst/>
                </a:prstGeom>
                <a:solidFill>
                  <a:srgbClr val="002060"/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5364088" y="3717032"/>
                  <a:ext cx="135632" cy="173766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B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 flipV="1">
                <a:off x="5714602" y="3798566"/>
                <a:ext cx="320040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5714602" y="3424237"/>
                <a:ext cx="320040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5426570" y="3789040"/>
                <a:ext cx="144016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5431333" y="3429000"/>
                <a:ext cx="144016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46"/>
            <p:cNvGrpSpPr/>
            <p:nvPr/>
          </p:nvGrpSpPr>
          <p:grpSpPr>
            <a:xfrm>
              <a:off x="3491880" y="2817544"/>
              <a:ext cx="523108" cy="1107115"/>
              <a:chOff x="3914402" y="3179245"/>
              <a:chExt cx="523108" cy="1107115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3923928" y="3179245"/>
                <a:ext cx="513582" cy="897827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938217" y="3203450"/>
                <a:ext cx="460626" cy="2507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[31-26]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914402" y="4077072"/>
                <a:ext cx="432048" cy="209288"/>
              </a:xfrm>
              <a:prstGeom prst="rect">
                <a:avLst/>
              </a:prstGeom>
              <a:noFill/>
              <a:ln w="127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txBody>
              <a:bodyPr wrap="square" lIns="27432" tIns="27432" rIns="27432" bIns="27432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 Register</a:t>
                </a:r>
                <a:endParaRPr kumimoji="0" lang="en-CA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938217" y="3394314"/>
                <a:ext cx="460626" cy="2507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[25-21]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938217" y="3573016"/>
                <a:ext cx="460626" cy="2507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[20-16]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938217" y="3763880"/>
                <a:ext cx="460626" cy="2507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[15-0]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59" name="Group 53"/>
            <p:cNvGrpSpPr/>
            <p:nvPr/>
          </p:nvGrpSpPr>
          <p:grpSpPr>
            <a:xfrm>
              <a:off x="4389120" y="3403134"/>
              <a:ext cx="164592" cy="360040"/>
              <a:chOff x="4389120" y="3573016"/>
              <a:chExt cx="182880" cy="360040"/>
            </a:xfrm>
          </p:grpSpPr>
          <p:sp>
            <p:nvSpPr>
              <p:cNvPr id="55" name="Trapezoid 54"/>
              <p:cNvSpPr/>
              <p:nvPr/>
            </p:nvSpPr>
            <p:spPr>
              <a:xfrm rot="5400000">
                <a:off x="4300540" y="3661596"/>
                <a:ext cx="360040" cy="182880"/>
              </a:xfrm>
              <a:prstGeom prst="trapezoid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429606" y="359206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429042" y="374023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58" name="Straight Arrow Connector 57"/>
            <p:cNvCxnSpPr/>
            <p:nvPr/>
          </p:nvCxnSpPr>
          <p:spPr>
            <a:xfrm flipV="1">
              <a:off x="4552948" y="3566765"/>
              <a:ext cx="144016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58"/>
            <p:cNvGrpSpPr/>
            <p:nvPr/>
          </p:nvGrpSpPr>
          <p:grpSpPr>
            <a:xfrm>
              <a:off x="4355976" y="3921479"/>
              <a:ext cx="164592" cy="360040"/>
              <a:chOff x="4389120" y="3573016"/>
              <a:chExt cx="182880" cy="360040"/>
            </a:xfrm>
          </p:grpSpPr>
          <p:sp>
            <p:nvSpPr>
              <p:cNvPr id="60" name="Trapezoid 59"/>
              <p:cNvSpPr/>
              <p:nvPr/>
            </p:nvSpPr>
            <p:spPr>
              <a:xfrm rot="5400000">
                <a:off x="4300540" y="3661596"/>
                <a:ext cx="360040" cy="182880"/>
              </a:xfrm>
              <a:prstGeom prst="trapezoid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429606" y="359206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429042" y="374023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63" name="Elbow Connector 62"/>
            <p:cNvCxnSpPr/>
            <p:nvPr/>
          </p:nvCxnSpPr>
          <p:spPr>
            <a:xfrm flipV="1">
              <a:off x="4520568" y="3801841"/>
              <a:ext cx="182880" cy="27432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4005462" y="3129391"/>
              <a:ext cx="68580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4005462" y="3321600"/>
              <a:ext cx="68580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86"/>
            <p:cNvCxnSpPr/>
            <p:nvPr/>
          </p:nvCxnSpPr>
          <p:spPr>
            <a:xfrm rot="16200000" flipH="1">
              <a:off x="4245104" y="3360465"/>
              <a:ext cx="182880" cy="105151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Elbow Connector 66"/>
            <p:cNvCxnSpPr/>
            <p:nvPr/>
          </p:nvCxnSpPr>
          <p:spPr>
            <a:xfrm>
              <a:off x="4019751" y="3513246"/>
              <a:ext cx="365760" cy="137160"/>
            </a:xfrm>
            <a:prstGeom prst="bentConnector3">
              <a:avLst>
                <a:gd name="adj1" fmla="val 19251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67"/>
            <p:cNvGrpSpPr/>
            <p:nvPr/>
          </p:nvGrpSpPr>
          <p:grpSpPr>
            <a:xfrm>
              <a:off x="3626370" y="4059712"/>
              <a:ext cx="360040" cy="323165"/>
              <a:chOff x="3563888" y="4278807"/>
              <a:chExt cx="360040" cy="323165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3563888" y="4293096"/>
                <a:ext cx="360040" cy="288032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563888" y="4278807"/>
                <a:ext cx="360040" cy="323165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Memory data register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71" name="Straight Arrow Connector 70"/>
            <p:cNvCxnSpPr/>
            <p:nvPr/>
          </p:nvCxnSpPr>
          <p:spPr>
            <a:xfrm flipV="1">
              <a:off x="3991173" y="4171407"/>
              <a:ext cx="36576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2555776" y="3033568"/>
              <a:ext cx="648072" cy="734369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800378" y="3268644"/>
              <a:ext cx="360040" cy="24731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Memory data</a:t>
              </a:r>
              <a:endPara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555776" y="3763174"/>
              <a:ext cx="411480" cy="132344"/>
            </a:xfrm>
            <a:prstGeom prst="rect">
              <a:avLst/>
            </a:prstGeom>
            <a:noFill/>
            <a:ln w="12700"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lIns="27432" tIns="27432" rIns="27432" bIns="27432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Memory</a:t>
              </a:r>
              <a:endParaRPr kumimoji="0" lang="en-CA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589117" y="3110902"/>
              <a:ext cx="360040" cy="17036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Address</a:t>
              </a:r>
              <a:endPara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589680" y="3453553"/>
              <a:ext cx="254128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Write data</a:t>
              </a:r>
              <a:endPara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flipV="1">
              <a:off x="3208611" y="3403134"/>
              <a:ext cx="27432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Elbow Connector 77"/>
            <p:cNvCxnSpPr/>
            <p:nvPr/>
          </p:nvCxnSpPr>
          <p:spPr>
            <a:xfrm>
              <a:off x="3203848" y="3400753"/>
              <a:ext cx="422522" cy="864992"/>
            </a:xfrm>
            <a:prstGeom prst="bentConnector3">
              <a:avLst>
                <a:gd name="adj1" fmla="val 30838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78"/>
            <p:cNvGrpSpPr/>
            <p:nvPr/>
          </p:nvGrpSpPr>
          <p:grpSpPr>
            <a:xfrm>
              <a:off x="7308303" y="3354753"/>
              <a:ext cx="283269" cy="259499"/>
              <a:chOff x="7164288" y="3573016"/>
              <a:chExt cx="432048" cy="186188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7164288" y="3573016"/>
                <a:ext cx="432048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7188666" y="3582542"/>
                <a:ext cx="360041" cy="17666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ALU Out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82" name="Straight Arrow Connector 81"/>
            <p:cNvCxnSpPr/>
            <p:nvPr/>
          </p:nvCxnSpPr>
          <p:spPr>
            <a:xfrm flipV="1">
              <a:off x="6962553" y="3432275"/>
              <a:ext cx="338328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82"/>
            <p:cNvGrpSpPr/>
            <p:nvPr/>
          </p:nvGrpSpPr>
          <p:grpSpPr>
            <a:xfrm>
              <a:off x="7759207" y="2409311"/>
              <a:ext cx="182880" cy="432048"/>
              <a:chOff x="7773496" y="2708920"/>
              <a:chExt cx="182880" cy="432048"/>
            </a:xfrm>
          </p:grpSpPr>
          <p:sp>
            <p:nvSpPr>
              <p:cNvPr id="84" name="Trapezoid 83"/>
              <p:cNvSpPr/>
              <p:nvPr/>
            </p:nvSpPr>
            <p:spPr>
              <a:xfrm rot="5400000">
                <a:off x="7648912" y="2833504"/>
                <a:ext cx="432048" cy="182880"/>
              </a:xfrm>
              <a:prstGeom prst="trapezoid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802834" y="2732735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802271" y="2827949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7797874" y="2932765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2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93" name="Group 87"/>
            <p:cNvGrpSpPr/>
            <p:nvPr/>
          </p:nvGrpSpPr>
          <p:grpSpPr>
            <a:xfrm>
              <a:off x="6165321" y="2633805"/>
              <a:ext cx="480053" cy="182880"/>
              <a:chOff x="7156521" y="3573016"/>
              <a:chExt cx="360040" cy="182880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7156521" y="3582542"/>
                <a:ext cx="360040" cy="1692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Shift left 2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91" name="Straight Arrow Connector 90"/>
            <p:cNvCxnSpPr/>
            <p:nvPr/>
          </p:nvCxnSpPr>
          <p:spPr>
            <a:xfrm flipV="1">
              <a:off x="6635196" y="2728071"/>
              <a:ext cx="1124712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Elbow Connector 91"/>
            <p:cNvCxnSpPr>
              <a:stCxn id="80" idx="3"/>
              <a:endCxn id="84" idx="2"/>
            </p:cNvCxnSpPr>
            <p:nvPr/>
          </p:nvCxnSpPr>
          <p:spPr>
            <a:xfrm flipV="1">
              <a:off x="7591572" y="2625335"/>
              <a:ext cx="167635" cy="85685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92"/>
            <p:cNvGrpSpPr/>
            <p:nvPr/>
          </p:nvGrpSpPr>
          <p:grpSpPr>
            <a:xfrm>
              <a:off x="2248692" y="3033568"/>
              <a:ext cx="164592" cy="360040"/>
              <a:chOff x="4389120" y="3573016"/>
              <a:chExt cx="182880" cy="360040"/>
            </a:xfrm>
          </p:grpSpPr>
          <p:sp>
            <p:nvSpPr>
              <p:cNvPr id="94" name="Trapezoid 93"/>
              <p:cNvSpPr/>
              <p:nvPr/>
            </p:nvSpPr>
            <p:spPr>
              <a:xfrm rot="5400000">
                <a:off x="4300540" y="3661596"/>
                <a:ext cx="360040" cy="182880"/>
              </a:xfrm>
              <a:prstGeom prst="trapezoid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429606" y="359206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4429042" y="374023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97" name="Straight Arrow Connector 96"/>
            <p:cNvCxnSpPr/>
            <p:nvPr/>
          </p:nvCxnSpPr>
          <p:spPr>
            <a:xfrm flipV="1">
              <a:off x="2416523" y="3187110"/>
              <a:ext cx="13716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Group 97"/>
            <p:cNvGrpSpPr/>
            <p:nvPr/>
          </p:nvGrpSpPr>
          <p:grpSpPr>
            <a:xfrm rot="16200000">
              <a:off x="1724480" y="3057924"/>
              <a:ext cx="480053" cy="190939"/>
              <a:chOff x="7160095" y="3573016"/>
              <a:chExt cx="360040" cy="190939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7160095" y="3590189"/>
                <a:ext cx="360040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PC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101" name="Straight Arrow Connector 100"/>
            <p:cNvCxnSpPr/>
            <p:nvPr/>
          </p:nvCxnSpPr>
          <p:spPr>
            <a:xfrm flipV="1">
              <a:off x="2058013" y="3129391"/>
              <a:ext cx="18288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lbow Connector 101"/>
            <p:cNvCxnSpPr/>
            <p:nvPr/>
          </p:nvCxnSpPr>
          <p:spPr>
            <a:xfrm>
              <a:off x="3707904" y="2601520"/>
              <a:ext cx="2323308" cy="485004"/>
            </a:xfrm>
            <a:prstGeom prst="bentConnector3">
              <a:avLst>
                <a:gd name="adj1" fmla="val 92228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hape 102"/>
            <p:cNvCxnSpPr/>
            <p:nvPr/>
          </p:nvCxnSpPr>
          <p:spPr>
            <a:xfrm flipV="1">
              <a:off x="5854738" y="2726188"/>
              <a:ext cx="1175060" cy="182880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5834240" y="2888426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7012274" y="2708960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06" name="Elbow Connector 157"/>
            <p:cNvCxnSpPr/>
            <p:nvPr/>
          </p:nvCxnSpPr>
          <p:spPr>
            <a:xfrm rot="10800000" flipV="1">
              <a:off x="2123729" y="2598837"/>
              <a:ext cx="1734810" cy="512064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2106204" y="3112430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08" name="Elbow Connector 107"/>
            <p:cNvCxnSpPr/>
            <p:nvPr/>
          </p:nvCxnSpPr>
          <p:spPr>
            <a:xfrm rot="10800000">
              <a:off x="2236808" y="3285595"/>
              <a:ext cx="5431536" cy="1332148"/>
            </a:xfrm>
            <a:prstGeom prst="bentConnector3">
              <a:avLst>
                <a:gd name="adj1" fmla="val 102389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7677870" y="3465618"/>
              <a:ext cx="0" cy="1161288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7658255" y="3467144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1" name="Elbow Connector 191"/>
            <p:cNvCxnSpPr/>
            <p:nvPr/>
          </p:nvCxnSpPr>
          <p:spPr>
            <a:xfrm rot="5400000" flipH="1" flipV="1">
              <a:off x="3990216" y="4245902"/>
              <a:ext cx="594360" cy="137160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4201871" y="459869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3319286" y="3386173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4273879" y="3302548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5" name="Elbow Connector 114"/>
            <p:cNvCxnSpPr/>
            <p:nvPr/>
          </p:nvCxnSpPr>
          <p:spPr>
            <a:xfrm flipV="1">
              <a:off x="4031336" y="2721158"/>
              <a:ext cx="2148840" cy="792088"/>
            </a:xfrm>
            <a:prstGeom prst="bentConnector3">
              <a:avLst>
                <a:gd name="adj1" fmla="val 268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/>
            <p:cNvSpPr/>
            <p:nvPr/>
          </p:nvSpPr>
          <p:spPr>
            <a:xfrm>
              <a:off x="4072707" y="349152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4154241" y="2721158"/>
              <a:ext cx="0" cy="594360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4216723" y="2727240"/>
              <a:ext cx="0" cy="411480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/>
            <p:cNvSpPr/>
            <p:nvPr/>
          </p:nvSpPr>
          <p:spPr>
            <a:xfrm>
              <a:off x="4140515" y="3302548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4202434" y="311510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4136717" y="2706869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4202434" y="270743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3" name="Elbow Connector 252"/>
            <p:cNvCxnSpPr/>
            <p:nvPr/>
          </p:nvCxnSpPr>
          <p:spPr>
            <a:xfrm flipH="1" flipV="1">
              <a:off x="2551576" y="3571901"/>
              <a:ext cx="3172968" cy="47257"/>
            </a:xfrm>
            <a:prstGeom prst="bentConnector5">
              <a:avLst>
                <a:gd name="adj1" fmla="val -1371"/>
                <a:gd name="adj2" fmla="val -1957397"/>
                <a:gd name="adj3" fmla="val 107315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/>
            <p:cNvSpPr/>
            <p:nvPr/>
          </p:nvSpPr>
          <p:spPr>
            <a:xfrm>
              <a:off x="5752706" y="3600106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5" name="Elbow Connector 124"/>
            <p:cNvCxnSpPr/>
            <p:nvPr/>
          </p:nvCxnSpPr>
          <p:spPr>
            <a:xfrm flipV="1">
              <a:off x="7173814" y="2515223"/>
              <a:ext cx="576062" cy="360039"/>
            </a:xfrm>
            <a:prstGeom prst="bentConnector3">
              <a:avLst>
                <a:gd name="adj1" fmla="val -431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hape 269"/>
            <p:cNvCxnSpPr/>
            <p:nvPr/>
          </p:nvCxnSpPr>
          <p:spPr>
            <a:xfrm rot="5400000" flipH="1" flipV="1">
              <a:off x="6820341" y="3075195"/>
              <a:ext cx="548640" cy="14877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/>
            <p:cNvSpPr/>
            <p:nvPr/>
          </p:nvSpPr>
          <p:spPr>
            <a:xfrm>
              <a:off x="7005983" y="3414751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8" name="Elbow Connector 272"/>
            <p:cNvCxnSpPr>
              <a:stCxn id="84" idx="0"/>
              <a:endCxn id="100" idx="0"/>
            </p:cNvCxnSpPr>
            <p:nvPr/>
          </p:nvCxnSpPr>
          <p:spPr>
            <a:xfrm flipH="1">
              <a:off x="1886211" y="2625335"/>
              <a:ext cx="6055876" cy="528059"/>
            </a:xfrm>
            <a:prstGeom prst="bentConnector5">
              <a:avLst>
                <a:gd name="adj1" fmla="val -1730"/>
                <a:gd name="adj2" fmla="val -54188"/>
                <a:gd name="adj3" fmla="val 102202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oup 128"/>
            <p:cNvGrpSpPr/>
            <p:nvPr/>
          </p:nvGrpSpPr>
          <p:grpSpPr>
            <a:xfrm>
              <a:off x="3502357" y="1197414"/>
              <a:ext cx="1801040" cy="1773672"/>
              <a:chOff x="3502357" y="1376822"/>
              <a:chExt cx="1801040" cy="1773672"/>
            </a:xfrm>
          </p:grpSpPr>
          <p:sp>
            <p:nvSpPr>
              <p:cNvPr id="130" name="Rounded Rectangle 129"/>
              <p:cNvSpPr/>
              <p:nvPr/>
            </p:nvSpPr>
            <p:spPr>
              <a:xfrm>
                <a:off x="4206323" y="1445871"/>
                <a:ext cx="525038" cy="959745"/>
              </a:xfrm>
              <a:prstGeom prst="roundRect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grpSp>
            <p:nvGrpSpPr>
              <p:cNvPr id="132" name="Group 386"/>
              <p:cNvGrpSpPr/>
              <p:nvPr/>
            </p:nvGrpSpPr>
            <p:grpSpPr>
              <a:xfrm>
                <a:off x="3502357" y="1376822"/>
                <a:ext cx="1801040" cy="1773672"/>
                <a:chOff x="3502357" y="1376822"/>
                <a:chExt cx="1801040" cy="1773672"/>
              </a:xfrm>
            </p:grpSpPr>
            <p:grpSp>
              <p:nvGrpSpPr>
                <p:cNvPr id="149" name="Group 384"/>
                <p:cNvGrpSpPr/>
                <p:nvPr/>
              </p:nvGrpSpPr>
              <p:grpSpPr>
                <a:xfrm>
                  <a:off x="3502357" y="1376822"/>
                  <a:ext cx="1801040" cy="1010006"/>
                  <a:chOff x="3502357" y="1376822"/>
                  <a:chExt cx="1801040" cy="1010006"/>
                </a:xfrm>
              </p:grpSpPr>
              <p:sp>
                <p:nvSpPr>
                  <p:cNvPr id="136" name="TextBox 135"/>
                  <p:cNvSpPr txBox="1"/>
                  <p:nvPr/>
                </p:nvSpPr>
                <p:spPr>
                  <a:xfrm>
                    <a:off x="3502357" y="1376822"/>
                    <a:ext cx="784190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PCWriteCond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37" name="TextBox 136"/>
                  <p:cNvSpPr txBox="1"/>
                  <p:nvPr/>
                </p:nvSpPr>
                <p:spPr>
                  <a:xfrm>
                    <a:off x="3674855" y="1518530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PCWrite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38" name="TextBox 137"/>
                  <p:cNvSpPr txBox="1"/>
                  <p:nvPr/>
                </p:nvSpPr>
                <p:spPr>
                  <a:xfrm>
                    <a:off x="3820110" y="1647253"/>
                    <a:ext cx="402675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IorD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39" name="TextBox 138"/>
                  <p:cNvSpPr txBox="1"/>
                  <p:nvPr/>
                </p:nvSpPr>
                <p:spPr>
                  <a:xfrm>
                    <a:off x="3674856" y="1783288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MemRead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3647605" y="1915666"/>
                    <a:ext cx="620683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MemWrite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3630483" y="2048045"/>
                    <a:ext cx="620683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MemtoReg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3668505" y="2186773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IRWrite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4682714" y="1459913"/>
                    <a:ext cx="620683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PCSource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4" name="TextBox 143"/>
                  <p:cNvSpPr txBox="1"/>
                  <p:nvPr/>
                </p:nvSpPr>
                <p:spPr>
                  <a:xfrm>
                    <a:off x="4694155" y="1582285"/>
                    <a:ext cx="457177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ALUOp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4682975" y="1724671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ALUSrcB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4682975" y="1857050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ALUSrcA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4679540" y="1989428"/>
                    <a:ext cx="620683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RegWrite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4682328" y="2121807"/>
                    <a:ext cx="511679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RegDst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sp>
              <p:nvSpPr>
                <p:cNvPr id="133" name="TextBox 132"/>
                <p:cNvSpPr txBox="1"/>
                <p:nvPr/>
              </p:nvSpPr>
              <p:spPr>
                <a:xfrm>
                  <a:off x="4227217" y="2231720"/>
                  <a:ext cx="511679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Opcode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4268553" y="1448930"/>
                  <a:ext cx="393944" cy="23698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txBody>
                <a:bodyPr wrap="square" lIns="27432" tIns="54864" rIns="27432" bIns="27432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Control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Unit</a:t>
                  </a:r>
                  <a:endParaRPr kumimoji="0" lang="en-CA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cxnSp>
              <p:nvCxnSpPr>
                <p:cNvPr id="135" name="Elbow Connector 134"/>
                <p:cNvCxnSpPr/>
                <p:nvPr/>
              </p:nvCxnSpPr>
              <p:spPr>
                <a:xfrm rot="5400000" flipH="1" flipV="1">
                  <a:off x="3879003" y="2546366"/>
                  <a:ext cx="735352" cy="472904"/>
                </a:xfrm>
                <a:prstGeom prst="bentConnector3">
                  <a:avLst>
                    <a:gd name="adj1" fmla="val 1426"/>
                  </a:avLst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2" name="Group 148"/>
            <p:cNvGrpSpPr/>
            <p:nvPr/>
          </p:nvGrpSpPr>
          <p:grpSpPr>
            <a:xfrm>
              <a:off x="5224835" y="4219037"/>
              <a:ext cx="480053" cy="182880"/>
              <a:chOff x="7156521" y="3573016"/>
              <a:chExt cx="360040" cy="182880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7156521" y="3582542"/>
                <a:ext cx="360040" cy="1692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Shift left 2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162" name="Group 151"/>
            <p:cNvGrpSpPr/>
            <p:nvPr/>
          </p:nvGrpSpPr>
          <p:grpSpPr>
            <a:xfrm>
              <a:off x="4716016" y="4183380"/>
              <a:ext cx="360040" cy="246222"/>
              <a:chOff x="7156521" y="3571164"/>
              <a:chExt cx="360040" cy="196062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7156521" y="3571164"/>
                <a:ext cx="360040" cy="19606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Sign extend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155" name="Elbow Connector 293"/>
            <p:cNvCxnSpPr/>
            <p:nvPr/>
          </p:nvCxnSpPr>
          <p:spPr>
            <a:xfrm rot="16200000" flipH="1">
              <a:off x="4025780" y="3639476"/>
              <a:ext cx="755450" cy="625021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 flipV="1">
              <a:off x="5071293" y="4300571"/>
              <a:ext cx="164592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Elbow Connector 293"/>
            <p:cNvCxnSpPr/>
            <p:nvPr/>
          </p:nvCxnSpPr>
          <p:spPr>
            <a:xfrm flipV="1">
              <a:off x="5138538" y="3813467"/>
              <a:ext cx="897240" cy="32403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5138538" y="4132740"/>
              <a:ext cx="0" cy="173736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Elbow Connector 293"/>
            <p:cNvCxnSpPr/>
            <p:nvPr/>
          </p:nvCxnSpPr>
          <p:spPr>
            <a:xfrm flipV="1">
              <a:off x="5690599" y="3910225"/>
              <a:ext cx="347472" cy="38404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val 159"/>
            <p:cNvSpPr/>
            <p:nvPr/>
          </p:nvSpPr>
          <p:spPr>
            <a:xfrm>
              <a:off x="5119486" y="428628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61" name="Elbow Connector 293"/>
            <p:cNvCxnSpPr>
              <a:stCxn id="116" idx="4"/>
              <a:endCxn id="33" idx="2"/>
            </p:cNvCxnSpPr>
            <p:nvPr/>
          </p:nvCxnSpPr>
          <p:spPr>
            <a:xfrm rot="16200000" flipH="1">
              <a:off x="5291486" y="2327606"/>
              <a:ext cx="311943" cy="2712925"/>
            </a:xfrm>
            <a:prstGeom prst="bentConnector3">
              <a:avLst>
                <a:gd name="adj1" fmla="val 175451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3" name="Group 161"/>
            <p:cNvGrpSpPr/>
            <p:nvPr/>
          </p:nvGrpSpPr>
          <p:grpSpPr>
            <a:xfrm>
              <a:off x="1956966" y="1186760"/>
              <a:ext cx="5893410" cy="3074185"/>
              <a:chOff x="1956966" y="1366168"/>
              <a:chExt cx="5893410" cy="3074185"/>
            </a:xfrm>
          </p:grpSpPr>
          <p:grpSp>
            <p:nvGrpSpPr>
              <p:cNvPr id="166" name="Group 385"/>
              <p:cNvGrpSpPr/>
              <p:nvPr/>
            </p:nvGrpSpPr>
            <p:grpSpPr>
              <a:xfrm>
                <a:off x="1956966" y="1366168"/>
                <a:ext cx="5893410" cy="3074185"/>
                <a:chOff x="1956966" y="1366168"/>
                <a:chExt cx="5893410" cy="3074185"/>
              </a:xfrm>
            </p:grpSpPr>
            <p:cxnSp>
              <p:nvCxnSpPr>
                <p:cNvPr id="165" name="Shape 164"/>
                <p:cNvCxnSpPr/>
                <p:nvPr/>
              </p:nvCxnSpPr>
              <p:spPr>
                <a:xfrm>
                  <a:off x="3557537" y="1404268"/>
                  <a:ext cx="3132920" cy="1892808"/>
                </a:xfrm>
                <a:prstGeom prst="bentConnector2">
                  <a:avLst/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2" name="Group 383"/>
                <p:cNvGrpSpPr/>
                <p:nvPr/>
              </p:nvGrpSpPr>
              <p:grpSpPr>
                <a:xfrm>
                  <a:off x="1956966" y="1366168"/>
                  <a:ext cx="5893410" cy="3074185"/>
                  <a:chOff x="1956966" y="1366168"/>
                  <a:chExt cx="5893410" cy="3074185"/>
                </a:xfrm>
              </p:grpSpPr>
              <p:cxnSp>
                <p:nvCxnSpPr>
                  <p:cNvPr id="167" name="Elbow Connector 166"/>
                  <p:cNvCxnSpPr/>
                  <p:nvPr/>
                </p:nvCxnSpPr>
                <p:spPr>
                  <a:xfrm rot="5400000">
                    <a:off x="3643069" y="2447110"/>
                    <a:ext cx="648072" cy="438912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Elbow Connector 322"/>
                  <p:cNvCxnSpPr/>
                  <p:nvPr/>
                </p:nvCxnSpPr>
                <p:spPr>
                  <a:xfrm rot="10800000" flipH="1" flipV="1">
                    <a:off x="4190752" y="2200073"/>
                    <a:ext cx="247520" cy="2240280"/>
                  </a:xfrm>
                  <a:prstGeom prst="bentConnector4">
                    <a:avLst>
                      <a:gd name="adj1" fmla="val -371990"/>
                      <a:gd name="adj2" fmla="val 10708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Elbow Connector 168"/>
                  <p:cNvCxnSpPr/>
                  <p:nvPr/>
                </p:nvCxnSpPr>
                <p:spPr>
                  <a:xfrm rot="5400000">
                    <a:off x="3027050" y="2057038"/>
                    <a:ext cx="1143000" cy="1188720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Elbow Connector 169"/>
                  <p:cNvCxnSpPr/>
                  <p:nvPr/>
                </p:nvCxnSpPr>
                <p:spPr>
                  <a:xfrm rot="5400000">
                    <a:off x="2877080" y="1898274"/>
                    <a:ext cx="1252728" cy="1371600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Elbow Connector 170"/>
                  <p:cNvCxnSpPr/>
                  <p:nvPr/>
                </p:nvCxnSpPr>
                <p:spPr>
                  <a:xfrm rot="5400000">
                    <a:off x="2549784" y="1591460"/>
                    <a:ext cx="1417320" cy="1856232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6" name="Group 382"/>
                  <p:cNvGrpSpPr/>
                  <p:nvPr/>
                </p:nvGrpSpPr>
                <p:grpSpPr>
                  <a:xfrm>
                    <a:off x="1956966" y="1366168"/>
                    <a:ext cx="2243083" cy="1746880"/>
                    <a:chOff x="1956966" y="1366168"/>
                    <a:chExt cx="2243083" cy="1746880"/>
                  </a:xfrm>
                </p:grpSpPr>
                <p:cxnSp>
                  <p:nvCxnSpPr>
                    <p:cNvPr id="184" name="Elbow Connector 183"/>
                    <p:cNvCxnSpPr/>
                    <p:nvPr/>
                  </p:nvCxnSpPr>
                  <p:spPr>
                    <a:xfrm rot="5400000">
                      <a:off x="1682646" y="1924328"/>
                      <a:ext cx="1463040" cy="914400"/>
                    </a:xfrm>
                    <a:prstGeom prst="bentConnector3">
                      <a:avLst>
                        <a:gd name="adj1" fmla="val -951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5" name="Flowchart: Delay 184"/>
                    <p:cNvSpPr/>
                    <p:nvPr/>
                  </p:nvSpPr>
                  <p:spPr>
                    <a:xfrm flipH="1">
                      <a:off x="3304942" y="1366168"/>
                      <a:ext cx="258945" cy="196373"/>
                    </a:xfrm>
                    <a:prstGeom prst="flowChartDelay">
                      <a:avLst/>
                    </a:prstGeom>
                    <a:noFill/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6" name="Moon 185"/>
                    <p:cNvSpPr/>
                    <p:nvPr/>
                  </p:nvSpPr>
                  <p:spPr>
                    <a:xfrm>
                      <a:off x="2862858" y="1544092"/>
                      <a:ext cx="288032" cy="189974"/>
                    </a:xfrm>
                    <a:prstGeom prst="moon">
                      <a:avLst>
                        <a:gd name="adj" fmla="val 82067"/>
                      </a:avLst>
                    </a:prstGeom>
                    <a:noFill/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187" name="Straight Connector 186"/>
                    <p:cNvCxnSpPr/>
                    <p:nvPr/>
                  </p:nvCxnSpPr>
                  <p:spPr>
                    <a:xfrm>
                      <a:off x="3112790" y="1675408"/>
                      <a:ext cx="1087259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" name="Straight Connector 187"/>
                    <p:cNvCxnSpPr/>
                    <p:nvPr/>
                  </p:nvCxnSpPr>
                  <p:spPr>
                    <a:xfrm>
                      <a:off x="3576588" y="1529234"/>
                      <a:ext cx="61264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" name="Elbow Connector 188"/>
                    <p:cNvCxnSpPr/>
                    <p:nvPr/>
                  </p:nvCxnSpPr>
                  <p:spPr>
                    <a:xfrm rot="10800000" flipV="1">
                      <a:off x="3099237" y="1470169"/>
                      <a:ext cx="205706" cy="137160"/>
                    </a:xfrm>
                    <a:prstGeom prst="bentConnector3">
                      <a:avLst>
                        <a:gd name="adj1" fmla="val 37652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3" name="Elbow Connector 354"/>
                  <p:cNvCxnSpPr/>
                  <p:nvPr/>
                </p:nvCxnSpPr>
                <p:spPr>
                  <a:xfrm>
                    <a:off x="4741416" y="1608471"/>
                    <a:ext cx="3108960" cy="1005840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Elbow Connector 354"/>
                  <p:cNvCxnSpPr/>
                  <p:nvPr/>
                </p:nvCxnSpPr>
                <p:spPr>
                  <a:xfrm>
                    <a:off x="4741416" y="1724493"/>
                    <a:ext cx="2057400" cy="2346058"/>
                  </a:xfrm>
                  <a:prstGeom prst="bentConnector4">
                    <a:avLst>
                      <a:gd name="adj1" fmla="val 114915"/>
                      <a:gd name="adj2" fmla="val 109744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Elbow Connector 354"/>
                  <p:cNvCxnSpPr/>
                  <p:nvPr/>
                </p:nvCxnSpPr>
                <p:spPr>
                  <a:xfrm>
                    <a:off x="4735066" y="1997348"/>
                    <a:ext cx="1371600" cy="1188720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8" name="Group 381"/>
                  <p:cNvGrpSpPr/>
                  <p:nvPr/>
                </p:nvGrpSpPr>
                <p:grpSpPr>
                  <a:xfrm>
                    <a:off x="4747766" y="1885082"/>
                    <a:ext cx="1375266" cy="1852268"/>
                    <a:chOff x="4747766" y="1885082"/>
                    <a:chExt cx="1375266" cy="1852268"/>
                  </a:xfrm>
                </p:grpSpPr>
                <p:cxnSp>
                  <p:nvCxnSpPr>
                    <p:cNvPr id="182" name="Elbow Connector 354"/>
                    <p:cNvCxnSpPr/>
                    <p:nvPr/>
                  </p:nvCxnSpPr>
                  <p:spPr>
                    <a:xfrm>
                      <a:off x="4747766" y="1885082"/>
                      <a:ext cx="1188720" cy="1737360"/>
                    </a:xfrm>
                    <a:prstGeom prst="bentConnector2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" name="Elbow Connector 354"/>
                    <p:cNvCxnSpPr/>
                    <p:nvPr/>
                  </p:nvCxnSpPr>
                  <p:spPr>
                    <a:xfrm>
                      <a:off x="5940152" y="3618478"/>
                      <a:ext cx="182880" cy="118872"/>
                    </a:xfrm>
                    <a:prstGeom prst="bentConnector2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7" name="Elbow Connector 354"/>
                  <p:cNvCxnSpPr/>
                  <p:nvPr/>
                </p:nvCxnSpPr>
                <p:spPr>
                  <a:xfrm>
                    <a:off x="4743574" y="2144896"/>
                    <a:ext cx="548640" cy="1024128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90" name="Group 380"/>
                  <p:cNvGrpSpPr/>
                  <p:nvPr/>
                </p:nvGrpSpPr>
                <p:grpSpPr>
                  <a:xfrm>
                    <a:off x="4456571" y="2283222"/>
                    <a:ext cx="378443" cy="1318372"/>
                    <a:chOff x="4456571" y="2283222"/>
                    <a:chExt cx="378443" cy="1318372"/>
                  </a:xfrm>
                </p:grpSpPr>
                <p:cxnSp>
                  <p:nvCxnSpPr>
                    <p:cNvPr id="179" name="Elbow Connector 354"/>
                    <p:cNvCxnSpPr/>
                    <p:nvPr/>
                  </p:nvCxnSpPr>
                  <p:spPr>
                    <a:xfrm rot="5400000">
                      <a:off x="4330070" y="2506102"/>
                      <a:ext cx="720080" cy="274320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Elbow Connector 354"/>
                    <p:cNvCxnSpPr/>
                    <p:nvPr/>
                  </p:nvCxnSpPr>
                  <p:spPr>
                    <a:xfrm rot="5400000" flipH="1" flipV="1">
                      <a:off x="4199970" y="3253553"/>
                      <a:ext cx="604642" cy="91440"/>
                    </a:xfrm>
                    <a:prstGeom prst="bentConnector3">
                      <a:avLst>
                        <a:gd name="adj1" fmla="val 62603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" name="Straight Connector 180"/>
                    <p:cNvCxnSpPr/>
                    <p:nvPr/>
                  </p:nvCxnSpPr>
                  <p:spPr>
                    <a:xfrm flipH="1">
                      <a:off x="4743574" y="2283222"/>
                      <a:ext cx="9144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164" name="Oval 163"/>
              <p:cNvSpPr/>
              <p:nvPr/>
            </p:nvSpPr>
            <p:spPr>
              <a:xfrm>
                <a:off x="6780943" y="4277728"/>
                <a:ext cx="36576" cy="36576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1" name="Slide Number Placeholder 19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216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32656"/>
            <a:ext cx="7772400" cy="914400"/>
          </a:xfrm>
        </p:spPr>
        <p:txBody>
          <a:bodyPr/>
          <a:lstStyle/>
          <a:p>
            <a:r>
              <a:rPr lang="en-US" dirty="0"/>
              <a:t>Example #1: Incrementing PC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560" y="5013176"/>
            <a:ext cx="8280920" cy="14401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Step #1: Determine data source and destination.</a:t>
            </a:r>
          </a:p>
          <a:p>
            <a:pPr lvl="1"/>
            <a:r>
              <a:rPr lang="en-US" dirty="0"/>
              <a:t>Program counter provides source,</a:t>
            </a:r>
          </a:p>
          <a:p>
            <a:pPr lvl="1"/>
            <a:r>
              <a:rPr lang="en-US" dirty="0"/>
              <a:t>Program counter is also destination. </a:t>
            </a:r>
            <a:endParaRPr lang="en-CA" dirty="0"/>
          </a:p>
        </p:txBody>
      </p:sp>
      <p:grpSp>
        <p:nvGrpSpPr>
          <p:cNvPr id="4" name="Group 189"/>
          <p:cNvGrpSpPr/>
          <p:nvPr/>
        </p:nvGrpSpPr>
        <p:grpSpPr>
          <a:xfrm>
            <a:off x="3335318" y="1233368"/>
            <a:ext cx="6073050" cy="3448508"/>
            <a:chOff x="1869037" y="1186760"/>
            <a:chExt cx="6073050" cy="3448508"/>
          </a:xfrm>
        </p:grpSpPr>
        <p:grpSp>
          <p:nvGrpSpPr>
            <p:cNvPr id="5" name="Group 3"/>
            <p:cNvGrpSpPr/>
            <p:nvPr/>
          </p:nvGrpSpPr>
          <p:grpSpPr>
            <a:xfrm>
              <a:off x="4696964" y="2875653"/>
              <a:ext cx="2332834" cy="1166027"/>
              <a:chOff x="4696964" y="3055061"/>
              <a:chExt cx="2332834" cy="1166027"/>
            </a:xfrm>
          </p:grpSpPr>
          <p:grpSp>
            <p:nvGrpSpPr>
              <p:cNvPr id="6" name="Group 25"/>
              <p:cNvGrpSpPr/>
              <p:nvPr/>
            </p:nvGrpSpPr>
            <p:grpSpPr>
              <a:xfrm>
                <a:off x="4696964" y="3055061"/>
                <a:ext cx="748658" cy="1065441"/>
                <a:chOff x="4490466" y="3083639"/>
                <a:chExt cx="748658" cy="1065441"/>
              </a:xfrm>
            </p:grpSpPr>
            <p:sp>
              <p:nvSpPr>
                <p:cNvPr id="39" name="Rectangle 6"/>
                <p:cNvSpPr/>
                <p:nvPr/>
              </p:nvSpPr>
              <p:spPr>
                <a:xfrm>
                  <a:off x="4499992" y="3212976"/>
                  <a:ext cx="720080" cy="936104"/>
                </a:xfrm>
                <a:prstGeom prst="rect">
                  <a:avLst/>
                </a:prstGeom>
                <a:solidFill>
                  <a:srgbClr val="002060"/>
                </a:solidFill>
                <a:ln w="28575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TextBox 7"/>
                <p:cNvSpPr txBox="1"/>
                <p:nvPr/>
              </p:nvSpPr>
              <p:spPr>
                <a:xfrm>
                  <a:off x="4548185" y="3232028"/>
                  <a:ext cx="288032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</a:t>
                  </a: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</a:t>
                  </a: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 1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1" name="TextBox 8"/>
                <p:cNvSpPr txBox="1"/>
                <p:nvPr/>
              </p:nvSpPr>
              <p:spPr>
                <a:xfrm>
                  <a:off x="4548185" y="3441590"/>
                  <a:ext cx="288032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</a:t>
                  </a: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</a:t>
                  </a: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 2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2" name="TextBox 9"/>
                <p:cNvSpPr txBox="1"/>
                <p:nvPr/>
              </p:nvSpPr>
              <p:spPr>
                <a:xfrm>
                  <a:off x="4548185" y="3674519"/>
                  <a:ext cx="288032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Write </a:t>
                  </a: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</a:t>
                  </a: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 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3" name="TextBox 10"/>
                <p:cNvSpPr txBox="1"/>
                <p:nvPr/>
              </p:nvSpPr>
              <p:spPr>
                <a:xfrm>
                  <a:off x="4548185" y="3898370"/>
                  <a:ext cx="288032" cy="250710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Write data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4" name="TextBox 11"/>
                <p:cNvSpPr txBox="1"/>
                <p:nvPr/>
              </p:nvSpPr>
              <p:spPr>
                <a:xfrm>
                  <a:off x="4941566" y="3356992"/>
                  <a:ext cx="297558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data 1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5" name="TextBox 12"/>
                <p:cNvSpPr txBox="1"/>
                <p:nvPr/>
              </p:nvSpPr>
              <p:spPr>
                <a:xfrm>
                  <a:off x="4932040" y="3686835"/>
                  <a:ext cx="297558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data 2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4490466" y="3083639"/>
                  <a:ext cx="451100" cy="132344"/>
                </a:xfrm>
                <a:prstGeom prst="rect">
                  <a:avLst/>
                </a:prstGeom>
                <a:noFill/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txBody>
                <a:bodyPr wrap="square" lIns="27432" tIns="27432" rIns="27432" bIns="27432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Registers</a:t>
                  </a:r>
                  <a:endParaRPr kumimoji="0" lang="en-CA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grpSp>
            <p:nvGrpSpPr>
              <p:cNvPr id="9" name="Group 39"/>
              <p:cNvGrpSpPr/>
              <p:nvPr/>
            </p:nvGrpSpPr>
            <p:grpSpPr>
              <a:xfrm>
                <a:off x="6045304" y="3140968"/>
                <a:ext cx="984494" cy="1080120"/>
                <a:chOff x="6045304" y="3140968"/>
                <a:chExt cx="984494" cy="1080120"/>
              </a:xfrm>
            </p:grpSpPr>
            <p:grpSp>
              <p:nvGrpSpPr>
                <p:cNvPr id="10" name="Group 24"/>
                <p:cNvGrpSpPr/>
                <p:nvPr/>
              </p:nvGrpSpPr>
              <p:grpSpPr>
                <a:xfrm>
                  <a:off x="6372200" y="3140968"/>
                  <a:ext cx="657598" cy="942975"/>
                  <a:chOff x="6372200" y="3140968"/>
                  <a:chExt cx="657598" cy="942975"/>
                </a:xfrm>
              </p:grpSpPr>
              <p:grpSp>
                <p:nvGrpSpPr>
                  <p:cNvPr id="19" name="Group 20"/>
                  <p:cNvGrpSpPr/>
                  <p:nvPr/>
                </p:nvGrpSpPr>
                <p:grpSpPr>
                  <a:xfrm>
                    <a:off x="6372200" y="3140968"/>
                    <a:ext cx="657598" cy="942975"/>
                    <a:chOff x="6372200" y="3140968"/>
                    <a:chExt cx="657598" cy="942975"/>
                  </a:xfrm>
                </p:grpSpPr>
                <p:sp>
                  <p:nvSpPr>
                    <p:cNvPr id="34" name="Freeform 33"/>
                    <p:cNvSpPr/>
                    <p:nvPr/>
                  </p:nvSpPr>
                  <p:spPr>
                    <a:xfrm>
                      <a:off x="6372200" y="3140968"/>
                      <a:ext cx="590550" cy="942975"/>
                    </a:xfrm>
                    <a:custGeom>
                      <a:avLst/>
                      <a:gdLst>
                        <a:gd name="connsiteX0" fmla="*/ 0 w 590550"/>
                        <a:gd name="connsiteY0" fmla="*/ 0 h 942975"/>
                        <a:gd name="connsiteX1" fmla="*/ 590550 w 590550"/>
                        <a:gd name="connsiteY1" fmla="*/ 295275 h 942975"/>
                        <a:gd name="connsiteX2" fmla="*/ 590550 w 590550"/>
                        <a:gd name="connsiteY2" fmla="*/ 652463 h 942975"/>
                        <a:gd name="connsiteX3" fmla="*/ 4763 w 590550"/>
                        <a:gd name="connsiteY3" fmla="*/ 942975 h 942975"/>
                        <a:gd name="connsiteX4" fmla="*/ 4763 w 590550"/>
                        <a:gd name="connsiteY4" fmla="*/ 600075 h 942975"/>
                        <a:gd name="connsiteX5" fmla="*/ 142875 w 590550"/>
                        <a:gd name="connsiteY5" fmla="*/ 471488 h 942975"/>
                        <a:gd name="connsiteX6" fmla="*/ 4763 w 590550"/>
                        <a:gd name="connsiteY6" fmla="*/ 338138 h 942975"/>
                        <a:gd name="connsiteX7" fmla="*/ 0 w 590550"/>
                        <a:gd name="connsiteY7" fmla="*/ 0 h 9429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90550" h="942975">
                          <a:moveTo>
                            <a:pt x="0" y="0"/>
                          </a:moveTo>
                          <a:lnTo>
                            <a:pt x="590550" y="295275"/>
                          </a:lnTo>
                          <a:lnTo>
                            <a:pt x="590550" y="652463"/>
                          </a:lnTo>
                          <a:lnTo>
                            <a:pt x="4763" y="942975"/>
                          </a:lnTo>
                          <a:lnTo>
                            <a:pt x="4763" y="600075"/>
                          </a:lnTo>
                          <a:lnTo>
                            <a:pt x="142875" y="471488"/>
                          </a:lnTo>
                          <a:lnTo>
                            <a:pt x="4763" y="338138"/>
                          </a:lnTo>
                          <a:cubicBezTo>
                            <a:pt x="3175" y="225425"/>
                            <a:pt x="1588" y="112713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6732240" y="3509392"/>
                      <a:ext cx="297558" cy="2507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ALU result</a:t>
                      </a:r>
                      <a:endParaRPr kumimoji="0" lang="en-CA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  <p:sp>
                  <p:nvSpPr>
                    <p:cNvPr id="36" name="TextBox 16"/>
                    <p:cNvSpPr txBox="1"/>
                    <p:nvPr/>
                  </p:nvSpPr>
                  <p:spPr>
                    <a:xfrm>
                      <a:off x="6592987" y="3299273"/>
                      <a:ext cx="207640" cy="17376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Zero</a:t>
                      </a:r>
                      <a:endParaRPr kumimoji="0" lang="en-CA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  <p:sp>
                  <p:nvSpPr>
                    <p:cNvPr id="37" name="TextBox 18"/>
                    <p:cNvSpPr txBox="1"/>
                    <p:nvPr/>
                  </p:nvSpPr>
                  <p:spPr>
                    <a:xfrm>
                      <a:off x="6405541" y="3251080"/>
                      <a:ext cx="110675" cy="1692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A</a:t>
                      </a:r>
                      <a:endParaRPr kumimoji="0" lang="en-CA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6405541" y="3827900"/>
                      <a:ext cx="110675" cy="1692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B</a:t>
                      </a:r>
                      <a:endParaRPr kumimoji="0" lang="en-CA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</p:grpSp>
              <p:sp>
                <p:nvSpPr>
                  <p:cNvPr id="33" name="TextBox 32"/>
                  <p:cNvSpPr txBox="1"/>
                  <p:nvPr/>
                </p:nvSpPr>
                <p:spPr>
                  <a:xfrm rot="20031920">
                    <a:off x="6660472" y="3893870"/>
                    <a:ext cx="228600" cy="132344"/>
                  </a:xfrm>
                  <a:prstGeom prst="rect">
                    <a:avLst/>
                  </a:prstGeom>
                  <a:noFill/>
                  <a:ln w="12700"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txBody>
                  <a:bodyPr wrap="square" lIns="27432" tIns="27432" rIns="27432" bIns="27432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ALU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grpSp>
              <p:nvGrpSpPr>
                <p:cNvPr id="20" name="Group 29"/>
                <p:cNvGrpSpPr/>
                <p:nvPr/>
              </p:nvGrpSpPr>
              <p:grpSpPr>
                <a:xfrm>
                  <a:off x="6045304" y="3179635"/>
                  <a:ext cx="182880" cy="360040"/>
                  <a:chOff x="5651923" y="3212976"/>
                  <a:chExt cx="182880" cy="360040"/>
                </a:xfrm>
              </p:grpSpPr>
              <p:sp>
                <p:nvSpPr>
                  <p:cNvPr id="29" name="Trapezoid 28"/>
                  <p:cNvSpPr/>
                  <p:nvPr/>
                </p:nvSpPr>
                <p:spPr>
                  <a:xfrm rot="5400000">
                    <a:off x="5563343" y="3301556"/>
                    <a:ext cx="360040" cy="182880"/>
                  </a:xfrm>
                  <a:prstGeom prst="trapezoid">
                    <a:avLst/>
                  </a:prstGeom>
                  <a:solidFill>
                    <a:srgbClr val="002060"/>
                  </a:solidFill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5681261" y="3227265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0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680698" y="3375435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1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grpSp>
              <p:nvGrpSpPr>
                <p:cNvPr id="21" name="Group 35"/>
                <p:cNvGrpSpPr/>
                <p:nvPr/>
              </p:nvGrpSpPr>
              <p:grpSpPr>
                <a:xfrm>
                  <a:off x="6045304" y="3717032"/>
                  <a:ext cx="182880" cy="504056"/>
                  <a:chOff x="5652120" y="3573016"/>
                  <a:chExt cx="182880" cy="504056"/>
                </a:xfrm>
              </p:grpSpPr>
              <p:sp>
                <p:nvSpPr>
                  <p:cNvPr id="24" name="Trapezoid 23"/>
                  <p:cNvSpPr/>
                  <p:nvPr/>
                </p:nvSpPr>
                <p:spPr>
                  <a:xfrm rot="5400000">
                    <a:off x="5491532" y="3733604"/>
                    <a:ext cx="504056" cy="182880"/>
                  </a:xfrm>
                  <a:prstGeom prst="trapezoid">
                    <a:avLst/>
                  </a:prstGeom>
                  <a:solidFill>
                    <a:srgbClr val="002060"/>
                  </a:solidFill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5681458" y="3587305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0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5680895" y="3672993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1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5676498" y="3768283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2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5675935" y="3858734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3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cxnSp>
              <p:nvCxnSpPr>
                <p:cNvPr id="22" name="Straight Arrow Connector 21"/>
                <p:cNvCxnSpPr/>
                <p:nvPr/>
              </p:nvCxnSpPr>
              <p:spPr>
                <a:xfrm flipV="1">
                  <a:off x="6228184" y="3894389"/>
                  <a:ext cx="144016" cy="0"/>
                </a:xfrm>
                <a:prstGeom prst="straightConnector1">
                  <a:avLst/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6228184" y="3309362"/>
                  <a:ext cx="144016" cy="0"/>
                </a:xfrm>
                <a:prstGeom prst="straightConnector1">
                  <a:avLst/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Straight Arrow Connector 6"/>
              <p:cNvCxnSpPr/>
              <p:nvPr/>
            </p:nvCxnSpPr>
            <p:spPr>
              <a:xfrm flipV="1">
                <a:off x="5892522" y="3889626"/>
                <a:ext cx="144016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5815188" y="3802720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4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grpSp>
            <p:nvGrpSpPr>
              <p:cNvPr id="32" name="Group 47"/>
              <p:cNvGrpSpPr/>
              <p:nvPr/>
            </p:nvGrpSpPr>
            <p:grpSpPr>
              <a:xfrm>
                <a:off x="5570586" y="3284984"/>
                <a:ext cx="144016" cy="288032"/>
                <a:chOff x="5364088" y="3212976"/>
                <a:chExt cx="144016" cy="288032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5364088" y="3212976"/>
                  <a:ext cx="144016" cy="288032"/>
                </a:xfrm>
                <a:prstGeom prst="rect">
                  <a:avLst/>
                </a:prstGeom>
                <a:solidFill>
                  <a:srgbClr val="002060"/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5364088" y="3284984"/>
                  <a:ext cx="135632" cy="173766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A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5570586" y="3645024"/>
                <a:ext cx="144016" cy="288032"/>
                <a:chOff x="5364088" y="3645024"/>
                <a:chExt cx="144016" cy="288032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5364088" y="3645024"/>
                  <a:ext cx="144016" cy="288032"/>
                </a:xfrm>
                <a:prstGeom prst="rect">
                  <a:avLst/>
                </a:prstGeom>
                <a:solidFill>
                  <a:srgbClr val="002060"/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5364088" y="3717032"/>
                  <a:ext cx="135632" cy="173766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B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 flipV="1">
                <a:off x="5714602" y="3798566"/>
                <a:ext cx="320040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5714602" y="3424237"/>
                <a:ext cx="320040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5426570" y="3789040"/>
                <a:ext cx="144016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5431333" y="3429000"/>
                <a:ext cx="144016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46"/>
            <p:cNvGrpSpPr/>
            <p:nvPr/>
          </p:nvGrpSpPr>
          <p:grpSpPr>
            <a:xfrm>
              <a:off x="3491880" y="2817544"/>
              <a:ext cx="523108" cy="1107115"/>
              <a:chOff x="3914402" y="3179245"/>
              <a:chExt cx="523108" cy="1107115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3923928" y="3179245"/>
                <a:ext cx="513582" cy="897827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938217" y="3203450"/>
                <a:ext cx="460626" cy="2507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[31-26]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914402" y="4077072"/>
                <a:ext cx="432048" cy="209288"/>
              </a:xfrm>
              <a:prstGeom prst="rect">
                <a:avLst/>
              </a:prstGeom>
              <a:noFill/>
              <a:ln w="127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txBody>
              <a:bodyPr wrap="square" lIns="27432" tIns="27432" rIns="27432" bIns="27432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 Register</a:t>
                </a:r>
                <a:endParaRPr kumimoji="0" lang="en-CA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938217" y="3394314"/>
                <a:ext cx="460626" cy="2507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[25-21]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938217" y="3573016"/>
                <a:ext cx="460626" cy="2507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[20-16]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938217" y="3763880"/>
                <a:ext cx="460626" cy="2507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[15-0]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59" name="Group 53"/>
            <p:cNvGrpSpPr/>
            <p:nvPr/>
          </p:nvGrpSpPr>
          <p:grpSpPr>
            <a:xfrm>
              <a:off x="4389120" y="3403134"/>
              <a:ext cx="164592" cy="360040"/>
              <a:chOff x="4389120" y="3573016"/>
              <a:chExt cx="182880" cy="360040"/>
            </a:xfrm>
          </p:grpSpPr>
          <p:sp>
            <p:nvSpPr>
              <p:cNvPr id="55" name="Trapezoid 54"/>
              <p:cNvSpPr/>
              <p:nvPr/>
            </p:nvSpPr>
            <p:spPr>
              <a:xfrm rot="5400000">
                <a:off x="4300540" y="3661596"/>
                <a:ext cx="360040" cy="182880"/>
              </a:xfrm>
              <a:prstGeom prst="trapezoid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429606" y="359206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429042" y="374023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58" name="Straight Arrow Connector 57"/>
            <p:cNvCxnSpPr/>
            <p:nvPr/>
          </p:nvCxnSpPr>
          <p:spPr>
            <a:xfrm flipV="1">
              <a:off x="4552948" y="3566765"/>
              <a:ext cx="144016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58"/>
            <p:cNvGrpSpPr/>
            <p:nvPr/>
          </p:nvGrpSpPr>
          <p:grpSpPr>
            <a:xfrm>
              <a:off x="4355976" y="3921479"/>
              <a:ext cx="164592" cy="360040"/>
              <a:chOff x="4389120" y="3573016"/>
              <a:chExt cx="182880" cy="360040"/>
            </a:xfrm>
          </p:grpSpPr>
          <p:sp>
            <p:nvSpPr>
              <p:cNvPr id="60" name="Trapezoid 59"/>
              <p:cNvSpPr/>
              <p:nvPr/>
            </p:nvSpPr>
            <p:spPr>
              <a:xfrm rot="5400000">
                <a:off x="4300540" y="3661596"/>
                <a:ext cx="360040" cy="182880"/>
              </a:xfrm>
              <a:prstGeom prst="trapezoid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429606" y="359206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429042" y="374023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63" name="Elbow Connector 62"/>
            <p:cNvCxnSpPr/>
            <p:nvPr/>
          </p:nvCxnSpPr>
          <p:spPr>
            <a:xfrm flipV="1">
              <a:off x="4520568" y="3801841"/>
              <a:ext cx="182880" cy="27432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4005462" y="3129391"/>
              <a:ext cx="68580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4005462" y="3321600"/>
              <a:ext cx="68580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86"/>
            <p:cNvCxnSpPr/>
            <p:nvPr/>
          </p:nvCxnSpPr>
          <p:spPr>
            <a:xfrm rot="16200000" flipH="1">
              <a:off x="4245104" y="3360465"/>
              <a:ext cx="182880" cy="105151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Elbow Connector 66"/>
            <p:cNvCxnSpPr/>
            <p:nvPr/>
          </p:nvCxnSpPr>
          <p:spPr>
            <a:xfrm>
              <a:off x="4019751" y="3513246"/>
              <a:ext cx="365760" cy="137160"/>
            </a:xfrm>
            <a:prstGeom prst="bentConnector3">
              <a:avLst>
                <a:gd name="adj1" fmla="val 19251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67"/>
            <p:cNvGrpSpPr/>
            <p:nvPr/>
          </p:nvGrpSpPr>
          <p:grpSpPr>
            <a:xfrm>
              <a:off x="3626370" y="4059712"/>
              <a:ext cx="360040" cy="323165"/>
              <a:chOff x="3563888" y="4278807"/>
              <a:chExt cx="360040" cy="323165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3563888" y="4293096"/>
                <a:ext cx="360040" cy="288032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563888" y="4278807"/>
                <a:ext cx="360040" cy="323165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Memory data register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71" name="Straight Arrow Connector 70"/>
            <p:cNvCxnSpPr/>
            <p:nvPr/>
          </p:nvCxnSpPr>
          <p:spPr>
            <a:xfrm flipV="1">
              <a:off x="3991173" y="4171407"/>
              <a:ext cx="36576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2555776" y="3033568"/>
              <a:ext cx="648072" cy="734369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800378" y="3268644"/>
              <a:ext cx="360040" cy="24731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Memory data</a:t>
              </a:r>
              <a:endPara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555776" y="3763174"/>
              <a:ext cx="411480" cy="132344"/>
            </a:xfrm>
            <a:prstGeom prst="rect">
              <a:avLst/>
            </a:prstGeom>
            <a:noFill/>
            <a:ln w="12700"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lIns="27432" tIns="27432" rIns="27432" bIns="27432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Memory</a:t>
              </a:r>
              <a:endParaRPr kumimoji="0" lang="en-CA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589117" y="3110902"/>
              <a:ext cx="360040" cy="17036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Address</a:t>
              </a:r>
              <a:endPara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589680" y="3453553"/>
              <a:ext cx="254128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Write data</a:t>
              </a:r>
              <a:endPara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flipV="1">
              <a:off x="3208611" y="3403134"/>
              <a:ext cx="27432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Elbow Connector 77"/>
            <p:cNvCxnSpPr/>
            <p:nvPr/>
          </p:nvCxnSpPr>
          <p:spPr>
            <a:xfrm>
              <a:off x="3203848" y="3400753"/>
              <a:ext cx="422522" cy="864992"/>
            </a:xfrm>
            <a:prstGeom prst="bentConnector3">
              <a:avLst>
                <a:gd name="adj1" fmla="val 30838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78"/>
            <p:cNvGrpSpPr/>
            <p:nvPr/>
          </p:nvGrpSpPr>
          <p:grpSpPr>
            <a:xfrm>
              <a:off x="7308303" y="3354753"/>
              <a:ext cx="283269" cy="259499"/>
              <a:chOff x="7164288" y="3573016"/>
              <a:chExt cx="432048" cy="186188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7164288" y="3573016"/>
                <a:ext cx="432048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7188666" y="3582542"/>
                <a:ext cx="360041" cy="17666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ALU Out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82" name="Straight Arrow Connector 81"/>
            <p:cNvCxnSpPr/>
            <p:nvPr/>
          </p:nvCxnSpPr>
          <p:spPr>
            <a:xfrm flipV="1">
              <a:off x="6962553" y="3432275"/>
              <a:ext cx="338328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82"/>
            <p:cNvGrpSpPr/>
            <p:nvPr/>
          </p:nvGrpSpPr>
          <p:grpSpPr>
            <a:xfrm>
              <a:off x="7759207" y="2409311"/>
              <a:ext cx="182880" cy="432048"/>
              <a:chOff x="7773496" y="2708920"/>
              <a:chExt cx="182880" cy="432048"/>
            </a:xfrm>
          </p:grpSpPr>
          <p:sp>
            <p:nvSpPr>
              <p:cNvPr id="84" name="Trapezoid 83"/>
              <p:cNvSpPr/>
              <p:nvPr/>
            </p:nvSpPr>
            <p:spPr>
              <a:xfrm rot="5400000">
                <a:off x="7648912" y="2833504"/>
                <a:ext cx="432048" cy="182880"/>
              </a:xfrm>
              <a:prstGeom prst="trapezoid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802834" y="2732735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802271" y="2827949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7797874" y="2932765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2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93" name="Group 87"/>
            <p:cNvGrpSpPr/>
            <p:nvPr/>
          </p:nvGrpSpPr>
          <p:grpSpPr>
            <a:xfrm>
              <a:off x="6165321" y="2633805"/>
              <a:ext cx="480053" cy="182880"/>
              <a:chOff x="7156521" y="3573016"/>
              <a:chExt cx="360040" cy="182880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7156521" y="3582542"/>
                <a:ext cx="360040" cy="1692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Shift left 2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91" name="Straight Arrow Connector 90"/>
            <p:cNvCxnSpPr/>
            <p:nvPr/>
          </p:nvCxnSpPr>
          <p:spPr>
            <a:xfrm flipV="1">
              <a:off x="6635196" y="2728071"/>
              <a:ext cx="1124712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Elbow Connector 91"/>
            <p:cNvCxnSpPr>
              <a:stCxn id="80" idx="3"/>
              <a:endCxn id="84" idx="2"/>
            </p:cNvCxnSpPr>
            <p:nvPr/>
          </p:nvCxnSpPr>
          <p:spPr>
            <a:xfrm flipV="1">
              <a:off x="7591572" y="2625335"/>
              <a:ext cx="167635" cy="85685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92"/>
            <p:cNvGrpSpPr/>
            <p:nvPr/>
          </p:nvGrpSpPr>
          <p:grpSpPr>
            <a:xfrm>
              <a:off x="2248692" y="3033568"/>
              <a:ext cx="164592" cy="360040"/>
              <a:chOff x="4389120" y="3573016"/>
              <a:chExt cx="182880" cy="360040"/>
            </a:xfrm>
          </p:grpSpPr>
          <p:sp>
            <p:nvSpPr>
              <p:cNvPr id="94" name="Trapezoid 93"/>
              <p:cNvSpPr/>
              <p:nvPr/>
            </p:nvSpPr>
            <p:spPr>
              <a:xfrm rot="5400000">
                <a:off x="4300540" y="3661596"/>
                <a:ext cx="360040" cy="182880"/>
              </a:xfrm>
              <a:prstGeom prst="trapezoid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429606" y="359206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4429042" y="374023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97" name="Straight Arrow Connector 96"/>
            <p:cNvCxnSpPr/>
            <p:nvPr/>
          </p:nvCxnSpPr>
          <p:spPr>
            <a:xfrm flipV="1">
              <a:off x="2416523" y="3187110"/>
              <a:ext cx="13716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Group 97"/>
            <p:cNvGrpSpPr/>
            <p:nvPr/>
          </p:nvGrpSpPr>
          <p:grpSpPr>
            <a:xfrm rot="16200000">
              <a:off x="1724480" y="3057924"/>
              <a:ext cx="480053" cy="190939"/>
              <a:chOff x="7160095" y="3573016"/>
              <a:chExt cx="360040" cy="190939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7160095" y="3590189"/>
                <a:ext cx="360040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PC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101" name="Straight Arrow Connector 100"/>
            <p:cNvCxnSpPr/>
            <p:nvPr/>
          </p:nvCxnSpPr>
          <p:spPr>
            <a:xfrm flipV="1">
              <a:off x="2058013" y="3129391"/>
              <a:ext cx="18288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lbow Connector 101"/>
            <p:cNvCxnSpPr/>
            <p:nvPr/>
          </p:nvCxnSpPr>
          <p:spPr>
            <a:xfrm>
              <a:off x="3707904" y="2601520"/>
              <a:ext cx="2323308" cy="485004"/>
            </a:xfrm>
            <a:prstGeom prst="bentConnector3">
              <a:avLst>
                <a:gd name="adj1" fmla="val 92228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hape 102"/>
            <p:cNvCxnSpPr/>
            <p:nvPr/>
          </p:nvCxnSpPr>
          <p:spPr>
            <a:xfrm flipV="1">
              <a:off x="5854738" y="2726188"/>
              <a:ext cx="1175060" cy="182880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5834240" y="2888426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7012274" y="2708960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06" name="Elbow Connector 157"/>
            <p:cNvCxnSpPr/>
            <p:nvPr/>
          </p:nvCxnSpPr>
          <p:spPr>
            <a:xfrm rot="10800000" flipV="1">
              <a:off x="2123729" y="2598837"/>
              <a:ext cx="1734810" cy="512064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2106204" y="3112430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08" name="Elbow Connector 107"/>
            <p:cNvCxnSpPr/>
            <p:nvPr/>
          </p:nvCxnSpPr>
          <p:spPr>
            <a:xfrm rot="10800000">
              <a:off x="2236808" y="3285595"/>
              <a:ext cx="5431536" cy="1332148"/>
            </a:xfrm>
            <a:prstGeom prst="bentConnector3">
              <a:avLst>
                <a:gd name="adj1" fmla="val 102389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7677870" y="3465618"/>
              <a:ext cx="0" cy="1161288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7658255" y="3467144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1" name="Elbow Connector 191"/>
            <p:cNvCxnSpPr/>
            <p:nvPr/>
          </p:nvCxnSpPr>
          <p:spPr>
            <a:xfrm rot="5400000" flipH="1" flipV="1">
              <a:off x="3990216" y="4245902"/>
              <a:ext cx="594360" cy="137160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4201871" y="459869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3319286" y="3386173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4273879" y="3302548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5" name="Elbow Connector 114"/>
            <p:cNvCxnSpPr/>
            <p:nvPr/>
          </p:nvCxnSpPr>
          <p:spPr>
            <a:xfrm flipV="1">
              <a:off x="4031336" y="2721158"/>
              <a:ext cx="2148840" cy="792088"/>
            </a:xfrm>
            <a:prstGeom prst="bentConnector3">
              <a:avLst>
                <a:gd name="adj1" fmla="val 268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/>
            <p:cNvSpPr/>
            <p:nvPr/>
          </p:nvSpPr>
          <p:spPr>
            <a:xfrm>
              <a:off x="4072707" y="349152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4154241" y="2721158"/>
              <a:ext cx="0" cy="594360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4216723" y="2727240"/>
              <a:ext cx="0" cy="411480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/>
            <p:cNvSpPr/>
            <p:nvPr/>
          </p:nvSpPr>
          <p:spPr>
            <a:xfrm>
              <a:off x="4140515" y="3302548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4202434" y="311510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4136717" y="2706869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4202434" y="270743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3" name="Elbow Connector 252"/>
            <p:cNvCxnSpPr/>
            <p:nvPr/>
          </p:nvCxnSpPr>
          <p:spPr>
            <a:xfrm flipH="1" flipV="1">
              <a:off x="2551576" y="3571901"/>
              <a:ext cx="3172968" cy="47257"/>
            </a:xfrm>
            <a:prstGeom prst="bentConnector5">
              <a:avLst>
                <a:gd name="adj1" fmla="val -1371"/>
                <a:gd name="adj2" fmla="val -1957397"/>
                <a:gd name="adj3" fmla="val 107315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/>
            <p:cNvSpPr/>
            <p:nvPr/>
          </p:nvSpPr>
          <p:spPr>
            <a:xfrm>
              <a:off x="5752706" y="3600106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5" name="Elbow Connector 124"/>
            <p:cNvCxnSpPr/>
            <p:nvPr/>
          </p:nvCxnSpPr>
          <p:spPr>
            <a:xfrm flipV="1">
              <a:off x="7173814" y="2515223"/>
              <a:ext cx="576062" cy="360039"/>
            </a:xfrm>
            <a:prstGeom prst="bentConnector3">
              <a:avLst>
                <a:gd name="adj1" fmla="val -431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hape 269"/>
            <p:cNvCxnSpPr/>
            <p:nvPr/>
          </p:nvCxnSpPr>
          <p:spPr>
            <a:xfrm rot="5400000" flipH="1" flipV="1">
              <a:off x="6820341" y="3075195"/>
              <a:ext cx="548640" cy="14877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/>
            <p:cNvSpPr/>
            <p:nvPr/>
          </p:nvSpPr>
          <p:spPr>
            <a:xfrm>
              <a:off x="7005983" y="3414751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8" name="Elbow Connector 272"/>
            <p:cNvCxnSpPr>
              <a:stCxn id="84" idx="0"/>
              <a:endCxn id="100" idx="0"/>
            </p:cNvCxnSpPr>
            <p:nvPr/>
          </p:nvCxnSpPr>
          <p:spPr>
            <a:xfrm flipH="1">
              <a:off x="1886211" y="2625335"/>
              <a:ext cx="6055876" cy="528059"/>
            </a:xfrm>
            <a:prstGeom prst="bentConnector5">
              <a:avLst>
                <a:gd name="adj1" fmla="val -1730"/>
                <a:gd name="adj2" fmla="val -54188"/>
                <a:gd name="adj3" fmla="val 102202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oup 128"/>
            <p:cNvGrpSpPr/>
            <p:nvPr/>
          </p:nvGrpSpPr>
          <p:grpSpPr>
            <a:xfrm>
              <a:off x="3502357" y="1197414"/>
              <a:ext cx="1801040" cy="1773672"/>
              <a:chOff x="3502357" y="1376822"/>
              <a:chExt cx="1801040" cy="1773672"/>
            </a:xfrm>
          </p:grpSpPr>
          <p:sp>
            <p:nvSpPr>
              <p:cNvPr id="130" name="Rounded Rectangle 129"/>
              <p:cNvSpPr/>
              <p:nvPr/>
            </p:nvSpPr>
            <p:spPr>
              <a:xfrm>
                <a:off x="4206323" y="1445871"/>
                <a:ext cx="525038" cy="959745"/>
              </a:xfrm>
              <a:prstGeom prst="roundRect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grpSp>
            <p:nvGrpSpPr>
              <p:cNvPr id="132" name="Group 386"/>
              <p:cNvGrpSpPr/>
              <p:nvPr/>
            </p:nvGrpSpPr>
            <p:grpSpPr>
              <a:xfrm>
                <a:off x="3502357" y="1376822"/>
                <a:ext cx="1801040" cy="1773672"/>
                <a:chOff x="3502357" y="1376822"/>
                <a:chExt cx="1801040" cy="1773672"/>
              </a:xfrm>
            </p:grpSpPr>
            <p:grpSp>
              <p:nvGrpSpPr>
                <p:cNvPr id="149" name="Group 384"/>
                <p:cNvGrpSpPr/>
                <p:nvPr/>
              </p:nvGrpSpPr>
              <p:grpSpPr>
                <a:xfrm>
                  <a:off x="3502357" y="1376822"/>
                  <a:ext cx="1801040" cy="1010006"/>
                  <a:chOff x="3502357" y="1376822"/>
                  <a:chExt cx="1801040" cy="1010006"/>
                </a:xfrm>
              </p:grpSpPr>
              <p:sp>
                <p:nvSpPr>
                  <p:cNvPr id="136" name="TextBox 135"/>
                  <p:cNvSpPr txBox="1"/>
                  <p:nvPr/>
                </p:nvSpPr>
                <p:spPr>
                  <a:xfrm>
                    <a:off x="3502357" y="1376822"/>
                    <a:ext cx="784190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PCWriteCond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37" name="TextBox 136"/>
                  <p:cNvSpPr txBox="1"/>
                  <p:nvPr/>
                </p:nvSpPr>
                <p:spPr>
                  <a:xfrm>
                    <a:off x="3674855" y="1518530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PCWrite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38" name="TextBox 137"/>
                  <p:cNvSpPr txBox="1"/>
                  <p:nvPr/>
                </p:nvSpPr>
                <p:spPr>
                  <a:xfrm>
                    <a:off x="3820110" y="1647253"/>
                    <a:ext cx="402675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IorD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39" name="TextBox 138"/>
                  <p:cNvSpPr txBox="1"/>
                  <p:nvPr/>
                </p:nvSpPr>
                <p:spPr>
                  <a:xfrm>
                    <a:off x="3674856" y="1783288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MemRead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3647605" y="1915666"/>
                    <a:ext cx="620683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MemWrite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3630483" y="2048045"/>
                    <a:ext cx="620683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MemtoReg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3668505" y="2186773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IRWrite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4682714" y="1459913"/>
                    <a:ext cx="620683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PCSource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4" name="TextBox 143"/>
                  <p:cNvSpPr txBox="1"/>
                  <p:nvPr/>
                </p:nvSpPr>
                <p:spPr>
                  <a:xfrm>
                    <a:off x="4694155" y="1582285"/>
                    <a:ext cx="457177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ALUOp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4682975" y="1724671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ALUSrcB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4682975" y="1857050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ALUSrcA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4679540" y="1989428"/>
                    <a:ext cx="620683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RegWrite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4682328" y="2121807"/>
                    <a:ext cx="511679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RegDst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sp>
              <p:nvSpPr>
                <p:cNvPr id="133" name="TextBox 132"/>
                <p:cNvSpPr txBox="1"/>
                <p:nvPr/>
              </p:nvSpPr>
              <p:spPr>
                <a:xfrm>
                  <a:off x="4227217" y="2231720"/>
                  <a:ext cx="511679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Opcode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4268553" y="1448930"/>
                  <a:ext cx="393944" cy="23698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txBody>
                <a:bodyPr wrap="square" lIns="27432" tIns="54864" rIns="27432" bIns="27432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Control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Unit</a:t>
                  </a:r>
                  <a:endParaRPr kumimoji="0" lang="en-CA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cxnSp>
              <p:nvCxnSpPr>
                <p:cNvPr id="135" name="Elbow Connector 134"/>
                <p:cNvCxnSpPr/>
                <p:nvPr/>
              </p:nvCxnSpPr>
              <p:spPr>
                <a:xfrm rot="5400000" flipH="1" flipV="1">
                  <a:off x="3879003" y="2546366"/>
                  <a:ext cx="735352" cy="472904"/>
                </a:xfrm>
                <a:prstGeom prst="bentConnector3">
                  <a:avLst>
                    <a:gd name="adj1" fmla="val 1426"/>
                  </a:avLst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2" name="Group 148"/>
            <p:cNvGrpSpPr/>
            <p:nvPr/>
          </p:nvGrpSpPr>
          <p:grpSpPr>
            <a:xfrm>
              <a:off x="5224835" y="4219037"/>
              <a:ext cx="480053" cy="182880"/>
              <a:chOff x="7156521" y="3573016"/>
              <a:chExt cx="360040" cy="182880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7156521" y="3582542"/>
                <a:ext cx="360040" cy="1692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Shift left 2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162" name="Group 151"/>
            <p:cNvGrpSpPr/>
            <p:nvPr/>
          </p:nvGrpSpPr>
          <p:grpSpPr>
            <a:xfrm>
              <a:off x="4716016" y="4183380"/>
              <a:ext cx="360040" cy="246222"/>
              <a:chOff x="7156521" y="3571164"/>
              <a:chExt cx="360040" cy="196062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7156521" y="3571164"/>
                <a:ext cx="360040" cy="19606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Sign extend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155" name="Elbow Connector 293"/>
            <p:cNvCxnSpPr/>
            <p:nvPr/>
          </p:nvCxnSpPr>
          <p:spPr>
            <a:xfrm rot="16200000" flipH="1">
              <a:off x="4025780" y="3639476"/>
              <a:ext cx="755450" cy="625021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 flipV="1">
              <a:off x="5071293" y="4300571"/>
              <a:ext cx="164592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Elbow Connector 293"/>
            <p:cNvCxnSpPr/>
            <p:nvPr/>
          </p:nvCxnSpPr>
          <p:spPr>
            <a:xfrm flipV="1">
              <a:off x="5138538" y="3813467"/>
              <a:ext cx="897240" cy="32403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5138538" y="4132740"/>
              <a:ext cx="0" cy="173736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Elbow Connector 293"/>
            <p:cNvCxnSpPr/>
            <p:nvPr/>
          </p:nvCxnSpPr>
          <p:spPr>
            <a:xfrm flipV="1">
              <a:off x="5690599" y="3910225"/>
              <a:ext cx="347472" cy="38404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val 159"/>
            <p:cNvSpPr/>
            <p:nvPr/>
          </p:nvSpPr>
          <p:spPr>
            <a:xfrm>
              <a:off x="5119486" y="428628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61" name="Elbow Connector 293"/>
            <p:cNvCxnSpPr>
              <a:stCxn id="116" idx="4"/>
              <a:endCxn id="33" idx="2"/>
            </p:cNvCxnSpPr>
            <p:nvPr/>
          </p:nvCxnSpPr>
          <p:spPr>
            <a:xfrm rot="16200000" flipH="1">
              <a:off x="5291486" y="2327606"/>
              <a:ext cx="311943" cy="2712925"/>
            </a:xfrm>
            <a:prstGeom prst="bentConnector3">
              <a:avLst>
                <a:gd name="adj1" fmla="val 175451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3" name="Group 161"/>
            <p:cNvGrpSpPr/>
            <p:nvPr/>
          </p:nvGrpSpPr>
          <p:grpSpPr>
            <a:xfrm>
              <a:off x="1956966" y="1186760"/>
              <a:ext cx="5893410" cy="3074185"/>
              <a:chOff x="1956966" y="1366168"/>
              <a:chExt cx="5893410" cy="3074185"/>
            </a:xfrm>
          </p:grpSpPr>
          <p:grpSp>
            <p:nvGrpSpPr>
              <p:cNvPr id="166" name="Group 385"/>
              <p:cNvGrpSpPr/>
              <p:nvPr/>
            </p:nvGrpSpPr>
            <p:grpSpPr>
              <a:xfrm>
                <a:off x="1956966" y="1366168"/>
                <a:ext cx="5893410" cy="3074185"/>
                <a:chOff x="1956966" y="1366168"/>
                <a:chExt cx="5893410" cy="3074185"/>
              </a:xfrm>
            </p:grpSpPr>
            <p:cxnSp>
              <p:nvCxnSpPr>
                <p:cNvPr id="165" name="Shape 164"/>
                <p:cNvCxnSpPr/>
                <p:nvPr/>
              </p:nvCxnSpPr>
              <p:spPr>
                <a:xfrm>
                  <a:off x="3557537" y="1404268"/>
                  <a:ext cx="3132920" cy="1892808"/>
                </a:xfrm>
                <a:prstGeom prst="bentConnector2">
                  <a:avLst/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2" name="Group 383"/>
                <p:cNvGrpSpPr/>
                <p:nvPr/>
              </p:nvGrpSpPr>
              <p:grpSpPr>
                <a:xfrm>
                  <a:off x="1956966" y="1366168"/>
                  <a:ext cx="5893410" cy="3074185"/>
                  <a:chOff x="1956966" y="1366168"/>
                  <a:chExt cx="5893410" cy="3074185"/>
                </a:xfrm>
              </p:grpSpPr>
              <p:cxnSp>
                <p:nvCxnSpPr>
                  <p:cNvPr id="167" name="Elbow Connector 166"/>
                  <p:cNvCxnSpPr/>
                  <p:nvPr/>
                </p:nvCxnSpPr>
                <p:spPr>
                  <a:xfrm rot="5400000">
                    <a:off x="3643069" y="2447110"/>
                    <a:ext cx="648072" cy="438912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Elbow Connector 322"/>
                  <p:cNvCxnSpPr/>
                  <p:nvPr/>
                </p:nvCxnSpPr>
                <p:spPr>
                  <a:xfrm rot="10800000" flipH="1" flipV="1">
                    <a:off x="4190752" y="2200073"/>
                    <a:ext cx="247520" cy="2240280"/>
                  </a:xfrm>
                  <a:prstGeom prst="bentConnector4">
                    <a:avLst>
                      <a:gd name="adj1" fmla="val -371990"/>
                      <a:gd name="adj2" fmla="val 10708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Elbow Connector 168"/>
                  <p:cNvCxnSpPr/>
                  <p:nvPr/>
                </p:nvCxnSpPr>
                <p:spPr>
                  <a:xfrm rot="5400000">
                    <a:off x="3027050" y="2057038"/>
                    <a:ext cx="1143000" cy="1188720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Elbow Connector 169"/>
                  <p:cNvCxnSpPr/>
                  <p:nvPr/>
                </p:nvCxnSpPr>
                <p:spPr>
                  <a:xfrm rot="5400000">
                    <a:off x="2877080" y="1898274"/>
                    <a:ext cx="1252728" cy="1371600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Elbow Connector 170"/>
                  <p:cNvCxnSpPr/>
                  <p:nvPr/>
                </p:nvCxnSpPr>
                <p:spPr>
                  <a:xfrm rot="5400000">
                    <a:off x="2549784" y="1591460"/>
                    <a:ext cx="1417320" cy="1856232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6" name="Group 382"/>
                  <p:cNvGrpSpPr/>
                  <p:nvPr/>
                </p:nvGrpSpPr>
                <p:grpSpPr>
                  <a:xfrm>
                    <a:off x="1956966" y="1366168"/>
                    <a:ext cx="2243083" cy="1746880"/>
                    <a:chOff x="1956966" y="1366168"/>
                    <a:chExt cx="2243083" cy="1746880"/>
                  </a:xfrm>
                </p:grpSpPr>
                <p:cxnSp>
                  <p:nvCxnSpPr>
                    <p:cNvPr id="184" name="Elbow Connector 183"/>
                    <p:cNvCxnSpPr/>
                    <p:nvPr/>
                  </p:nvCxnSpPr>
                  <p:spPr>
                    <a:xfrm rot="5400000">
                      <a:off x="1682646" y="1924328"/>
                      <a:ext cx="1463040" cy="914400"/>
                    </a:xfrm>
                    <a:prstGeom prst="bentConnector3">
                      <a:avLst>
                        <a:gd name="adj1" fmla="val -951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5" name="Flowchart: Delay 184"/>
                    <p:cNvSpPr/>
                    <p:nvPr/>
                  </p:nvSpPr>
                  <p:spPr>
                    <a:xfrm flipH="1">
                      <a:off x="3304942" y="1366168"/>
                      <a:ext cx="258945" cy="196373"/>
                    </a:xfrm>
                    <a:prstGeom prst="flowChartDelay">
                      <a:avLst/>
                    </a:prstGeom>
                    <a:noFill/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6" name="Moon 185"/>
                    <p:cNvSpPr/>
                    <p:nvPr/>
                  </p:nvSpPr>
                  <p:spPr>
                    <a:xfrm>
                      <a:off x="2862858" y="1544092"/>
                      <a:ext cx="288032" cy="189974"/>
                    </a:xfrm>
                    <a:prstGeom prst="moon">
                      <a:avLst>
                        <a:gd name="adj" fmla="val 82067"/>
                      </a:avLst>
                    </a:prstGeom>
                    <a:noFill/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187" name="Straight Connector 186"/>
                    <p:cNvCxnSpPr/>
                    <p:nvPr/>
                  </p:nvCxnSpPr>
                  <p:spPr>
                    <a:xfrm>
                      <a:off x="3112790" y="1675408"/>
                      <a:ext cx="1087259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" name="Straight Connector 187"/>
                    <p:cNvCxnSpPr/>
                    <p:nvPr/>
                  </p:nvCxnSpPr>
                  <p:spPr>
                    <a:xfrm>
                      <a:off x="3576588" y="1529234"/>
                      <a:ext cx="61264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" name="Elbow Connector 188"/>
                    <p:cNvCxnSpPr/>
                    <p:nvPr/>
                  </p:nvCxnSpPr>
                  <p:spPr>
                    <a:xfrm rot="10800000" flipV="1">
                      <a:off x="3099237" y="1470169"/>
                      <a:ext cx="205706" cy="137160"/>
                    </a:xfrm>
                    <a:prstGeom prst="bentConnector3">
                      <a:avLst>
                        <a:gd name="adj1" fmla="val 37652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3" name="Elbow Connector 354"/>
                  <p:cNvCxnSpPr/>
                  <p:nvPr/>
                </p:nvCxnSpPr>
                <p:spPr>
                  <a:xfrm>
                    <a:off x="4741416" y="1608471"/>
                    <a:ext cx="3108960" cy="1005840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Elbow Connector 354"/>
                  <p:cNvCxnSpPr/>
                  <p:nvPr/>
                </p:nvCxnSpPr>
                <p:spPr>
                  <a:xfrm>
                    <a:off x="4741416" y="1724493"/>
                    <a:ext cx="2057400" cy="2346058"/>
                  </a:xfrm>
                  <a:prstGeom prst="bentConnector4">
                    <a:avLst>
                      <a:gd name="adj1" fmla="val 114915"/>
                      <a:gd name="adj2" fmla="val 109744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Elbow Connector 354"/>
                  <p:cNvCxnSpPr/>
                  <p:nvPr/>
                </p:nvCxnSpPr>
                <p:spPr>
                  <a:xfrm>
                    <a:off x="4735066" y="1997348"/>
                    <a:ext cx="1371600" cy="1188720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8" name="Group 381"/>
                  <p:cNvGrpSpPr/>
                  <p:nvPr/>
                </p:nvGrpSpPr>
                <p:grpSpPr>
                  <a:xfrm>
                    <a:off x="4747766" y="1885082"/>
                    <a:ext cx="1375266" cy="1852268"/>
                    <a:chOff x="4747766" y="1885082"/>
                    <a:chExt cx="1375266" cy="1852268"/>
                  </a:xfrm>
                </p:grpSpPr>
                <p:cxnSp>
                  <p:nvCxnSpPr>
                    <p:cNvPr id="182" name="Elbow Connector 354"/>
                    <p:cNvCxnSpPr/>
                    <p:nvPr/>
                  </p:nvCxnSpPr>
                  <p:spPr>
                    <a:xfrm>
                      <a:off x="4747766" y="1885082"/>
                      <a:ext cx="1188720" cy="1737360"/>
                    </a:xfrm>
                    <a:prstGeom prst="bentConnector2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" name="Elbow Connector 354"/>
                    <p:cNvCxnSpPr/>
                    <p:nvPr/>
                  </p:nvCxnSpPr>
                  <p:spPr>
                    <a:xfrm>
                      <a:off x="5940152" y="3618478"/>
                      <a:ext cx="182880" cy="118872"/>
                    </a:xfrm>
                    <a:prstGeom prst="bentConnector2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7" name="Elbow Connector 354"/>
                  <p:cNvCxnSpPr/>
                  <p:nvPr/>
                </p:nvCxnSpPr>
                <p:spPr>
                  <a:xfrm>
                    <a:off x="4743574" y="2144896"/>
                    <a:ext cx="548640" cy="1024128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90" name="Group 380"/>
                  <p:cNvGrpSpPr/>
                  <p:nvPr/>
                </p:nvGrpSpPr>
                <p:grpSpPr>
                  <a:xfrm>
                    <a:off x="4456571" y="2283222"/>
                    <a:ext cx="378443" cy="1318372"/>
                    <a:chOff x="4456571" y="2283222"/>
                    <a:chExt cx="378443" cy="1318372"/>
                  </a:xfrm>
                </p:grpSpPr>
                <p:cxnSp>
                  <p:nvCxnSpPr>
                    <p:cNvPr id="179" name="Elbow Connector 354"/>
                    <p:cNvCxnSpPr/>
                    <p:nvPr/>
                  </p:nvCxnSpPr>
                  <p:spPr>
                    <a:xfrm rot="5400000">
                      <a:off x="4330070" y="2506102"/>
                      <a:ext cx="720080" cy="274320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Elbow Connector 354"/>
                    <p:cNvCxnSpPr/>
                    <p:nvPr/>
                  </p:nvCxnSpPr>
                  <p:spPr>
                    <a:xfrm rot="5400000" flipH="1" flipV="1">
                      <a:off x="4199970" y="3253553"/>
                      <a:ext cx="604642" cy="91440"/>
                    </a:xfrm>
                    <a:prstGeom prst="bentConnector3">
                      <a:avLst>
                        <a:gd name="adj1" fmla="val 62603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" name="Straight Connector 180"/>
                    <p:cNvCxnSpPr/>
                    <p:nvPr/>
                  </p:nvCxnSpPr>
                  <p:spPr>
                    <a:xfrm flipH="1">
                      <a:off x="4743574" y="2283222"/>
                      <a:ext cx="9144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164" name="Oval 163"/>
              <p:cNvSpPr/>
              <p:nvPr/>
            </p:nvSpPr>
            <p:spPr>
              <a:xfrm>
                <a:off x="6780943" y="4277728"/>
                <a:ext cx="36576" cy="36576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1" name="Oval 190"/>
          <p:cNvSpPr/>
          <p:nvPr/>
        </p:nvSpPr>
        <p:spPr>
          <a:xfrm>
            <a:off x="3143672" y="2780928"/>
            <a:ext cx="576064" cy="86409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92" name="Slide Number Placeholder 1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98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32656"/>
            <a:ext cx="7772400" cy="914400"/>
          </a:xfrm>
        </p:spPr>
        <p:txBody>
          <a:bodyPr/>
          <a:lstStyle/>
          <a:p>
            <a:r>
              <a:rPr lang="en-US" dirty="0"/>
              <a:t>Example #1: Incrementing PC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560" y="5013176"/>
            <a:ext cx="8280920" cy="144016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Step #2: Determine path for data</a:t>
            </a:r>
          </a:p>
          <a:p>
            <a:pPr lvl="1"/>
            <a:r>
              <a:rPr lang="en-US" u="sng" dirty="0"/>
              <a:t>Operand A for ALU</a:t>
            </a:r>
            <a:r>
              <a:rPr lang="en-US" dirty="0"/>
              <a:t>: Program counter</a:t>
            </a:r>
          </a:p>
          <a:p>
            <a:pPr lvl="1"/>
            <a:r>
              <a:rPr lang="en-US" u="sng" dirty="0"/>
              <a:t>Operand B for ALU</a:t>
            </a:r>
            <a:r>
              <a:rPr lang="en-US" dirty="0"/>
              <a:t>: Literal value 4</a:t>
            </a:r>
          </a:p>
          <a:p>
            <a:pPr lvl="1"/>
            <a:r>
              <a:rPr lang="en-US" u="sng" dirty="0"/>
              <a:t>Destination path</a:t>
            </a:r>
            <a:r>
              <a:rPr lang="en-US" dirty="0"/>
              <a:t>: Through </a:t>
            </a:r>
            <a:r>
              <a:rPr lang="en-US" dirty="0" err="1"/>
              <a:t>mux</a:t>
            </a:r>
            <a:r>
              <a:rPr lang="en-US" dirty="0"/>
              <a:t>, back to PC</a:t>
            </a:r>
            <a:endParaRPr lang="en-CA" dirty="0"/>
          </a:p>
        </p:txBody>
      </p:sp>
      <p:grpSp>
        <p:nvGrpSpPr>
          <p:cNvPr id="4" name="Group 189"/>
          <p:cNvGrpSpPr/>
          <p:nvPr/>
        </p:nvGrpSpPr>
        <p:grpSpPr>
          <a:xfrm>
            <a:off x="3335318" y="1233368"/>
            <a:ext cx="6073050" cy="3448508"/>
            <a:chOff x="1869037" y="1186760"/>
            <a:chExt cx="6073050" cy="3448508"/>
          </a:xfrm>
        </p:grpSpPr>
        <p:grpSp>
          <p:nvGrpSpPr>
            <p:cNvPr id="5" name="Group 3"/>
            <p:cNvGrpSpPr/>
            <p:nvPr/>
          </p:nvGrpSpPr>
          <p:grpSpPr>
            <a:xfrm>
              <a:off x="4696964" y="2875653"/>
              <a:ext cx="2332834" cy="1166027"/>
              <a:chOff x="4696964" y="3055061"/>
              <a:chExt cx="2332834" cy="1166027"/>
            </a:xfrm>
          </p:grpSpPr>
          <p:grpSp>
            <p:nvGrpSpPr>
              <p:cNvPr id="6" name="Group 25"/>
              <p:cNvGrpSpPr/>
              <p:nvPr/>
            </p:nvGrpSpPr>
            <p:grpSpPr>
              <a:xfrm>
                <a:off x="4696964" y="3055061"/>
                <a:ext cx="748658" cy="1065441"/>
                <a:chOff x="4490466" y="3083639"/>
                <a:chExt cx="748658" cy="1065441"/>
              </a:xfrm>
            </p:grpSpPr>
            <p:sp>
              <p:nvSpPr>
                <p:cNvPr id="39" name="Rectangle 6"/>
                <p:cNvSpPr/>
                <p:nvPr/>
              </p:nvSpPr>
              <p:spPr>
                <a:xfrm>
                  <a:off x="4499992" y="3212976"/>
                  <a:ext cx="720080" cy="936104"/>
                </a:xfrm>
                <a:prstGeom prst="rect">
                  <a:avLst/>
                </a:prstGeom>
                <a:solidFill>
                  <a:srgbClr val="002060"/>
                </a:solidFill>
                <a:ln w="28575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TextBox 7"/>
                <p:cNvSpPr txBox="1"/>
                <p:nvPr/>
              </p:nvSpPr>
              <p:spPr>
                <a:xfrm>
                  <a:off x="4548185" y="3232028"/>
                  <a:ext cx="288032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</a:t>
                  </a: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</a:t>
                  </a: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 1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1" name="TextBox 8"/>
                <p:cNvSpPr txBox="1"/>
                <p:nvPr/>
              </p:nvSpPr>
              <p:spPr>
                <a:xfrm>
                  <a:off x="4548185" y="3441590"/>
                  <a:ext cx="288032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</a:t>
                  </a: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</a:t>
                  </a: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 2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2" name="TextBox 9"/>
                <p:cNvSpPr txBox="1"/>
                <p:nvPr/>
              </p:nvSpPr>
              <p:spPr>
                <a:xfrm>
                  <a:off x="4548185" y="3674519"/>
                  <a:ext cx="288032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Write </a:t>
                  </a: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</a:t>
                  </a: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 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3" name="TextBox 10"/>
                <p:cNvSpPr txBox="1"/>
                <p:nvPr/>
              </p:nvSpPr>
              <p:spPr>
                <a:xfrm>
                  <a:off x="4548185" y="3898370"/>
                  <a:ext cx="288032" cy="250710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Write data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4" name="TextBox 11"/>
                <p:cNvSpPr txBox="1"/>
                <p:nvPr/>
              </p:nvSpPr>
              <p:spPr>
                <a:xfrm>
                  <a:off x="4941566" y="3356992"/>
                  <a:ext cx="297558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data 1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5" name="TextBox 12"/>
                <p:cNvSpPr txBox="1"/>
                <p:nvPr/>
              </p:nvSpPr>
              <p:spPr>
                <a:xfrm>
                  <a:off x="4932040" y="3686835"/>
                  <a:ext cx="297558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data 2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4490466" y="3083639"/>
                  <a:ext cx="451100" cy="132344"/>
                </a:xfrm>
                <a:prstGeom prst="rect">
                  <a:avLst/>
                </a:prstGeom>
                <a:noFill/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txBody>
                <a:bodyPr wrap="square" lIns="27432" tIns="27432" rIns="27432" bIns="27432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Registers</a:t>
                  </a:r>
                  <a:endParaRPr kumimoji="0" lang="en-CA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grpSp>
            <p:nvGrpSpPr>
              <p:cNvPr id="9" name="Group 39"/>
              <p:cNvGrpSpPr/>
              <p:nvPr/>
            </p:nvGrpSpPr>
            <p:grpSpPr>
              <a:xfrm>
                <a:off x="6045304" y="3140968"/>
                <a:ext cx="984494" cy="1080120"/>
                <a:chOff x="6045304" y="3140968"/>
                <a:chExt cx="984494" cy="1080120"/>
              </a:xfrm>
            </p:grpSpPr>
            <p:grpSp>
              <p:nvGrpSpPr>
                <p:cNvPr id="10" name="Group 24"/>
                <p:cNvGrpSpPr/>
                <p:nvPr/>
              </p:nvGrpSpPr>
              <p:grpSpPr>
                <a:xfrm>
                  <a:off x="6372200" y="3140968"/>
                  <a:ext cx="657598" cy="942975"/>
                  <a:chOff x="6372200" y="3140968"/>
                  <a:chExt cx="657598" cy="942975"/>
                </a:xfrm>
              </p:grpSpPr>
              <p:grpSp>
                <p:nvGrpSpPr>
                  <p:cNvPr id="19" name="Group 20"/>
                  <p:cNvGrpSpPr/>
                  <p:nvPr/>
                </p:nvGrpSpPr>
                <p:grpSpPr>
                  <a:xfrm>
                    <a:off x="6372200" y="3140968"/>
                    <a:ext cx="657598" cy="942975"/>
                    <a:chOff x="6372200" y="3140968"/>
                    <a:chExt cx="657598" cy="942975"/>
                  </a:xfrm>
                </p:grpSpPr>
                <p:sp>
                  <p:nvSpPr>
                    <p:cNvPr id="34" name="Freeform 33"/>
                    <p:cNvSpPr/>
                    <p:nvPr/>
                  </p:nvSpPr>
                  <p:spPr>
                    <a:xfrm>
                      <a:off x="6372200" y="3140968"/>
                      <a:ext cx="590550" cy="942975"/>
                    </a:xfrm>
                    <a:custGeom>
                      <a:avLst/>
                      <a:gdLst>
                        <a:gd name="connsiteX0" fmla="*/ 0 w 590550"/>
                        <a:gd name="connsiteY0" fmla="*/ 0 h 942975"/>
                        <a:gd name="connsiteX1" fmla="*/ 590550 w 590550"/>
                        <a:gd name="connsiteY1" fmla="*/ 295275 h 942975"/>
                        <a:gd name="connsiteX2" fmla="*/ 590550 w 590550"/>
                        <a:gd name="connsiteY2" fmla="*/ 652463 h 942975"/>
                        <a:gd name="connsiteX3" fmla="*/ 4763 w 590550"/>
                        <a:gd name="connsiteY3" fmla="*/ 942975 h 942975"/>
                        <a:gd name="connsiteX4" fmla="*/ 4763 w 590550"/>
                        <a:gd name="connsiteY4" fmla="*/ 600075 h 942975"/>
                        <a:gd name="connsiteX5" fmla="*/ 142875 w 590550"/>
                        <a:gd name="connsiteY5" fmla="*/ 471488 h 942975"/>
                        <a:gd name="connsiteX6" fmla="*/ 4763 w 590550"/>
                        <a:gd name="connsiteY6" fmla="*/ 338138 h 942975"/>
                        <a:gd name="connsiteX7" fmla="*/ 0 w 590550"/>
                        <a:gd name="connsiteY7" fmla="*/ 0 h 9429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90550" h="942975">
                          <a:moveTo>
                            <a:pt x="0" y="0"/>
                          </a:moveTo>
                          <a:lnTo>
                            <a:pt x="590550" y="295275"/>
                          </a:lnTo>
                          <a:lnTo>
                            <a:pt x="590550" y="652463"/>
                          </a:lnTo>
                          <a:lnTo>
                            <a:pt x="4763" y="942975"/>
                          </a:lnTo>
                          <a:lnTo>
                            <a:pt x="4763" y="600075"/>
                          </a:lnTo>
                          <a:lnTo>
                            <a:pt x="142875" y="471488"/>
                          </a:lnTo>
                          <a:lnTo>
                            <a:pt x="4763" y="338138"/>
                          </a:lnTo>
                          <a:cubicBezTo>
                            <a:pt x="3175" y="225425"/>
                            <a:pt x="1588" y="112713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6732240" y="3509392"/>
                      <a:ext cx="297558" cy="2507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ALU result</a:t>
                      </a:r>
                      <a:endParaRPr kumimoji="0" lang="en-CA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  <p:sp>
                  <p:nvSpPr>
                    <p:cNvPr id="36" name="TextBox 16"/>
                    <p:cNvSpPr txBox="1"/>
                    <p:nvPr/>
                  </p:nvSpPr>
                  <p:spPr>
                    <a:xfrm>
                      <a:off x="6592987" y="3299273"/>
                      <a:ext cx="207640" cy="17376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Zero</a:t>
                      </a:r>
                      <a:endParaRPr kumimoji="0" lang="en-CA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  <p:sp>
                  <p:nvSpPr>
                    <p:cNvPr id="37" name="TextBox 18"/>
                    <p:cNvSpPr txBox="1"/>
                    <p:nvPr/>
                  </p:nvSpPr>
                  <p:spPr>
                    <a:xfrm>
                      <a:off x="6405541" y="3251080"/>
                      <a:ext cx="110675" cy="1692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A</a:t>
                      </a:r>
                      <a:endParaRPr kumimoji="0" lang="en-CA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6405541" y="3827900"/>
                      <a:ext cx="110675" cy="1692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B</a:t>
                      </a:r>
                      <a:endParaRPr kumimoji="0" lang="en-CA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</p:grpSp>
              <p:sp>
                <p:nvSpPr>
                  <p:cNvPr id="33" name="TextBox 32"/>
                  <p:cNvSpPr txBox="1"/>
                  <p:nvPr/>
                </p:nvSpPr>
                <p:spPr>
                  <a:xfrm rot="20031920">
                    <a:off x="6660472" y="3893870"/>
                    <a:ext cx="228600" cy="132344"/>
                  </a:xfrm>
                  <a:prstGeom prst="rect">
                    <a:avLst/>
                  </a:prstGeom>
                  <a:noFill/>
                  <a:ln w="12700"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txBody>
                  <a:bodyPr wrap="square" lIns="27432" tIns="27432" rIns="27432" bIns="27432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ALU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grpSp>
              <p:nvGrpSpPr>
                <p:cNvPr id="20" name="Group 29"/>
                <p:cNvGrpSpPr/>
                <p:nvPr/>
              </p:nvGrpSpPr>
              <p:grpSpPr>
                <a:xfrm>
                  <a:off x="6045304" y="3179635"/>
                  <a:ext cx="182880" cy="360040"/>
                  <a:chOff x="5651923" y="3212976"/>
                  <a:chExt cx="182880" cy="360040"/>
                </a:xfrm>
              </p:grpSpPr>
              <p:sp>
                <p:nvSpPr>
                  <p:cNvPr id="29" name="Trapezoid 28"/>
                  <p:cNvSpPr/>
                  <p:nvPr/>
                </p:nvSpPr>
                <p:spPr>
                  <a:xfrm rot="5400000">
                    <a:off x="5563343" y="3301556"/>
                    <a:ext cx="360040" cy="182880"/>
                  </a:xfrm>
                  <a:prstGeom prst="trapezoid">
                    <a:avLst/>
                  </a:prstGeom>
                  <a:solidFill>
                    <a:srgbClr val="002060"/>
                  </a:solidFill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5681261" y="3227265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0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680698" y="3375435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1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grpSp>
              <p:nvGrpSpPr>
                <p:cNvPr id="21" name="Group 35"/>
                <p:cNvGrpSpPr/>
                <p:nvPr/>
              </p:nvGrpSpPr>
              <p:grpSpPr>
                <a:xfrm>
                  <a:off x="6045304" y="3717032"/>
                  <a:ext cx="182880" cy="504056"/>
                  <a:chOff x="5652120" y="3573016"/>
                  <a:chExt cx="182880" cy="504056"/>
                </a:xfrm>
              </p:grpSpPr>
              <p:sp>
                <p:nvSpPr>
                  <p:cNvPr id="24" name="Trapezoid 23"/>
                  <p:cNvSpPr/>
                  <p:nvPr/>
                </p:nvSpPr>
                <p:spPr>
                  <a:xfrm rot="5400000">
                    <a:off x="5491532" y="3733604"/>
                    <a:ext cx="504056" cy="182880"/>
                  </a:xfrm>
                  <a:prstGeom prst="trapezoid">
                    <a:avLst/>
                  </a:prstGeom>
                  <a:solidFill>
                    <a:srgbClr val="002060"/>
                  </a:solidFill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5681458" y="3587305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0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5680895" y="3672993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1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5676498" y="3768283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2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5675935" y="3858734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3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cxnSp>
              <p:nvCxnSpPr>
                <p:cNvPr id="22" name="Straight Arrow Connector 21"/>
                <p:cNvCxnSpPr/>
                <p:nvPr/>
              </p:nvCxnSpPr>
              <p:spPr>
                <a:xfrm flipV="1">
                  <a:off x="6228184" y="3894389"/>
                  <a:ext cx="144016" cy="0"/>
                </a:xfrm>
                <a:prstGeom prst="straightConnector1">
                  <a:avLst/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6228184" y="3309362"/>
                  <a:ext cx="144016" cy="0"/>
                </a:xfrm>
                <a:prstGeom prst="straightConnector1">
                  <a:avLst/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Straight Arrow Connector 6"/>
              <p:cNvCxnSpPr/>
              <p:nvPr/>
            </p:nvCxnSpPr>
            <p:spPr>
              <a:xfrm flipV="1">
                <a:off x="5892522" y="3889626"/>
                <a:ext cx="144016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5815188" y="3802720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4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grpSp>
            <p:nvGrpSpPr>
              <p:cNvPr id="32" name="Group 47"/>
              <p:cNvGrpSpPr/>
              <p:nvPr/>
            </p:nvGrpSpPr>
            <p:grpSpPr>
              <a:xfrm>
                <a:off x="5570586" y="3284984"/>
                <a:ext cx="144016" cy="288032"/>
                <a:chOff x="5364088" y="3212976"/>
                <a:chExt cx="144016" cy="288032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5364088" y="3212976"/>
                  <a:ext cx="144016" cy="288032"/>
                </a:xfrm>
                <a:prstGeom prst="rect">
                  <a:avLst/>
                </a:prstGeom>
                <a:solidFill>
                  <a:srgbClr val="002060"/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5364088" y="3284984"/>
                  <a:ext cx="135632" cy="173766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A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5570586" y="3645024"/>
                <a:ext cx="144016" cy="288032"/>
                <a:chOff x="5364088" y="3645024"/>
                <a:chExt cx="144016" cy="288032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5364088" y="3645024"/>
                  <a:ext cx="144016" cy="288032"/>
                </a:xfrm>
                <a:prstGeom prst="rect">
                  <a:avLst/>
                </a:prstGeom>
                <a:solidFill>
                  <a:srgbClr val="002060"/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5364088" y="3717032"/>
                  <a:ext cx="135632" cy="173766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B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 flipV="1">
                <a:off x="5714602" y="3798566"/>
                <a:ext cx="320040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5714602" y="3424237"/>
                <a:ext cx="320040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5426570" y="3789040"/>
                <a:ext cx="144016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5431333" y="3429000"/>
                <a:ext cx="144016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46"/>
            <p:cNvGrpSpPr/>
            <p:nvPr/>
          </p:nvGrpSpPr>
          <p:grpSpPr>
            <a:xfrm>
              <a:off x="3491880" y="2817544"/>
              <a:ext cx="523108" cy="1107115"/>
              <a:chOff x="3914402" y="3179245"/>
              <a:chExt cx="523108" cy="1107115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3923928" y="3179245"/>
                <a:ext cx="513582" cy="897827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938217" y="3203450"/>
                <a:ext cx="460626" cy="2507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[31-26]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914402" y="4077072"/>
                <a:ext cx="432048" cy="209288"/>
              </a:xfrm>
              <a:prstGeom prst="rect">
                <a:avLst/>
              </a:prstGeom>
              <a:noFill/>
              <a:ln w="127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txBody>
              <a:bodyPr wrap="square" lIns="27432" tIns="27432" rIns="27432" bIns="27432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 Register</a:t>
                </a:r>
                <a:endParaRPr kumimoji="0" lang="en-CA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938217" y="3394314"/>
                <a:ext cx="460626" cy="2507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[25-21]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938217" y="3573016"/>
                <a:ext cx="460626" cy="2507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[20-16]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938217" y="3763880"/>
                <a:ext cx="460626" cy="2507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[15-0]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59" name="Group 53"/>
            <p:cNvGrpSpPr/>
            <p:nvPr/>
          </p:nvGrpSpPr>
          <p:grpSpPr>
            <a:xfrm>
              <a:off x="4389120" y="3403134"/>
              <a:ext cx="164592" cy="360040"/>
              <a:chOff x="4389120" y="3573016"/>
              <a:chExt cx="182880" cy="360040"/>
            </a:xfrm>
          </p:grpSpPr>
          <p:sp>
            <p:nvSpPr>
              <p:cNvPr id="55" name="Trapezoid 54"/>
              <p:cNvSpPr/>
              <p:nvPr/>
            </p:nvSpPr>
            <p:spPr>
              <a:xfrm rot="5400000">
                <a:off x="4300540" y="3661596"/>
                <a:ext cx="360040" cy="182880"/>
              </a:xfrm>
              <a:prstGeom prst="trapezoid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429606" y="359206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429042" y="374023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58" name="Straight Arrow Connector 57"/>
            <p:cNvCxnSpPr/>
            <p:nvPr/>
          </p:nvCxnSpPr>
          <p:spPr>
            <a:xfrm flipV="1">
              <a:off x="4552948" y="3566765"/>
              <a:ext cx="144016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58"/>
            <p:cNvGrpSpPr/>
            <p:nvPr/>
          </p:nvGrpSpPr>
          <p:grpSpPr>
            <a:xfrm>
              <a:off x="4355976" y="3921479"/>
              <a:ext cx="164592" cy="360040"/>
              <a:chOff x="4389120" y="3573016"/>
              <a:chExt cx="182880" cy="360040"/>
            </a:xfrm>
          </p:grpSpPr>
          <p:sp>
            <p:nvSpPr>
              <p:cNvPr id="60" name="Trapezoid 59"/>
              <p:cNvSpPr/>
              <p:nvPr/>
            </p:nvSpPr>
            <p:spPr>
              <a:xfrm rot="5400000">
                <a:off x="4300540" y="3661596"/>
                <a:ext cx="360040" cy="182880"/>
              </a:xfrm>
              <a:prstGeom prst="trapezoid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429606" y="359206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429042" y="374023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63" name="Elbow Connector 62"/>
            <p:cNvCxnSpPr/>
            <p:nvPr/>
          </p:nvCxnSpPr>
          <p:spPr>
            <a:xfrm flipV="1">
              <a:off x="4520568" y="3801841"/>
              <a:ext cx="182880" cy="27432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4005462" y="3129391"/>
              <a:ext cx="68580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4005462" y="3321600"/>
              <a:ext cx="68580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86"/>
            <p:cNvCxnSpPr/>
            <p:nvPr/>
          </p:nvCxnSpPr>
          <p:spPr>
            <a:xfrm rot="16200000" flipH="1">
              <a:off x="4245104" y="3360465"/>
              <a:ext cx="182880" cy="105151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Elbow Connector 66"/>
            <p:cNvCxnSpPr/>
            <p:nvPr/>
          </p:nvCxnSpPr>
          <p:spPr>
            <a:xfrm>
              <a:off x="4019751" y="3513246"/>
              <a:ext cx="365760" cy="137160"/>
            </a:xfrm>
            <a:prstGeom prst="bentConnector3">
              <a:avLst>
                <a:gd name="adj1" fmla="val 19251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67"/>
            <p:cNvGrpSpPr/>
            <p:nvPr/>
          </p:nvGrpSpPr>
          <p:grpSpPr>
            <a:xfrm>
              <a:off x="3626370" y="4059712"/>
              <a:ext cx="360040" cy="323165"/>
              <a:chOff x="3563888" y="4278807"/>
              <a:chExt cx="360040" cy="323165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3563888" y="4293096"/>
                <a:ext cx="360040" cy="288032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563888" y="4278807"/>
                <a:ext cx="360040" cy="323165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Memory data register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71" name="Straight Arrow Connector 70"/>
            <p:cNvCxnSpPr/>
            <p:nvPr/>
          </p:nvCxnSpPr>
          <p:spPr>
            <a:xfrm flipV="1">
              <a:off x="3991173" y="4171407"/>
              <a:ext cx="36576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2555776" y="3033568"/>
              <a:ext cx="648072" cy="734369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800378" y="3268644"/>
              <a:ext cx="360040" cy="24731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Memory data</a:t>
              </a:r>
              <a:endPara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555776" y="3763174"/>
              <a:ext cx="411480" cy="132344"/>
            </a:xfrm>
            <a:prstGeom prst="rect">
              <a:avLst/>
            </a:prstGeom>
            <a:noFill/>
            <a:ln w="12700"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lIns="27432" tIns="27432" rIns="27432" bIns="27432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Memory</a:t>
              </a:r>
              <a:endParaRPr kumimoji="0" lang="en-CA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589117" y="3110902"/>
              <a:ext cx="360040" cy="17036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Address</a:t>
              </a:r>
              <a:endPara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589680" y="3453553"/>
              <a:ext cx="254128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Write data</a:t>
              </a:r>
              <a:endPara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flipV="1">
              <a:off x="3208611" y="3403134"/>
              <a:ext cx="27432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Elbow Connector 77"/>
            <p:cNvCxnSpPr/>
            <p:nvPr/>
          </p:nvCxnSpPr>
          <p:spPr>
            <a:xfrm>
              <a:off x="3203848" y="3400753"/>
              <a:ext cx="422522" cy="864992"/>
            </a:xfrm>
            <a:prstGeom prst="bentConnector3">
              <a:avLst>
                <a:gd name="adj1" fmla="val 30838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78"/>
            <p:cNvGrpSpPr/>
            <p:nvPr/>
          </p:nvGrpSpPr>
          <p:grpSpPr>
            <a:xfrm>
              <a:off x="7308303" y="3354753"/>
              <a:ext cx="283269" cy="259499"/>
              <a:chOff x="7164288" y="3573016"/>
              <a:chExt cx="432048" cy="186188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7164288" y="3573016"/>
                <a:ext cx="432048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7188666" y="3582542"/>
                <a:ext cx="360041" cy="17666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ALU Out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82" name="Straight Arrow Connector 81"/>
            <p:cNvCxnSpPr/>
            <p:nvPr/>
          </p:nvCxnSpPr>
          <p:spPr>
            <a:xfrm flipV="1">
              <a:off x="6962553" y="3432275"/>
              <a:ext cx="338328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82"/>
            <p:cNvGrpSpPr/>
            <p:nvPr/>
          </p:nvGrpSpPr>
          <p:grpSpPr>
            <a:xfrm>
              <a:off x="7759207" y="2409311"/>
              <a:ext cx="182880" cy="432048"/>
              <a:chOff x="7773496" y="2708920"/>
              <a:chExt cx="182880" cy="432048"/>
            </a:xfrm>
          </p:grpSpPr>
          <p:sp>
            <p:nvSpPr>
              <p:cNvPr id="84" name="Trapezoid 83"/>
              <p:cNvSpPr/>
              <p:nvPr/>
            </p:nvSpPr>
            <p:spPr>
              <a:xfrm rot="5400000">
                <a:off x="7648912" y="2833504"/>
                <a:ext cx="432048" cy="182880"/>
              </a:xfrm>
              <a:prstGeom prst="trapezoid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802834" y="2732735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802271" y="2827949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7797874" y="2932765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2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93" name="Group 87"/>
            <p:cNvGrpSpPr/>
            <p:nvPr/>
          </p:nvGrpSpPr>
          <p:grpSpPr>
            <a:xfrm>
              <a:off x="6165321" y="2633805"/>
              <a:ext cx="480053" cy="182880"/>
              <a:chOff x="7156521" y="3573016"/>
              <a:chExt cx="360040" cy="182880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7156521" y="3582542"/>
                <a:ext cx="360040" cy="1692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Shift left 2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91" name="Straight Arrow Connector 90"/>
            <p:cNvCxnSpPr/>
            <p:nvPr/>
          </p:nvCxnSpPr>
          <p:spPr>
            <a:xfrm flipV="1">
              <a:off x="6635196" y="2728071"/>
              <a:ext cx="1124712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Elbow Connector 91"/>
            <p:cNvCxnSpPr>
              <a:stCxn id="80" idx="3"/>
              <a:endCxn id="84" idx="2"/>
            </p:cNvCxnSpPr>
            <p:nvPr/>
          </p:nvCxnSpPr>
          <p:spPr>
            <a:xfrm flipV="1">
              <a:off x="7591572" y="2625335"/>
              <a:ext cx="167635" cy="85685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92"/>
            <p:cNvGrpSpPr/>
            <p:nvPr/>
          </p:nvGrpSpPr>
          <p:grpSpPr>
            <a:xfrm>
              <a:off x="2248692" y="3033568"/>
              <a:ext cx="164592" cy="360040"/>
              <a:chOff x="4389120" y="3573016"/>
              <a:chExt cx="182880" cy="360040"/>
            </a:xfrm>
          </p:grpSpPr>
          <p:sp>
            <p:nvSpPr>
              <p:cNvPr id="94" name="Trapezoid 93"/>
              <p:cNvSpPr/>
              <p:nvPr/>
            </p:nvSpPr>
            <p:spPr>
              <a:xfrm rot="5400000">
                <a:off x="4300540" y="3661596"/>
                <a:ext cx="360040" cy="182880"/>
              </a:xfrm>
              <a:prstGeom prst="trapezoid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429606" y="359206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4429042" y="374023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97" name="Straight Arrow Connector 96"/>
            <p:cNvCxnSpPr/>
            <p:nvPr/>
          </p:nvCxnSpPr>
          <p:spPr>
            <a:xfrm flipV="1">
              <a:off x="2416523" y="3187110"/>
              <a:ext cx="13716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Group 97"/>
            <p:cNvGrpSpPr/>
            <p:nvPr/>
          </p:nvGrpSpPr>
          <p:grpSpPr>
            <a:xfrm rot="16200000">
              <a:off x="1724480" y="3057924"/>
              <a:ext cx="480053" cy="190939"/>
              <a:chOff x="7160095" y="3573016"/>
              <a:chExt cx="360040" cy="190939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7160095" y="3590189"/>
                <a:ext cx="360040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PC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101" name="Straight Arrow Connector 100"/>
            <p:cNvCxnSpPr/>
            <p:nvPr/>
          </p:nvCxnSpPr>
          <p:spPr>
            <a:xfrm flipV="1">
              <a:off x="2058013" y="3129391"/>
              <a:ext cx="18288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lbow Connector 101"/>
            <p:cNvCxnSpPr/>
            <p:nvPr/>
          </p:nvCxnSpPr>
          <p:spPr>
            <a:xfrm>
              <a:off x="3707904" y="2601520"/>
              <a:ext cx="2323308" cy="485004"/>
            </a:xfrm>
            <a:prstGeom prst="bentConnector3">
              <a:avLst>
                <a:gd name="adj1" fmla="val 92228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hape 102"/>
            <p:cNvCxnSpPr/>
            <p:nvPr/>
          </p:nvCxnSpPr>
          <p:spPr>
            <a:xfrm flipV="1">
              <a:off x="5854738" y="2726188"/>
              <a:ext cx="1175060" cy="182880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5834240" y="2888426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7012274" y="2708960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06" name="Elbow Connector 157"/>
            <p:cNvCxnSpPr/>
            <p:nvPr/>
          </p:nvCxnSpPr>
          <p:spPr>
            <a:xfrm rot="10800000" flipV="1">
              <a:off x="2123729" y="2598837"/>
              <a:ext cx="1734810" cy="512064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2106204" y="3112430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08" name="Elbow Connector 107"/>
            <p:cNvCxnSpPr/>
            <p:nvPr/>
          </p:nvCxnSpPr>
          <p:spPr>
            <a:xfrm rot="10800000">
              <a:off x="2236808" y="3285595"/>
              <a:ext cx="5431536" cy="1332148"/>
            </a:xfrm>
            <a:prstGeom prst="bentConnector3">
              <a:avLst>
                <a:gd name="adj1" fmla="val 102389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7677870" y="3465618"/>
              <a:ext cx="0" cy="1161288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7658255" y="3467144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1" name="Elbow Connector 191"/>
            <p:cNvCxnSpPr/>
            <p:nvPr/>
          </p:nvCxnSpPr>
          <p:spPr>
            <a:xfrm rot="5400000" flipH="1" flipV="1">
              <a:off x="3990216" y="4245902"/>
              <a:ext cx="594360" cy="137160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4201871" y="459869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3319286" y="3386173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4273879" y="3302548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5" name="Elbow Connector 114"/>
            <p:cNvCxnSpPr/>
            <p:nvPr/>
          </p:nvCxnSpPr>
          <p:spPr>
            <a:xfrm flipV="1">
              <a:off x="4031336" y="2721158"/>
              <a:ext cx="2148840" cy="792088"/>
            </a:xfrm>
            <a:prstGeom prst="bentConnector3">
              <a:avLst>
                <a:gd name="adj1" fmla="val 268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/>
            <p:cNvSpPr/>
            <p:nvPr/>
          </p:nvSpPr>
          <p:spPr>
            <a:xfrm>
              <a:off x="4072707" y="349152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4154241" y="2721158"/>
              <a:ext cx="0" cy="594360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4216723" y="2727240"/>
              <a:ext cx="0" cy="411480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/>
            <p:cNvSpPr/>
            <p:nvPr/>
          </p:nvSpPr>
          <p:spPr>
            <a:xfrm>
              <a:off x="4140515" y="3302548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4202434" y="311510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4136717" y="2706869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4202434" y="270743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3" name="Elbow Connector 252"/>
            <p:cNvCxnSpPr/>
            <p:nvPr/>
          </p:nvCxnSpPr>
          <p:spPr>
            <a:xfrm flipH="1" flipV="1">
              <a:off x="2551576" y="3571901"/>
              <a:ext cx="3172968" cy="47257"/>
            </a:xfrm>
            <a:prstGeom prst="bentConnector5">
              <a:avLst>
                <a:gd name="adj1" fmla="val -1371"/>
                <a:gd name="adj2" fmla="val -1957397"/>
                <a:gd name="adj3" fmla="val 107315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/>
            <p:cNvSpPr/>
            <p:nvPr/>
          </p:nvSpPr>
          <p:spPr>
            <a:xfrm>
              <a:off x="5752706" y="3600106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5" name="Elbow Connector 124"/>
            <p:cNvCxnSpPr/>
            <p:nvPr/>
          </p:nvCxnSpPr>
          <p:spPr>
            <a:xfrm flipV="1">
              <a:off x="7173814" y="2515223"/>
              <a:ext cx="576062" cy="360039"/>
            </a:xfrm>
            <a:prstGeom prst="bentConnector3">
              <a:avLst>
                <a:gd name="adj1" fmla="val -431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hape 269"/>
            <p:cNvCxnSpPr/>
            <p:nvPr/>
          </p:nvCxnSpPr>
          <p:spPr>
            <a:xfrm rot="5400000" flipH="1" flipV="1">
              <a:off x="6820341" y="3075195"/>
              <a:ext cx="548640" cy="14877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/>
            <p:cNvSpPr/>
            <p:nvPr/>
          </p:nvSpPr>
          <p:spPr>
            <a:xfrm>
              <a:off x="7005983" y="3414751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8" name="Elbow Connector 272"/>
            <p:cNvCxnSpPr>
              <a:stCxn id="84" idx="0"/>
              <a:endCxn id="100" idx="0"/>
            </p:cNvCxnSpPr>
            <p:nvPr/>
          </p:nvCxnSpPr>
          <p:spPr>
            <a:xfrm flipH="1">
              <a:off x="1886211" y="2625335"/>
              <a:ext cx="6055876" cy="528059"/>
            </a:xfrm>
            <a:prstGeom prst="bentConnector5">
              <a:avLst>
                <a:gd name="adj1" fmla="val -1730"/>
                <a:gd name="adj2" fmla="val -54188"/>
                <a:gd name="adj3" fmla="val 102202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oup 128"/>
            <p:cNvGrpSpPr/>
            <p:nvPr/>
          </p:nvGrpSpPr>
          <p:grpSpPr>
            <a:xfrm>
              <a:off x="3502357" y="1197414"/>
              <a:ext cx="1801040" cy="1773672"/>
              <a:chOff x="3502357" y="1376822"/>
              <a:chExt cx="1801040" cy="1773672"/>
            </a:xfrm>
          </p:grpSpPr>
          <p:sp>
            <p:nvSpPr>
              <p:cNvPr id="130" name="Rounded Rectangle 129"/>
              <p:cNvSpPr/>
              <p:nvPr/>
            </p:nvSpPr>
            <p:spPr>
              <a:xfrm>
                <a:off x="4206323" y="1445871"/>
                <a:ext cx="525038" cy="959745"/>
              </a:xfrm>
              <a:prstGeom prst="roundRect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grpSp>
            <p:nvGrpSpPr>
              <p:cNvPr id="132" name="Group 386"/>
              <p:cNvGrpSpPr/>
              <p:nvPr/>
            </p:nvGrpSpPr>
            <p:grpSpPr>
              <a:xfrm>
                <a:off x="3502357" y="1376822"/>
                <a:ext cx="1801040" cy="1773672"/>
                <a:chOff x="3502357" y="1376822"/>
                <a:chExt cx="1801040" cy="1773672"/>
              </a:xfrm>
            </p:grpSpPr>
            <p:grpSp>
              <p:nvGrpSpPr>
                <p:cNvPr id="149" name="Group 384"/>
                <p:cNvGrpSpPr/>
                <p:nvPr/>
              </p:nvGrpSpPr>
              <p:grpSpPr>
                <a:xfrm>
                  <a:off x="3502357" y="1376822"/>
                  <a:ext cx="1801040" cy="1010006"/>
                  <a:chOff x="3502357" y="1376822"/>
                  <a:chExt cx="1801040" cy="1010006"/>
                </a:xfrm>
              </p:grpSpPr>
              <p:sp>
                <p:nvSpPr>
                  <p:cNvPr id="136" name="TextBox 135"/>
                  <p:cNvSpPr txBox="1"/>
                  <p:nvPr/>
                </p:nvSpPr>
                <p:spPr>
                  <a:xfrm>
                    <a:off x="3502357" y="1376822"/>
                    <a:ext cx="784190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PCWriteCond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37" name="TextBox 136"/>
                  <p:cNvSpPr txBox="1"/>
                  <p:nvPr/>
                </p:nvSpPr>
                <p:spPr>
                  <a:xfrm>
                    <a:off x="3674855" y="1518530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PCWrite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38" name="TextBox 137"/>
                  <p:cNvSpPr txBox="1"/>
                  <p:nvPr/>
                </p:nvSpPr>
                <p:spPr>
                  <a:xfrm>
                    <a:off x="3820110" y="1647253"/>
                    <a:ext cx="402675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IorD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39" name="TextBox 138"/>
                  <p:cNvSpPr txBox="1"/>
                  <p:nvPr/>
                </p:nvSpPr>
                <p:spPr>
                  <a:xfrm>
                    <a:off x="3674856" y="1783288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MemRead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3647605" y="1915666"/>
                    <a:ext cx="620683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MemWrite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3630483" y="2048045"/>
                    <a:ext cx="620683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MemtoReg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3668505" y="2186773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IRWrite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4682714" y="1459913"/>
                    <a:ext cx="620683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PCSource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4" name="TextBox 143"/>
                  <p:cNvSpPr txBox="1"/>
                  <p:nvPr/>
                </p:nvSpPr>
                <p:spPr>
                  <a:xfrm>
                    <a:off x="4694155" y="1582285"/>
                    <a:ext cx="457177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ALUOp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4682975" y="1724671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ALUSrcB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4682975" y="1857050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ALUSrcA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4679540" y="1989428"/>
                    <a:ext cx="620683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RegWrite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4682328" y="2121807"/>
                    <a:ext cx="511679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RegDst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sp>
              <p:nvSpPr>
                <p:cNvPr id="133" name="TextBox 132"/>
                <p:cNvSpPr txBox="1"/>
                <p:nvPr/>
              </p:nvSpPr>
              <p:spPr>
                <a:xfrm>
                  <a:off x="4227217" y="2231720"/>
                  <a:ext cx="511679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Opcode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4268553" y="1448930"/>
                  <a:ext cx="393944" cy="23698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txBody>
                <a:bodyPr wrap="square" lIns="27432" tIns="54864" rIns="27432" bIns="27432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Control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Unit</a:t>
                  </a:r>
                  <a:endParaRPr kumimoji="0" lang="en-CA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cxnSp>
              <p:nvCxnSpPr>
                <p:cNvPr id="135" name="Elbow Connector 134"/>
                <p:cNvCxnSpPr/>
                <p:nvPr/>
              </p:nvCxnSpPr>
              <p:spPr>
                <a:xfrm rot="5400000" flipH="1" flipV="1">
                  <a:off x="3879003" y="2546366"/>
                  <a:ext cx="735352" cy="472904"/>
                </a:xfrm>
                <a:prstGeom prst="bentConnector3">
                  <a:avLst>
                    <a:gd name="adj1" fmla="val 1426"/>
                  </a:avLst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2" name="Group 148"/>
            <p:cNvGrpSpPr/>
            <p:nvPr/>
          </p:nvGrpSpPr>
          <p:grpSpPr>
            <a:xfrm>
              <a:off x="5224835" y="4219037"/>
              <a:ext cx="480053" cy="182880"/>
              <a:chOff x="7156521" y="3573016"/>
              <a:chExt cx="360040" cy="182880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7156521" y="3582542"/>
                <a:ext cx="360040" cy="1692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Shift left 2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162" name="Group 151"/>
            <p:cNvGrpSpPr/>
            <p:nvPr/>
          </p:nvGrpSpPr>
          <p:grpSpPr>
            <a:xfrm>
              <a:off x="4716016" y="4183380"/>
              <a:ext cx="360040" cy="246222"/>
              <a:chOff x="7156521" y="3571164"/>
              <a:chExt cx="360040" cy="196062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7156521" y="3571164"/>
                <a:ext cx="360040" cy="19606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Sign extend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155" name="Elbow Connector 293"/>
            <p:cNvCxnSpPr/>
            <p:nvPr/>
          </p:nvCxnSpPr>
          <p:spPr>
            <a:xfrm rot="16200000" flipH="1">
              <a:off x="4025780" y="3639476"/>
              <a:ext cx="755450" cy="625021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 flipV="1">
              <a:off x="5071293" y="4300571"/>
              <a:ext cx="164592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Elbow Connector 293"/>
            <p:cNvCxnSpPr/>
            <p:nvPr/>
          </p:nvCxnSpPr>
          <p:spPr>
            <a:xfrm flipV="1">
              <a:off x="5138538" y="3813467"/>
              <a:ext cx="897240" cy="32403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5138538" y="4132740"/>
              <a:ext cx="0" cy="173736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Elbow Connector 293"/>
            <p:cNvCxnSpPr/>
            <p:nvPr/>
          </p:nvCxnSpPr>
          <p:spPr>
            <a:xfrm flipV="1">
              <a:off x="5690599" y="3910225"/>
              <a:ext cx="347472" cy="38404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val 159"/>
            <p:cNvSpPr/>
            <p:nvPr/>
          </p:nvSpPr>
          <p:spPr>
            <a:xfrm>
              <a:off x="5119486" y="428628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61" name="Elbow Connector 293"/>
            <p:cNvCxnSpPr>
              <a:stCxn id="116" idx="4"/>
              <a:endCxn id="33" idx="2"/>
            </p:cNvCxnSpPr>
            <p:nvPr/>
          </p:nvCxnSpPr>
          <p:spPr>
            <a:xfrm rot="16200000" flipH="1">
              <a:off x="5291486" y="2327606"/>
              <a:ext cx="311943" cy="2712925"/>
            </a:xfrm>
            <a:prstGeom prst="bentConnector3">
              <a:avLst>
                <a:gd name="adj1" fmla="val 175451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3" name="Group 161"/>
            <p:cNvGrpSpPr/>
            <p:nvPr/>
          </p:nvGrpSpPr>
          <p:grpSpPr>
            <a:xfrm>
              <a:off x="1956966" y="1186760"/>
              <a:ext cx="5893410" cy="3074185"/>
              <a:chOff x="1956966" y="1366168"/>
              <a:chExt cx="5893410" cy="3074185"/>
            </a:xfrm>
          </p:grpSpPr>
          <p:grpSp>
            <p:nvGrpSpPr>
              <p:cNvPr id="166" name="Group 385"/>
              <p:cNvGrpSpPr/>
              <p:nvPr/>
            </p:nvGrpSpPr>
            <p:grpSpPr>
              <a:xfrm>
                <a:off x="1956966" y="1366168"/>
                <a:ext cx="5893410" cy="3074185"/>
                <a:chOff x="1956966" y="1366168"/>
                <a:chExt cx="5893410" cy="3074185"/>
              </a:xfrm>
            </p:grpSpPr>
            <p:cxnSp>
              <p:nvCxnSpPr>
                <p:cNvPr id="165" name="Shape 164"/>
                <p:cNvCxnSpPr/>
                <p:nvPr/>
              </p:nvCxnSpPr>
              <p:spPr>
                <a:xfrm>
                  <a:off x="3557537" y="1404268"/>
                  <a:ext cx="3132920" cy="1892808"/>
                </a:xfrm>
                <a:prstGeom prst="bentConnector2">
                  <a:avLst/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2" name="Group 383"/>
                <p:cNvGrpSpPr/>
                <p:nvPr/>
              </p:nvGrpSpPr>
              <p:grpSpPr>
                <a:xfrm>
                  <a:off x="1956966" y="1366168"/>
                  <a:ext cx="5893410" cy="3074185"/>
                  <a:chOff x="1956966" y="1366168"/>
                  <a:chExt cx="5893410" cy="3074185"/>
                </a:xfrm>
              </p:grpSpPr>
              <p:cxnSp>
                <p:nvCxnSpPr>
                  <p:cNvPr id="167" name="Elbow Connector 166"/>
                  <p:cNvCxnSpPr/>
                  <p:nvPr/>
                </p:nvCxnSpPr>
                <p:spPr>
                  <a:xfrm rot="5400000">
                    <a:off x="3643069" y="2447110"/>
                    <a:ext cx="648072" cy="438912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Elbow Connector 322"/>
                  <p:cNvCxnSpPr/>
                  <p:nvPr/>
                </p:nvCxnSpPr>
                <p:spPr>
                  <a:xfrm rot="10800000" flipH="1" flipV="1">
                    <a:off x="4190752" y="2200073"/>
                    <a:ext cx="247520" cy="2240280"/>
                  </a:xfrm>
                  <a:prstGeom prst="bentConnector4">
                    <a:avLst>
                      <a:gd name="adj1" fmla="val -371990"/>
                      <a:gd name="adj2" fmla="val 10708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Elbow Connector 168"/>
                  <p:cNvCxnSpPr/>
                  <p:nvPr/>
                </p:nvCxnSpPr>
                <p:spPr>
                  <a:xfrm rot="5400000">
                    <a:off x="3027050" y="2057038"/>
                    <a:ext cx="1143000" cy="1188720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Elbow Connector 169"/>
                  <p:cNvCxnSpPr/>
                  <p:nvPr/>
                </p:nvCxnSpPr>
                <p:spPr>
                  <a:xfrm rot="5400000">
                    <a:off x="2877080" y="1898274"/>
                    <a:ext cx="1252728" cy="1371600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Elbow Connector 170"/>
                  <p:cNvCxnSpPr/>
                  <p:nvPr/>
                </p:nvCxnSpPr>
                <p:spPr>
                  <a:xfrm rot="5400000">
                    <a:off x="2549784" y="1591460"/>
                    <a:ext cx="1417320" cy="1856232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6" name="Group 382"/>
                  <p:cNvGrpSpPr/>
                  <p:nvPr/>
                </p:nvGrpSpPr>
                <p:grpSpPr>
                  <a:xfrm>
                    <a:off x="1956966" y="1366168"/>
                    <a:ext cx="2243083" cy="1746880"/>
                    <a:chOff x="1956966" y="1366168"/>
                    <a:chExt cx="2243083" cy="1746880"/>
                  </a:xfrm>
                </p:grpSpPr>
                <p:cxnSp>
                  <p:nvCxnSpPr>
                    <p:cNvPr id="184" name="Elbow Connector 183"/>
                    <p:cNvCxnSpPr/>
                    <p:nvPr/>
                  </p:nvCxnSpPr>
                  <p:spPr>
                    <a:xfrm rot="5400000">
                      <a:off x="1682646" y="1924328"/>
                      <a:ext cx="1463040" cy="914400"/>
                    </a:xfrm>
                    <a:prstGeom prst="bentConnector3">
                      <a:avLst>
                        <a:gd name="adj1" fmla="val -951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5" name="Flowchart: Delay 184"/>
                    <p:cNvSpPr/>
                    <p:nvPr/>
                  </p:nvSpPr>
                  <p:spPr>
                    <a:xfrm flipH="1">
                      <a:off x="3304942" y="1366168"/>
                      <a:ext cx="258945" cy="196373"/>
                    </a:xfrm>
                    <a:prstGeom prst="flowChartDelay">
                      <a:avLst/>
                    </a:prstGeom>
                    <a:noFill/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6" name="Moon 185"/>
                    <p:cNvSpPr/>
                    <p:nvPr/>
                  </p:nvSpPr>
                  <p:spPr>
                    <a:xfrm>
                      <a:off x="2862858" y="1544092"/>
                      <a:ext cx="288032" cy="189974"/>
                    </a:xfrm>
                    <a:prstGeom prst="moon">
                      <a:avLst>
                        <a:gd name="adj" fmla="val 82067"/>
                      </a:avLst>
                    </a:prstGeom>
                    <a:noFill/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187" name="Straight Connector 186"/>
                    <p:cNvCxnSpPr/>
                    <p:nvPr/>
                  </p:nvCxnSpPr>
                  <p:spPr>
                    <a:xfrm>
                      <a:off x="3112790" y="1675408"/>
                      <a:ext cx="1087259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" name="Straight Connector 187"/>
                    <p:cNvCxnSpPr/>
                    <p:nvPr/>
                  </p:nvCxnSpPr>
                  <p:spPr>
                    <a:xfrm>
                      <a:off x="3576588" y="1529234"/>
                      <a:ext cx="61264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" name="Elbow Connector 188"/>
                    <p:cNvCxnSpPr/>
                    <p:nvPr/>
                  </p:nvCxnSpPr>
                  <p:spPr>
                    <a:xfrm rot="10800000" flipV="1">
                      <a:off x="3099237" y="1470169"/>
                      <a:ext cx="205706" cy="137160"/>
                    </a:xfrm>
                    <a:prstGeom prst="bentConnector3">
                      <a:avLst>
                        <a:gd name="adj1" fmla="val 37652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3" name="Elbow Connector 354"/>
                  <p:cNvCxnSpPr/>
                  <p:nvPr/>
                </p:nvCxnSpPr>
                <p:spPr>
                  <a:xfrm>
                    <a:off x="4741416" y="1608471"/>
                    <a:ext cx="3108960" cy="1005840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Elbow Connector 354"/>
                  <p:cNvCxnSpPr/>
                  <p:nvPr/>
                </p:nvCxnSpPr>
                <p:spPr>
                  <a:xfrm>
                    <a:off x="4741416" y="1724493"/>
                    <a:ext cx="2057400" cy="2346058"/>
                  </a:xfrm>
                  <a:prstGeom prst="bentConnector4">
                    <a:avLst>
                      <a:gd name="adj1" fmla="val 114915"/>
                      <a:gd name="adj2" fmla="val 109744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Elbow Connector 354"/>
                  <p:cNvCxnSpPr/>
                  <p:nvPr/>
                </p:nvCxnSpPr>
                <p:spPr>
                  <a:xfrm>
                    <a:off x="4735066" y="1997348"/>
                    <a:ext cx="1371600" cy="1188720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8" name="Group 381"/>
                  <p:cNvGrpSpPr/>
                  <p:nvPr/>
                </p:nvGrpSpPr>
                <p:grpSpPr>
                  <a:xfrm>
                    <a:off x="4747766" y="1885082"/>
                    <a:ext cx="1375266" cy="1852268"/>
                    <a:chOff x="4747766" y="1885082"/>
                    <a:chExt cx="1375266" cy="1852268"/>
                  </a:xfrm>
                </p:grpSpPr>
                <p:cxnSp>
                  <p:nvCxnSpPr>
                    <p:cNvPr id="182" name="Elbow Connector 354"/>
                    <p:cNvCxnSpPr/>
                    <p:nvPr/>
                  </p:nvCxnSpPr>
                  <p:spPr>
                    <a:xfrm>
                      <a:off x="4747766" y="1885082"/>
                      <a:ext cx="1188720" cy="1737360"/>
                    </a:xfrm>
                    <a:prstGeom prst="bentConnector2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" name="Elbow Connector 354"/>
                    <p:cNvCxnSpPr/>
                    <p:nvPr/>
                  </p:nvCxnSpPr>
                  <p:spPr>
                    <a:xfrm>
                      <a:off x="5940152" y="3618478"/>
                      <a:ext cx="182880" cy="118872"/>
                    </a:xfrm>
                    <a:prstGeom prst="bentConnector2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7" name="Elbow Connector 354"/>
                  <p:cNvCxnSpPr/>
                  <p:nvPr/>
                </p:nvCxnSpPr>
                <p:spPr>
                  <a:xfrm>
                    <a:off x="4743574" y="2144896"/>
                    <a:ext cx="548640" cy="1024128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90" name="Group 380"/>
                  <p:cNvGrpSpPr/>
                  <p:nvPr/>
                </p:nvGrpSpPr>
                <p:grpSpPr>
                  <a:xfrm>
                    <a:off x="4456571" y="2283222"/>
                    <a:ext cx="378443" cy="1318372"/>
                    <a:chOff x="4456571" y="2283222"/>
                    <a:chExt cx="378443" cy="1318372"/>
                  </a:xfrm>
                </p:grpSpPr>
                <p:cxnSp>
                  <p:nvCxnSpPr>
                    <p:cNvPr id="179" name="Elbow Connector 354"/>
                    <p:cNvCxnSpPr/>
                    <p:nvPr/>
                  </p:nvCxnSpPr>
                  <p:spPr>
                    <a:xfrm rot="5400000">
                      <a:off x="4330070" y="2506102"/>
                      <a:ext cx="720080" cy="274320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Elbow Connector 354"/>
                    <p:cNvCxnSpPr/>
                    <p:nvPr/>
                  </p:nvCxnSpPr>
                  <p:spPr>
                    <a:xfrm rot="5400000" flipH="1" flipV="1">
                      <a:off x="4199970" y="3253553"/>
                      <a:ext cx="604642" cy="91440"/>
                    </a:xfrm>
                    <a:prstGeom prst="bentConnector3">
                      <a:avLst>
                        <a:gd name="adj1" fmla="val 62603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" name="Straight Connector 180"/>
                    <p:cNvCxnSpPr/>
                    <p:nvPr/>
                  </p:nvCxnSpPr>
                  <p:spPr>
                    <a:xfrm flipH="1">
                      <a:off x="4743574" y="2283222"/>
                      <a:ext cx="9144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164" name="Oval 163"/>
              <p:cNvSpPr/>
              <p:nvPr/>
            </p:nvSpPr>
            <p:spPr>
              <a:xfrm>
                <a:off x="6780943" y="4277728"/>
                <a:ext cx="36576" cy="36576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7" name="Group 196"/>
          <p:cNvGrpSpPr/>
          <p:nvPr/>
        </p:nvGrpSpPr>
        <p:grpSpPr>
          <a:xfrm>
            <a:off x="3528091" y="2645875"/>
            <a:ext cx="3974729" cy="552248"/>
            <a:chOff x="2004090" y="2645875"/>
            <a:chExt cx="3974729" cy="552248"/>
          </a:xfrm>
        </p:grpSpPr>
        <p:grpSp>
          <p:nvGrpSpPr>
            <p:cNvPr id="194" name="Group 193"/>
            <p:cNvGrpSpPr/>
            <p:nvPr/>
          </p:nvGrpSpPr>
          <p:grpSpPr>
            <a:xfrm>
              <a:off x="2071336" y="2645875"/>
              <a:ext cx="3907483" cy="552248"/>
              <a:chOff x="2071336" y="2799417"/>
              <a:chExt cx="3907483" cy="552248"/>
            </a:xfrm>
          </p:grpSpPr>
          <p:cxnSp>
            <p:nvCxnSpPr>
              <p:cNvPr id="192" name="Elbow Connector 191"/>
              <p:cNvCxnSpPr/>
              <p:nvPr/>
            </p:nvCxnSpPr>
            <p:spPr>
              <a:xfrm>
                <a:off x="3655511" y="2799417"/>
                <a:ext cx="2323308" cy="485004"/>
              </a:xfrm>
              <a:prstGeom prst="bentConnector3">
                <a:avLst>
                  <a:gd name="adj1" fmla="val 92228"/>
                </a:avLst>
              </a:prstGeom>
              <a:ln w="38100">
                <a:solidFill>
                  <a:srgbClr val="FFFF00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Elbow Connector 157"/>
              <p:cNvCxnSpPr/>
              <p:nvPr/>
            </p:nvCxnSpPr>
            <p:spPr>
              <a:xfrm rot="10800000" flipV="1">
                <a:off x="2071336" y="2803025"/>
                <a:ext cx="1734810" cy="548640"/>
              </a:xfrm>
              <a:prstGeom prst="bentConnector2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6" name="Straight Connector 195"/>
            <p:cNvCxnSpPr/>
            <p:nvPr/>
          </p:nvCxnSpPr>
          <p:spPr>
            <a:xfrm>
              <a:off x="2004090" y="3183835"/>
              <a:ext cx="9144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8" name="Straight Arrow Connector 197"/>
          <p:cNvCxnSpPr/>
          <p:nvPr/>
        </p:nvCxnSpPr>
        <p:spPr>
          <a:xfrm flipV="1">
            <a:off x="7363566" y="3760462"/>
            <a:ext cx="144016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Group 200"/>
          <p:cNvGrpSpPr/>
          <p:nvPr/>
        </p:nvGrpSpPr>
        <p:grpSpPr>
          <a:xfrm>
            <a:off x="7703991" y="3174310"/>
            <a:ext cx="144016" cy="585027"/>
            <a:chOff x="6322865" y="3328962"/>
            <a:chExt cx="144016" cy="585027"/>
          </a:xfrm>
        </p:grpSpPr>
        <p:cxnSp>
          <p:nvCxnSpPr>
            <p:cNvPr id="199" name="Straight Arrow Connector 198"/>
            <p:cNvCxnSpPr/>
            <p:nvPr/>
          </p:nvCxnSpPr>
          <p:spPr>
            <a:xfrm flipV="1">
              <a:off x="6322865" y="3913989"/>
              <a:ext cx="144016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/>
            <p:nvPr/>
          </p:nvCxnSpPr>
          <p:spPr>
            <a:xfrm flipV="1">
              <a:off x="6322865" y="3328962"/>
              <a:ext cx="144016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" name="Group 205"/>
          <p:cNvGrpSpPr/>
          <p:nvPr/>
        </p:nvGrpSpPr>
        <p:grpSpPr>
          <a:xfrm>
            <a:off x="8433598" y="2569667"/>
            <a:ext cx="790381" cy="908682"/>
            <a:chOff x="7054176" y="2714231"/>
            <a:chExt cx="790381" cy="908682"/>
          </a:xfrm>
        </p:grpSpPr>
        <p:cxnSp>
          <p:nvCxnSpPr>
            <p:cNvPr id="202" name="Elbow Connector 201"/>
            <p:cNvCxnSpPr/>
            <p:nvPr/>
          </p:nvCxnSpPr>
          <p:spPr>
            <a:xfrm flipV="1">
              <a:off x="7268495" y="2714231"/>
              <a:ext cx="576062" cy="360039"/>
            </a:xfrm>
            <a:prstGeom prst="bentConnector3">
              <a:avLst>
                <a:gd name="adj1" fmla="val -431"/>
              </a:avLst>
            </a:prstGeom>
            <a:ln w="38100">
              <a:solidFill>
                <a:srgbClr val="FFFF0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hape 269"/>
            <p:cNvCxnSpPr/>
            <p:nvPr/>
          </p:nvCxnSpPr>
          <p:spPr>
            <a:xfrm rot="5400000" flipH="1" flipV="1">
              <a:off x="6915022" y="3274203"/>
              <a:ext cx="548640" cy="148779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flipH="1">
              <a:off x="7054176" y="3615883"/>
              <a:ext cx="72008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7" name="Elbow Connector 272"/>
          <p:cNvCxnSpPr/>
          <p:nvPr/>
        </p:nvCxnSpPr>
        <p:spPr>
          <a:xfrm flipH="1">
            <a:off x="3354933" y="2670254"/>
            <a:ext cx="6055876" cy="528059"/>
          </a:xfrm>
          <a:prstGeom prst="bentConnector5">
            <a:avLst>
              <a:gd name="adj1" fmla="val -1730"/>
              <a:gd name="adj2" fmla="val -54188"/>
              <a:gd name="adj3" fmla="val 102202"/>
            </a:avLst>
          </a:prstGeom>
          <a:ln w="38100">
            <a:solidFill>
              <a:srgbClr val="FFFF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Slide Number Placeholder 19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54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32656"/>
            <a:ext cx="7772400" cy="914400"/>
          </a:xfrm>
        </p:spPr>
        <p:txBody>
          <a:bodyPr/>
          <a:lstStyle/>
          <a:p>
            <a:r>
              <a:rPr lang="en-US" dirty="0"/>
              <a:t>Example #1: Incrementing PC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560" y="5013176"/>
            <a:ext cx="8280920" cy="14401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Setting signals for this </a:t>
            </a:r>
            <a:r>
              <a:rPr lang="en-US" dirty="0" err="1"/>
              <a:t>datapath</a:t>
            </a:r>
            <a:r>
              <a:rPr lang="en-US" dirty="0"/>
              <a:t>:</a:t>
            </a:r>
          </a:p>
          <a:p>
            <a:pPr marL="969264" lvl="1" indent="-514350">
              <a:buFont typeface="+mj-lt"/>
              <a:buAutoNum type="arabicPeriod"/>
            </a:pPr>
            <a:r>
              <a:rPr lang="en-US" dirty="0"/>
              <a:t>Read &amp; Write signals: </a:t>
            </a:r>
          </a:p>
          <a:p>
            <a:pPr lvl="2"/>
            <a:r>
              <a:rPr lang="en-US" dirty="0" err="1">
                <a:latin typeface="Courier New" pitchFamily="49" charset="0"/>
                <a:cs typeface="Courier New" pitchFamily="49" charset="0"/>
              </a:rPr>
              <a:t>PCWrite</a:t>
            </a:r>
            <a:r>
              <a:rPr lang="en-US" dirty="0"/>
              <a:t> is high, all others are low.</a:t>
            </a:r>
            <a:endParaRPr lang="en-CA" dirty="0"/>
          </a:p>
        </p:txBody>
      </p:sp>
      <p:grpSp>
        <p:nvGrpSpPr>
          <p:cNvPr id="4" name="Group 189"/>
          <p:cNvGrpSpPr/>
          <p:nvPr/>
        </p:nvGrpSpPr>
        <p:grpSpPr>
          <a:xfrm>
            <a:off x="3335318" y="1233368"/>
            <a:ext cx="6073050" cy="3448508"/>
            <a:chOff x="1869037" y="1186760"/>
            <a:chExt cx="6073050" cy="3448508"/>
          </a:xfrm>
        </p:grpSpPr>
        <p:grpSp>
          <p:nvGrpSpPr>
            <p:cNvPr id="5" name="Group 3"/>
            <p:cNvGrpSpPr/>
            <p:nvPr/>
          </p:nvGrpSpPr>
          <p:grpSpPr>
            <a:xfrm>
              <a:off x="4696964" y="2875653"/>
              <a:ext cx="2332834" cy="1166027"/>
              <a:chOff x="4696964" y="3055061"/>
              <a:chExt cx="2332834" cy="1166027"/>
            </a:xfrm>
          </p:grpSpPr>
          <p:grpSp>
            <p:nvGrpSpPr>
              <p:cNvPr id="6" name="Group 25"/>
              <p:cNvGrpSpPr/>
              <p:nvPr/>
            </p:nvGrpSpPr>
            <p:grpSpPr>
              <a:xfrm>
                <a:off x="4696964" y="3055061"/>
                <a:ext cx="748658" cy="1065441"/>
                <a:chOff x="4490466" y="3083639"/>
                <a:chExt cx="748658" cy="1065441"/>
              </a:xfrm>
            </p:grpSpPr>
            <p:sp>
              <p:nvSpPr>
                <p:cNvPr id="39" name="Rectangle 6"/>
                <p:cNvSpPr/>
                <p:nvPr/>
              </p:nvSpPr>
              <p:spPr>
                <a:xfrm>
                  <a:off x="4499992" y="3212976"/>
                  <a:ext cx="720080" cy="936104"/>
                </a:xfrm>
                <a:prstGeom prst="rect">
                  <a:avLst/>
                </a:prstGeom>
                <a:solidFill>
                  <a:srgbClr val="002060"/>
                </a:solidFill>
                <a:ln w="28575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TextBox 7"/>
                <p:cNvSpPr txBox="1"/>
                <p:nvPr/>
              </p:nvSpPr>
              <p:spPr>
                <a:xfrm>
                  <a:off x="4548185" y="3232028"/>
                  <a:ext cx="288032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</a:t>
                  </a: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</a:t>
                  </a: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 1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1" name="TextBox 8"/>
                <p:cNvSpPr txBox="1"/>
                <p:nvPr/>
              </p:nvSpPr>
              <p:spPr>
                <a:xfrm>
                  <a:off x="4548185" y="3441590"/>
                  <a:ext cx="288032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</a:t>
                  </a: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</a:t>
                  </a: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 2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2" name="TextBox 9"/>
                <p:cNvSpPr txBox="1"/>
                <p:nvPr/>
              </p:nvSpPr>
              <p:spPr>
                <a:xfrm>
                  <a:off x="4548185" y="3674519"/>
                  <a:ext cx="288032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Write </a:t>
                  </a: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</a:t>
                  </a: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 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3" name="TextBox 10"/>
                <p:cNvSpPr txBox="1"/>
                <p:nvPr/>
              </p:nvSpPr>
              <p:spPr>
                <a:xfrm>
                  <a:off x="4548185" y="3898370"/>
                  <a:ext cx="288032" cy="250710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Write data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4" name="TextBox 11"/>
                <p:cNvSpPr txBox="1"/>
                <p:nvPr/>
              </p:nvSpPr>
              <p:spPr>
                <a:xfrm>
                  <a:off x="4941566" y="3356992"/>
                  <a:ext cx="297558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data 1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5" name="TextBox 12"/>
                <p:cNvSpPr txBox="1"/>
                <p:nvPr/>
              </p:nvSpPr>
              <p:spPr>
                <a:xfrm>
                  <a:off x="4932040" y="3686835"/>
                  <a:ext cx="297558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data 2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4490466" y="3083639"/>
                  <a:ext cx="451100" cy="132344"/>
                </a:xfrm>
                <a:prstGeom prst="rect">
                  <a:avLst/>
                </a:prstGeom>
                <a:noFill/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txBody>
                <a:bodyPr wrap="square" lIns="27432" tIns="27432" rIns="27432" bIns="27432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Registers</a:t>
                  </a:r>
                  <a:endParaRPr kumimoji="0" lang="en-CA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grpSp>
            <p:nvGrpSpPr>
              <p:cNvPr id="9" name="Group 39"/>
              <p:cNvGrpSpPr/>
              <p:nvPr/>
            </p:nvGrpSpPr>
            <p:grpSpPr>
              <a:xfrm>
                <a:off x="6045304" y="3140968"/>
                <a:ext cx="984494" cy="1080120"/>
                <a:chOff x="6045304" y="3140968"/>
                <a:chExt cx="984494" cy="1080120"/>
              </a:xfrm>
            </p:grpSpPr>
            <p:grpSp>
              <p:nvGrpSpPr>
                <p:cNvPr id="10" name="Group 24"/>
                <p:cNvGrpSpPr/>
                <p:nvPr/>
              </p:nvGrpSpPr>
              <p:grpSpPr>
                <a:xfrm>
                  <a:off x="6372200" y="3140968"/>
                  <a:ext cx="657598" cy="942975"/>
                  <a:chOff x="6372200" y="3140968"/>
                  <a:chExt cx="657598" cy="942975"/>
                </a:xfrm>
              </p:grpSpPr>
              <p:grpSp>
                <p:nvGrpSpPr>
                  <p:cNvPr id="19" name="Group 20"/>
                  <p:cNvGrpSpPr/>
                  <p:nvPr/>
                </p:nvGrpSpPr>
                <p:grpSpPr>
                  <a:xfrm>
                    <a:off x="6372200" y="3140968"/>
                    <a:ext cx="657598" cy="942975"/>
                    <a:chOff x="6372200" y="3140968"/>
                    <a:chExt cx="657598" cy="942975"/>
                  </a:xfrm>
                </p:grpSpPr>
                <p:sp>
                  <p:nvSpPr>
                    <p:cNvPr id="34" name="Freeform 33"/>
                    <p:cNvSpPr/>
                    <p:nvPr/>
                  </p:nvSpPr>
                  <p:spPr>
                    <a:xfrm>
                      <a:off x="6372200" y="3140968"/>
                      <a:ext cx="590550" cy="942975"/>
                    </a:xfrm>
                    <a:custGeom>
                      <a:avLst/>
                      <a:gdLst>
                        <a:gd name="connsiteX0" fmla="*/ 0 w 590550"/>
                        <a:gd name="connsiteY0" fmla="*/ 0 h 942975"/>
                        <a:gd name="connsiteX1" fmla="*/ 590550 w 590550"/>
                        <a:gd name="connsiteY1" fmla="*/ 295275 h 942975"/>
                        <a:gd name="connsiteX2" fmla="*/ 590550 w 590550"/>
                        <a:gd name="connsiteY2" fmla="*/ 652463 h 942975"/>
                        <a:gd name="connsiteX3" fmla="*/ 4763 w 590550"/>
                        <a:gd name="connsiteY3" fmla="*/ 942975 h 942975"/>
                        <a:gd name="connsiteX4" fmla="*/ 4763 w 590550"/>
                        <a:gd name="connsiteY4" fmla="*/ 600075 h 942975"/>
                        <a:gd name="connsiteX5" fmla="*/ 142875 w 590550"/>
                        <a:gd name="connsiteY5" fmla="*/ 471488 h 942975"/>
                        <a:gd name="connsiteX6" fmla="*/ 4763 w 590550"/>
                        <a:gd name="connsiteY6" fmla="*/ 338138 h 942975"/>
                        <a:gd name="connsiteX7" fmla="*/ 0 w 590550"/>
                        <a:gd name="connsiteY7" fmla="*/ 0 h 9429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90550" h="942975">
                          <a:moveTo>
                            <a:pt x="0" y="0"/>
                          </a:moveTo>
                          <a:lnTo>
                            <a:pt x="590550" y="295275"/>
                          </a:lnTo>
                          <a:lnTo>
                            <a:pt x="590550" y="652463"/>
                          </a:lnTo>
                          <a:lnTo>
                            <a:pt x="4763" y="942975"/>
                          </a:lnTo>
                          <a:lnTo>
                            <a:pt x="4763" y="600075"/>
                          </a:lnTo>
                          <a:lnTo>
                            <a:pt x="142875" y="471488"/>
                          </a:lnTo>
                          <a:lnTo>
                            <a:pt x="4763" y="338138"/>
                          </a:lnTo>
                          <a:cubicBezTo>
                            <a:pt x="3175" y="225425"/>
                            <a:pt x="1588" y="112713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6732240" y="3509392"/>
                      <a:ext cx="297558" cy="2507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ALU result</a:t>
                      </a:r>
                      <a:endParaRPr kumimoji="0" lang="en-CA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  <p:sp>
                  <p:nvSpPr>
                    <p:cNvPr id="36" name="TextBox 16"/>
                    <p:cNvSpPr txBox="1"/>
                    <p:nvPr/>
                  </p:nvSpPr>
                  <p:spPr>
                    <a:xfrm>
                      <a:off x="6592987" y="3299273"/>
                      <a:ext cx="207640" cy="17376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Zero</a:t>
                      </a:r>
                      <a:endParaRPr kumimoji="0" lang="en-CA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  <p:sp>
                  <p:nvSpPr>
                    <p:cNvPr id="37" name="TextBox 18"/>
                    <p:cNvSpPr txBox="1"/>
                    <p:nvPr/>
                  </p:nvSpPr>
                  <p:spPr>
                    <a:xfrm>
                      <a:off x="6405541" y="3251080"/>
                      <a:ext cx="110675" cy="1692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A</a:t>
                      </a:r>
                      <a:endParaRPr kumimoji="0" lang="en-CA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6405541" y="3827900"/>
                      <a:ext cx="110675" cy="1692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B</a:t>
                      </a:r>
                      <a:endParaRPr kumimoji="0" lang="en-CA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</p:grpSp>
              <p:sp>
                <p:nvSpPr>
                  <p:cNvPr id="33" name="TextBox 32"/>
                  <p:cNvSpPr txBox="1"/>
                  <p:nvPr/>
                </p:nvSpPr>
                <p:spPr>
                  <a:xfrm rot="20031920">
                    <a:off x="6660472" y="3893870"/>
                    <a:ext cx="228600" cy="132344"/>
                  </a:xfrm>
                  <a:prstGeom prst="rect">
                    <a:avLst/>
                  </a:prstGeom>
                  <a:noFill/>
                  <a:ln w="12700"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txBody>
                  <a:bodyPr wrap="square" lIns="27432" tIns="27432" rIns="27432" bIns="27432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ALU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grpSp>
              <p:nvGrpSpPr>
                <p:cNvPr id="20" name="Group 29"/>
                <p:cNvGrpSpPr/>
                <p:nvPr/>
              </p:nvGrpSpPr>
              <p:grpSpPr>
                <a:xfrm>
                  <a:off x="6045304" y="3179635"/>
                  <a:ext cx="182880" cy="360040"/>
                  <a:chOff x="5651923" y="3212976"/>
                  <a:chExt cx="182880" cy="360040"/>
                </a:xfrm>
              </p:grpSpPr>
              <p:sp>
                <p:nvSpPr>
                  <p:cNvPr id="29" name="Trapezoid 28"/>
                  <p:cNvSpPr/>
                  <p:nvPr/>
                </p:nvSpPr>
                <p:spPr>
                  <a:xfrm rot="5400000">
                    <a:off x="5563343" y="3301556"/>
                    <a:ext cx="360040" cy="182880"/>
                  </a:xfrm>
                  <a:prstGeom prst="trapezoid">
                    <a:avLst/>
                  </a:prstGeom>
                  <a:solidFill>
                    <a:srgbClr val="002060"/>
                  </a:solidFill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5681261" y="3227265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0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680698" y="3375435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1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grpSp>
              <p:nvGrpSpPr>
                <p:cNvPr id="21" name="Group 35"/>
                <p:cNvGrpSpPr/>
                <p:nvPr/>
              </p:nvGrpSpPr>
              <p:grpSpPr>
                <a:xfrm>
                  <a:off x="6045304" y="3717032"/>
                  <a:ext cx="182880" cy="504056"/>
                  <a:chOff x="5652120" y="3573016"/>
                  <a:chExt cx="182880" cy="504056"/>
                </a:xfrm>
              </p:grpSpPr>
              <p:sp>
                <p:nvSpPr>
                  <p:cNvPr id="24" name="Trapezoid 23"/>
                  <p:cNvSpPr/>
                  <p:nvPr/>
                </p:nvSpPr>
                <p:spPr>
                  <a:xfrm rot="5400000">
                    <a:off x="5491532" y="3733604"/>
                    <a:ext cx="504056" cy="182880"/>
                  </a:xfrm>
                  <a:prstGeom prst="trapezoid">
                    <a:avLst/>
                  </a:prstGeom>
                  <a:solidFill>
                    <a:srgbClr val="002060"/>
                  </a:solidFill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5681458" y="3587305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0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5680895" y="3672993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1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5676498" y="3768283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2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5675935" y="3858734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3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cxnSp>
              <p:nvCxnSpPr>
                <p:cNvPr id="22" name="Straight Arrow Connector 21"/>
                <p:cNvCxnSpPr/>
                <p:nvPr/>
              </p:nvCxnSpPr>
              <p:spPr>
                <a:xfrm flipV="1">
                  <a:off x="6228184" y="3894389"/>
                  <a:ext cx="144016" cy="0"/>
                </a:xfrm>
                <a:prstGeom prst="straightConnector1">
                  <a:avLst/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6228184" y="3309362"/>
                  <a:ext cx="144016" cy="0"/>
                </a:xfrm>
                <a:prstGeom prst="straightConnector1">
                  <a:avLst/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Straight Arrow Connector 6"/>
              <p:cNvCxnSpPr/>
              <p:nvPr/>
            </p:nvCxnSpPr>
            <p:spPr>
              <a:xfrm flipV="1">
                <a:off x="5892522" y="3889626"/>
                <a:ext cx="144016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5815188" y="3802720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4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grpSp>
            <p:nvGrpSpPr>
              <p:cNvPr id="32" name="Group 47"/>
              <p:cNvGrpSpPr/>
              <p:nvPr/>
            </p:nvGrpSpPr>
            <p:grpSpPr>
              <a:xfrm>
                <a:off x="5570586" y="3284984"/>
                <a:ext cx="144016" cy="288032"/>
                <a:chOff x="5364088" y="3212976"/>
                <a:chExt cx="144016" cy="288032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5364088" y="3212976"/>
                  <a:ext cx="144016" cy="288032"/>
                </a:xfrm>
                <a:prstGeom prst="rect">
                  <a:avLst/>
                </a:prstGeom>
                <a:solidFill>
                  <a:srgbClr val="002060"/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5364088" y="3284984"/>
                  <a:ext cx="135632" cy="173766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A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5570586" y="3645024"/>
                <a:ext cx="144016" cy="288032"/>
                <a:chOff x="5364088" y="3645024"/>
                <a:chExt cx="144016" cy="288032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5364088" y="3645024"/>
                  <a:ext cx="144016" cy="288032"/>
                </a:xfrm>
                <a:prstGeom prst="rect">
                  <a:avLst/>
                </a:prstGeom>
                <a:solidFill>
                  <a:srgbClr val="002060"/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5364088" y="3717032"/>
                  <a:ext cx="135632" cy="173766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B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 flipV="1">
                <a:off x="5714602" y="3798566"/>
                <a:ext cx="320040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5714602" y="3424237"/>
                <a:ext cx="320040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5426570" y="3789040"/>
                <a:ext cx="144016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5431333" y="3429000"/>
                <a:ext cx="144016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46"/>
            <p:cNvGrpSpPr/>
            <p:nvPr/>
          </p:nvGrpSpPr>
          <p:grpSpPr>
            <a:xfrm>
              <a:off x="3491880" y="2817544"/>
              <a:ext cx="523108" cy="1107115"/>
              <a:chOff x="3914402" y="3179245"/>
              <a:chExt cx="523108" cy="1107115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3923928" y="3179245"/>
                <a:ext cx="513582" cy="897827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938217" y="3203450"/>
                <a:ext cx="460626" cy="2507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[31-26]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914402" y="4077072"/>
                <a:ext cx="432048" cy="209288"/>
              </a:xfrm>
              <a:prstGeom prst="rect">
                <a:avLst/>
              </a:prstGeom>
              <a:noFill/>
              <a:ln w="127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txBody>
              <a:bodyPr wrap="square" lIns="27432" tIns="27432" rIns="27432" bIns="27432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 Register</a:t>
                </a:r>
                <a:endParaRPr kumimoji="0" lang="en-CA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938217" y="3394314"/>
                <a:ext cx="460626" cy="2507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[25-21]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938217" y="3573016"/>
                <a:ext cx="460626" cy="2507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[20-16]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938217" y="3763880"/>
                <a:ext cx="460626" cy="2507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[15-0]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59" name="Group 53"/>
            <p:cNvGrpSpPr/>
            <p:nvPr/>
          </p:nvGrpSpPr>
          <p:grpSpPr>
            <a:xfrm>
              <a:off x="4389120" y="3403134"/>
              <a:ext cx="164592" cy="360040"/>
              <a:chOff x="4389120" y="3573016"/>
              <a:chExt cx="182880" cy="360040"/>
            </a:xfrm>
          </p:grpSpPr>
          <p:sp>
            <p:nvSpPr>
              <p:cNvPr id="55" name="Trapezoid 54"/>
              <p:cNvSpPr/>
              <p:nvPr/>
            </p:nvSpPr>
            <p:spPr>
              <a:xfrm rot="5400000">
                <a:off x="4300540" y="3661596"/>
                <a:ext cx="360040" cy="182880"/>
              </a:xfrm>
              <a:prstGeom prst="trapezoid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429606" y="359206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429042" y="374023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58" name="Straight Arrow Connector 57"/>
            <p:cNvCxnSpPr/>
            <p:nvPr/>
          </p:nvCxnSpPr>
          <p:spPr>
            <a:xfrm flipV="1">
              <a:off x="4552948" y="3566765"/>
              <a:ext cx="144016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58"/>
            <p:cNvGrpSpPr/>
            <p:nvPr/>
          </p:nvGrpSpPr>
          <p:grpSpPr>
            <a:xfrm>
              <a:off x="4355976" y="3921479"/>
              <a:ext cx="164592" cy="360040"/>
              <a:chOff x="4389120" y="3573016"/>
              <a:chExt cx="182880" cy="360040"/>
            </a:xfrm>
          </p:grpSpPr>
          <p:sp>
            <p:nvSpPr>
              <p:cNvPr id="60" name="Trapezoid 59"/>
              <p:cNvSpPr/>
              <p:nvPr/>
            </p:nvSpPr>
            <p:spPr>
              <a:xfrm rot="5400000">
                <a:off x="4300540" y="3661596"/>
                <a:ext cx="360040" cy="182880"/>
              </a:xfrm>
              <a:prstGeom prst="trapezoid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429606" y="359206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429042" y="374023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63" name="Elbow Connector 62"/>
            <p:cNvCxnSpPr/>
            <p:nvPr/>
          </p:nvCxnSpPr>
          <p:spPr>
            <a:xfrm flipV="1">
              <a:off x="4520568" y="3801841"/>
              <a:ext cx="182880" cy="27432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4005462" y="3129391"/>
              <a:ext cx="68580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4005462" y="3321600"/>
              <a:ext cx="68580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86"/>
            <p:cNvCxnSpPr/>
            <p:nvPr/>
          </p:nvCxnSpPr>
          <p:spPr>
            <a:xfrm rot="16200000" flipH="1">
              <a:off x="4245104" y="3360465"/>
              <a:ext cx="182880" cy="105151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Elbow Connector 66"/>
            <p:cNvCxnSpPr/>
            <p:nvPr/>
          </p:nvCxnSpPr>
          <p:spPr>
            <a:xfrm>
              <a:off x="4019751" y="3513246"/>
              <a:ext cx="365760" cy="137160"/>
            </a:xfrm>
            <a:prstGeom prst="bentConnector3">
              <a:avLst>
                <a:gd name="adj1" fmla="val 19251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67"/>
            <p:cNvGrpSpPr/>
            <p:nvPr/>
          </p:nvGrpSpPr>
          <p:grpSpPr>
            <a:xfrm>
              <a:off x="3626370" y="4059712"/>
              <a:ext cx="360040" cy="323165"/>
              <a:chOff x="3563888" y="4278807"/>
              <a:chExt cx="360040" cy="323165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3563888" y="4293096"/>
                <a:ext cx="360040" cy="288032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563888" y="4278807"/>
                <a:ext cx="360040" cy="323165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Memory data register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71" name="Straight Arrow Connector 70"/>
            <p:cNvCxnSpPr/>
            <p:nvPr/>
          </p:nvCxnSpPr>
          <p:spPr>
            <a:xfrm flipV="1">
              <a:off x="3991173" y="4171407"/>
              <a:ext cx="36576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2555776" y="3033568"/>
              <a:ext cx="648072" cy="734369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800378" y="3268644"/>
              <a:ext cx="360040" cy="24731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Memory data</a:t>
              </a:r>
              <a:endPara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555776" y="3763174"/>
              <a:ext cx="411480" cy="132344"/>
            </a:xfrm>
            <a:prstGeom prst="rect">
              <a:avLst/>
            </a:prstGeom>
            <a:noFill/>
            <a:ln w="12700"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lIns="27432" tIns="27432" rIns="27432" bIns="27432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Memory</a:t>
              </a:r>
              <a:endParaRPr kumimoji="0" lang="en-CA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589117" y="3110902"/>
              <a:ext cx="360040" cy="17036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Address</a:t>
              </a:r>
              <a:endPara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589680" y="3453553"/>
              <a:ext cx="254128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Write data</a:t>
              </a:r>
              <a:endPara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flipV="1">
              <a:off x="3208611" y="3403134"/>
              <a:ext cx="27432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Elbow Connector 77"/>
            <p:cNvCxnSpPr/>
            <p:nvPr/>
          </p:nvCxnSpPr>
          <p:spPr>
            <a:xfrm>
              <a:off x="3203848" y="3400753"/>
              <a:ext cx="422522" cy="864992"/>
            </a:xfrm>
            <a:prstGeom prst="bentConnector3">
              <a:avLst>
                <a:gd name="adj1" fmla="val 30838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78"/>
            <p:cNvGrpSpPr/>
            <p:nvPr/>
          </p:nvGrpSpPr>
          <p:grpSpPr>
            <a:xfrm>
              <a:off x="7308303" y="3354753"/>
              <a:ext cx="283269" cy="259499"/>
              <a:chOff x="7164288" y="3573016"/>
              <a:chExt cx="432048" cy="186188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7164288" y="3573016"/>
                <a:ext cx="432048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7188666" y="3582542"/>
                <a:ext cx="360041" cy="17666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ALU Out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82" name="Straight Arrow Connector 81"/>
            <p:cNvCxnSpPr/>
            <p:nvPr/>
          </p:nvCxnSpPr>
          <p:spPr>
            <a:xfrm flipV="1">
              <a:off x="6962553" y="3432275"/>
              <a:ext cx="338328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82"/>
            <p:cNvGrpSpPr/>
            <p:nvPr/>
          </p:nvGrpSpPr>
          <p:grpSpPr>
            <a:xfrm>
              <a:off x="7759207" y="2409311"/>
              <a:ext cx="182880" cy="432048"/>
              <a:chOff x="7773496" y="2708920"/>
              <a:chExt cx="182880" cy="432048"/>
            </a:xfrm>
          </p:grpSpPr>
          <p:sp>
            <p:nvSpPr>
              <p:cNvPr id="84" name="Trapezoid 83"/>
              <p:cNvSpPr/>
              <p:nvPr/>
            </p:nvSpPr>
            <p:spPr>
              <a:xfrm rot="5400000">
                <a:off x="7648912" y="2833504"/>
                <a:ext cx="432048" cy="182880"/>
              </a:xfrm>
              <a:prstGeom prst="trapezoid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802834" y="2732735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802271" y="2827949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7797874" y="2932765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2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93" name="Group 87"/>
            <p:cNvGrpSpPr/>
            <p:nvPr/>
          </p:nvGrpSpPr>
          <p:grpSpPr>
            <a:xfrm>
              <a:off x="6165321" y="2633805"/>
              <a:ext cx="480053" cy="182880"/>
              <a:chOff x="7156521" y="3573016"/>
              <a:chExt cx="360040" cy="182880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7156521" y="3582542"/>
                <a:ext cx="360040" cy="1692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Shift left 2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91" name="Straight Arrow Connector 90"/>
            <p:cNvCxnSpPr/>
            <p:nvPr/>
          </p:nvCxnSpPr>
          <p:spPr>
            <a:xfrm flipV="1">
              <a:off x="6635196" y="2728071"/>
              <a:ext cx="1124712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Elbow Connector 91"/>
            <p:cNvCxnSpPr>
              <a:stCxn id="80" idx="3"/>
              <a:endCxn id="84" idx="2"/>
            </p:cNvCxnSpPr>
            <p:nvPr/>
          </p:nvCxnSpPr>
          <p:spPr>
            <a:xfrm flipV="1">
              <a:off x="7591572" y="2625335"/>
              <a:ext cx="167635" cy="85685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92"/>
            <p:cNvGrpSpPr/>
            <p:nvPr/>
          </p:nvGrpSpPr>
          <p:grpSpPr>
            <a:xfrm>
              <a:off x="2248692" y="3033568"/>
              <a:ext cx="164592" cy="360040"/>
              <a:chOff x="4389120" y="3573016"/>
              <a:chExt cx="182880" cy="360040"/>
            </a:xfrm>
          </p:grpSpPr>
          <p:sp>
            <p:nvSpPr>
              <p:cNvPr id="94" name="Trapezoid 93"/>
              <p:cNvSpPr/>
              <p:nvPr/>
            </p:nvSpPr>
            <p:spPr>
              <a:xfrm rot="5400000">
                <a:off x="4300540" y="3661596"/>
                <a:ext cx="360040" cy="182880"/>
              </a:xfrm>
              <a:prstGeom prst="trapezoid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429606" y="359206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4429042" y="374023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97" name="Straight Arrow Connector 96"/>
            <p:cNvCxnSpPr/>
            <p:nvPr/>
          </p:nvCxnSpPr>
          <p:spPr>
            <a:xfrm flipV="1">
              <a:off x="2416523" y="3187110"/>
              <a:ext cx="13716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Group 97"/>
            <p:cNvGrpSpPr/>
            <p:nvPr/>
          </p:nvGrpSpPr>
          <p:grpSpPr>
            <a:xfrm rot="16200000">
              <a:off x="1724480" y="3057924"/>
              <a:ext cx="480053" cy="190939"/>
              <a:chOff x="7160095" y="3573016"/>
              <a:chExt cx="360040" cy="190939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7160095" y="3590189"/>
                <a:ext cx="360040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PC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101" name="Straight Arrow Connector 100"/>
            <p:cNvCxnSpPr/>
            <p:nvPr/>
          </p:nvCxnSpPr>
          <p:spPr>
            <a:xfrm flipV="1">
              <a:off x="2058013" y="3129391"/>
              <a:ext cx="18288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lbow Connector 101"/>
            <p:cNvCxnSpPr/>
            <p:nvPr/>
          </p:nvCxnSpPr>
          <p:spPr>
            <a:xfrm>
              <a:off x="3707904" y="2601520"/>
              <a:ext cx="2323308" cy="485004"/>
            </a:xfrm>
            <a:prstGeom prst="bentConnector3">
              <a:avLst>
                <a:gd name="adj1" fmla="val 92228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hape 102"/>
            <p:cNvCxnSpPr/>
            <p:nvPr/>
          </p:nvCxnSpPr>
          <p:spPr>
            <a:xfrm flipV="1">
              <a:off x="5854738" y="2726188"/>
              <a:ext cx="1175060" cy="182880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5834240" y="2888426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7012274" y="2708960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06" name="Elbow Connector 157"/>
            <p:cNvCxnSpPr/>
            <p:nvPr/>
          </p:nvCxnSpPr>
          <p:spPr>
            <a:xfrm rot="10800000" flipV="1">
              <a:off x="2123729" y="2598837"/>
              <a:ext cx="1734810" cy="512064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2106204" y="3112430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08" name="Elbow Connector 107"/>
            <p:cNvCxnSpPr/>
            <p:nvPr/>
          </p:nvCxnSpPr>
          <p:spPr>
            <a:xfrm rot="10800000">
              <a:off x="2236808" y="3285595"/>
              <a:ext cx="5431536" cy="1332148"/>
            </a:xfrm>
            <a:prstGeom prst="bentConnector3">
              <a:avLst>
                <a:gd name="adj1" fmla="val 102389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7677870" y="3465618"/>
              <a:ext cx="0" cy="1161288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7658255" y="3467144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1" name="Elbow Connector 191"/>
            <p:cNvCxnSpPr/>
            <p:nvPr/>
          </p:nvCxnSpPr>
          <p:spPr>
            <a:xfrm rot="5400000" flipH="1" flipV="1">
              <a:off x="3990216" y="4245902"/>
              <a:ext cx="594360" cy="137160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4201871" y="459869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3319286" y="3386173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4273879" y="3302548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5" name="Elbow Connector 114"/>
            <p:cNvCxnSpPr/>
            <p:nvPr/>
          </p:nvCxnSpPr>
          <p:spPr>
            <a:xfrm flipV="1">
              <a:off x="4031336" y="2721158"/>
              <a:ext cx="2148840" cy="792088"/>
            </a:xfrm>
            <a:prstGeom prst="bentConnector3">
              <a:avLst>
                <a:gd name="adj1" fmla="val 268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/>
            <p:cNvSpPr/>
            <p:nvPr/>
          </p:nvSpPr>
          <p:spPr>
            <a:xfrm>
              <a:off x="4072707" y="349152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4154241" y="2721158"/>
              <a:ext cx="0" cy="594360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4216723" y="2727240"/>
              <a:ext cx="0" cy="411480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/>
            <p:cNvSpPr/>
            <p:nvPr/>
          </p:nvSpPr>
          <p:spPr>
            <a:xfrm>
              <a:off x="4140515" y="3302548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4202434" y="311510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4136717" y="2706869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4202434" y="270743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3" name="Elbow Connector 252"/>
            <p:cNvCxnSpPr/>
            <p:nvPr/>
          </p:nvCxnSpPr>
          <p:spPr>
            <a:xfrm flipH="1" flipV="1">
              <a:off x="2551576" y="3571901"/>
              <a:ext cx="3172968" cy="47257"/>
            </a:xfrm>
            <a:prstGeom prst="bentConnector5">
              <a:avLst>
                <a:gd name="adj1" fmla="val -1371"/>
                <a:gd name="adj2" fmla="val -1957397"/>
                <a:gd name="adj3" fmla="val 107315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/>
            <p:cNvSpPr/>
            <p:nvPr/>
          </p:nvSpPr>
          <p:spPr>
            <a:xfrm>
              <a:off x="5752706" y="3600106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5" name="Elbow Connector 124"/>
            <p:cNvCxnSpPr/>
            <p:nvPr/>
          </p:nvCxnSpPr>
          <p:spPr>
            <a:xfrm flipV="1">
              <a:off x="7173814" y="2515223"/>
              <a:ext cx="576062" cy="360039"/>
            </a:xfrm>
            <a:prstGeom prst="bentConnector3">
              <a:avLst>
                <a:gd name="adj1" fmla="val -431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hape 269"/>
            <p:cNvCxnSpPr/>
            <p:nvPr/>
          </p:nvCxnSpPr>
          <p:spPr>
            <a:xfrm rot="5400000" flipH="1" flipV="1">
              <a:off x="6820341" y="3075195"/>
              <a:ext cx="548640" cy="14877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/>
            <p:cNvSpPr/>
            <p:nvPr/>
          </p:nvSpPr>
          <p:spPr>
            <a:xfrm>
              <a:off x="7005983" y="3414751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8" name="Elbow Connector 272"/>
            <p:cNvCxnSpPr>
              <a:stCxn id="84" idx="0"/>
              <a:endCxn id="100" idx="0"/>
            </p:cNvCxnSpPr>
            <p:nvPr/>
          </p:nvCxnSpPr>
          <p:spPr>
            <a:xfrm flipH="1">
              <a:off x="1886211" y="2625335"/>
              <a:ext cx="6055876" cy="528059"/>
            </a:xfrm>
            <a:prstGeom prst="bentConnector5">
              <a:avLst>
                <a:gd name="adj1" fmla="val -1730"/>
                <a:gd name="adj2" fmla="val -54188"/>
                <a:gd name="adj3" fmla="val 102202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oup 128"/>
            <p:cNvGrpSpPr/>
            <p:nvPr/>
          </p:nvGrpSpPr>
          <p:grpSpPr>
            <a:xfrm>
              <a:off x="3502357" y="1197414"/>
              <a:ext cx="1801040" cy="1773672"/>
              <a:chOff x="3502357" y="1376822"/>
              <a:chExt cx="1801040" cy="1773672"/>
            </a:xfrm>
          </p:grpSpPr>
          <p:sp>
            <p:nvSpPr>
              <p:cNvPr id="130" name="Rounded Rectangle 129"/>
              <p:cNvSpPr/>
              <p:nvPr/>
            </p:nvSpPr>
            <p:spPr>
              <a:xfrm>
                <a:off x="4206323" y="1445871"/>
                <a:ext cx="525038" cy="959745"/>
              </a:xfrm>
              <a:prstGeom prst="roundRect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grpSp>
            <p:nvGrpSpPr>
              <p:cNvPr id="132" name="Group 386"/>
              <p:cNvGrpSpPr/>
              <p:nvPr/>
            </p:nvGrpSpPr>
            <p:grpSpPr>
              <a:xfrm>
                <a:off x="3502357" y="1376822"/>
                <a:ext cx="1801040" cy="1773672"/>
                <a:chOff x="3502357" y="1376822"/>
                <a:chExt cx="1801040" cy="1773672"/>
              </a:xfrm>
            </p:grpSpPr>
            <p:grpSp>
              <p:nvGrpSpPr>
                <p:cNvPr id="149" name="Group 384"/>
                <p:cNvGrpSpPr/>
                <p:nvPr/>
              </p:nvGrpSpPr>
              <p:grpSpPr>
                <a:xfrm>
                  <a:off x="3502357" y="1376822"/>
                  <a:ext cx="1801040" cy="1010006"/>
                  <a:chOff x="3502357" y="1376822"/>
                  <a:chExt cx="1801040" cy="1010006"/>
                </a:xfrm>
              </p:grpSpPr>
              <p:sp>
                <p:nvSpPr>
                  <p:cNvPr id="136" name="TextBox 135"/>
                  <p:cNvSpPr txBox="1"/>
                  <p:nvPr/>
                </p:nvSpPr>
                <p:spPr>
                  <a:xfrm>
                    <a:off x="3502357" y="1376822"/>
                    <a:ext cx="784190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PCWriteCond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37" name="TextBox 136"/>
                  <p:cNvSpPr txBox="1"/>
                  <p:nvPr/>
                </p:nvSpPr>
                <p:spPr>
                  <a:xfrm>
                    <a:off x="3674855" y="1518530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PCWrite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38" name="TextBox 137"/>
                  <p:cNvSpPr txBox="1"/>
                  <p:nvPr/>
                </p:nvSpPr>
                <p:spPr>
                  <a:xfrm>
                    <a:off x="3820110" y="1647253"/>
                    <a:ext cx="402675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IorD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39" name="TextBox 138"/>
                  <p:cNvSpPr txBox="1"/>
                  <p:nvPr/>
                </p:nvSpPr>
                <p:spPr>
                  <a:xfrm>
                    <a:off x="3674856" y="1783288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MemRead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3647605" y="1915666"/>
                    <a:ext cx="620683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MemWrite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3630483" y="2048045"/>
                    <a:ext cx="620683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MemtoReg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3668505" y="2186773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IRWrite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4682714" y="1459913"/>
                    <a:ext cx="620683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PCSource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4" name="TextBox 143"/>
                  <p:cNvSpPr txBox="1"/>
                  <p:nvPr/>
                </p:nvSpPr>
                <p:spPr>
                  <a:xfrm>
                    <a:off x="4694155" y="1582285"/>
                    <a:ext cx="457177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ALUOp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4682975" y="1724671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ALUSrcB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4682975" y="1857050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ALUSrcA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4679540" y="1989428"/>
                    <a:ext cx="620683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RegWrite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4682328" y="2121807"/>
                    <a:ext cx="511679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RegDst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sp>
              <p:nvSpPr>
                <p:cNvPr id="133" name="TextBox 132"/>
                <p:cNvSpPr txBox="1"/>
                <p:nvPr/>
              </p:nvSpPr>
              <p:spPr>
                <a:xfrm>
                  <a:off x="4227217" y="2231720"/>
                  <a:ext cx="511679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Opcode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4268553" y="1448930"/>
                  <a:ext cx="393944" cy="23698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txBody>
                <a:bodyPr wrap="square" lIns="27432" tIns="54864" rIns="27432" bIns="27432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Control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Unit</a:t>
                  </a:r>
                  <a:endParaRPr kumimoji="0" lang="en-CA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cxnSp>
              <p:nvCxnSpPr>
                <p:cNvPr id="135" name="Elbow Connector 134"/>
                <p:cNvCxnSpPr/>
                <p:nvPr/>
              </p:nvCxnSpPr>
              <p:spPr>
                <a:xfrm rot="5400000" flipH="1" flipV="1">
                  <a:off x="3879003" y="2546366"/>
                  <a:ext cx="735352" cy="472904"/>
                </a:xfrm>
                <a:prstGeom prst="bentConnector3">
                  <a:avLst>
                    <a:gd name="adj1" fmla="val 1426"/>
                  </a:avLst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2" name="Group 148"/>
            <p:cNvGrpSpPr/>
            <p:nvPr/>
          </p:nvGrpSpPr>
          <p:grpSpPr>
            <a:xfrm>
              <a:off x="5224835" y="4219037"/>
              <a:ext cx="480053" cy="182880"/>
              <a:chOff x="7156521" y="3573016"/>
              <a:chExt cx="360040" cy="182880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7156521" y="3582542"/>
                <a:ext cx="360040" cy="1692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Shift left 2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162" name="Group 151"/>
            <p:cNvGrpSpPr/>
            <p:nvPr/>
          </p:nvGrpSpPr>
          <p:grpSpPr>
            <a:xfrm>
              <a:off x="4716016" y="4183380"/>
              <a:ext cx="360040" cy="246222"/>
              <a:chOff x="7156521" y="3571164"/>
              <a:chExt cx="360040" cy="196062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7156521" y="3571164"/>
                <a:ext cx="360040" cy="19606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Sign extend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155" name="Elbow Connector 293"/>
            <p:cNvCxnSpPr/>
            <p:nvPr/>
          </p:nvCxnSpPr>
          <p:spPr>
            <a:xfrm rot="16200000" flipH="1">
              <a:off x="4025780" y="3639476"/>
              <a:ext cx="755450" cy="625021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 flipV="1">
              <a:off x="5071293" y="4300571"/>
              <a:ext cx="164592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Elbow Connector 293"/>
            <p:cNvCxnSpPr/>
            <p:nvPr/>
          </p:nvCxnSpPr>
          <p:spPr>
            <a:xfrm flipV="1">
              <a:off x="5138538" y="3813467"/>
              <a:ext cx="897240" cy="32403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5138538" y="4132740"/>
              <a:ext cx="0" cy="173736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Elbow Connector 293"/>
            <p:cNvCxnSpPr/>
            <p:nvPr/>
          </p:nvCxnSpPr>
          <p:spPr>
            <a:xfrm flipV="1">
              <a:off x="5690599" y="3910225"/>
              <a:ext cx="347472" cy="38404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val 159"/>
            <p:cNvSpPr/>
            <p:nvPr/>
          </p:nvSpPr>
          <p:spPr>
            <a:xfrm>
              <a:off x="5119486" y="428628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61" name="Elbow Connector 293"/>
            <p:cNvCxnSpPr>
              <a:stCxn id="116" idx="4"/>
              <a:endCxn id="33" idx="2"/>
            </p:cNvCxnSpPr>
            <p:nvPr/>
          </p:nvCxnSpPr>
          <p:spPr>
            <a:xfrm rot="16200000" flipH="1">
              <a:off x="5291486" y="2327606"/>
              <a:ext cx="311943" cy="2712925"/>
            </a:xfrm>
            <a:prstGeom prst="bentConnector3">
              <a:avLst>
                <a:gd name="adj1" fmla="val 175451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3" name="Group 161"/>
            <p:cNvGrpSpPr/>
            <p:nvPr/>
          </p:nvGrpSpPr>
          <p:grpSpPr>
            <a:xfrm>
              <a:off x="1956966" y="1186760"/>
              <a:ext cx="5893410" cy="3074185"/>
              <a:chOff x="1956966" y="1366168"/>
              <a:chExt cx="5893410" cy="3074185"/>
            </a:xfrm>
          </p:grpSpPr>
          <p:grpSp>
            <p:nvGrpSpPr>
              <p:cNvPr id="166" name="Group 385"/>
              <p:cNvGrpSpPr/>
              <p:nvPr/>
            </p:nvGrpSpPr>
            <p:grpSpPr>
              <a:xfrm>
                <a:off x="1956966" y="1366168"/>
                <a:ext cx="5893410" cy="3074185"/>
                <a:chOff x="1956966" y="1366168"/>
                <a:chExt cx="5893410" cy="3074185"/>
              </a:xfrm>
            </p:grpSpPr>
            <p:cxnSp>
              <p:nvCxnSpPr>
                <p:cNvPr id="165" name="Shape 164"/>
                <p:cNvCxnSpPr/>
                <p:nvPr/>
              </p:nvCxnSpPr>
              <p:spPr>
                <a:xfrm>
                  <a:off x="3557537" y="1404268"/>
                  <a:ext cx="3132920" cy="1892808"/>
                </a:xfrm>
                <a:prstGeom prst="bentConnector2">
                  <a:avLst/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2" name="Group 383"/>
                <p:cNvGrpSpPr/>
                <p:nvPr/>
              </p:nvGrpSpPr>
              <p:grpSpPr>
                <a:xfrm>
                  <a:off x="1956966" y="1366168"/>
                  <a:ext cx="5893410" cy="3074185"/>
                  <a:chOff x="1956966" y="1366168"/>
                  <a:chExt cx="5893410" cy="3074185"/>
                </a:xfrm>
              </p:grpSpPr>
              <p:cxnSp>
                <p:nvCxnSpPr>
                  <p:cNvPr id="167" name="Elbow Connector 166"/>
                  <p:cNvCxnSpPr/>
                  <p:nvPr/>
                </p:nvCxnSpPr>
                <p:spPr>
                  <a:xfrm rot="5400000">
                    <a:off x="3643069" y="2447110"/>
                    <a:ext cx="648072" cy="438912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Elbow Connector 322"/>
                  <p:cNvCxnSpPr/>
                  <p:nvPr/>
                </p:nvCxnSpPr>
                <p:spPr>
                  <a:xfrm rot="10800000" flipH="1" flipV="1">
                    <a:off x="4190752" y="2200073"/>
                    <a:ext cx="247520" cy="2240280"/>
                  </a:xfrm>
                  <a:prstGeom prst="bentConnector4">
                    <a:avLst>
                      <a:gd name="adj1" fmla="val -371990"/>
                      <a:gd name="adj2" fmla="val 10708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Elbow Connector 168"/>
                  <p:cNvCxnSpPr/>
                  <p:nvPr/>
                </p:nvCxnSpPr>
                <p:spPr>
                  <a:xfrm rot="5400000">
                    <a:off x="3027050" y="2057038"/>
                    <a:ext cx="1143000" cy="1188720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Elbow Connector 169"/>
                  <p:cNvCxnSpPr/>
                  <p:nvPr/>
                </p:nvCxnSpPr>
                <p:spPr>
                  <a:xfrm rot="5400000">
                    <a:off x="2877080" y="1898274"/>
                    <a:ext cx="1252728" cy="1371600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Elbow Connector 170"/>
                  <p:cNvCxnSpPr/>
                  <p:nvPr/>
                </p:nvCxnSpPr>
                <p:spPr>
                  <a:xfrm rot="5400000">
                    <a:off x="2549784" y="1591460"/>
                    <a:ext cx="1417320" cy="1856232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6" name="Group 382"/>
                  <p:cNvGrpSpPr/>
                  <p:nvPr/>
                </p:nvGrpSpPr>
                <p:grpSpPr>
                  <a:xfrm>
                    <a:off x="1956966" y="1366168"/>
                    <a:ext cx="2243083" cy="1746880"/>
                    <a:chOff x="1956966" y="1366168"/>
                    <a:chExt cx="2243083" cy="1746880"/>
                  </a:xfrm>
                </p:grpSpPr>
                <p:cxnSp>
                  <p:nvCxnSpPr>
                    <p:cNvPr id="184" name="Elbow Connector 183"/>
                    <p:cNvCxnSpPr/>
                    <p:nvPr/>
                  </p:nvCxnSpPr>
                  <p:spPr>
                    <a:xfrm rot="5400000">
                      <a:off x="1682646" y="1924328"/>
                      <a:ext cx="1463040" cy="914400"/>
                    </a:xfrm>
                    <a:prstGeom prst="bentConnector3">
                      <a:avLst>
                        <a:gd name="adj1" fmla="val -951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5" name="Flowchart: Delay 184"/>
                    <p:cNvSpPr/>
                    <p:nvPr/>
                  </p:nvSpPr>
                  <p:spPr>
                    <a:xfrm flipH="1">
                      <a:off x="3304942" y="1366168"/>
                      <a:ext cx="258945" cy="196373"/>
                    </a:xfrm>
                    <a:prstGeom prst="flowChartDelay">
                      <a:avLst/>
                    </a:prstGeom>
                    <a:noFill/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6" name="Moon 185"/>
                    <p:cNvSpPr/>
                    <p:nvPr/>
                  </p:nvSpPr>
                  <p:spPr>
                    <a:xfrm>
                      <a:off x="2862858" y="1544092"/>
                      <a:ext cx="288032" cy="189974"/>
                    </a:xfrm>
                    <a:prstGeom prst="moon">
                      <a:avLst>
                        <a:gd name="adj" fmla="val 82067"/>
                      </a:avLst>
                    </a:prstGeom>
                    <a:noFill/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187" name="Straight Connector 186"/>
                    <p:cNvCxnSpPr/>
                    <p:nvPr/>
                  </p:nvCxnSpPr>
                  <p:spPr>
                    <a:xfrm>
                      <a:off x="3112790" y="1675408"/>
                      <a:ext cx="1087259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" name="Straight Connector 187"/>
                    <p:cNvCxnSpPr/>
                    <p:nvPr/>
                  </p:nvCxnSpPr>
                  <p:spPr>
                    <a:xfrm>
                      <a:off x="3576588" y="1529234"/>
                      <a:ext cx="61264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" name="Elbow Connector 188"/>
                    <p:cNvCxnSpPr/>
                    <p:nvPr/>
                  </p:nvCxnSpPr>
                  <p:spPr>
                    <a:xfrm rot="10800000" flipV="1">
                      <a:off x="3099237" y="1470169"/>
                      <a:ext cx="205706" cy="137160"/>
                    </a:xfrm>
                    <a:prstGeom prst="bentConnector3">
                      <a:avLst>
                        <a:gd name="adj1" fmla="val 37652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3" name="Elbow Connector 354"/>
                  <p:cNvCxnSpPr/>
                  <p:nvPr/>
                </p:nvCxnSpPr>
                <p:spPr>
                  <a:xfrm>
                    <a:off x="4741416" y="1608471"/>
                    <a:ext cx="3108960" cy="1005840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Elbow Connector 354"/>
                  <p:cNvCxnSpPr/>
                  <p:nvPr/>
                </p:nvCxnSpPr>
                <p:spPr>
                  <a:xfrm>
                    <a:off x="4741416" y="1724493"/>
                    <a:ext cx="2057400" cy="2346058"/>
                  </a:xfrm>
                  <a:prstGeom prst="bentConnector4">
                    <a:avLst>
                      <a:gd name="adj1" fmla="val 114915"/>
                      <a:gd name="adj2" fmla="val 109744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Elbow Connector 354"/>
                  <p:cNvCxnSpPr/>
                  <p:nvPr/>
                </p:nvCxnSpPr>
                <p:spPr>
                  <a:xfrm>
                    <a:off x="4735066" y="1997348"/>
                    <a:ext cx="1371600" cy="1188720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8" name="Group 381"/>
                  <p:cNvGrpSpPr/>
                  <p:nvPr/>
                </p:nvGrpSpPr>
                <p:grpSpPr>
                  <a:xfrm>
                    <a:off x="4747766" y="1885082"/>
                    <a:ext cx="1375266" cy="1852268"/>
                    <a:chOff x="4747766" y="1885082"/>
                    <a:chExt cx="1375266" cy="1852268"/>
                  </a:xfrm>
                </p:grpSpPr>
                <p:cxnSp>
                  <p:nvCxnSpPr>
                    <p:cNvPr id="182" name="Elbow Connector 354"/>
                    <p:cNvCxnSpPr/>
                    <p:nvPr/>
                  </p:nvCxnSpPr>
                  <p:spPr>
                    <a:xfrm>
                      <a:off x="4747766" y="1885082"/>
                      <a:ext cx="1188720" cy="1737360"/>
                    </a:xfrm>
                    <a:prstGeom prst="bentConnector2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" name="Elbow Connector 354"/>
                    <p:cNvCxnSpPr/>
                    <p:nvPr/>
                  </p:nvCxnSpPr>
                  <p:spPr>
                    <a:xfrm>
                      <a:off x="5940152" y="3618478"/>
                      <a:ext cx="182880" cy="118872"/>
                    </a:xfrm>
                    <a:prstGeom prst="bentConnector2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7" name="Elbow Connector 354"/>
                  <p:cNvCxnSpPr/>
                  <p:nvPr/>
                </p:nvCxnSpPr>
                <p:spPr>
                  <a:xfrm>
                    <a:off x="4743574" y="2144896"/>
                    <a:ext cx="548640" cy="1024128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90" name="Group 380"/>
                  <p:cNvGrpSpPr/>
                  <p:nvPr/>
                </p:nvGrpSpPr>
                <p:grpSpPr>
                  <a:xfrm>
                    <a:off x="4456571" y="2283222"/>
                    <a:ext cx="378443" cy="1318372"/>
                    <a:chOff x="4456571" y="2283222"/>
                    <a:chExt cx="378443" cy="1318372"/>
                  </a:xfrm>
                </p:grpSpPr>
                <p:cxnSp>
                  <p:nvCxnSpPr>
                    <p:cNvPr id="179" name="Elbow Connector 354"/>
                    <p:cNvCxnSpPr/>
                    <p:nvPr/>
                  </p:nvCxnSpPr>
                  <p:spPr>
                    <a:xfrm rot="5400000">
                      <a:off x="4330070" y="2506102"/>
                      <a:ext cx="720080" cy="274320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Elbow Connector 354"/>
                    <p:cNvCxnSpPr/>
                    <p:nvPr/>
                  </p:nvCxnSpPr>
                  <p:spPr>
                    <a:xfrm rot="5400000" flipH="1" flipV="1">
                      <a:off x="4199970" y="3253553"/>
                      <a:ext cx="604642" cy="91440"/>
                    </a:xfrm>
                    <a:prstGeom prst="bentConnector3">
                      <a:avLst>
                        <a:gd name="adj1" fmla="val 62603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" name="Straight Connector 180"/>
                    <p:cNvCxnSpPr/>
                    <p:nvPr/>
                  </p:nvCxnSpPr>
                  <p:spPr>
                    <a:xfrm flipH="1">
                      <a:off x="4743574" y="2283222"/>
                      <a:ext cx="9144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164" name="Oval 163"/>
              <p:cNvSpPr/>
              <p:nvPr/>
            </p:nvSpPr>
            <p:spPr>
              <a:xfrm>
                <a:off x="6780943" y="4277728"/>
                <a:ext cx="36576" cy="36576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1" name="Group 196"/>
          <p:cNvGrpSpPr/>
          <p:nvPr/>
        </p:nvGrpSpPr>
        <p:grpSpPr>
          <a:xfrm>
            <a:off x="3528091" y="2645875"/>
            <a:ext cx="3974729" cy="552248"/>
            <a:chOff x="2004090" y="2645875"/>
            <a:chExt cx="3974729" cy="552248"/>
          </a:xfrm>
        </p:grpSpPr>
        <p:grpSp>
          <p:nvGrpSpPr>
            <p:cNvPr id="194" name="Group 193"/>
            <p:cNvGrpSpPr/>
            <p:nvPr/>
          </p:nvGrpSpPr>
          <p:grpSpPr>
            <a:xfrm>
              <a:off x="2071336" y="2645875"/>
              <a:ext cx="3907483" cy="552248"/>
              <a:chOff x="2071336" y="2799417"/>
              <a:chExt cx="3907483" cy="552248"/>
            </a:xfrm>
          </p:grpSpPr>
          <p:cxnSp>
            <p:nvCxnSpPr>
              <p:cNvPr id="192" name="Elbow Connector 191"/>
              <p:cNvCxnSpPr/>
              <p:nvPr/>
            </p:nvCxnSpPr>
            <p:spPr>
              <a:xfrm>
                <a:off x="3655511" y="2799417"/>
                <a:ext cx="2323308" cy="485004"/>
              </a:xfrm>
              <a:prstGeom prst="bentConnector3">
                <a:avLst>
                  <a:gd name="adj1" fmla="val 92228"/>
                </a:avLst>
              </a:prstGeom>
              <a:ln w="38100">
                <a:solidFill>
                  <a:srgbClr val="FFFF00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Elbow Connector 157"/>
              <p:cNvCxnSpPr/>
              <p:nvPr/>
            </p:nvCxnSpPr>
            <p:spPr>
              <a:xfrm rot="10800000" flipV="1">
                <a:off x="2071336" y="2803025"/>
                <a:ext cx="1734810" cy="548640"/>
              </a:xfrm>
              <a:prstGeom prst="bentConnector2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6" name="Straight Connector 195"/>
            <p:cNvCxnSpPr/>
            <p:nvPr/>
          </p:nvCxnSpPr>
          <p:spPr>
            <a:xfrm>
              <a:off x="2004090" y="3183835"/>
              <a:ext cx="9144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8" name="Straight Arrow Connector 197"/>
          <p:cNvCxnSpPr/>
          <p:nvPr/>
        </p:nvCxnSpPr>
        <p:spPr>
          <a:xfrm flipV="1">
            <a:off x="7363566" y="3760462"/>
            <a:ext cx="144016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200"/>
          <p:cNvGrpSpPr/>
          <p:nvPr/>
        </p:nvGrpSpPr>
        <p:grpSpPr>
          <a:xfrm>
            <a:off x="7703991" y="3174310"/>
            <a:ext cx="144016" cy="585027"/>
            <a:chOff x="6322865" y="3328962"/>
            <a:chExt cx="144016" cy="585027"/>
          </a:xfrm>
        </p:grpSpPr>
        <p:cxnSp>
          <p:nvCxnSpPr>
            <p:cNvPr id="199" name="Straight Arrow Connector 198"/>
            <p:cNvCxnSpPr/>
            <p:nvPr/>
          </p:nvCxnSpPr>
          <p:spPr>
            <a:xfrm flipV="1">
              <a:off x="6322865" y="3913989"/>
              <a:ext cx="144016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/>
            <p:nvPr/>
          </p:nvCxnSpPr>
          <p:spPr>
            <a:xfrm flipV="1">
              <a:off x="6322865" y="3328962"/>
              <a:ext cx="144016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Group 205"/>
          <p:cNvGrpSpPr/>
          <p:nvPr/>
        </p:nvGrpSpPr>
        <p:grpSpPr>
          <a:xfrm>
            <a:off x="8433598" y="2569667"/>
            <a:ext cx="790381" cy="908682"/>
            <a:chOff x="7054176" y="2714231"/>
            <a:chExt cx="790381" cy="908682"/>
          </a:xfrm>
        </p:grpSpPr>
        <p:cxnSp>
          <p:nvCxnSpPr>
            <p:cNvPr id="202" name="Elbow Connector 201"/>
            <p:cNvCxnSpPr/>
            <p:nvPr/>
          </p:nvCxnSpPr>
          <p:spPr>
            <a:xfrm flipV="1">
              <a:off x="7268495" y="2714231"/>
              <a:ext cx="576062" cy="360039"/>
            </a:xfrm>
            <a:prstGeom prst="bentConnector3">
              <a:avLst>
                <a:gd name="adj1" fmla="val -431"/>
              </a:avLst>
            </a:prstGeom>
            <a:ln w="38100">
              <a:solidFill>
                <a:srgbClr val="FFFF0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hape 269"/>
            <p:cNvCxnSpPr/>
            <p:nvPr/>
          </p:nvCxnSpPr>
          <p:spPr>
            <a:xfrm rot="5400000" flipH="1" flipV="1">
              <a:off x="6915022" y="3274203"/>
              <a:ext cx="548640" cy="148779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flipH="1">
              <a:off x="7054176" y="3615883"/>
              <a:ext cx="72008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7" name="Elbow Connector 272"/>
          <p:cNvCxnSpPr/>
          <p:nvPr/>
        </p:nvCxnSpPr>
        <p:spPr>
          <a:xfrm flipH="1">
            <a:off x="3354933" y="2670254"/>
            <a:ext cx="6055876" cy="528059"/>
          </a:xfrm>
          <a:prstGeom prst="bentConnector5">
            <a:avLst>
              <a:gd name="adj1" fmla="val -1730"/>
              <a:gd name="adj2" fmla="val -54188"/>
              <a:gd name="adj3" fmla="val 102202"/>
            </a:avLst>
          </a:prstGeom>
          <a:ln w="38100">
            <a:solidFill>
              <a:srgbClr val="FFFF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Slide Number Placeholder 20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3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9536" y="1844824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The Control Unit controls how data flows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in the </a:t>
            </a:r>
            <a:r>
              <a:rPr kumimoji="0" lang="en-CA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datapath</a:t>
            </a: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Different executions have different flows.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547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32656"/>
            <a:ext cx="7772400" cy="914400"/>
          </a:xfrm>
        </p:spPr>
        <p:txBody>
          <a:bodyPr/>
          <a:lstStyle/>
          <a:p>
            <a:r>
              <a:rPr lang="en-US" dirty="0"/>
              <a:t>Example #1: Incrementing PC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560" y="4869160"/>
            <a:ext cx="8280920" cy="172819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Setting signals for this </a:t>
            </a:r>
            <a:r>
              <a:rPr lang="en-US" dirty="0" err="1"/>
              <a:t>datapath</a:t>
            </a:r>
            <a:r>
              <a:rPr lang="en-US" dirty="0"/>
              <a:t>:</a:t>
            </a:r>
          </a:p>
          <a:p>
            <a:pPr marL="969264" lvl="1" indent="-514350">
              <a:buFont typeface="+mj-lt"/>
              <a:buAutoNum type="arabicPeriod" startAt="2"/>
            </a:pPr>
            <a:r>
              <a:rPr lang="en-US" dirty="0" err="1"/>
              <a:t>Mux</a:t>
            </a:r>
            <a:r>
              <a:rPr lang="en-US" dirty="0"/>
              <a:t> signals: </a:t>
            </a:r>
          </a:p>
          <a:p>
            <a:pPr lvl="2"/>
            <a:r>
              <a:rPr lang="en-US" dirty="0" err="1">
                <a:latin typeface="Courier New" pitchFamily="49" charset="0"/>
                <a:cs typeface="Courier New" pitchFamily="49" charset="0"/>
              </a:rPr>
              <a:t>PCSource</a:t>
            </a:r>
            <a:r>
              <a:rPr lang="en-US" dirty="0"/>
              <a:t> is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/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AlUSrcA</a:t>
            </a:r>
            <a:r>
              <a:rPr lang="en-US" dirty="0"/>
              <a:t> is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/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ALUSrcB</a:t>
            </a:r>
            <a:r>
              <a:rPr lang="en-US" dirty="0"/>
              <a:t> is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all others are “don’t cares”.</a:t>
            </a:r>
            <a:endParaRPr lang="en-CA" dirty="0"/>
          </a:p>
        </p:txBody>
      </p:sp>
      <p:grpSp>
        <p:nvGrpSpPr>
          <p:cNvPr id="4" name="Group 189"/>
          <p:cNvGrpSpPr/>
          <p:nvPr/>
        </p:nvGrpSpPr>
        <p:grpSpPr>
          <a:xfrm>
            <a:off x="3335318" y="1233368"/>
            <a:ext cx="6073050" cy="3448508"/>
            <a:chOff x="1869037" y="1186760"/>
            <a:chExt cx="6073050" cy="3448508"/>
          </a:xfrm>
        </p:grpSpPr>
        <p:grpSp>
          <p:nvGrpSpPr>
            <p:cNvPr id="5" name="Group 3"/>
            <p:cNvGrpSpPr/>
            <p:nvPr/>
          </p:nvGrpSpPr>
          <p:grpSpPr>
            <a:xfrm>
              <a:off x="4696964" y="2875653"/>
              <a:ext cx="2332834" cy="1166027"/>
              <a:chOff x="4696964" y="3055061"/>
              <a:chExt cx="2332834" cy="1166027"/>
            </a:xfrm>
          </p:grpSpPr>
          <p:grpSp>
            <p:nvGrpSpPr>
              <p:cNvPr id="6" name="Group 25"/>
              <p:cNvGrpSpPr/>
              <p:nvPr/>
            </p:nvGrpSpPr>
            <p:grpSpPr>
              <a:xfrm>
                <a:off x="4696964" y="3055061"/>
                <a:ext cx="748658" cy="1065441"/>
                <a:chOff x="4490466" y="3083639"/>
                <a:chExt cx="748658" cy="1065441"/>
              </a:xfrm>
            </p:grpSpPr>
            <p:sp>
              <p:nvSpPr>
                <p:cNvPr id="39" name="Rectangle 6"/>
                <p:cNvSpPr/>
                <p:nvPr/>
              </p:nvSpPr>
              <p:spPr>
                <a:xfrm>
                  <a:off x="4499992" y="3212976"/>
                  <a:ext cx="720080" cy="936104"/>
                </a:xfrm>
                <a:prstGeom prst="rect">
                  <a:avLst/>
                </a:prstGeom>
                <a:solidFill>
                  <a:srgbClr val="002060"/>
                </a:solidFill>
                <a:ln w="28575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TextBox 7"/>
                <p:cNvSpPr txBox="1"/>
                <p:nvPr/>
              </p:nvSpPr>
              <p:spPr>
                <a:xfrm>
                  <a:off x="4548185" y="3232028"/>
                  <a:ext cx="288032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</a:t>
                  </a: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</a:t>
                  </a: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 1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1" name="TextBox 8"/>
                <p:cNvSpPr txBox="1"/>
                <p:nvPr/>
              </p:nvSpPr>
              <p:spPr>
                <a:xfrm>
                  <a:off x="4548185" y="3441590"/>
                  <a:ext cx="288032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</a:t>
                  </a: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</a:t>
                  </a: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 2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2" name="TextBox 9"/>
                <p:cNvSpPr txBox="1"/>
                <p:nvPr/>
              </p:nvSpPr>
              <p:spPr>
                <a:xfrm>
                  <a:off x="4548185" y="3674519"/>
                  <a:ext cx="288032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Write </a:t>
                  </a: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</a:t>
                  </a: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 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3" name="TextBox 10"/>
                <p:cNvSpPr txBox="1"/>
                <p:nvPr/>
              </p:nvSpPr>
              <p:spPr>
                <a:xfrm>
                  <a:off x="4548185" y="3898370"/>
                  <a:ext cx="288032" cy="250710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Write data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4" name="TextBox 11"/>
                <p:cNvSpPr txBox="1"/>
                <p:nvPr/>
              </p:nvSpPr>
              <p:spPr>
                <a:xfrm>
                  <a:off x="4941566" y="3356992"/>
                  <a:ext cx="297558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data 1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5" name="TextBox 12"/>
                <p:cNvSpPr txBox="1"/>
                <p:nvPr/>
              </p:nvSpPr>
              <p:spPr>
                <a:xfrm>
                  <a:off x="4932040" y="3686835"/>
                  <a:ext cx="297558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data 2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4490466" y="3083639"/>
                  <a:ext cx="451100" cy="132344"/>
                </a:xfrm>
                <a:prstGeom prst="rect">
                  <a:avLst/>
                </a:prstGeom>
                <a:noFill/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txBody>
                <a:bodyPr wrap="square" lIns="27432" tIns="27432" rIns="27432" bIns="27432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Registers</a:t>
                  </a:r>
                  <a:endParaRPr kumimoji="0" lang="en-CA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grpSp>
            <p:nvGrpSpPr>
              <p:cNvPr id="9" name="Group 39"/>
              <p:cNvGrpSpPr/>
              <p:nvPr/>
            </p:nvGrpSpPr>
            <p:grpSpPr>
              <a:xfrm>
                <a:off x="6045304" y="3140968"/>
                <a:ext cx="984494" cy="1080120"/>
                <a:chOff x="6045304" y="3140968"/>
                <a:chExt cx="984494" cy="1080120"/>
              </a:xfrm>
            </p:grpSpPr>
            <p:grpSp>
              <p:nvGrpSpPr>
                <p:cNvPr id="10" name="Group 24"/>
                <p:cNvGrpSpPr/>
                <p:nvPr/>
              </p:nvGrpSpPr>
              <p:grpSpPr>
                <a:xfrm>
                  <a:off x="6372200" y="3140968"/>
                  <a:ext cx="657598" cy="942975"/>
                  <a:chOff x="6372200" y="3140968"/>
                  <a:chExt cx="657598" cy="942975"/>
                </a:xfrm>
              </p:grpSpPr>
              <p:grpSp>
                <p:nvGrpSpPr>
                  <p:cNvPr id="19" name="Group 20"/>
                  <p:cNvGrpSpPr/>
                  <p:nvPr/>
                </p:nvGrpSpPr>
                <p:grpSpPr>
                  <a:xfrm>
                    <a:off x="6372200" y="3140968"/>
                    <a:ext cx="657598" cy="942975"/>
                    <a:chOff x="6372200" y="3140968"/>
                    <a:chExt cx="657598" cy="942975"/>
                  </a:xfrm>
                </p:grpSpPr>
                <p:sp>
                  <p:nvSpPr>
                    <p:cNvPr id="34" name="Freeform 33"/>
                    <p:cNvSpPr/>
                    <p:nvPr/>
                  </p:nvSpPr>
                  <p:spPr>
                    <a:xfrm>
                      <a:off x="6372200" y="3140968"/>
                      <a:ext cx="590550" cy="942975"/>
                    </a:xfrm>
                    <a:custGeom>
                      <a:avLst/>
                      <a:gdLst>
                        <a:gd name="connsiteX0" fmla="*/ 0 w 590550"/>
                        <a:gd name="connsiteY0" fmla="*/ 0 h 942975"/>
                        <a:gd name="connsiteX1" fmla="*/ 590550 w 590550"/>
                        <a:gd name="connsiteY1" fmla="*/ 295275 h 942975"/>
                        <a:gd name="connsiteX2" fmla="*/ 590550 w 590550"/>
                        <a:gd name="connsiteY2" fmla="*/ 652463 h 942975"/>
                        <a:gd name="connsiteX3" fmla="*/ 4763 w 590550"/>
                        <a:gd name="connsiteY3" fmla="*/ 942975 h 942975"/>
                        <a:gd name="connsiteX4" fmla="*/ 4763 w 590550"/>
                        <a:gd name="connsiteY4" fmla="*/ 600075 h 942975"/>
                        <a:gd name="connsiteX5" fmla="*/ 142875 w 590550"/>
                        <a:gd name="connsiteY5" fmla="*/ 471488 h 942975"/>
                        <a:gd name="connsiteX6" fmla="*/ 4763 w 590550"/>
                        <a:gd name="connsiteY6" fmla="*/ 338138 h 942975"/>
                        <a:gd name="connsiteX7" fmla="*/ 0 w 590550"/>
                        <a:gd name="connsiteY7" fmla="*/ 0 h 9429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90550" h="942975">
                          <a:moveTo>
                            <a:pt x="0" y="0"/>
                          </a:moveTo>
                          <a:lnTo>
                            <a:pt x="590550" y="295275"/>
                          </a:lnTo>
                          <a:lnTo>
                            <a:pt x="590550" y="652463"/>
                          </a:lnTo>
                          <a:lnTo>
                            <a:pt x="4763" y="942975"/>
                          </a:lnTo>
                          <a:lnTo>
                            <a:pt x="4763" y="600075"/>
                          </a:lnTo>
                          <a:lnTo>
                            <a:pt x="142875" y="471488"/>
                          </a:lnTo>
                          <a:lnTo>
                            <a:pt x="4763" y="338138"/>
                          </a:lnTo>
                          <a:cubicBezTo>
                            <a:pt x="3175" y="225425"/>
                            <a:pt x="1588" y="112713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6732240" y="3509392"/>
                      <a:ext cx="297558" cy="2507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ALU result</a:t>
                      </a:r>
                      <a:endParaRPr kumimoji="0" lang="en-CA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  <p:sp>
                  <p:nvSpPr>
                    <p:cNvPr id="36" name="TextBox 16"/>
                    <p:cNvSpPr txBox="1"/>
                    <p:nvPr/>
                  </p:nvSpPr>
                  <p:spPr>
                    <a:xfrm>
                      <a:off x="6592987" y="3299273"/>
                      <a:ext cx="207640" cy="17376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Zero</a:t>
                      </a:r>
                      <a:endParaRPr kumimoji="0" lang="en-CA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  <p:sp>
                  <p:nvSpPr>
                    <p:cNvPr id="37" name="TextBox 18"/>
                    <p:cNvSpPr txBox="1"/>
                    <p:nvPr/>
                  </p:nvSpPr>
                  <p:spPr>
                    <a:xfrm>
                      <a:off x="6405541" y="3251080"/>
                      <a:ext cx="110675" cy="1692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A</a:t>
                      </a:r>
                      <a:endParaRPr kumimoji="0" lang="en-CA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6405541" y="3827900"/>
                      <a:ext cx="110675" cy="1692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B</a:t>
                      </a:r>
                      <a:endParaRPr kumimoji="0" lang="en-CA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</p:grpSp>
              <p:sp>
                <p:nvSpPr>
                  <p:cNvPr id="33" name="TextBox 32"/>
                  <p:cNvSpPr txBox="1"/>
                  <p:nvPr/>
                </p:nvSpPr>
                <p:spPr>
                  <a:xfrm rot="20031920">
                    <a:off x="6660472" y="3893870"/>
                    <a:ext cx="228600" cy="132344"/>
                  </a:xfrm>
                  <a:prstGeom prst="rect">
                    <a:avLst/>
                  </a:prstGeom>
                  <a:noFill/>
                  <a:ln w="12700"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txBody>
                  <a:bodyPr wrap="square" lIns="27432" tIns="27432" rIns="27432" bIns="27432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ALU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grpSp>
              <p:nvGrpSpPr>
                <p:cNvPr id="20" name="Group 29"/>
                <p:cNvGrpSpPr/>
                <p:nvPr/>
              </p:nvGrpSpPr>
              <p:grpSpPr>
                <a:xfrm>
                  <a:off x="6045304" y="3179635"/>
                  <a:ext cx="182880" cy="360040"/>
                  <a:chOff x="5651923" y="3212976"/>
                  <a:chExt cx="182880" cy="360040"/>
                </a:xfrm>
              </p:grpSpPr>
              <p:sp>
                <p:nvSpPr>
                  <p:cNvPr id="29" name="Trapezoid 28"/>
                  <p:cNvSpPr/>
                  <p:nvPr/>
                </p:nvSpPr>
                <p:spPr>
                  <a:xfrm rot="5400000">
                    <a:off x="5563343" y="3301556"/>
                    <a:ext cx="360040" cy="182880"/>
                  </a:xfrm>
                  <a:prstGeom prst="trapezoid">
                    <a:avLst/>
                  </a:prstGeom>
                  <a:solidFill>
                    <a:srgbClr val="002060"/>
                  </a:solidFill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5681261" y="3227265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0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680698" y="3375435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1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grpSp>
              <p:nvGrpSpPr>
                <p:cNvPr id="21" name="Group 35"/>
                <p:cNvGrpSpPr/>
                <p:nvPr/>
              </p:nvGrpSpPr>
              <p:grpSpPr>
                <a:xfrm>
                  <a:off x="6045304" y="3717032"/>
                  <a:ext cx="182880" cy="504056"/>
                  <a:chOff x="5652120" y="3573016"/>
                  <a:chExt cx="182880" cy="504056"/>
                </a:xfrm>
              </p:grpSpPr>
              <p:sp>
                <p:nvSpPr>
                  <p:cNvPr id="24" name="Trapezoid 23"/>
                  <p:cNvSpPr/>
                  <p:nvPr/>
                </p:nvSpPr>
                <p:spPr>
                  <a:xfrm rot="5400000">
                    <a:off x="5491532" y="3733604"/>
                    <a:ext cx="504056" cy="182880"/>
                  </a:xfrm>
                  <a:prstGeom prst="trapezoid">
                    <a:avLst/>
                  </a:prstGeom>
                  <a:solidFill>
                    <a:srgbClr val="002060"/>
                  </a:solidFill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5681458" y="3587305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0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5680895" y="3672993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1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5676498" y="3768283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2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5675935" y="3858734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3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cxnSp>
              <p:nvCxnSpPr>
                <p:cNvPr id="22" name="Straight Arrow Connector 21"/>
                <p:cNvCxnSpPr/>
                <p:nvPr/>
              </p:nvCxnSpPr>
              <p:spPr>
                <a:xfrm flipV="1">
                  <a:off x="6228184" y="3894389"/>
                  <a:ext cx="144016" cy="0"/>
                </a:xfrm>
                <a:prstGeom prst="straightConnector1">
                  <a:avLst/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6228184" y="3309362"/>
                  <a:ext cx="144016" cy="0"/>
                </a:xfrm>
                <a:prstGeom prst="straightConnector1">
                  <a:avLst/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Straight Arrow Connector 6"/>
              <p:cNvCxnSpPr/>
              <p:nvPr/>
            </p:nvCxnSpPr>
            <p:spPr>
              <a:xfrm flipV="1">
                <a:off x="5892522" y="3889626"/>
                <a:ext cx="144016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5815188" y="3802720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4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grpSp>
            <p:nvGrpSpPr>
              <p:cNvPr id="32" name="Group 47"/>
              <p:cNvGrpSpPr/>
              <p:nvPr/>
            </p:nvGrpSpPr>
            <p:grpSpPr>
              <a:xfrm>
                <a:off x="5570586" y="3284984"/>
                <a:ext cx="144016" cy="288032"/>
                <a:chOff x="5364088" y="3212976"/>
                <a:chExt cx="144016" cy="288032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5364088" y="3212976"/>
                  <a:ext cx="144016" cy="288032"/>
                </a:xfrm>
                <a:prstGeom prst="rect">
                  <a:avLst/>
                </a:prstGeom>
                <a:solidFill>
                  <a:srgbClr val="002060"/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5364088" y="3284984"/>
                  <a:ext cx="135632" cy="173766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A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5570586" y="3645024"/>
                <a:ext cx="144016" cy="288032"/>
                <a:chOff x="5364088" y="3645024"/>
                <a:chExt cx="144016" cy="288032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5364088" y="3645024"/>
                  <a:ext cx="144016" cy="288032"/>
                </a:xfrm>
                <a:prstGeom prst="rect">
                  <a:avLst/>
                </a:prstGeom>
                <a:solidFill>
                  <a:srgbClr val="002060"/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5364088" y="3717032"/>
                  <a:ext cx="135632" cy="173766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B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 flipV="1">
                <a:off x="5714602" y="3798566"/>
                <a:ext cx="320040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5714602" y="3424237"/>
                <a:ext cx="320040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5426570" y="3789040"/>
                <a:ext cx="144016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5431333" y="3429000"/>
                <a:ext cx="144016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46"/>
            <p:cNvGrpSpPr/>
            <p:nvPr/>
          </p:nvGrpSpPr>
          <p:grpSpPr>
            <a:xfrm>
              <a:off x="3491880" y="2817544"/>
              <a:ext cx="523108" cy="1107115"/>
              <a:chOff x="3914402" y="3179245"/>
              <a:chExt cx="523108" cy="1107115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3923928" y="3179245"/>
                <a:ext cx="513582" cy="897827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938217" y="3203450"/>
                <a:ext cx="460626" cy="2507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[31-26]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914402" y="4077072"/>
                <a:ext cx="432048" cy="209288"/>
              </a:xfrm>
              <a:prstGeom prst="rect">
                <a:avLst/>
              </a:prstGeom>
              <a:noFill/>
              <a:ln w="127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txBody>
              <a:bodyPr wrap="square" lIns="27432" tIns="27432" rIns="27432" bIns="27432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 Register</a:t>
                </a:r>
                <a:endParaRPr kumimoji="0" lang="en-CA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938217" y="3394314"/>
                <a:ext cx="460626" cy="2507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[25-21]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938217" y="3573016"/>
                <a:ext cx="460626" cy="2507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[20-16]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938217" y="3763880"/>
                <a:ext cx="460626" cy="2507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[15-0]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59" name="Group 53"/>
            <p:cNvGrpSpPr/>
            <p:nvPr/>
          </p:nvGrpSpPr>
          <p:grpSpPr>
            <a:xfrm>
              <a:off x="4389120" y="3403134"/>
              <a:ext cx="164592" cy="360040"/>
              <a:chOff x="4389120" y="3573016"/>
              <a:chExt cx="182880" cy="360040"/>
            </a:xfrm>
          </p:grpSpPr>
          <p:sp>
            <p:nvSpPr>
              <p:cNvPr id="55" name="Trapezoid 54"/>
              <p:cNvSpPr/>
              <p:nvPr/>
            </p:nvSpPr>
            <p:spPr>
              <a:xfrm rot="5400000">
                <a:off x="4300540" y="3661596"/>
                <a:ext cx="360040" cy="182880"/>
              </a:xfrm>
              <a:prstGeom prst="trapezoid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429606" y="359206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429042" y="374023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58" name="Straight Arrow Connector 57"/>
            <p:cNvCxnSpPr/>
            <p:nvPr/>
          </p:nvCxnSpPr>
          <p:spPr>
            <a:xfrm flipV="1">
              <a:off x="4552948" y="3566765"/>
              <a:ext cx="144016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58"/>
            <p:cNvGrpSpPr/>
            <p:nvPr/>
          </p:nvGrpSpPr>
          <p:grpSpPr>
            <a:xfrm>
              <a:off x="4355976" y="3921479"/>
              <a:ext cx="164592" cy="360040"/>
              <a:chOff x="4389120" y="3573016"/>
              <a:chExt cx="182880" cy="360040"/>
            </a:xfrm>
          </p:grpSpPr>
          <p:sp>
            <p:nvSpPr>
              <p:cNvPr id="60" name="Trapezoid 59"/>
              <p:cNvSpPr/>
              <p:nvPr/>
            </p:nvSpPr>
            <p:spPr>
              <a:xfrm rot="5400000">
                <a:off x="4300540" y="3661596"/>
                <a:ext cx="360040" cy="182880"/>
              </a:xfrm>
              <a:prstGeom prst="trapezoid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429606" y="359206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429042" y="374023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63" name="Elbow Connector 62"/>
            <p:cNvCxnSpPr/>
            <p:nvPr/>
          </p:nvCxnSpPr>
          <p:spPr>
            <a:xfrm flipV="1">
              <a:off x="4520568" y="3801841"/>
              <a:ext cx="182880" cy="27432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4005462" y="3129391"/>
              <a:ext cx="68580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4005462" y="3321600"/>
              <a:ext cx="68580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86"/>
            <p:cNvCxnSpPr/>
            <p:nvPr/>
          </p:nvCxnSpPr>
          <p:spPr>
            <a:xfrm rot="16200000" flipH="1">
              <a:off x="4245104" y="3360465"/>
              <a:ext cx="182880" cy="105151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Elbow Connector 66"/>
            <p:cNvCxnSpPr/>
            <p:nvPr/>
          </p:nvCxnSpPr>
          <p:spPr>
            <a:xfrm>
              <a:off x="4019751" y="3513246"/>
              <a:ext cx="365760" cy="137160"/>
            </a:xfrm>
            <a:prstGeom prst="bentConnector3">
              <a:avLst>
                <a:gd name="adj1" fmla="val 19251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67"/>
            <p:cNvGrpSpPr/>
            <p:nvPr/>
          </p:nvGrpSpPr>
          <p:grpSpPr>
            <a:xfrm>
              <a:off x="3626370" y="4059712"/>
              <a:ext cx="360040" cy="323165"/>
              <a:chOff x="3563888" y="4278807"/>
              <a:chExt cx="360040" cy="323165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3563888" y="4293096"/>
                <a:ext cx="360040" cy="288032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563888" y="4278807"/>
                <a:ext cx="360040" cy="323165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Memory data register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71" name="Straight Arrow Connector 70"/>
            <p:cNvCxnSpPr/>
            <p:nvPr/>
          </p:nvCxnSpPr>
          <p:spPr>
            <a:xfrm flipV="1">
              <a:off x="3991173" y="4171407"/>
              <a:ext cx="36576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2555776" y="3033568"/>
              <a:ext cx="648072" cy="734369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800378" y="3268644"/>
              <a:ext cx="360040" cy="24731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Memory data</a:t>
              </a:r>
              <a:endPara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555776" y="3763174"/>
              <a:ext cx="411480" cy="132344"/>
            </a:xfrm>
            <a:prstGeom prst="rect">
              <a:avLst/>
            </a:prstGeom>
            <a:noFill/>
            <a:ln w="12700"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lIns="27432" tIns="27432" rIns="27432" bIns="27432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Memory</a:t>
              </a:r>
              <a:endParaRPr kumimoji="0" lang="en-CA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589117" y="3110902"/>
              <a:ext cx="360040" cy="17036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Address</a:t>
              </a:r>
              <a:endPara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589680" y="3453553"/>
              <a:ext cx="254128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Write data</a:t>
              </a:r>
              <a:endPara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flipV="1">
              <a:off x="3208611" y="3403134"/>
              <a:ext cx="27432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Elbow Connector 77"/>
            <p:cNvCxnSpPr/>
            <p:nvPr/>
          </p:nvCxnSpPr>
          <p:spPr>
            <a:xfrm>
              <a:off x="3203848" y="3400753"/>
              <a:ext cx="422522" cy="864992"/>
            </a:xfrm>
            <a:prstGeom prst="bentConnector3">
              <a:avLst>
                <a:gd name="adj1" fmla="val 30838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78"/>
            <p:cNvGrpSpPr/>
            <p:nvPr/>
          </p:nvGrpSpPr>
          <p:grpSpPr>
            <a:xfrm>
              <a:off x="7308303" y="3354753"/>
              <a:ext cx="283269" cy="259499"/>
              <a:chOff x="7164288" y="3573016"/>
              <a:chExt cx="432048" cy="186188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7164288" y="3573016"/>
                <a:ext cx="432048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7188666" y="3582542"/>
                <a:ext cx="360041" cy="17666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ALU Out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82" name="Straight Arrow Connector 81"/>
            <p:cNvCxnSpPr/>
            <p:nvPr/>
          </p:nvCxnSpPr>
          <p:spPr>
            <a:xfrm flipV="1">
              <a:off x="6962553" y="3432275"/>
              <a:ext cx="338328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82"/>
            <p:cNvGrpSpPr/>
            <p:nvPr/>
          </p:nvGrpSpPr>
          <p:grpSpPr>
            <a:xfrm>
              <a:off x="7759207" y="2409311"/>
              <a:ext cx="182880" cy="432048"/>
              <a:chOff x="7773496" y="2708920"/>
              <a:chExt cx="182880" cy="432048"/>
            </a:xfrm>
          </p:grpSpPr>
          <p:sp>
            <p:nvSpPr>
              <p:cNvPr id="84" name="Trapezoid 83"/>
              <p:cNvSpPr/>
              <p:nvPr/>
            </p:nvSpPr>
            <p:spPr>
              <a:xfrm rot="5400000">
                <a:off x="7648912" y="2833504"/>
                <a:ext cx="432048" cy="182880"/>
              </a:xfrm>
              <a:prstGeom prst="trapezoid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802834" y="2732735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802271" y="2827949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7797874" y="2932765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2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93" name="Group 87"/>
            <p:cNvGrpSpPr/>
            <p:nvPr/>
          </p:nvGrpSpPr>
          <p:grpSpPr>
            <a:xfrm>
              <a:off x="6165321" y="2633805"/>
              <a:ext cx="480053" cy="182880"/>
              <a:chOff x="7156521" y="3573016"/>
              <a:chExt cx="360040" cy="182880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7156521" y="3582542"/>
                <a:ext cx="360040" cy="1692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Shift left 2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91" name="Straight Arrow Connector 90"/>
            <p:cNvCxnSpPr/>
            <p:nvPr/>
          </p:nvCxnSpPr>
          <p:spPr>
            <a:xfrm flipV="1">
              <a:off x="6635196" y="2728071"/>
              <a:ext cx="1124712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Elbow Connector 91"/>
            <p:cNvCxnSpPr>
              <a:stCxn id="80" idx="3"/>
              <a:endCxn id="84" idx="2"/>
            </p:cNvCxnSpPr>
            <p:nvPr/>
          </p:nvCxnSpPr>
          <p:spPr>
            <a:xfrm flipV="1">
              <a:off x="7591572" y="2625335"/>
              <a:ext cx="167635" cy="85685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92"/>
            <p:cNvGrpSpPr/>
            <p:nvPr/>
          </p:nvGrpSpPr>
          <p:grpSpPr>
            <a:xfrm>
              <a:off x="2248692" y="3033568"/>
              <a:ext cx="164592" cy="360040"/>
              <a:chOff x="4389120" y="3573016"/>
              <a:chExt cx="182880" cy="360040"/>
            </a:xfrm>
          </p:grpSpPr>
          <p:sp>
            <p:nvSpPr>
              <p:cNvPr id="94" name="Trapezoid 93"/>
              <p:cNvSpPr/>
              <p:nvPr/>
            </p:nvSpPr>
            <p:spPr>
              <a:xfrm rot="5400000">
                <a:off x="4300540" y="3661596"/>
                <a:ext cx="360040" cy="182880"/>
              </a:xfrm>
              <a:prstGeom prst="trapezoid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429606" y="359206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4429042" y="374023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97" name="Straight Arrow Connector 96"/>
            <p:cNvCxnSpPr/>
            <p:nvPr/>
          </p:nvCxnSpPr>
          <p:spPr>
            <a:xfrm flipV="1">
              <a:off x="2416523" y="3187110"/>
              <a:ext cx="13716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Group 97"/>
            <p:cNvGrpSpPr/>
            <p:nvPr/>
          </p:nvGrpSpPr>
          <p:grpSpPr>
            <a:xfrm rot="16200000">
              <a:off x="1724480" y="3057924"/>
              <a:ext cx="480053" cy="190939"/>
              <a:chOff x="7160095" y="3573016"/>
              <a:chExt cx="360040" cy="190939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7160095" y="3590189"/>
                <a:ext cx="360040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PC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101" name="Straight Arrow Connector 100"/>
            <p:cNvCxnSpPr/>
            <p:nvPr/>
          </p:nvCxnSpPr>
          <p:spPr>
            <a:xfrm flipV="1">
              <a:off x="2058013" y="3129391"/>
              <a:ext cx="18288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lbow Connector 101"/>
            <p:cNvCxnSpPr/>
            <p:nvPr/>
          </p:nvCxnSpPr>
          <p:spPr>
            <a:xfrm>
              <a:off x="3707904" y="2601520"/>
              <a:ext cx="2323308" cy="485004"/>
            </a:xfrm>
            <a:prstGeom prst="bentConnector3">
              <a:avLst>
                <a:gd name="adj1" fmla="val 92228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hape 102"/>
            <p:cNvCxnSpPr/>
            <p:nvPr/>
          </p:nvCxnSpPr>
          <p:spPr>
            <a:xfrm flipV="1">
              <a:off x="5854738" y="2726188"/>
              <a:ext cx="1175060" cy="182880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5834240" y="2888426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7012274" y="2708960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06" name="Elbow Connector 157"/>
            <p:cNvCxnSpPr/>
            <p:nvPr/>
          </p:nvCxnSpPr>
          <p:spPr>
            <a:xfrm rot="10800000" flipV="1">
              <a:off x="2123729" y="2598837"/>
              <a:ext cx="1734810" cy="512064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2106204" y="3112430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08" name="Elbow Connector 107"/>
            <p:cNvCxnSpPr/>
            <p:nvPr/>
          </p:nvCxnSpPr>
          <p:spPr>
            <a:xfrm rot="10800000">
              <a:off x="2236808" y="3285595"/>
              <a:ext cx="5431536" cy="1332148"/>
            </a:xfrm>
            <a:prstGeom prst="bentConnector3">
              <a:avLst>
                <a:gd name="adj1" fmla="val 102389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7677870" y="3465618"/>
              <a:ext cx="0" cy="1161288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7658255" y="3467144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1" name="Elbow Connector 191"/>
            <p:cNvCxnSpPr/>
            <p:nvPr/>
          </p:nvCxnSpPr>
          <p:spPr>
            <a:xfrm rot="5400000" flipH="1" flipV="1">
              <a:off x="3990216" y="4245902"/>
              <a:ext cx="594360" cy="137160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4201871" y="459869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3319286" y="3386173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4273879" y="3302548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5" name="Elbow Connector 114"/>
            <p:cNvCxnSpPr/>
            <p:nvPr/>
          </p:nvCxnSpPr>
          <p:spPr>
            <a:xfrm flipV="1">
              <a:off x="4031336" y="2721158"/>
              <a:ext cx="2148840" cy="792088"/>
            </a:xfrm>
            <a:prstGeom prst="bentConnector3">
              <a:avLst>
                <a:gd name="adj1" fmla="val 268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/>
            <p:cNvSpPr/>
            <p:nvPr/>
          </p:nvSpPr>
          <p:spPr>
            <a:xfrm>
              <a:off x="4072707" y="349152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4154241" y="2721158"/>
              <a:ext cx="0" cy="594360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4216723" y="2727240"/>
              <a:ext cx="0" cy="411480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/>
            <p:cNvSpPr/>
            <p:nvPr/>
          </p:nvSpPr>
          <p:spPr>
            <a:xfrm>
              <a:off x="4140515" y="3302548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4202434" y="311510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4136717" y="2706869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4202434" y="270743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3" name="Elbow Connector 252"/>
            <p:cNvCxnSpPr/>
            <p:nvPr/>
          </p:nvCxnSpPr>
          <p:spPr>
            <a:xfrm flipH="1" flipV="1">
              <a:off x="2551576" y="3571901"/>
              <a:ext cx="3172968" cy="47257"/>
            </a:xfrm>
            <a:prstGeom prst="bentConnector5">
              <a:avLst>
                <a:gd name="adj1" fmla="val -1371"/>
                <a:gd name="adj2" fmla="val -1957397"/>
                <a:gd name="adj3" fmla="val 107315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/>
            <p:cNvSpPr/>
            <p:nvPr/>
          </p:nvSpPr>
          <p:spPr>
            <a:xfrm>
              <a:off x="5752706" y="3600106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5" name="Elbow Connector 124"/>
            <p:cNvCxnSpPr/>
            <p:nvPr/>
          </p:nvCxnSpPr>
          <p:spPr>
            <a:xfrm flipV="1">
              <a:off x="7173814" y="2515223"/>
              <a:ext cx="576062" cy="360039"/>
            </a:xfrm>
            <a:prstGeom prst="bentConnector3">
              <a:avLst>
                <a:gd name="adj1" fmla="val -431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hape 269"/>
            <p:cNvCxnSpPr/>
            <p:nvPr/>
          </p:nvCxnSpPr>
          <p:spPr>
            <a:xfrm rot="5400000" flipH="1" flipV="1">
              <a:off x="6820341" y="3075195"/>
              <a:ext cx="548640" cy="14877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/>
            <p:cNvSpPr/>
            <p:nvPr/>
          </p:nvSpPr>
          <p:spPr>
            <a:xfrm>
              <a:off x="7005983" y="3414751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8" name="Elbow Connector 272"/>
            <p:cNvCxnSpPr>
              <a:stCxn id="84" idx="0"/>
              <a:endCxn id="100" idx="0"/>
            </p:cNvCxnSpPr>
            <p:nvPr/>
          </p:nvCxnSpPr>
          <p:spPr>
            <a:xfrm flipH="1">
              <a:off x="1886211" y="2625335"/>
              <a:ext cx="6055876" cy="528059"/>
            </a:xfrm>
            <a:prstGeom prst="bentConnector5">
              <a:avLst>
                <a:gd name="adj1" fmla="val -1730"/>
                <a:gd name="adj2" fmla="val -54188"/>
                <a:gd name="adj3" fmla="val 102202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oup 128"/>
            <p:cNvGrpSpPr/>
            <p:nvPr/>
          </p:nvGrpSpPr>
          <p:grpSpPr>
            <a:xfrm>
              <a:off x="3502357" y="1197414"/>
              <a:ext cx="1801040" cy="1773672"/>
              <a:chOff x="3502357" y="1376822"/>
              <a:chExt cx="1801040" cy="1773672"/>
            </a:xfrm>
          </p:grpSpPr>
          <p:sp>
            <p:nvSpPr>
              <p:cNvPr id="130" name="Rounded Rectangle 129"/>
              <p:cNvSpPr/>
              <p:nvPr/>
            </p:nvSpPr>
            <p:spPr>
              <a:xfrm>
                <a:off x="4206323" y="1445871"/>
                <a:ext cx="525038" cy="959745"/>
              </a:xfrm>
              <a:prstGeom prst="roundRect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grpSp>
            <p:nvGrpSpPr>
              <p:cNvPr id="132" name="Group 386"/>
              <p:cNvGrpSpPr/>
              <p:nvPr/>
            </p:nvGrpSpPr>
            <p:grpSpPr>
              <a:xfrm>
                <a:off x="3502357" y="1376822"/>
                <a:ext cx="1801040" cy="1773672"/>
                <a:chOff x="3502357" y="1376822"/>
                <a:chExt cx="1801040" cy="1773672"/>
              </a:xfrm>
            </p:grpSpPr>
            <p:grpSp>
              <p:nvGrpSpPr>
                <p:cNvPr id="149" name="Group 384"/>
                <p:cNvGrpSpPr/>
                <p:nvPr/>
              </p:nvGrpSpPr>
              <p:grpSpPr>
                <a:xfrm>
                  <a:off x="3502357" y="1376822"/>
                  <a:ext cx="1801040" cy="1010006"/>
                  <a:chOff x="3502357" y="1376822"/>
                  <a:chExt cx="1801040" cy="1010006"/>
                </a:xfrm>
              </p:grpSpPr>
              <p:sp>
                <p:nvSpPr>
                  <p:cNvPr id="136" name="TextBox 135"/>
                  <p:cNvSpPr txBox="1"/>
                  <p:nvPr/>
                </p:nvSpPr>
                <p:spPr>
                  <a:xfrm>
                    <a:off x="3502357" y="1376822"/>
                    <a:ext cx="784190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PCWriteCond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37" name="TextBox 136"/>
                  <p:cNvSpPr txBox="1"/>
                  <p:nvPr/>
                </p:nvSpPr>
                <p:spPr>
                  <a:xfrm>
                    <a:off x="3674855" y="1518530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PCWrite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38" name="TextBox 137"/>
                  <p:cNvSpPr txBox="1"/>
                  <p:nvPr/>
                </p:nvSpPr>
                <p:spPr>
                  <a:xfrm>
                    <a:off x="3820110" y="1647253"/>
                    <a:ext cx="402675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IorD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39" name="TextBox 138"/>
                  <p:cNvSpPr txBox="1"/>
                  <p:nvPr/>
                </p:nvSpPr>
                <p:spPr>
                  <a:xfrm>
                    <a:off x="3674856" y="1783288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MemRead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3647605" y="1915666"/>
                    <a:ext cx="620683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MemWrite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3630483" y="2048045"/>
                    <a:ext cx="620683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MemtoReg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3668505" y="2186773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IRWrite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4682714" y="1459913"/>
                    <a:ext cx="620683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PCSource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4" name="TextBox 143"/>
                  <p:cNvSpPr txBox="1"/>
                  <p:nvPr/>
                </p:nvSpPr>
                <p:spPr>
                  <a:xfrm>
                    <a:off x="4694155" y="1582285"/>
                    <a:ext cx="457177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ALUOp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4682975" y="1724671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ALUSrcB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4682975" y="1857050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ALUSrcA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4679540" y="1989428"/>
                    <a:ext cx="620683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RegWrite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4682328" y="2121807"/>
                    <a:ext cx="511679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RegDst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sp>
              <p:nvSpPr>
                <p:cNvPr id="133" name="TextBox 132"/>
                <p:cNvSpPr txBox="1"/>
                <p:nvPr/>
              </p:nvSpPr>
              <p:spPr>
                <a:xfrm>
                  <a:off x="4227217" y="2231720"/>
                  <a:ext cx="511679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Opcode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4268553" y="1448930"/>
                  <a:ext cx="393944" cy="23698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txBody>
                <a:bodyPr wrap="square" lIns="27432" tIns="54864" rIns="27432" bIns="27432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Control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Unit</a:t>
                  </a:r>
                  <a:endParaRPr kumimoji="0" lang="en-CA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cxnSp>
              <p:nvCxnSpPr>
                <p:cNvPr id="135" name="Elbow Connector 134"/>
                <p:cNvCxnSpPr/>
                <p:nvPr/>
              </p:nvCxnSpPr>
              <p:spPr>
                <a:xfrm rot="5400000" flipH="1" flipV="1">
                  <a:off x="3879003" y="2546366"/>
                  <a:ext cx="735352" cy="472904"/>
                </a:xfrm>
                <a:prstGeom prst="bentConnector3">
                  <a:avLst>
                    <a:gd name="adj1" fmla="val 1426"/>
                  </a:avLst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2" name="Group 148"/>
            <p:cNvGrpSpPr/>
            <p:nvPr/>
          </p:nvGrpSpPr>
          <p:grpSpPr>
            <a:xfrm>
              <a:off x="5224835" y="4219037"/>
              <a:ext cx="480053" cy="182880"/>
              <a:chOff x="7156521" y="3573016"/>
              <a:chExt cx="360040" cy="182880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7156521" y="3582542"/>
                <a:ext cx="360040" cy="1692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Shift left 2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162" name="Group 151"/>
            <p:cNvGrpSpPr/>
            <p:nvPr/>
          </p:nvGrpSpPr>
          <p:grpSpPr>
            <a:xfrm>
              <a:off x="4716016" y="4183380"/>
              <a:ext cx="360040" cy="246222"/>
              <a:chOff x="7156521" y="3571164"/>
              <a:chExt cx="360040" cy="196062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7156521" y="3571164"/>
                <a:ext cx="360040" cy="19606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Sign extend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155" name="Elbow Connector 293"/>
            <p:cNvCxnSpPr/>
            <p:nvPr/>
          </p:nvCxnSpPr>
          <p:spPr>
            <a:xfrm rot="16200000" flipH="1">
              <a:off x="4025780" y="3639476"/>
              <a:ext cx="755450" cy="625021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 flipV="1">
              <a:off x="5071293" y="4300571"/>
              <a:ext cx="164592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Elbow Connector 293"/>
            <p:cNvCxnSpPr/>
            <p:nvPr/>
          </p:nvCxnSpPr>
          <p:spPr>
            <a:xfrm flipV="1">
              <a:off x="5138538" y="3813467"/>
              <a:ext cx="897240" cy="32403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5138538" y="4132740"/>
              <a:ext cx="0" cy="173736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Elbow Connector 293"/>
            <p:cNvCxnSpPr/>
            <p:nvPr/>
          </p:nvCxnSpPr>
          <p:spPr>
            <a:xfrm flipV="1">
              <a:off x="5690599" y="3910225"/>
              <a:ext cx="347472" cy="38404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val 159"/>
            <p:cNvSpPr/>
            <p:nvPr/>
          </p:nvSpPr>
          <p:spPr>
            <a:xfrm>
              <a:off x="5119486" y="428628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61" name="Elbow Connector 293"/>
            <p:cNvCxnSpPr>
              <a:stCxn id="116" idx="4"/>
              <a:endCxn id="33" idx="2"/>
            </p:cNvCxnSpPr>
            <p:nvPr/>
          </p:nvCxnSpPr>
          <p:spPr>
            <a:xfrm rot="16200000" flipH="1">
              <a:off x="5291486" y="2327606"/>
              <a:ext cx="311943" cy="2712925"/>
            </a:xfrm>
            <a:prstGeom prst="bentConnector3">
              <a:avLst>
                <a:gd name="adj1" fmla="val 175451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3" name="Group 161"/>
            <p:cNvGrpSpPr/>
            <p:nvPr/>
          </p:nvGrpSpPr>
          <p:grpSpPr>
            <a:xfrm>
              <a:off x="1956966" y="1186760"/>
              <a:ext cx="5893410" cy="3074185"/>
              <a:chOff x="1956966" y="1366168"/>
              <a:chExt cx="5893410" cy="3074185"/>
            </a:xfrm>
          </p:grpSpPr>
          <p:grpSp>
            <p:nvGrpSpPr>
              <p:cNvPr id="166" name="Group 385"/>
              <p:cNvGrpSpPr/>
              <p:nvPr/>
            </p:nvGrpSpPr>
            <p:grpSpPr>
              <a:xfrm>
                <a:off x="1956966" y="1366168"/>
                <a:ext cx="5893410" cy="3074185"/>
                <a:chOff x="1956966" y="1366168"/>
                <a:chExt cx="5893410" cy="3074185"/>
              </a:xfrm>
            </p:grpSpPr>
            <p:cxnSp>
              <p:nvCxnSpPr>
                <p:cNvPr id="165" name="Shape 164"/>
                <p:cNvCxnSpPr/>
                <p:nvPr/>
              </p:nvCxnSpPr>
              <p:spPr>
                <a:xfrm>
                  <a:off x="3557537" y="1404268"/>
                  <a:ext cx="3132920" cy="1892808"/>
                </a:xfrm>
                <a:prstGeom prst="bentConnector2">
                  <a:avLst/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2" name="Group 383"/>
                <p:cNvGrpSpPr/>
                <p:nvPr/>
              </p:nvGrpSpPr>
              <p:grpSpPr>
                <a:xfrm>
                  <a:off x="1956966" y="1366168"/>
                  <a:ext cx="5893410" cy="3074185"/>
                  <a:chOff x="1956966" y="1366168"/>
                  <a:chExt cx="5893410" cy="3074185"/>
                </a:xfrm>
              </p:grpSpPr>
              <p:cxnSp>
                <p:nvCxnSpPr>
                  <p:cNvPr id="167" name="Elbow Connector 166"/>
                  <p:cNvCxnSpPr/>
                  <p:nvPr/>
                </p:nvCxnSpPr>
                <p:spPr>
                  <a:xfrm rot="5400000">
                    <a:off x="3643069" y="2447110"/>
                    <a:ext cx="648072" cy="438912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Elbow Connector 322"/>
                  <p:cNvCxnSpPr/>
                  <p:nvPr/>
                </p:nvCxnSpPr>
                <p:spPr>
                  <a:xfrm rot="10800000" flipH="1" flipV="1">
                    <a:off x="4190752" y="2200073"/>
                    <a:ext cx="247520" cy="2240280"/>
                  </a:xfrm>
                  <a:prstGeom prst="bentConnector4">
                    <a:avLst>
                      <a:gd name="adj1" fmla="val -371990"/>
                      <a:gd name="adj2" fmla="val 10708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Elbow Connector 168"/>
                  <p:cNvCxnSpPr/>
                  <p:nvPr/>
                </p:nvCxnSpPr>
                <p:spPr>
                  <a:xfrm rot="5400000">
                    <a:off x="3027050" y="2057038"/>
                    <a:ext cx="1143000" cy="1188720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Elbow Connector 169"/>
                  <p:cNvCxnSpPr/>
                  <p:nvPr/>
                </p:nvCxnSpPr>
                <p:spPr>
                  <a:xfrm rot="5400000">
                    <a:off x="2877080" y="1898274"/>
                    <a:ext cx="1252728" cy="1371600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Elbow Connector 170"/>
                  <p:cNvCxnSpPr/>
                  <p:nvPr/>
                </p:nvCxnSpPr>
                <p:spPr>
                  <a:xfrm rot="5400000">
                    <a:off x="2549784" y="1591460"/>
                    <a:ext cx="1417320" cy="1856232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6" name="Group 382"/>
                  <p:cNvGrpSpPr/>
                  <p:nvPr/>
                </p:nvGrpSpPr>
                <p:grpSpPr>
                  <a:xfrm>
                    <a:off x="1956966" y="1366168"/>
                    <a:ext cx="2243083" cy="1746880"/>
                    <a:chOff x="1956966" y="1366168"/>
                    <a:chExt cx="2243083" cy="1746880"/>
                  </a:xfrm>
                </p:grpSpPr>
                <p:cxnSp>
                  <p:nvCxnSpPr>
                    <p:cNvPr id="184" name="Elbow Connector 183"/>
                    <p:cNvCxnSpPr/>
                    <p:nvPr/>
                  </p:nvCxnSpPr>
                  <p:spPr>
                    <a:xfrm rot="5400000">
                      <a:off x="1682646" y="1924328"/>
                      <a:ext cx="1463040" cy="914400"/>
                    </a:xfrm>
                    <a:prstGeom prst="bentConnector3">
                      <a:avLst>
                        <a:gd name="adj1" fmla="val -951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5" name="Flowchart: Delay 184"/>
                    <p:cNvSpPr/>
                    <p:nvPr/>
                  </p:nvSpPr>
                  <p:spPr>
                    <a:xfrm flipH="1">
                      <a:off x="3304942" y="1366168"/>
                      <a:ext cx="258945" cy="196373"/>
                    </a:xfrm>
                    <a:prstGeom prst="flowChartDelay">
                      <a:avLst/>
                    </a:prstGeom>
                    <a:noFill/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6" name="Moon 185"/>
                    <p:cNvSpPr/>
                    <p:nvPr/>
                  </p:nvSpPr>
                  <p:spPr>
                    <a:xfrm>
                      <a:off x="2862858" y="1544092"/>
                      <a:ext cx="288032" cy="189974"/>
                    </a:xfrm>
                    <a:prstGeom prst="moon">
                      <a:avLst>
                        <a:gd name="adj" fmla="val 82067"/>
                      </a:avLst>
                    </a:prstGeom>
                    <a:noFill/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187" name="Straight Connector 186"/>
                    <p:cNvCxnSpPr/>
                    <p:nvPr/>
                  </p:nvCxnSpPr>
                  <p:spPr>
                    <a:xfrm>
                      <a:off x="3112790" y="1675408"/>
                      <a:ext cx="1087259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" name="Straight Connector 187"/>
                    <p:cNvCxnSpPr/>
                    <p:nvPr/>
                  </p:nvCxnSpPr>
                  <p:spPr>
                    <a:xfrm>
                      <a:off x="3576588" y="1529234"/>
                      <a:ext cx="61264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" name="Elbow Connector 188"/>
                    <p:cNvCxnSpPr/>
                    <p:nvPr/>
                  </p:nvCxnSpPr>
                  <p:spPr>
                    <a:xfrm rot="10800000" flipV="1">
                      <a:off x="3099237" y="1470169"/>
                      <a:ext cx="205706" cy="137160"/>
                    </a:xfrm>
                    <a:prstGeom prst="bentConnector3">
                      <a:avLst>
                        <a:gd name="adj1" fmla="val 37652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3" name="Elbow Connector 354"/>
                  <p:cNvCxnSpPr/>
                  <p:nvPr/>
                </p:nvCxnSpPr>
                <p:spPr>
                  <a:xfrm>
                    <a:off x="4741416" y="1608471"/>
                    <a:ext cx="3108960" cy="1005840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Elbow Connector 354"/>
                  <p:cNvCxnSpPr/>
                  <p:nvPr/>
                </p:nvCxnSpPr>
                <p:spPr>
                  <a:xfrm>
                    <a:off x="4741416" y="1724493"/>
                    <a:ext cx="2057400" cy="2346058"/>
                  </a:xfrm>
                  <a:prstGeom prst="bentConnector4">
                    <a:avLst>
                      <a:gd name="adj1" fmla="val 114915"/>
                      <a:gd name="adj2" fmla="val 109744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Elbow Connector 354"/>
                  <p:cNvCxnSpPr/>
                  <p:nvPr/>
                </p:nvCxnSpPr>
                <p:spPr>
                  <a:xfrm>
                    <a:off x="4735066" y="1997348"/>
                    <a:ext cx="1371600" cy="1188720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8" name="Group 381"/>
                  <p:cNvGrpSpPr/>
                  <p:nvPr/>
                </p:nvGrpSpPr>
                <p:grpSpPr>
                  <a:xfrm>
                    <a:off x="4747766" y="1885082"/>
                    <a:ext cx="1375266" cy="1852268"/>
                    <a:chOff x="4747766" y="1885082"/>
                    <a:chExt cx="1375266" cy="1852268"/>
                  </a:xfrm>
                </p:grpSpPr>
                <p:cxnSp>
                  <p:nvCxnSpPr>
                    <p:cNvPr id="182" name="Elbow Connector 354"/>
                    <p:cNvCxnSpPr/>
                    <p:nvPr/>
                  </p:nvCxnSpPr>
                  <p:spPr>
                    <a:xfrm>
                      <a:off x="4747766" y="1885082"/>
                      <a:ext cx="1188720" cy="1737360"/>
                    </a:xfrm>
                    <a:prstGeom prst="bentConnector2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" name="Elbow Connector 354"/>
                    <p:cNvCxnSpPr/>
                    <p:nvPr/>
                  </p:nvCxnSpPr>
                  <p:spPr>
                    <a:xfrm>
                      <a:off x="5940152" y="3618478"/>
                      <a:ext cx="182880" cy="118872"/>
                    </a:xfrm>
                    <a:prstGeom prst="bentConnector2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7" name="Elbow Connector 354"/>
                  <p:cNvCxnSpPr/>
                  <p:nvPr/>
                </p:nvCxnSpPr>
                <p:spPr>
                  <a:xfrm>
                    <a:off x="4743574" y="2144896"/>
                    <a:ext cx="548640" cy="1024128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90" name="Group 380"/>
                  <p:cNvGrpSpPr/>
                  <p:nvPr/>
                </p:nvGrpSpPr>
                <p:grpSpPr>
                  <a:xfrm>
                    <a:off x="4456571" y="2283222"/>
                    <a:ext cx="378443" cy="1318372"/>
                    <a:chOff x="4456571" y="2283222"/>
                    <a:chExt cx="378443" cy="1318372"/>
                  </a:xfrm>
                </p:grpSpPr>
                <p:cxnSp>
                  <p:nvCxnSpPr>
                    <p:cNvPr id="179" name="Elbow Connector 354"/>
                    <p:cNvCxnSpPr/>
                    <p:nvPr/>
                  </p:nvCxnSpPr>
                  <p:spPr>
                    <a:xfrm rot="5400000">
                      <a:off x="4330070" y="2506102"/>
                      <a:ext cx="720080" cy="274320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Elbow Connector 354"/>
                    <p:cNvCxnSpPr/>
                    <p:nvPr/>
                  </p:nvCxnSpPr>
                  <p:spPr>
                    <a:xfrm rot="5400000" flipH="1" flipV="1">
                      <a:off x="4199970" y="3253553"/>
                      <a:ext cx="604642" cy="91440"/>
                    </a:xfrm>
                    <a:prstGeom prst="bentConnector3">
                      <a:avLst>
                        <a:gd name="adj1" fmla="val 62603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" name="Straight Connector 180"/>
                    <p:cNvCxnSpPr/>
                    <p:nvPr/>
                  </p:nvCxnSpPr>
                  <p:spPr>
                    <a:xfrm flipH="1">
                      <a:off x="4743574" y="2283222"/>
                      <a:ext cx="9144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164" name="Oval 163"/>
              <p:cNvSpPr/>
              <p:nvPr/>
            </p:nvSpPr>
            <p:spPr>
              <a:xfrm>
                <a:off x="6780943" y="4277728"/>
                <a:ext cx="36576" cy="36576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1" name="Group 196"/>
          <p:cNvGrpSpPr/>
          <p:nvPr/>
        </p:nvGrpSpPr>
        <p:grpSpPr>
          <a:xfrm>
            <a:off x="3528091" y="2645875"/>
            <a:ext cx="3974729" cy="552248"/>
            <a:chOff x="2004090" y="2645875"/>
            <a:chExt cx="3974729" cy="552248"/>
          </a:xfrm>
        </p:grpSpPr>
        <p:grpSp>
          <p:nvGrpSpPr>
            <p:cNvPr id="194" name="Group 193"/>
            <p:cNvGrpSpPr/>
            <p:nvPr/>
          </p:nvGrpSpPr>
          <p:grpSpPr>
            <a:xfrm>
              <a:off x="2071336" y="2645875"/>
              <a:ext cx="3907483" cy="552248"/>
              <a:chOff x="2071336" y="2799417"/>
              <a:chExt cx="3907483" cy="552248"/>
            </a:xfrm>
          </p:grpSpPr>
          <p:cxnSp>
            <p:nvCxnSpPr>
              <p:cNvPr id="192" name="Elbow Connector 191"/>
              <p:cNvCxnSpPr/>
              <p:nvPr/>
            </p:nvCxnSpPr>
            <p:spPr>
              <a:xfrm>
                <a:off x="3655511" y="2799417"/>
                <a:ext cx="2323308" cy="485004"/>
              </a:xfrm>
              <a:prstGeom prst="bentConnector3">
                <a:avLst>
                  <a:gd name="adj1" fmla="val 92228"/>
                </a:avLst>
              </a:prstGeom>
              <a:ln w="38100">
                <a:solidFill>
                  <a:srgbClr val="FFFF00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Elbow Connector 157"/>
              <p:cNvCxnSpPr/>
              <p:nvPr/>
            </p:nvCxnSpPr>
            <p:spPr>
              <a:xfrm rot="10800000" flipV="1">
                <a:off x="2071336" y="2803025"/>
                <a:ext cx="1734810" cy="548640"/>
              </a:xfrm>
              <a:prstGeom prst="bentConnector2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6" name="Straight Connector 195"/>
            <p:cNvCxnSpPr/>
            <p:nvPr/>
          </p:nvCxnSpPr>
          <p:spPr>
            <a:xfrm>
              <a:off x="2004090" y="3183835"/>
              <a:ext cx="9144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8" name="Straight Arrow Connector 197"/>
          <p:cNvCxnSpPr/>
          <p:nvPr/>
        </p:nvCxnSpPr>
        <p:spPr>
          <a:xfrm flipV="1">
            <a:off x="7363566" y="3760462"/>
            <a:ext cx="144016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200"/>
          <p:cNvGrpSpPr/>
          <p:nvPr/>
        </p:nvGrpSpPr>
        <p:grpSpPr>
          <a:xfrm>
            <a:off x="7703991" y="3174310"/>
            <a:ext cx="144016" cy="585027"/>
            <a:chOff x="6322865" y="3328962"/>
            <a:chExt cx="144016" cy="585027"/>
          </a:xfrm>
        </p:grpSpPr>
        <p:cxnSp>
          <p:nvCxnSpPr>
            <p:cNvPr id="199" name="Straight Arrow Connector 198"/>
            <p:cNvCxnSpPr/>
            <p:nvPr/>
          </p:nvCxnSpPr>
          <p:spPr>
            <a:xfrm flipV="1">
              <a:off x="6322865" y="3913989"/>
              <a:ext cx="144016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/>
            <p:nvPr/>
          </p:nvCxnSpPr>
          <p:spPr>
            <a:xfrm flipV="1">
              <a:off x="6322865" y="3328962"/>
              <a:ext cx="144016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Group 205"/>
          <p:cNvGrpSpPr/>
          <p:nvPr/>
        </p:nvGrpSpPr>
        <p:grpSpPr>
          <a:xfrm>
            <a:off x="8433598" y="2569667"/>
            <a:ext cx="790381" cy="908682"/>
            <a:chOff x="7054176" y="2714231"/>
            <a:chExt cx="790381" cy="908682"/>
          </a:xfrm>
        </p:grpSpPr>
        <p:cxnSp>
          <p:nvCxnSpPr>
            <p:cNvPr id="202" name="Elbow Connector 201"/>
            <p:cNvCxnSpPr/>
            <p:nvPr/>
          </p:nvCxnSpPr>
          <p:spPr>
            <a:xfrm flipV="1">
              <a:off x="7268495" y="2714231"/>
              <a:ext cx="576062" cy="360039"/>
            </a:xfrm>
            <a:prstGeom prst="bentConnector3">
              <a:avLst>
                <a:gd name="adj1" fmla="val -431"/>
              </a:avLst>
            </a:prstGeom>
            <a:ln w="38100">
              <a:solidFill>
                <a:srgbClr val="FFFF0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hape 269"/>
            <p:cNvCxnSpPr/>
            <p:nvPr/>
          </p:nvCxnSpPr>
          <p:spPr>
            <a:xfrm rot="5400000" flipH="1" flipV="1">
              <a:off x="6915022" y="3274203"/>
              <a:ext cx="548640" cy="148779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flipH="1">
              <a:off x="7054176" y="3615883"/>
              <a:ext cx="72008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7" name="Elbow Connector 272"/>
          <p:cNvCxnSpPr/>
          <p:nvPr/>
        </p:nvCxnSpPr>
        <p:spPr>
          <a:xfrm flipH="1">
            <a:off x="3354933" y="2670254"/>
            <a:ext cx="6055876" cy="528059"/>
          </a:xfrm>
          <a:prstGeom prst="bentConnector5">
            <a:avLst>
              <a:gd name="adj1" fmla="val -1730"/>
              <a:gd name="adj2" fmla="val -54188"/>
              <a:gd name="adj3" fmla="val 102202"/>
            </a:avLst>
          </a:prstGeom>
          <a:ln w="38100">
            <a:solidFill>
              <a:srgbClr val="FFFF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Slide Number Placeholder 20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60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32656"/>
            <a:ext cx="7772400" cy="914400"/>
          </a:xfrm>
        </p:spPr>
        <p:txBody>
          <a:bodyPr/>
          <a:lstStyle/>
          <a:p>
            <a:r>
              <a:rPr lang="en-US" dirty="0"/>
              <a:t>Example #1: Incrementing PC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560" y="4869160"/>
            <a:ext cx="8280920" cy="172819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Other signals for this </a:t>
            </a:r>
            <a:r>
              <a:rPr lang="en-US" dirty="0" err="1"/>
              <a:t>datapath</a:t>
            </a:r>
            <a:r>
              <a:rPr lang="en-US" dirty="0"/>
              <a:t>: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ALUOp</a:t>
            </a:r>
            <a:r>
              <a:rPr lang="en-US" dirty="0"/>
              <a:t> is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001</a:t>
            </a:r>
            <a:r>
              <a:rPr lang="en-US" dirty="0"/>
              <a:t> (</a:t>
            </a:r>
            <a:r>
              <a:rPr lang="en-US" dirty="0" err="1"/>
              <a:t>Cin</a:t>
            </a:r>
            <a:r>
              <a:rPr lang="en-US" dirty="0"/>
              <a:t> =0 , S1 = 0, S0 = 1: A+B)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PCWriteCond</a:t>
            </a:r>
            <a:r>
              <a:rPr lang="en-US" dirty="0"/>
              <a:t> is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/>
              <a:t> when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PCWrite</a:t>
            </a:r>
            <a:r>
              <a:rPr lang="en-US" dirty="0"/>
              <a:t> is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Otherwise it is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/>
              <a:t> except when branching.</a:t>
            </a:r>
            <a:endParaRPr lang="en-CA" dirty="0"/>
          </a:p>
        </p:txBody>
      </p:sp>
      <p:grpSp>
        <p:nvGrpSpPr>
          <p:cNvPr id="4" name="Group 189"/>
          <p:cNvGrpSpPr/>
          <p:nvPr/>
        </p:nvGrpSpPr>
        <p:grpSpPr>
          <a:xfrm>
            <a:off x="3335318" y="1233368"/>
            <a:ext cx="6073050" cy="3448508"/>
            <a:chOff x="1869037" y="1186760"/>
            <a:chExt cx="6073050" cy="3448508"/>
          </a:xfrm>
        </p:grpSpPr>
        <p:grpSp>
          <p:nvGrpSpPr>
            <p:cNvPr id="5" name="Group 3"/>
            <p:cNvGrpSpPr/>
            <p:nvPr/>
          </p:nvGrpSpPr>
          <p:grpSpPr>
            <a:xfrm>
              <a:off x="4696964" y="2875653"/>
              <a:ext cx="2332834" cy="1166027"/>
              <a:chOff x="4696964" y="3055061"/>
              <a:chExt cx="2332834" cy="1166027"/>
            </a:xfrm>
          </p:grpSpPr>
          <p:grpSp>
            <p:nvGrpSpPr>
              <p:cNvPr id="6" name="Group 25"/>
              <p:cNvGrpSpPr/>
              <p:nvPr/>
            </p:nvGrpSpPr>
            <p:grpSpPr>
              <a:xfrm>
                <a:off x="4696964" y="3055061"/>
                <a:ext cx="748658" cy="1065441"/>
                <a:chOff x="4490466" y="3083639"/>
                <a:chExt cx="748658" cy="1065441"/>
              </a:xfrm>
            </p:grpSpPr>
            <p:sp>
              <p:nvSpPr>
                <p:cNvPr id="39" name="Rectangle 6"/>
                <p:cNvSpPr/>
                <p:nvPr/>
              </p:nvSpPr>
              <p:spPr>
                <a:xfrm>
                  <a:off x="4499992" y="3212976"/>
                  <a:ext cx="720080" cy="936104"/>
                </a:xfrm>
                <a:prstGeom prst="rect">
                  <a:avLst/>
                </a:prstGeom>
                <a:solidFill>
                  <a:srgbClr val="002060"/>
                </a:solidFill>
                <a:ln w="28575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TextBox 7"/>
                <p:cNvSpPr txBox="1"/>
                <p:nvPr/>
              </p:nvSpPr>
              <p:spPr>
                <a:xfrm>
                  <a:off x="4548185" y="3232028"/>
                  <a:ext cx="288032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</a:t>
                  </a: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</a:t>
                  </a: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 1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1" name="TextBox 8"/>
                <p:cNvSpPr txBox="1"/>
                <p:nvPr/>
              </p:nvSpPr>
              <p:spPr>
                <a:xfrm>
                  <a:off x="4548185" y="3441590"/>
                  <a:ext cx="288032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</a:t>
                  </a: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</a:t>
                  </a: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 2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2" name="TextBox 9"/>
                <p:cNvSpPr txBox="1"/>
                <p:nvPr/>
              </p:nvSpPr>
              <p:spPr>
                <a:xfrm>
                  <a:off x="4548185" y="3674519"/>
                  <a:ext cx="288032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Write </a:t>
                  </a: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</a:t>
                  </a: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 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3" name="TextBox 10"/>
                <p:cNvSpPr txBox="1"/>
                <p:nvPr/>
              </p:nvSpPr>
              <p:spPr>
                <a:xfrm>
                  <a:off x="4548185" y="3898370"/>
                  <a:ext cx="288032" cy="250710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Write data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4" name="TextBox 11"/>
                <p:cNvSpPr txBox="1"/>
                <p:nvPr/>
              </p:nvSpPr>
              <p:spPr>
                <a:xfrm>
                  <a:off x="4941566" y="3356992"/>
                  <a:ext cx="297558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data 1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5" name="TextBox 12"/>
                <p:cNvSpPr txBox="1"/>
                <p:nvPr/>
              </p:nvSpPr>
              <p:spPr>
                <a:xfrm>
                  <a:off x="4932040" y="3686835"/>
                  <a:ext cx="297558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data 2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4490466" y="3083639"/>
                  <a:ext cx="451100" cy="132344"/>
                </a:xfrm>
                <a:prstGeom prst="rect">
                  <a:avLst/>
                </a:prstGeom>
                <a:noFill/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txBody>
                <a:bodyPr wrap="square" lIns="27432" tIns="27432" rIns="27432" bIns="27432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Registers</a:t>
                  </a:r>
                  <a:endParaRPr kumimoji="0" lang="en-CA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grpSp>
            <p:nvGrpSpPr>
              <p:cNvPr id="9" name="Group 39"/>
              <p:cNvGrpSpPr/>
              <p:nvPr/>
            </p:nvGrpSpPr>
            <p:grpSpPr>
              <a:xfrm>
                <a:off x="6045304" y="3140968"/>
                <a:ext cx="984494" cy="1080120"/>
                <a:chOff x="6045304" y="3140968"/>
                <a:chExt cx="984494" cy="1080120"/>
              </a:xfrm>
            </p:grpSpPr>
            <p:grpSp>
              <p:nvGrpSpPr>
                <p:cNvPr id="10" name="Group 24"/>
                <p:cNvGrpSpPr/>
                <p:nvPr/>
              </p:nvGrpSpPr>
              <p:grpSpPr>
                <a:xfrm>
                  <a:off x="6372200" y="3140968"/>
                  <a:ext cx="657598" cy="942975"/>
                  <a:chOff x="6372200" y="3140968"/>
                  <a:chExt cx="657598" cy="942975"/>
                </a:xfrm>
              </p:grpSpPr>
              <p:grpSp>
                <p:nvGrpSpPr>
                  <p:cNvPr id="19" name="Group 20"/>
                  <p:cNvGrpSpPr/>
                  <p:nvPr/>
                </p:nvGrpSpPr>
                <p:grpSpPr>
                  <a:xfrm>
                    <a:off x="6372200" y="3140968"/>
                    <a:ext cx="657598" cy="942975"/>
                    <a:chOff x="6372200" y="3140968"/>
                    <a:chExt cx="657598" cy="942975"/>
                  </a:xfrm>
                </p:grpSpPr>
                <p:sp>
                  <p:nvSpPr>
                    <p:cNvPr id="34" name="Freeform 33"/>
                    <p:cNvSpPr/>
                    <p:nvPr/>
                  </p:nvSpPr>
                  <p:spPr>
                    <a:xfrm>
                      <a:off x="6372200" y="3140968"/>
                      <a:ext cx="590550" cy="942975"/>
                    </a:xfrm>
                    <a:custGeom>
                      <a:avLst/>
                      <a:gdLst>
                        <a:gd name="connsiteX0" fmla="*/ 0 w 590550"/>
                        <a:gd name="connsiteY0" fmla="*/ 0 h 942975"/>
                        <a:gd name="connsiteX1" fmla="*/ 590550 w 590550"/>
                        <a:gd name="connsiteY1" fmla="*/ 295275 h 942975"/>
                        <a:gd name="connsiteX2" fmla="*/ 590550 w 590550"/>
                        <a:gd name="connsiteY2" fmla="*/ 652463 h 942975"/>
                        <a:gd name="connsiteX3" fmla="*/ 4763 w 590550"/>
                        <a:gd name="connsiteY3" fmla="*/ 942975 h 942975"/>
                        <a:gd name="connsiteX4" fmla="*/ 4763 w 590550"/>
                        <a:gd name="connsiteY4" fmla="*/ 600075 h 942975"/>
                        <a:gd name="connsiteX5" fmla="*/ 142875 w 590550"/>
                        <a:gd name="connsiteY5" fmla="*/ 471488 h 942975"/>
                        <a:gd name="connsiteX6" fmla="*/ 4763 w 590550"/>
                        <a:gd name="connsiteY6" fmla="*/ 338138 h 942975"/>
                        <a:gd name="connsiteX7" fmla="*/ 0 w 590550"/>
                        <a:gd name="connsiteY7" fmla="*/ 0 h 9429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90550" h="942975">
                          <a:moveTo>
                            <a:pt x="0" y="0"/>
                          </a:moveTo>
                          <a:lnTo>
                            <a:pt x="590550" y="295275"/>
                          </a:lnTo>
                          <a:lnTo>
                            <a:pt x="590550" y="652463"/>
                          </a:lnTo>
                          <a:lnTo>
                            <a:pt x="4763" y="942975"/>
                          </a:lnTo>
                          <a:lnTo>
                            <a:pt x="4763" y="600075"/>
                          </a:lnTo>
                          <a:lnTo>
                            <a:pt x="142875" y="471488"/>
                          </a:lnTo>
                          <a:lnTo>
                            <a:pt x="4763" y="338138"/>
                          </a:lnTo>
                          <a:cubicBezTo>
                            <a:pt x="3175" y="225425"/>
                            <a:pt x="1588" y="112713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6732240" y="3509392"/>
                      <a:ext cx="297558" cy="2507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ALU result</a:t>
                      </a:r>
                      <a:endParaRPr kumimoji="0" lang="en-CA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  <p:sp>
                  <p:nvSpPr>
                    <p:cNvPr id="36" name="TextBox 16"/>
                    <p:cNvSpPr txBox="1"/>
                    <p:nvPr/>
                  </p:nvSpPr>
                  <p:spPr>
                    <a:xfrm>
                      <a:off x="6592987" y="3299273"/>
                      <a:ext cx="207640" cy="17376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Zero</a:t>
                      </a:r>
                      <a:endParaRPr kumimoji="0" lang="en-CA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  <p:sp>
                  <p:nvSpPr>
                    <p:cNvPr id="37" name="TextBox 18"/>
                    <p:cNvSpPr txBox="1"/>
                    <p:nvPr/>
                  </p:nvSpPr>
                  <p:spPr>
                    <a:xfrm>
                      <a:off x="6405541" y="3251080"/>
                      <a:ext cx="110675" cy="1692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A</a:t>
                      </a:r>
                      <a:endParaRPr kumimoji="0" lang="en-CA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6405541" y="3827900"/>
                      <a:ext cx="110675" cy="1692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B</a:t>
                      </a:r>
                      <a:endParaRPr kumimoji="0" lang="en-CA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</p:grpSp>
              <p:sp>
                <p:nvSpPr>
                  <p:cNvPr id="33" name="TextBox 32"/>
                  <p:cNvSpPr txBox="1"/>
                  <p:nvPr/>
                </p:nvSpPr>
                <p:spPr>
                  <a:xfrm rot="20031920">
                    <a:off x="6660472" y="3893870"/>
                    <a:ext cx="228600" cy="132344"/>
                  </a:xfrm>
                  <a:prstGeom prst="rect">
                    <a:avLst/>
                  </a:prstGeom>
                  <a:noFill/>
                  <a:ln w="12700"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txBody>
                  <a:bodyPr wrap="square" lIns="27432" tIns="27432" rIns="27432" bIns="27432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ALU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grpSp>
              <p:nvGrpSpPr>
                <p:cNvPr id="20" name="Group 29"/>
                <p:cNvGrpSpPr/>
                <p:nvPr/>
              </p:nvGrpSpPr>
              <p:grpSpPr>
                <a:xfrm>
                  <a:off x="6045304" y="3179635"/>
                  <a:ext cx="182880" cy="360040"/>
                  <a:chOff x="5651923" y="3212976"/>
                  <a:chExt cx="182880" cy="360040"/>
                </a:xfrm>
              </p:grpSpPr>
              <p:sp>
                <p:nvSpPr>
                  <p:cNvPr id="29" name="Trapezoid 28"/>
                  <p:cNvSpPr/>
                  <p:nvPr/>
                </p:nvSpPr>
                <p:spPr>
                  <a:xfrm rot="5400000">
                    <a:off x="5563343" y="3301556"/>
                    <a:ext cx="360040" cy="182880"/>
                  </a:xfrm>
                  <a:prstGeom prst="trapezoid">
                    <a:avLst/>
                  </a:prstGeom>
                  <a:solidFill>
                    <a:srgbClr val="002060"/>
                  </a:solidFill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5681261" y="3227265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0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680698" y="3375435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1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grpSp>
              <p:nvGrpSpPr>
                <p:cNvPr id="21" name="Group 35"/>
                <p:cNvGrpSpPr/>
                <p:nvPr/>
              </p:nvGrpSpPr>
              <p:grpSpPr>
                <a:xfrm>
                  <a:off x="6045304" y="3717032"/>
                  <a:ext cx="182880" cy="504056"/>
                  <a:chOff x="5652120" y="3573016"/>
                  <a:chExt cx="182880" cy="504056"/>
                </a:xfrm>
              </p:grpSpPr>
              <p:sp>
                <p:nvSpPr>
                  <p:cNvPr id="24" name="Trapezoid 23"/>
                  <p:cNvSpPr/>
                  <p:nvPr/>
                </p:nvSpPr>
                <p:spPr>
                  <a:xfrm rot="5400000">
                    <a:off x="5491532" y="3733604"/>
                    <a:ext cx="504056" cy="182880"/>
                  </a:xfrm>
                  <a:prstGeom prst="trapezoid">
                    <a:avLst/>
                  </a:prstGeom>
                  <a:solidFill>
                    <a:srgbClr val="002060"/>
                  </a:solidFill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5681458" y="3587305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0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5680895" y="3672993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1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5676498" y="3768283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2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5675935" y="3858734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3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cxnSp>
              <p:nvCxnSpPr>
                <p:cNvPr id="22" name="Straight Arrow Connector 21"/>
                <p:cNvCxnSpPr/>
                <p:nvPr/>
              </p:nvCxnSpPr>
              <p:spPr>
                <a:xfrm flipV="1">
                  <a:off x="6228184" y="3894389"/>
                  <a:ext cx="144016" cy="0"/>
                </a:xfrm>
                <a:prstGeom prst="straightConnector1">
                  <a:avLst/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6228184" y="3309362"/>
                  <a:ext cx="144016" cy="0"/>
                </a:xfrm>
                <a:prstGeom prst="straightConnector1">
                  <a:avLst/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Straight Arrow Connector 6"/>
              <p:cNvCxnSpPr/>
              <p:nvPr/>
            </p:nvCxnSpPr>
            <p:spPr>
              <a:xfrm flipV="1">
                <a:off x="5892522" y="3889626"/>
                <a:ext cx="144016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5815188" y="3802720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4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grpSp>
            <p:nvGrpSpPr>
              <p:cNvPr id="32" name="Group 47"/>
              <p:cNvGrpSpPr/>
              <p:nvPr/>
            </p:nvGrpSpPr>
            <p:grpSpPr>
              <a:xfrm>
                <a:off x="5570586" y="3284984"/>
                <a:ext cx="144016" cy="288032"/>
                <a:chOff x="5364088" y="3212976"/>
                <a:chExt cx="144016" cy="288032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5364088" y="3212976"/>
                  <a:ext cx="144016" cy="288032"/>
                </a:xfrm>
                <a:prstGeom prst="rect">
                  <a:avLst/>
                </a:prstGeom>
                <a:solidFill>
                  <a:srgbClr val="002060"/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5364088" y="3284984"/>
                  <a:ext cx="135632" cy="173766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A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5570586" y="3645024"/>
                <a:ext cx="144016" cy="288032"/>
                <a:chOff x="5364088" y="3645024"/>
                <a:chExt cx="144016" cy="288032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5364088" y="3645024"/>
                  <a:ext cx="144016" cy="288032"/>
                </a:xfrm>
                <a:prstGeom prst="rect">
                  <a:avLst/>
                </a:prstGeom>
                <a:solidFill>
                  <a:srgbClr val="002060"/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5364088" y="3717032"/>
                  <a:ext cx="135632" cy="173766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B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 flipV="1">
                <a:off x="5714602" y="3798566"/>
                <a:ext cx="320040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5714602" y="3424237"/>
                <a:ext cx="320040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5426570" y="3789040"/>
                <a:ext cx="144016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5431333" y="3429000"/>
                <a:ext cx="144016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46"/>
            <p:cNvGrpSpPr/>
            <p:nvPr/>
          </p:nvGrpSpPr>
          <p:grpSpPr>
            <a:xfrm>
              <a:off x="3491880" y="2817544"/>
              <a:ext cx="523108" cy="1107115"/>
              <a:chOff x="3914402" y="3179245"/>
              <a:chExt cx="523108" cy="1107115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3923928" y="3179245"/>
                <a:ext cx="513582" cy="897827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938217" y="3203450"/>
                <a:ext cx="460626" cy="2507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[31-26]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914402" y="4077072"/>
                <a:ext cx="432048" cy="209288"/>
              </a:xfrm>
              <a:prstGeom prst="rect">
                <a:avLst/>
              </a:prstGeom>
              <a:noFill/>
              <a:ln w="127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txBody>
              <a:bodyPr wrap="square" lIns="27432" tIns="27432" rIns="27432" bIns="27432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 Register</a:t>
                </a:r>
                <a:endParaRPr kumimoji="0" lang="en-CA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938217" y="3394314"/>
                <a:ext cx="460626" cy="2507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[25-21]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938217" y="3573016"/>
                <a:ext cx="460626" cy="2507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[20-16]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938217" y="3763880"/>
                <a:ext cx="460626" cy="2507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[15-0]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59" name="Group 53"/>
            <p:cNvGrpSpPr/>
            <p:nvPr/>
          </p:nvGrpSpPr>
          <p:grpSpPr>
            <a:xfrm>
              <a:off x="4389120" y="3403134"/>
              <a:ext cx="164592" cy="360040"/>
              <a:chOff x="4389120" y="3573016"/>
              <a:chExt cx="182880" cy="360040"/>
            </a:xfrm>
          </p:grpSpPr>
          <p:sp>
            <p:nvSpPr>
              <p:cNvPr id="55" name="Trapezoid 54"/>
              <p:cNvSpPr/>
              <p:nvPr/>
            </p:nvSpPr>
            <p:spPr>
              <a:xfrm rot="5400000">
                <a:off x="4300540" y="3661596"/>
                <a:ext cx="360040" cy="182880"/>
              </a:xfrm>
              <a:prstGeom prst="trapezoid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429606" y="359206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429042" y="374023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58" name="Straight Arrow Connector 57"/>
            <p:cNvCxnSpPr/>
            <p:nvPr/>
          </p:nvCxnSpPr>
          <p:spPr>
            <a:xfrm flipV="1">
              <a:off x="4552948" y="3566765"/>
              <a:ext cx="144016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58"/>
            <p:cNvGrpSpPr/>
            <p:nvPr/>
          </p:nvGrpSpPr>
          <p:grpSpPr>
            <a:xfrm>
              <a:off x="4355976" y="3921479"/>
              <a:ext cx="164592" cy="360040"/>
              <a:chOff x="4389120" y="3573016"/>
              <a:chExt cx="182880" cy="360040"/>
            </a:xfrm>
          </p:grpSpPr>
          <p:sp>
            <p:nvSpPr>
              <p:cNvPr id="60" name="Trapezoid 59"/>
              <p:cNvSpPr/>
              <p:nvPr/>
            </p:nvSpPr>
            <p:spPr>
              <a:xfrm rot="5400000">
                <a:off x="4300540" y="3661596"/>
                <a:ext cx="360040" cy="182880"/>
              </a:xfrm>
              <a:prstGeom prst="trapezoid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429606" y="359206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429042" y="374023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63" name="Elbow Connector 62"/>
            <p:cNvCxnSpPr/>
            <p:nvPr/>
          </p:nvCxnSpPr>
          <p:spPr>
            <a:xfrm flipV="1">
              <a:off x="4520568" y="3801841"/>
              <a:ext cx="182880" cy="27432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4005462" y="3129391"/>
              <a:ext cx="68580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4005462" y="3321600"/>
              <a:ext cx="68580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86"/>
            <p:cNvCxnSpPr/>
            <p:nvPr/>
          </p:nvCxnSpPr>
          <p:spPr>
            <a:xfrm rot="16200000" flipH="1">
              <a:off x="4245104" y="3360465"/>
              <a:ext cx="182880" cy="105151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Elbow Connector 66"/>
            <p:cNvCxnSpPr/>
            <p:nvPr/>
          </p:nvCxnSpPr>
          <p:spPr>
            <a:xfrm>
              <a:off x="4019751" y="3513246"/>
              <a:ext cx="365760" cy="137160"/>
            </a:xfrm>
            <a:prstGeom prst="bentConnector3">
              <a:avLst>
                <a:gd name="adj1" fmla="val 19251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67"/>
            <p:cNvGrpSpPr/>
            <p:nvPr/>
          </p:nvGrpSpPr>
          <p:grpSpPr>
            <a:xfrm>
              <a:off x="3626370" y="4059712"/>
              <a:ext cx="360040" cy="323165"/>
              <a:chOff x="3563888" y="4278807"/>
              <a:chExt cx="360040" cy="323165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3563888" y="4293096"/>
                <a:ext cx="360040" cy="288032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563888" y="4278807"/>
                <a:ext cx="360040" cy="323165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Memory data register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71" name="Straight Arrow Connector 70"/>
            <p:cNvCxnSpPr/>
            <p:nvPr/>
          </p:nvCxnSpPr>
          <p:spPr>
            <a:xfrm flipV="1">
              <a:off x="3991173" y="4171407"/>
              <a:ext cx="36576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2555776" y="3033568"/>
              <a:ext cx="648072" cy="734369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800378" y="3268644"/>
              <a:ext cx="360040" cy="24731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Memory data</a:t>
              </a:r>
              <a:endPara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555776" y="3763174"/>
              <a:ext cx="411480" cy="132344"/>
            </a:xfrm>
            <a:prstGeom prst="rect">
              <a:avLst/>
            </a:prstGeom>
            <a:noFill/>
            <a:ln w="12700"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lIns="27432" tIns="27432" rIns="27432" bIns="27432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Memory</a:t>
              </a:r>
              <a:endParaRPr kumimoji="0" lang="en-CA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589117" y="3110902"/>
              <a:ext cx="360040" cy="17036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Address</a:t>
              </a:r>
              <a:endPara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589680" y="3453553"/>
              <a:ext cx="254128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Write data</a:t>
              </a:r>
              <a:endPara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flipV="1">
              <a:off x="3208611" y="3403134"/>
              <a:ext cx="27432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Elbow Connector 77"/>
            <p:cNvCxnSpPr/>
            <p:nvPr/>
          </p:nvCxnSpPr>
          <p:spPr>
            <a:xfrm>
              <a:off x="3203848" y="3400753"/>
              <a:ext cx="422522" cy="864992"/>
            </a:xfrm>
            <a:prstGeom prst="bentConnector3">
              <a:avLst>
                <a:gd name="adj1" fmla="val 30838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78"/>
            <p:cNvGrpSpPr/>
            <p:nvPr/>
          </p:nvGrpSpPr>
          <p:grpSpPr>
            <a:xfrm>
              <a:off x="7308303" y="3354753"/>
              <a:ext cx="283269" cy="259499"/>
              <a:chOff x="7164288" y="3573016"/>
              <a:chExt cx="432048" cy="186188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7164288" y="3573016"/>
                <a:ext cx="432048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7188666" y="3582542"/>
                <a:ext cx="360041" cy="17666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ALU Out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82" name="Straight Arrow Connector 81"/>
            <p:cNvCxnSpPr/>
            <p:nvPr/>
          </p:nvCxnSpPr>
          <p:spPr>
            <a:xfrm flipV="1">
              <a:off x="6962553" y="3432275"/>
              <a:ext cx="338328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82"/>
            <p:cNvGrpSpPr/>
            <p:nvPr/>
          </p:nvGrpSpPr>
          <p:grpSpPr>
            <a:xfrm>
              <a:off x="7759207" y="2409311"/>
              <a:ext cx="182880" cy="432048"/>
              <a:chOff x="7773496" y="2708920"/>
              <a:chExt cx="182880" cy="432048"/>
            </a:xfrm>
          </p:grpSpPr>
          <p:sp>
            <p:nvSpPr>
              <p:cNvPr id="84" name="Trapezoid 83"/>
              <p:cNvSpPr/>
              <p:nvPr/>
            </p:nvSpPr>
            <p:spPr>
              <a:xfrm rot="5400000">
                <a:off x="7648912" y="2833504"/>
                <a:ext cx="432048" cy="182880"/>
              </a:xfrm>
              <a:prstGeom prst="trapezoid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802834" y="2732735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802271" y="2827949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7797874" y="2932765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2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93" name="Group 87"/>
            <p:cNvGrpSpPr/>
            <p:nvPr/>
          </p:nvGrpSpPr>
          <p:grpSpPr>
            <a:xfrm>
              <a:off x="6165321" y="2633805"/>
              <a:ext cx="480053" cy="182880"/>
              <a:chOff x="7156521" y="3573016"/>
              <a:chExt cx="360040" cy="182880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7156521" y="3582542"/>
                <a:ext cx="360040" cy="1692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Shift left 2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91" name="Straight Arrow Connector 90"/>
            <p:cNvCxnSpPr/>
            <p:nvPr/>
          </p:nvCxnSpPr>
          <p:spPr>
            <a:xfrm flipV="1">
              <a:off x="6635196" y="2728071"/>
              <a:ext cx="1124712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Elbow Connector 91"/>
            <p:cNvCxnSpPr>
              <a:stCxn id="80" idx="3"/>
              <a:endCxn id="84" idx="2"/>
            </p:cNvCxnSpPr>
            <p:nvPr/>
          </p:nvCxnSpPr>
          <p:spPr>
            <a:xfrm flipV="1">
              <a:off x="7591572" y="2625335"/>
              <a:ext cx="167635" cy="85685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92"/>
            <p:cNvGrpSpPr/>
            <p:nvPr/>
          </p:nvGrpSpPr>
          <p:grpSpPr>
            <a:xfrm>
              <a:off x="2248692" y="3033568"/>
              <a:ext cx="164592" cy="360040"/>
              <a:chOff x="4389120" y="3573016"/>
              <a:chExt cx="182880" cy="360040"/>
            </a:xfrm>
          </p:grpSpPr>
          <p:sp>
            <p:nvSpPr>
              <p:cNvPr id="94" name="Trapezoid 93"/>
              <p:cNvSpPr/>
              <p:nvPr/>
            </p:nvSpPr>
            <p:spPr>
              <a:xfrm rot="5400000">
                <a:off x="4300540" y="3661596"/>
                <a:ext cx="360040" cy="182880"/>
              </a:xfrm>
              <a:prstGeom prst="trapezoid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429606" y="359206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4429042" y="374023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97" name="Straight Arrow Connector 96"/>
            <p:cNvCxnSpPr/>
            <p:nvPr/>
          </p:nvCxnSpPr>
          <p:spPr>
            <a:xfrm flipV="1">
              <a:off x="2416523" y="3187110"/>
              <a:ext cx="13716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Group 97"/>
            <p:cNvGrpSpPr/>
            <p:nvPr/>
          </p:nvGrpSpPr>
          <p:grpSpPr>
            <a:xfrm rot="16200000">
              <a:off x="1724480" y="3057924"/>
              <a:ext cx="480053" cy="190939"/>
              <a:chOff x="7160095" y="3573016"/>
              <a:chExt cx="360040" cy="190939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7160095" y="3590189"/>
                <a:ext cx="360040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PC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101" name="Straight Arrow Connector 100"/>
            <p:cNvCxnSpPr/>
            <p:nvPr/>
          </p:nvCxnSpPr>
          <p:spPr>
            <a:xfrm flipV="1">
              <a:off x="2058013" y="3129391"/>
              <a:ext cx="18288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lbow Connector 101"/>
            <p:cNvCxnSpPr/>
            <p:nvPr/>
          </p:nvCxnSpPr>
          <p:spPr>
            <a:xfrm>
              <a:off x="3707904" y="2601520"/>
              <a:ext cx="2323308" cy="485004"/>
            </a:xfrm>
            <a:prstGeom prst="bentConnector3">
              <a:avLst>
                <a:gd name="adj1" fmla="val 92228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hape 102"/>
            <p:cNvCxnSpPr/>
            <p:nvPr/>
          </p:nvCxnSpPr>
          <p:spPr>
            <a:xfrm flipV="1">
              <a:off x="5854738" y="2726188"/>
              <a:ext cx="1175060" cy="182880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5834240" y="2888426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7012274" y="2708960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06" name="Elbow Connector 157"/>
            <p:cNvCxnSpPr/>
            <p:nvPr/>
          </p:nvCxnSpPr>
          <p:spPr>
            <a:xfrm rot="10800000" flipV="1">
              <a:off x="2123729" y="2598837"/>
              <a:ext cx="1734810" cy="512064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2106204" y="3112430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08" name="Elbow Connector 107"/>
            <p:cNvCxnSpPr/>
            <p:nvPr/>
          </p:nvCxnSpPr>
          <p:spPr>
            <a:xfrm rot="10800000">
              <a:off x="2236808" y="3285595"/>
              <a:ext cx="5431536" cy="1332148"/>
            </a:xfrm>
            <a:prstGeom prst="bentConnector3">
              <a:avLst>
                <a:gd name="adj1" fmla="val 102389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7677870" y="3465618"/>
              <a:ext cx="0" cy="1161288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7658255" y="3467144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1" name="Elbow Connector 191"/>
            <p:cNvCxnSpPr/>
            <p:nvPr/>
          </p:nvCxnSpPr>
          <p:spPr>
            <a:xfrm rot="5400000" flipH="1" flipV="1">
              <a:off x="3990216" y="4245902"/>
              <a:ext cx="594360" cy="137160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4201871" y="459869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3319286" y="3386173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4273879" y="3302548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5" name="Elbow Connector 114"/>
            <p:cNvCxnSpPr/>
            <p:nvPr/>
          </p:nvCxnSpPr>
          <p:spPr>
            <a:xfrm flipV="1">
              <a:off x="4031336" y="2721158"/>
              <a:ext cx="2148840" cy="792088"/>
            </a:xfrm>
            <a:prstGeom prst="bentConnector3">
              <a:avLst>
                <a:gd name="adj1" fmla="val 268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/>
            <p:cNvSpPr/>
            <p:nvPr/>
          </p:nvSpPr>
          <p:spPr>
            <a:xfrm>
              <a:off x="4072707" y="349152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4154241" y="2721158"/>
              <a:ext cx="0" cy="594360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4216723" y="2727240"/>
              <a:ext cx="0" cy="411480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/>
            <p:cNvSpPr/>
            <p:nvPr/>
          </p:nvSpPr>
          <p:spPr>
            <a:xfrm>
              <a:off x="4140515" y="3302548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4202434" y="311510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4136717" y="2706869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4202434" y="270743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3" name="Elbow Connector 252"/>
            <p:cNvCxnSpPr/>
            <p:nvPr/>
          </p:nvCxnSpPr>
          <p:spPr>
            <a:xfrm flipH="1" flipV="1">
              <a:off x="2551576" y="3571901"/>
              <a:ext cx="3172968" cy="47257"/>
            </a:xfrm>
            <a:prstGeom prst="bentConnector5">
              <a:avLst>
                <a:gd name="adj1" fmla="val -1371"/>
                <a:gd name="adj2" fmla="val -1957397"/>
                <a:gd name="adj3" fmla="val 107315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/>
            <p:cNvSpPr/>
            <p:nvPr/>
          </p:nvSpPr>
          <p:spPr>
            <a:xfrm>
              <a:off x="5752706" y="3600106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5" name="Elbow Connector 124"/>
            <p:cNvCxnSpPr/>
            <p:nvPr/>
          </p:nvCxnSpPr>
          <p:spPr>
            <a:xfrm flipV="1">
              <a:off x="7173814" y="2515223"/>
              <a:ext cx="576062" cy="360039"/>
            </a:xfrm>
            <a:prstGeom prst="bentConnector3">
              <a:avLst>
                <a:gd name="adj1" fmla="val -431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hape 269"/>
            <p:cNvCxnSpPr/>
            <p:nvPr/>
          </p:nvCxnSpPr>
          <p:spPr>
            <a:xfrm rot="5400000" flipH="1" flipV="1">
              <a:off x="6820341" y="3075195"/>
              <a:ext cx="548640" cy="14877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/>
            <p:cNvSpPr/>
            <p:nvPr/>
          </p:nvSpPr>
          <p:spPr>
            <a:xfrm>
              <a:off x="7005983" y="3414751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8" name="Elbow Connector 272"/>
            <p:cNvCxnSpPr>
              <a:stCxn id="84" idx="0"/>
              <a:endCxn id="100" idx="0"/>
            </p:cNvCxnSpPr>
            <p:nvPr/>
          </p:nvCxnSpPr>
          <p:spPr>
            <a:xfrm flipH="1">
              <a:off x="1886211" y="2625335"/>
              <a:ext cx="6055876" cy="528059"/>
            </a:xfrm>
            <a:prstGeom prst="bentConnector5">
              <a:avLst>
                <a:gd name="adj1" fmla="val -1730"/>
                <a:gd name="adj2" fmla="val -54188"/>
                <a:gd name="adj3" fmla="val 102202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oup 128"/>
            <p:cNvGrpSpPr/>
            <p:nvPr/>
          </p:nvGrpSpPr>
          <p:grpSpPr>
            <a:xfrm>
              <a:off x="3502357" y="1197414"/>
              <a:ext cx="1801040" cy="1773672"/>
              <a:chOff x="3502357" y="1376822"/>
              <a:chExt cx="1801040" cy="1773672"/>
            </a:xfrm>
          </p:grpSpPr>
          <p:sp>
            <p:nvSpPr>
              <p:cNvPr id="130" name="Rounded Rectangle 129"/>
              <p:cNvSpPr/>
              <p:nvPr/>
            </p:nvSpPr>
            <p:spPr>
              <a:xfrm>
                <a:off x="4206323" y="1445871"/>
                <a:ext cx="525038" cy="959745"/>
              </a:xfrm>
              <a:prstGeom prst="roundRect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grpSp>
            <p:nvGrpSpPr>
              <p:cNvPr id="132" name="Group 386"/>
              <p:cNvGrpSpPr/>
              <p:nvPr/>
            </p:nvGrpSpPr>
            <p:grpSpPr>
              <a:xfrm>
                <a:off x="3502357" y="1376822"/>
                <a:ext cx="1801040" cy="1773672"/>
                <a:chOff x="3502357" y="1376822"/>
                <a:chExt cx="1801040" cy="1773672"/>
              </a:xfrm>
            </p:grpSpPr>
            <p:grpSp>
              <p:nvGrpSpPr>
                <p:cNvPr id="149" name="Group 384"/>
                <p:cNvGrpSpPr/>
                <p:nvPr/>
              </p:nvGrpSpPr>
              <p:grpSpPr>
                <a:xfrm>
                  <a:off x="3502357" y="1376822"/>
                  <a:ext cx="1801040" cy="1010006"/>
                  <a:chOff x="3502357" y="1376822"/>
                  <a:chExt cx="1801040" cy="1010006"/>
                </a:xfrm>
              </p:grpSpPr>
              <p:sp>
                <p:nvSpPr>
                  <p:cNvPr id="136" name="TextBox 135"/>
                  <p:cNvSpPr txBox="1"/>
                  <p:nvPr/>
                </p:nvSpPr>
                <p:spPr>
                  <a:xfrm>
                    <a:off x="3502357" y="1376822"/>
                    <a:ext cx="784190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PCWriteCond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37" name="TextBox 136"/>
                  <p:cNvSpPr txBox="1"/>
                  <p:nvPr/>
                </p:nvSpPr>
                <p:spPr>
                  <a:xfrm>
                    <a:off x="3674855" y="1518530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PCWrite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38" name="TextBox 137"/>
                  <p:cNvSpPr txBox="1"/>
                  <p:nvPr/>
                </p:nvSpPr>
                <p:spPr>
                  <a:xfrm>
                    <a:off x="3820110" y="1647253"/>
                    <a:ext cx="402675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IorD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39" name="TextBox 138"/>
                  <p:cNvSpPr txBox="1"/>
                  <p:nvPr/>
                </p:nvSpPr>
                <p:spPr>
                  <a:xfrm>
                    <a:off x="3674856" y="1783288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MemRead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3647605" y="1915666"/>
                    <a:ext cx="620683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MemWrite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3630483" y="2048045"/>
                    <a:ext cx="620683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MemtoReg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3668505" y="2186773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IRWrite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4682714" y="1459913"/>
                    <a:ext cx="620683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PCSource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4" name="TextBox 143"/>
                  <p:cNvSpPr txBox="1"/>
                  <p:nvPr/>
                </p:nvSpPr>
                <p:spPr>
                  <a:xfrm>
                    <a:off x="4694155" y="1582285"/>
                    <a:ext cx="457177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ALUOp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4682975" y="1724671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ALUSrcB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4682975" y="1857050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ALUSrcA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4679540" y="1989428"/>
                    <a:ext cx="620683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RegWrite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4682328" y="2121807"/>
                    <a:ext cx="511679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RegDst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sp>
              <p:nvSpPr>
                <p:cNvPr id="133" name="TextBox 132"/>
                <p:cNvSpPr txBox="1"/>
                <p:nvPr/>
              </p:nvSpPr>
              <p:spPr>
                <a:xfrm>
                  <a:off x="4227217" y="2231720"/>
                  <a:ext cx="511679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Opcode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4268553" y="1448930"/>
                  <a:ext cx="393944" cy="23698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txBody>
                <a:bodyPr wrap="square" lIns="27432" tIns="54864" rIns="27432" bIns="27432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Control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Unit</a:t>
                  </a:r>
                  <a:endParaRPr kumimoji="0" lang="en-CA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cxnSp>
              <p:nvCxnSpPr>
                <p:cNvPr id="135" name="Elbow Connector 134"/>
                <p:cNvCxnSpPr/>
                <p:nvPr/>
              </p:nvCxnSpPr>
              <p:spPr>
                <a:xfrm rot="5400000" flipH="1" flipV="1">
                  <a:off x="3879003" y="2546366"/>
                  <a:ext cx="735352" cy="472904"/>
                </a:xfrm>
                <a:prstGeom prst="bentConnector3">
                  <a:avLst>
                    <a:gd name="adj1" fmla="val 1426"/>
                  </a:avLst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2" name="Group 148"/>
            <p:cNvGrpSpPr/>
            <p:nvPr/>
          </p:nvGrpSpPr>
          <p:grpSpPr>
            <a:xfrm>
              <a:off x="5224835" y="4219037"/>
              <a:ext cx="480053" cy="182880"/>
              <a:chOff x="7156521" y="3573016"/>
              <a:chExt cx="360040" cy="182880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7156521" y="3582542"/>
                <a:ext cx="360040" cy="1692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Shift left 2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162" name="Group 151"/>
            <p:cNvGrpSpPr/>
            <p:nvPr/>
          </p:nvGrpSpPr>
          <p:grpSpPr>
            <a:xfrm>
              <a:off x="4716016" y="4183380"/>
              <a:ext cx="360040" cy="246222"/>
              <a:chOff x="7156521" y="3571164"/>
              <a:chExt cx="360040" cy="196062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7156521" y="3571164"/>
                <a:ext cx="360040" cy="19606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Sign extend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155" name="Elbow Connector 293"/>
            <p:cNvCxnSpPr/>
            <p:nvPr/>
          </p:nvCxnSpPr>
          <p:spPr>
            <a:xfrm rot="16200000" flipH="1">
              <a:off x="4025780" y="3639476"/>
              <a:ext cx="755450" cy="625021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 flipV="1">
              <a:off x="5071293" y="4300571"/>
              <a:ext cx="164592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Elbow Connector 293"/>
            <p:cNvCxnSpPr/>
            <p:nvPr/>
          </p:nvCxnSpPr>
          <p:spPr>
            <a:xfrm flipV="1">
              <a:off x="5138538" y="3813467"/>
              <a:ext cx="897240" cy="32403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5138538" y="4132740"/>
              <a:ext cx="0" cy="173736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Elbow Connector 293"/>
            <p:cNvCxnSpPr/>
            <p:nvPr/>
          </p:nvCxnSpPr>
          <p:spPr>
            <a:xfrm flipV="1">
              <a:off x="5690599" y="3910225"/>
              <a:ext cx="347472" cy="38404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val 159"/>
            <p:cNvSpPr/>
            <p:nvPr/>
          </p:nvSpPr>
          <p:spPr>
            <a:xfrm>
              <a:off x="5119486" y="428628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61" name="Elbow Connector 293"/>
            <p:cNvCxnSpPr>
              <a:stCxn id="116" idx="4"/>
              <a:endCxn id="33" idx="2"/>
            </p:cNvCxnSpPr>
            <p:nvPr/>
          </p:nvCxnSpPr>
          <p:spPr>
            <a:xfrm rot="16200000" flipH="1">
              <a:off x="5291486" y="2327606"/>
              <a:ext cx="311943" cy="2712925"/>
            </a:xfrm>
            <a:prstGeom prst="bentConnector3">
              <a:avLst>
                <a:gd name="adj1" fmla="val 175451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3" name="Group 161"/>
            <p:cNvGrpSpPr/>
            <p:nvPr/>
          </p:nvGrpSpPr>
          <p:grpSpPr>
            <a:xfrm>
              <a:off x="1956966" y="1186760"/>
              <a:ext cx="5893410" cy="3074185"/>
              <a:chOff x="1956966" y="1366168"/>
              <a:chExt cx="5893410" cy="3074185"/>
            </a:xfrm>
          </p:grpSpPr>
          <p:grpSp>
            <p:nvGrpSpPr>
              <p:cNvPr id="166" name="Group 385"/>
              <p:cNvGrpSpPr/>
              <p:nvPr/>
            </p:nvGrpSpPr>
            <p:grpSpPr>
              <a:xfrm>
                <a:off x="1956966" y="1366168"/>
                <a:ext cx="5893410" cy="3074185"/>
                <a:chOff x="1956966" y="1366168"/>
                <a:chExt cx="5893410" cy="3074185"/>
              </a:xfrm>
            </p:grpSpPr>
            <p:cxnSp>
              <p:nvCxnSpPr>
                <p:cNvPr id="165" name="Shape 164"/>
                <p:cNvCxnSpPr/>
                <p:nvPr/>
              </p:nvCxnSpPr>
              <p:spPr>
                <a:xfrm>
                  <a:off x="3557537" y="1404268"/>
                  <a:ext cx="3132920" cy="1892808"/>
                </a:xfrm>
                <a:prstGeom prst="bentConnector2">
                  <a:avLst/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2" name="Group 383"/>
                <p:cNvGrpSpPr/>
                <p:nvPr/>
              </p:nvGrpSpPr>
              <p:grpSpPr>
                <a:xfrm>
                  <a:off x="1956966" y="1366168"/>
                  <a:ext cx="5893410" cy="3074185"/>
                  <a:chOff x="1956966" y="1366168"/>
                  <a:chExt cx="5893410" cy="3074185"/>
                </a:xfrm>
              </p:grpSpPr>
              <p:cxnSp>
                <p:nvCxnSpPr>
                  <p:cNvPr id="167" name="Elbow Connector 166"/>
                  <p:cNvCxnSpPr/>
                  <p:nvPr/>
                </p:nvCxnSpPr>
                <p:spPr>
                  <a:xfrm rot="5400000">
                    <a:off x="3643069" y="2447110"/>
                    <a:ext cx="648072" cy="438912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Elbow Connector 322"/>
                  <p:cNvCxnSpPr/>
                  <p:nvPr/>
                </p:nvCxnSpPr>
                <p:spPr>
                  <a:xfrm rot="10800000" flipH="1" flipV="1">
                    <a:off x="4190752" y="2200073"/>
                    <a:ext cx="247520" cy="2240280"/>
                  </a:xfrm>
                  <a:prstGeom prst="bentConnector4">
                    <a:avLst>
                      <a:gd name="adj1" fmla="val -371990"/>
                      <a:gd name="adj2" fmla="val 10708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Elbow Connector 168"/>
                  <p:cNvCxnSpPr/>
                  <p:nvPr/>
                </p:nvCxnSpPr>
                <p:spPr>
                  <a:xfrm rot="5400000">
                    <a:off x="3027050" y="2057038"/>
                    <a:ext cx="1143000" cy="1188720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Elbow Connector 169"/>
                  <p:cNvCxnSpPr/>
                  <p:nvPr/>
                </p:nvCxnSpPr>
                <p:spPr>
                  <a:xfrm rot="5400000">
                    <a:off x="2877080" y="1898274"/>
                    <a:ext cx="1252728" cy="1371600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Elbow Connector 170"/>
                  <p:cNvCxnSpPr/>
                  <p:nvPr/>
                </p:nvCxnSpPr>
                <p:spPr>
                  <a:xfrm rot="5400000">
                    <a:off x="2549784" y="1591460"/>
                    <a:ext cx="1417320" cy="1856232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6" name="Group 382"/>
                  <p:cNvGrpSpPr/>
                  <p:nvPr/>
                </p:nvGrpSpPr>
                <p:grpSpPr>
                  <a:xfrm>
                    <a:off x="1956966" y="1366168"/>
                    <a:ext cx="2243083" cy="1746880"/>
                    <a:chOff x="1956966" y="1366168"/>
                    <a:chExt cx="2243083" cy="1746880"/>
                  </a:xfrm>
                </p:grpSpPr>
                <p:cxnSp>
                  <p:nvCxnSpPr>
                    <p:cNvPr id="184" name="Elbow Connector 183"/>
                    <p:cNvCxnSpPr/>
                    <p:nvPr/>
                  </p:nvCxnSpPr>
                  <p:spPr>
                    <a:xfrm rot="5400000">
                      <a:off x="1682646" y="1924328"/>
                      <a:ext cx="1463040" cy="914400"/>
                    </a:xfrm>
                    <a:prstGeom prst="bentConnector3">
                      <a:avLst>
                        <a:gd name="adj1" fmla="val -951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5" name="Flowchart: Delay 184"/>
                    <p:cNvSpPr/>
                    <p:nvPr/>
                  </p:nvSpPr>
                  <p:spPr>
                    <a:xfrm flipH="1">
                      <a:off x="3304942" y="1366168"/>
                      <a:ext cx="258945" cy="196373"/>
                    </a:xfrm>
                    <a:prstGeom prst="flowChartDelay">
                      <a:avLst/>
                    </a:prstGeom>
                    <a:noFill/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6" name="Moon 185"/>
                    <p:cNvSpPr/>
                    <p:nvPr/>
                  </p:nvSpPr>
                  <p:spPr>
                    <a:xfrm>
                      <a:off x="2862858" y="1544092"/>
                      <a:ext cx="288032" cy="189974"/>
                    </a:xfrm>
                    <a:prstGeom prst="moon">
                      <a:avLst>
                        <a:gd name="adj" fmla="val 82067"/>
                      </a:avLst>
                    </a:prstGeom>
                    <a:noFill/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187" name="Straight Connector 186"/>
                    <p:cNvCxnSpPr/>
                    <p:nvPr/>
                  </p:nvCxnSpPr>
                  <p:spPr>
                    <a:xfrm>
                      <a:off x="3112790" y="1675408"/>
                      <a:ext cx="1087259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" name="Straight Connector 187"/>
                    <p:cNvCxnSpPr/>
                    <p:nvPr/>
                  </p:nvCxnSpPr>
                  <p:spPr>
                    <a:xfrm>
                      <a:off x="3576588" y="1529234"/>
                      <a:ext cx="61264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" name="Elbow Connector 188"/>
                    <p:cNvCxnSpPr/>
                    <p:nvPr/>
                  </p:nvCxnSpPr>
                  <p:spPr>
                    <a:xfrm rot="10800000" flipV="1">
                      <a:off x="3099237" y="1470169"/>
                      <a:ext cx="205706" cy="137160"/>
                    </a:xfrm>
                    <a:prstGeom prst="bentConnector3">
                      <a:avLst>
                        <a:gd name="adj1" fmla="val 37652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3" name="Elbow Connector 354"/>
                  <p:cNvCxnSpPr/>
                  <p:nvPr/>
                </p:nvCxnSpPr>
                <p:spPr>
                  <a:xfrm>
                    <a:off x="4741416" y="1608471"/>
                    <a:ext cx="3108960" cy="1005840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Elbow Connector 354"/>
                  <p:cNvCxnSpPr/>
                  <p:nvPr/>
                </p:nvCxnSpPr>
                <p:spPr>
                  <a:xfrm>
                    <a:off x="4741416" y="1724493"/>
                    <a:ext cx="2057400" cy="2346058"/>
                  </a:xfrm>
                  <a:prstGeom prst="bentConnector4">
                    <a:avLst>
                      <a:gd name="adj1" fmla="val 114915"/>
                      <a:gd name="adj2" fmla="val 109744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Elbow Connector 354"/>
                  <p:cNvCxnSpPr/>
                  <p:nvPr/>
                </p:nvCxnSpPr>
                <p:spPr>
                  <a:xfrm>
                    <a:off x="4735066" y="1997348"/>
                    <a:ext cx="1371600" cy="1188720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8" name="Group 381"/>
                  <p:cNvGrpSpPr/>
                  <p:nvPr/>
                </p:nvGrpSpPr>
                <p:grpSpPr>
                  <a:xfrm>
                    <a:off x="4747766" y="1885082"/>
                    <a:ext cx="1375266" cy="1852268"/>
                    <a:chOff x="4747766" y="1885082"/>
                    <a:chExt cx="1375266" cy="1852268"/>
                  </a:xfrm>
                </p:grpSpPr>
                <p:cxnSp>
                  <p:nvCxnSpPr>
                    <p:cNvPr id="182" name="Elbow Connector 354"/>
                    <p:cNvCxnSpPr/>
                    <p:nvPr/>
                  </p:nvCxnSpPr>
                  <p:spPr>
                    <a:xfrm>
                      <a:off x="4747766" y="1885082"/>
                      <a:ext cx="1188720" cy="1737360"/>
                    </a:xfrm>
                    <a:prstGeom prst="bentConnector2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" name="Elbow Connector 354"/>
                    <p:cNvCxnSpPr/>
                    <p:nvPr/>
                  </p:nvCxnSpPr>
                  <p:spPr>
                    <a:xfrm>
                      <a:off x="5940152" y="3618478"/>
                      <a:ext cx="182880" cy="118872"/>
                    </a:xfrm>
                    <a:prstGeom prst="bentConnector2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7" name="Elbow Connector 354"/>
                  <p:cNvCxnSpPr/>
                  <p:nvPr/>
                </p:nvCxnSpPr>
                <p:spPr>
                  <a:xfrm>
                    <a:off x="4743574" y="2144896"/>
                    <a:ext cx="548640" cy="1024128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90" name="Group 380"/>
                  <p:cNvGrpSpPr/>
                  <p:nvPr/>
                </p:nvGrpSpPr>
                <p:grpSpPr>
                  <a:xfrm>
                    <a:off x="4456571" y="2283222"/>
                    <a:ext cx="378443" cy="1318372"/>
                    <a:chOff x="4456571" y="2283222"/>
                    <a:chExt cx="378443" cy="1318372"/>
                  </a:xfrm>
                </p:grpSpPr>
                <p:cxnSp>
                  <p:nvCxnSpPr>
                    <p:cNvPr id="179" name="Elbow Connector 354"/>
                    <p:cNvCxnSpPr/>
                    <p:nvPr/>
                  </p:nvCxnSpPr>
                  <p:spPr>
                    <a:xfrm rot="5400000">
                      <a:off x="4330070" y="2506102"/>
                      <a:ext cx="720080" cy="274320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Elbow Connector 354"/>
                    <p:cNvCxnSpPr/>
                    <p:nvPr/>
                  </p:nvCxnSpPr>
                  <p:spPr>
                    <a:xfrm rot="5400000" flipH="1" flipV="1">
                      <a:off x="4199970" y="3253553"/>
                      <a:ext cx="604642" cy="91440"/>
                    </a:xfrm>
                    <a:prstGeom prst="bentConnector3">
                      <a:avLst>
                        <a:gd name="adj1" fmla="val 62603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" name="Straight Connector 180"/>
                    <p:cNvCxnSpPr/>
                    <p:nvPr/>
                  </p:nvCxnSpPr>
                  <p:spPr>
                    <a:xfrm flipH="1">
                      <a:off x="4743574" y="2283222"/>
                      <a:ext cx="9144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164" name="Oval 163"/>
              <p:cNvSpPr/>
              <p:nvPr/>
            </p:nvSpPr>
            <p:spPr>
              <a:xfrm>
                <a:off x="6780943" y="4277728"/>
                <a:ext cx="36576" cy="36576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1" name="Group 196"/>
          <p:cNvGrpSpPr/>
          <p:nvPr/>
        </p:nvGrpSpPr>
        <p:grpSpPr>
          <a:xfrm>
            <a:off x="3528091" y="2645875"/>
            <a:ext cx="3974729" cy="552248"/>
            <a:chOff x="2004090" y="2645875"/>
            <a:chExt cx="3974729" cy="552248"/>
          </a:xfrm>
        </p:grpSpPr>
        <p:grpSp>
          <p:nvGrpSpPr>
            <p:cNvPr id="194" name="Group 193"/>
            <p:cNvGrpSpPr/>
            <p:nvPr/>
          </p:nvGrpSpPr>
          <p:grpSpPr>
            <a:xfrm>
              <a:off x="2071336" y="2645875"/>
              <a:ext cx="3907483" cy="552248"/>
              <a:chOff x="2071336" y="2799417"/>
              <a:chExt cx="3907483" cy="552248"/>
            </a:xfrm>
          </p:grpSpPr>
          <p:cxnSp>
            <p:nvCxnSpPr>
              <p:cNvPr id="192" name="Elbow Connector 191"/>
              <p:cNvCxnSpPr/>
              <p:nvPr/>
            </p:nvCxnSpPr>
            <p:spPr>
              <a:xfrm>
                <a:off x="3655511" y="2799417"/>
                <a:ext cx="2323308" cy="485004"/>
              </a:xfrm>
              <a:prstGeom prst="bentConnector3">
                <a:avLst>
                  <a:gd name="adj1" fmla="val 92228"/>
                </a:avLst>
              </a:prstGeom>
              <a:ln w="38100">
                <a:solidFill>
                  <a:srgbClr val="FFFF00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Elbow Connector 157"/>
              <p:cNvCxnSpPr/>
              <p:nvPr/>
            </p:nvCxnSpPr>
            <p:spPr>
              <a:xfrm rot="10800000" flipV="1">
                <a:off x="2071336" y="2803025"/>
                <a:ext cx="1734810" cy="548640"/>
              </a:xfrm>
              <a:prstGeom prst="bentConnector2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6" name="Straight Connector 195"/>
            <p:cNvCxnSpPr/>
            <p:nvPr/>
          </p:nvCxnSpPr>
          <p:spPr>
            <a:xfrm>
              <a:off x="2004090" y="3183835"/>
              <a:ext cx="9144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8" name="Straight Arrow Connector 197"/>
          <p:cNvCxnSpPr/>
          <p:nvPr/>
        </p:nvCxnSpPr>
        <p:spPr>
          <a:xfrm flipV="1">
            <a:off x="7363566" y="3760462"/>
            <a:ext cx="144016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200"/>
          <p:cNvGrpSpPr/>
          <p:nvPr/>
        </p:nvGrpSpPr>
        <p:grpSpPr>
          <a:xfrm>
            <a:off x="7703991" y="3174310"/>
            <a:ext cx="144016" cy="585027"/>
            <a:chOff x="6322865" y="3328962"/>
            <a:chExt cx="144016" cy="585027"/>
          </a:xfrm>
        </p:grpSpPr>
        <p:cxnSp>
          <p:nvCxnSpPr>
            <p:cNvPr id="199" name="Straight Arrow Connector 198"/>
            <p:cNvCxnSpPr/>
            <p:nvPr/>
          </p:nvCxnSpPr>
          <p:spPr>
            <a:xfrm flipV="1">
              <a:off x="6322865" y="3913989"/>
              <a:ext cx="144016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/>
            <p:nvPr/>
          </p:nvCxnSpPr>
          <p:spPr>
            <a:xfrm flipV="1">
              <a:off x="6322865" y="3328962"/>
              <a:ext cx="144016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Group 205"/>
          <p:cNvGrpSpPr/>
          <p:nvPr/>
        </p:nvGrpSpPr>
        <p:grpSpPr>
          <a:xfrm>
            <a:off x="8433598" y="2569667"/>
            <a:ext cx="790381" cy="908682"/>
            <a:chOff x="7054176" y="2714231"/>
            <a:chExt cx="790381" cy="908682"/>
          </a:xfrm>
        </p:grpSpPr>
        <p:cxnSp>
          <p:nvCxnSpPr>
            <p:cNvPr id="202" name="Elbow Connector 201"/>
            <p:cNvCxnSpPr/>
            <p:nvPr/>
          </p:nvCxnSpPr>
          <p:spPr>
            <a:xfrm flipV="1">
              <a:off x="7268495" y="2714231"/>
              <a:ext cx="576062" cy="360039"/>
            </a:xfrm>
            <a:prstGeom prst="bentConnector3">
              <a:avLst>
                <a:gd name="adj1" fmla="val -431"/>
              </a:avLst>
            </a:prstGeom>
            <a:ln w="38100">
              <a:solidFill>
                <a:srgbClr val="FFFF0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hape 269"/>
            <p:cNvCxnSpPr/>
            <p:nvPr/>
          </p:nvCxnSpPr>
          <p:spPr>
            <a:xfrm rot="5400000" flipH="1" flipV="1">
              <a:off x="6915022" y="3274203"/>
              <a:ext cx="548640" cy="148779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flipH="1">
              <a:off x="7054176" y="3615883"/>
              <a:ext cx="72008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7" name="Elbow Connector 272"/>
          <p:cNvCxnSpPr/>
          <p:nvPr/>
        </p:nvCxnSpPr>
        <p:spPr>
          <a:xfrm flipH="1">
            <a:off x="3354933" y="2670254"/>
            <a:ext cx="6055876" cy="528059"/>
          </a:xfrm>
          <a:prstGeom prst="bentConnector5">
            <a:avLst>
              <a:gd name="adj1" fmla="val -1730"/>
              <a:gd name="adj2" fmla="val -54188"/>
              <a:gd name="adj3" fmla="val 102202"/>
            </a:avLst>
          </a:prstGeom>
          <a:ln w="38100">
            <a:solidFill>
              <a:srgbClr val="FFFF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Slide Number Placeholder 20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83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 (final signals)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PCWrite</a:t>
            </a:r>
            <a:r>
              <a:rPr lang="en-US" dirty="0"/>
              <a:t> =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PCWriteCond</a:t>
            </a:r>
            <a:r>
              <a:rPr lang="en-US" dirty="0"/>
              <a:t> =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</a:t>
            </a:r>
            <a:endParaRPr lang="en-CA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IorD</a:t>
            </a:r>
            <a:r>
              <a:rPr lang="en-US" dirty="0"/>
              <a:t> =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</a:t>
            </a:r>
            <a:endParaRPr lang="en-CA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MemRead</a:t>
            </a:r>
            <a:r>
              <a:rPr lang="en-US" dirty="0"/>
              <a:t> =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  <a:endParaRPr lang="en-CA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MemWrite</a:t>
            </a:r>
            <a:r>
              <a:rPr lang="en-US" dirty="0"/>
              <a:t> =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  <a:endParaRPr lang="en-CA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MemToReg</a:t>
            </a:r>
            <a:r>
              <a:rPr lang="en-US" dirty="0"/>
              <a:t> =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</a:t>
            </a:r>
            <a:endParaRPr lang="en-CA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IRWrite</a:t>
            </a:r>
            <a:r>
              <a:rPr lang="en-US" dirty="0"/>
              <a:t> =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  <a:endParaRPr lang="en-CA" dirty="0"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PCSource</a:t>
            </a:r>
            <a:r>
              <a:rPr lang="en-US" dirty="0"/>
              <a:t> =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  <a:endParaRPr lang="en-CA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ALUOp</a:t>
            </a:r>
            <a:r>
              <a:rPr lang="en-US" dirty="0"/>
              <a:t> =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001</a:t>
            </a:r>
            <a:endParaRPr lang="en-CA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ALUSrcA</a:t>
            </a:r>
            <a:r>
              <a:rPr lang="en-US" dirty="0"/>
              <a:t> =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  <a:endParaRPr lang="en-CA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ALUSrcB</a:t>
            </a:r>
            <a:r>
              <a:rPr lang="en-US" dirty="0"/>
              <a:t> =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01</a:t>
            </a:r>
            <a:endParaRPr lang="en-CA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RegWrite</a:t>
            </a:r>
            <a:r>
              <a:rPr lang="en-US" dirty="0"/>
              <a:t> =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  <a:endParaRPr lang="en-CA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RegDst</a:t>
            </a:r>
            <a:r>
              <a:rPr lang="en-US" dirty="0"/>
              <a:t> =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</a:t>
            </a:r>
            <a:endParaRPr lang="en-CA" dirty="0"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5233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332656"/>
            <a:ext cx="9371384" cy="914400"/>
          </a:xfrm>
        </p:spPr>
        <p:txBody>
          <a:bodyPr/>
          <a:lstStyle/>
          <a:p>
            <a:r>
              <a:rPr lang="en-US">
                <a:latin typeface="+mn-lt"/>
              </a:rPr>
              <a:t>Another example</a:t>
            </a:r>
            <a:endParaRPr lang="en-CA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576" y="5013176"/>
            <a:ext cx="8064896" cy="14401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Given the </a:t>
            </a:r>
            <a:r>
              <a:rPr lang="en-US" dirty="0" err="1"/>
              <a:t>datapath</a:t>
            </a:r>
            <a:r>
              <a:rPr lang="en-US" dirty="0"/>
              <a:t> above, what signals would the control unit turn on and off in order to add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$r1</a:t>
            </a:r>
            <a:r>
              <a:rPr lang="en-US" dirty="0"/>
              <a:t>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$r2</a:t>
            </a:r>
            <a:r>
              <a:rPr lang="en-US" dirty="0"/>
              <a:t> and store the result in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$r7</a:t>
            </a:r>
            <a:r>
              <a:rPr lang="en-US" dirty="0"/>
              <a:t>? </a:t>
            </a:r>
            <a:endParaRPr lang="en-CA" dirty="0"/>
          </a:p>
        </p:txBody>
      </p:sp>
      <p:grpSp>
        <p:nvGrpSpPr>
          <p:cNvPr id="4" name="Group 189"/>
          <p:cNvGrpSpPr/>
          <p:nvPr/>
        </p:nvGrpSpPr>
        <p:grpSpPr>
          <a:xfrm>
            <a:off x="3335318" y="1233368"/>
            <a:ext cx="6073050" cy="3448508"/>
            <a:chOff x="1869037" y="1186760"/>
            <a:chExt cx="6073050" cy="3448508"/>
          </a:xfrm>
        </p:grpSpPr>
        <p:grpSp>
          <p:nvGrpSpPr>
            <p:cNvPr id="5" name="Group 3"/>
            <p:cNvGrpSpPr/>
            <p:nvPr/>
          </p:nvGrpSpPr>
          <p:grpSpPr>
            <a:xfrm>
              <a:off x="4696964" y="2875653"/>
              <a:ext cx="2332834" cy="1166027"/>
              <a:chOff x="4696964" y="3055061"/>
              <a:chExt cx="2332834" cy="1166027"/>
            </a:xfrm>
          </p:grpSpPr>
          <p:grpSp>
            <p:nvGrpSpPr>
              <p:cNvPr id="6" name="Group 25"/>
              <p:cNvGrpSpPr/>
              <p:nvPr/>
            </p:nvGrpSpPr>
            <p:grpSpPr>
              <a:xfrm>
                <a:off x="4696964" y="3055061"/>
                <a:ext cx="748658" cy="1065441"/>
                <a:chOff x="4490466" y="3083639"/>
                <a:chExt cx="748658" cy="1065441"/>
              </a:xfrm>
            </p:grpSpPr>
            <p:sp>
              <p:nvSpPr>
                <p:cNvPr id="39" name="Rectangle 6"/>
                <p:cNvSpPr/>
                <p:nvPr/>
              </p:nvSpPr>
              <p:spPr>
                <a:xfrm>
                  <a:off x="4499992" y="3212976"/>
                  <a:ext cx="720080" cy="936104"/>
                </a:xfrm>
                <a:prstGeom prst="rect">
                  <a:avLst/>
                </a:prstGeom>
                <a:solidFill>
                  <a:srgbClr val="002060"/>
                </a:solidFill>
                <a:ln w="28575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TextBox 7"/>
                <p:cNvSpPr txBox="1"/>
                <p:nvPr/>
              </p:nvSpPr>
              <p:spPr>
                <a:xfrm>
                  <a:off x="4548185" y="3232028"/>
                  <a:ext cx="288032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</a:t>
                  </a: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</a:t>
                  </a: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 1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1" name="TextBox 8"/>
                <p:cNvSpPr txBox="1"/>
                <p:nvPr/>
              </p:nvSpPr>
              <p:spPr>
                <a:xfrm>
                  <a:off x="4548185" y="3441590"/>
                  <a:ext cx="288032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</a:t>
                  </a: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</a:t>
                  </a: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 2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2" name="TextBox 9"/>
                <p:cNvSpPr txBox="1"/>
                <p:nvPr/>
              </p:nvSpPr>
              <p:spPr>
                <a:xfrm>
                  <a:off x="4548185" y="3674519"/>
                  <a:ext cx="288032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Write </a:t>
                  </a: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</a:t>
                  </a: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 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3" name="TextBox 10"/>
                <p:cNvSpPr txBox="1"/>
                <p:nvPr/>
              </p:nvSpPr>
              <p:spPr>
                <a:xfrm>
                  <a:off x="4548185" y="3898370"/>
                  <a:ext cx="288032" cy="250710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Write data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4" name="TextBox 11"/>
                <p:cNvSpPr txBox="1"/>
                <p:nvPr/>
              </p:nvSpPr>
              <p:spPr>
                <a:xfrm>
                  <a:off x="4941566" y="3356992"/>
                  <a:ext cx="297558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data 1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5" name="TextBox 12"/>
                <p:cNvSpPr txBox="1"/>
                <p:nvPr/>
              </p:nvSpPr>
              <p:spPr>
                <a:xfrm>
                  <a:off x="4932040" y="3686835"/>
                  <a:ext cx="297558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data 2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4490466" y="3083639"/>
                  <a:ext cx="451100" cy="132344"/>
                </a:xfrm>
                <a:prstGeom prst="rect">
                  <a:avLst/>
                </a:prstGeom>
                <a:noFill/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txBody>
                <a:bodyPr wrap="square" lIns="27432" tIns="27432" rIns="27432" bIns="27432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Registers</a:t>
                  </a:r>
                  <a:endParaRPr kumimoji="0" lang="en-CA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grpSp>
            <p:nvGrpSpPr>
              <p:cNvPr id="9" name="Group 39"/>
              <p:cNvGrpSpPr/>
              <p:nvPr/>
            </p:nvGrpSpPr>
            <p:grpSpPr>
              <a:xfrm>
                <a:off x="6045304" y="3140968"/>
                <a:ext cx="984494" cy="1080120"/>
                <a:chOff x="6045304" y="3140968"/>
                <a:chExt cx="984494" cy="1080120"/>
              </a:xfrm>
            </p:grpSpPr>
            <p:grpSp>
              <p:nvGrpSpPr>
                <p:cNvPr id="10" name="Group 24"/>
                <p:cNvGrpSpPr/>
                <p:nvPr/>
              </p:nvGrpSpPr>
              <p:grpSpPr>
                <a:xfrm>
                  <a:off x="6372200" y="3140968"/>
                  <a:ext cx="657598" cy="942975"/>
                  <a:chOff x="6372200" y="3140968"/>
                  <a:chExt cx="657598" cy="942975"/>
                </a:xfrm>
              </p:grpSpPr>
              <p:grpSp>
                <p:nvGrpSpPr>
                  <p:cNvPr id="19" name="Group 20"/>
                  <p:cNvGrpSpPr/>
                  <p:nvPr/>
                </p:nvGrpSpPr>
                <p:grpSpPr>
                  <a:xfrm>
                    <a:off x="6372200" y="3140968"/>
                    <a:ext cx="657598" cy="942975"/>
                    <a:chOff x="6372200" y="3140968"/>
                    <a:chExt cx="657598" cy="942975"/>
                  </a:xfrm>
                </p:grpSpPr>
                <p:sp>
                  <p:nvSpPr>
                    <p:cNvPr id="34" name="Freeform 33"/>
                    <p:cNvSpPr/>
                    <p:nvPr/>
                  </p:nvSpPr>
                  <p:spPr>
                    <a:xfrm>
                      <a:off x="6372200" y="3140968"/>
                      <a:ext cx="590550" cy="942975"/>
                    </a:xfrm>
                    <a:custGeom>
                      <a:avLst/>
                      <a:gdLst>
                        <a:gd name="connsiteX0" fmla="*/ 0 w 590550"/>
                        <a:gd name="connsiteY0" fmla="*/ 0 h 942975"/>
                        <a:gd name="connsiteX1" fmla="*/ 590550 w 590550"/>
                        <a:gd name="connsiteY1" fmla="*/ 295275 h 942975"/>
                        <a:gd name="connsiteX2" fmla="*/ 590550 w 590550"/>
                        <a:gd name="connsiteY2" fmla="*/ 652463 h 942975"/>
                        <a:gd name="connsiteX3" fmla="*/ 4763 w 590550"/>
                        <a:gd name="connsiteY3" fmla="*/ 942975 h 942975"/>
                        <a:gd name="connsiteX4" fmla="*/ 4763 w 590550"/>
                        <a:gd name="connsiteY4" fmla="*/ 600075 h 942975"/>
                        <a:gd name="connsiteX5" fmla="*/ 142875 w 590550"/>
                        <a:gd name="connsiteY5" fmla="*/ 471488 h 942975"/>
                        <a:gd name="connsiteX6" fmla="*/ 4763 w 590550"/>
                        <a:gd name="connsiteY6" fmla="*/ 338138 h 942975"/>
                        <a:gd name="connsiteX7" fmla="*/ 0 w 590550"/>
                        <a:gd name="connsiteY7" fmla="*/ 0 h 9429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90550" h="942975">
                          <a:moveTo>
                            <a:pt x="0" y="0"/>
                          </a:moveTo>
                          <a:lnTo>
                            <a:pt x="590550" y="295275"/>
                          </a:lnTo>
                          <a:lnTo>
                            <a:pt x="590550" y="652463"/>
                          </a:lnTo>
                          <a:lnTo>
                            <a:pt x="4763" y="942975"/>
                          </a:lnTo>
                          <a:lnTo>
                            <a:pt x="4763" y="600075"/>
                          </a:lnTo>
                          <a:lnTo>
                            <a:pt x="142875" y="471488"/>
                          </a:lnTo>
                          <a:lnTo>
                            <a:pt x="4763" y="338138"/>
                          </a:lnTo>
                          <a:cubicBezTo>
                            <a:pt x="3175" y="225425"/>
                            <a:pt x="1588" y="112713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6732240" y="3509392"/>
                      <a:ext cx="297558" cy="2507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ALU result</a:t>
                      </a:r>
                      <a:endParaRPr kumimoji="0" lang="en-CA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  <p:sp>
                  <p:nvSpPr>
                    <p:cNvPr id="36" name="TextBox 16"/>
                    <p:cNvSpPr txBox="1"/>
                    <p:nvPr/>
                  </p:nvSpPr>
                  <p:spPr>
                    <a:xfrm>
                      <a:off x="6592987" y="3299273"/>
                      <a:ext cx="207640" cy="17376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Zero</a:t>
                      </a:r>
                      <a:endParaRPr kumimoji="0" lang="en-CA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  <p:sp>
                  <p:nvSpPr>
                    <p:cNvPr id="37" name="TextBox 18"/>
                    <p:cNvSpPr txBox="1"/>
                    <p:nvPr/>
                  </p:nvSpPr>
                  <p:spPr>
                    <a:xfrm>
                      <a:off x="6405541" y="3251080"/>
                      <a:ext cx="110675" cy="1692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A</a:t>
                      </a:r>
                      <a:endParaRPr kumimoji="0" lang="en-CA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6405541" y="3827900"/>
                      <a:ext cx="110675" cy="1692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B</a:t>
                      </a:r>
                      <a:endParaRPr kumimoji="0" lang="en-CA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</p:grpSp>
              <p:sp>
                <p:nvSpPr>
                  <p:cNvPr id="33" name="TextBox 32"/>
                  <p:cNvSpPr txBox="1"/>
                  <p:nvPr/>
                </p:nvSpPr>
                <p:spPr>
                  <a:xfrm rot="20031920">
                    <a:off x="6660472" y="3893870"/>
                    <a:ext cx="228600" cy="132344"/>
                  </a:xfrm>
                  <a:prstGeom prst="rect">
                    <a:avLst/>
                  </a:prstGeom>
                  <a:noFill/>
                  <a:ln w="12700"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txBody>
                  <a:bodyPr wrap="square" lIns="27432" tIns="27432" rIns="27432" bIns="27432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ALU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grpSp>
              <p:nvGrpSpPr>
                <p:cNvPr id="20" name="Group 29"/>
                <p:cNvGrpSpPr/>
                <p:nvPr/>
              </p:nvGrpSpPr>
              <p:grpSpPr>
                <a:xfrm>
                  <a:off x="6045304" y="3179635"/>
                  <a:ext cx="182880" cy="360040"/>
                  <a:chOff x="5651923" y="3212976"/>
                  <a:chExt cx="182880" cy="360040"/>
                </a:xfrm>
              </p:grpSpPr>
              <p:sp>
                <p:nvSpPr>
                  <p:cNvPr id="29" name="Trapezoid 28"/>
                  <p:cNvSpPr/>
                  <p:nvPr/>
                </p:nvSpPr>
                <p:spPr>
                  <a:xfrm rot="5400000">
                    <a:off x="5563343" y="3301556"/>
                    <a:ext cx="360040" cy="182880"/>
                  </a:xfrm>
                  <a:prstGeom prst="trapezoid">
                    <a:avLst/>
                  </a:prstGeom>
                  <a:solidFill>
                    <a:srgbClr val="002060"/>
                  </a:solidFill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5681261" y="3227265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0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680698" y="3375435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1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grpSp>
              <p:nvGrpSpPr>
                <p:cNvPr id="21" name="Group 35"/>
                <p:cNvGrpSpPr/>
                <p:nvPr/>
              </p:nvGrpSpPr>
              <p:grpSpPr>
                <a:xfrm>
                  <a:off x="6045304" y="3717032"/>
                  <a:ext cx="182880" cy="504056"/>
                  <a:chOff x="5652120" y="3573016"/>
                  <a:chExt cx="182880" cy="504056"/>
                </a:xfrm>
              </p:grpSpPr>
              <p:sp>
                <p:nvSpPr>
                  <p:cNvPr id="24" name="Trapezoid 23"/>
                  <p:cNvSpPr/>
                  <p:nvPr/>
                </p:nvSpPr>
                <p:spPr>
                  <a:xfrm rot="5400000">
                    <a:off x="5491532" y="3733604"/>
                    <a:ext cx="504056" cy="182880"/>
                  </a:xfrm>
                  <a:prstGeom prst="trapezoid">
                    <a:avLst/>
                  </a:prstGeom>
                  <a:solidFill>
                    <a:srgbClr val="002060"/>
                  </a:solidFill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5681458" y="3587305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0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5680895" y="3672993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1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5676498" y="3768283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2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5675935" y="3858734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3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cxnSp>
              <p:nvCxnSpPr>
                <p:cNvPr id="22" name="Straight Arrow Connector 21"/>
                <p:cNvCxnSpPr/>
                <p:nvPr/>
              </p:nvCxnSpPr>
              <p:spPr>
                <a:xfrm flipV="1">
                  <a:off x="6228184" y="3894389"/>
                  <a:ext cx="144016" cy="0"/>
                </a:xfrm>
                <a:prstGeom prst="straightConnector1">
                  <a:avLst/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6228184" y="3309362"/>
                  <a:ext cx="144016" cy="0"/>
                </a:xfrm>
                <a:prstGeom prst="straightConnector1">
                  <a:avLst/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Straight Arrow Connector 6"/>
              <p:cNvCxnSpPr/>
              <p:nvPr/>
            </p:nvCxnSpPr>
            <p:spPr>
              <a:xfrm flipV="1">
                <a:off x="5892522" y="3889626"/>
                <a:ext cx="144016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5815188" y="3802720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4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grpSp>
            <p:nvGrpSpPr>
              <p:cNvPr id="32" name="Group 47"/>
              <p:cNvGrpSpPr/>
              <p:nvPr/>
            </p:nvGrpSpPr>
            <p:grpSpPr>
              <a:xfrm>
                <a:off x="5570586" y="3284984"/>
                <a:ext cx="144016" cy="288032"/>
                <a:chOff x="5364088" y="3212976"/>
                <a:chExt cx="144016" cy="288032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5364088" y="3212976"/>
                  <a:ext cx="144016" cy="288032"/>
                </a:xfrm>
                <a:prstGeom prst="rect">
                  <a:avLst/>
                </a:prstGeom>
                <a:solidFill>
                  <a:srgbClr val="002060"/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5364088" y="3284984"/>
                  <a:ext cx="135632" cy="173766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A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5570586" y="3645024"/>
                <a:ext cx="144016" cy="288032"/>
                <a:chOff x="5364088" y="3645024"/>
                <a:chExt cx="144016" cy="288032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5364088" y="3645024"/>
                  <a:ext cx="144016" cy="288032"/>
                </a:xfrm>
                <a:prstGeom prst="rect">
                  <a:avLst/>
                </a:prstGeom>
                <a:solidFill>
                  <a:srgbClr val="002060"/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5364088" y="3717032"/>
                  <a:ext cx="135632" cy="173766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B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 flipV="1">
                <a:off x="5714602" y="3798566"/>
                <a:ext cx="320040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5714602" y="3424237"/>
                <a:ext cx="320040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5426570" y="3789040"/>
                <a:ext cx="144016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5431333" y="3429000"/>
                <a:ext cx="144016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46"/>
            <p:cNvGrpSpPr/>
            <p:nvPr/>
          </p:nvGrpSpPr>
          <p:grpSpPr>
            <a:xfrm>
              <a:off x="3491880" y="2817544"/>
              <a:ext cx="523108" cy="1107115"/>
              <a:chOff x="3914402" y="3179245"/>
              <a:chExt cx="523108" cy="1107115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3923928" y="3179245"/>
                <a:ext cx="513582" cy="897827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938217" y="3203450"/>
                <a:ext cx="460626" cy="2507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[31-26]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914402" y="4077072"/>
                <a:ext cx="432048" cy="209288"/>
              </a:xfrm>
              <a:prstGeom prst="rect">
                <a:avLst/>
              </a:prstGeom>
              <a:noFill/>
              <a:ln w="127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txBody>
              <a:bodyPr wrap="square" lIns="27432" tIns="27432" rIns="27432" bIns="27432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 Register</a:t>
                </a:r>
                <a:endParaRPr kumimoji="0" lang="en-CA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938217" y="3394314"/>
                <a:ext cx="460626" cy="2507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[25-21]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938217" y="3573016"/>
                <a:ext cx="460626" cy="2507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[20-16]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938217" y="3763880"/>
                <a:ext cx="460626" cy="2507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[15-0]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59" name="Group 53"/>
            <p:cNvGrpSpPr/>
            <p:nvPr/>
          </p:nvGrpSpPr>
          <p:grpSpPr>
            <a:xfrm>
              <a:off x="4389120" y="3403134"/>
              <a:ext cx="164592" cy="360040"/>
              <a:chOff x="4389120" y="3573016"/>
              <a:chExt cx="182880" cy="360040"/>
            </a:xfrm>
          </p:grpSpPr>
          <p:sp>
            <p:nvSpPr>
              <p:cNvPr id="55" name="Trapezoid 54"/>
              <p:cNvSpPr/>
              <p:nvPr/>
            </p:nvSpPr>
            <p:spPr>
              <a:xfrm rot="5400000">
                <a:off x="4300540" y="3661596"/>
                <a:ext cx="360040" cy="182880"/>
              </a:xfrm>
              <a:prstGeom prst="trapezoid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429606" y="359206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429042" y="374023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58" name="Straight Arrow Connector 57"/>
            <p:cNvCxnSpPr/>
            <p:nvPr/>
          </p:nvCxnSpPr>
          <p:spPr>
            <a:xfrm flipV="1">
              <a:off x="4552948" y="3566765"/>
              <a:ext cx="144016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58"/>
            <p:cNvGrpSpPr/>
            <p:nvPr/>
          </p:nvGrpSpPr>
          <p:grpSpPr>
            <a:xfrm>
              <a:off x="4355976" y="3921479"/>
              <a:ext cx="164592" cy="360040"/>
              <a:chOff x="4389120" y="3573016"/>
              <a:chExt cx="182880" cy="360040"/>
            </a:xfrm>
          </p:grpSpPr>
          <p:sp>
            <p:nvSpPr>
              <p:cNvPr id="60" name="Trapezoid 59"/>
              <p:cNvSpPr/>
              <p:nvPr/>
            </p:nvSpPr>
            <p:spPr>
              <a:xfrm rot="5400000">
                <a:off x="4300540" y="3661596"/>
                <a:ext cx="360040" cy="182880"/>
              </a:xfrm>
              <a:prstGeom prst="trapezoid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429606" y="359206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429042" y="374023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63" name="Elbow Connector 62"/>
            <p:cNvCxnSpPr/>
            <p:nvPr/>
          </p:nvCxnSpPr>
          <p:spPr>
            <a:xfrm flipV="1">
              <a:off x="4520568" y="3801841"/>
              <a:ext cx="182880" cy="27432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4005462" y="3129391"/>
              <a:ext cx="68580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4005462" y="3321600"/>
              <a:ext cx="68580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86"/>
            <p:cNvCxnSpPr/>
            <p:nvPr/>
          </p:nvCxnSpPr>
          <p:spPr>
            <a:xfrm rot="16200000" flipH="1">
              <a:off x="4245104" y="3360465"/>
              <a:ext cx="182880" cy="105151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Elbow Connector 66"/>
            <p:cNvCxnSpPr/>
            <p:nvPr/>
          </p:nvCxnSpPr>
          <p:spPr>
            <a:xfrm>
              <a:off x="4019751" y="3513246"/>
              <a:ext cx="365760" cy="137160"/>
            </a:xfrm>
            <a:prstGeom prst="bentConnector3">
              <a:avLst>
                <a:gd name="adj1" fmla="val 19251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67"/>
            <p:cNvGrpSpPr/>
            <p:nvPr/>
          </p:nvGrpSpPr>
          <p:grpSpPr>
            <a:xfrm>
              <a:off x="3626370" y="4059712"/>
              <a:ext cx="360040" cy="323165"/>
              <a:chOff x="3563888" y="4278807"/>
              <a:chExt cx="360040" cy="323165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3563888" y="4293096"/>
                <a:ext cx="360040" cy="288032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563888" y="4278807"/>
                <a:ext cx="360040" cy="323165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Memory data register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71" name="Straight Arrow Connector 70"/>
            <p:cNvCxnSpPr/>
            <p:nvPr/>
          </p:nvCxnSpPr>
          <p:spPr>
            <a:xfrm flipV="1">
              <a:off x="3991173" y="4171407"/>
              <a:ext cx="36576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2555776" y="3033568"/>
              <a:ext cx="648072" cy="734369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800378" y="3268644"/>
              <a:ext cx="360040" cy="24731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Memory data</a:t>
              </a:r>
              <a:endPara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555776" y="3763174"/>
              <a:ext cx="411480" cy="132344"/>
            </a:xfrm>
            <a:prstGeom prst="rect">
              <a:avLst/>
            </a:prstGeom>
            <a:noFill/>
            <a:ln w="12700"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lIns="27432" tIns="27432" rIns="27432" bIns="27432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Memory</a:t>
              </a:r>
              <a:endParaRPr kumimoji="0" lang="en-CA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589117" y="3110902"/>
              <a:ext cx="360040" cy="17036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Address</a:t>
              </a:r>
              <a:endPara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589680" y="3453553"/>
              <a:ext cx="254128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Write data</a:t>
              </a:r>
              <a:endPara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flipV="1">
              <a:off x="3208611" y="3403134"/>
              <a:ext cx="27432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Elbow Connector 77"/>
            <p:cNvCxnSpPr/>
            <p:nvPr/>
          </p:nvCxnSpPr>
          <p:spPr>
            <a:xfrm>
              <a:off x="3203848" y="3400753"/>
              <a:ext cx="422522" cy="864992"/>
            </a:xfrm>
            <a:prstGeom prst="bentConnector3">
              <a:avLst>
                <a:gd name="adj1" fmla="val 30838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78"/>
            <p:cNvGrpSpPr/>
            <p:nvPr/>
          </p:nvGrpSpPr>
          <p:grpSpPr>
            <a:xfrm>
              <a:off x="7308303" y="3354753"/>
              <a:ext cx="283269" cy="259499"/>
              <a:chOff x="7164288" y="3573016"/>
              <a:chExt cx="432048" cy="186188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7164288" y="3573016"/>
                <a:ext cx="432048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7188666" y="3582542"/>
                <a:ext cx="360041" cy="17666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ALU Out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82" name="Straight Arrow Connector 81"/>
            <p:cNvCxnSpPr/>
            <p:nvPr/>
          </p:nvCxnSpPr>
          <p:spPr>
            <a:xfrm flipV="1">
              <a:off x="6962553" y="3432275"/>
              <a:ext cx="338328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82"/>
            <p:cNvGrpSpPr/>
            <p:nvPr/>
          </p:nvGrpSpPr>
          <p:grpSpPr>
            <a:xfrm>
              <a:off x="7759207" y="2409311"/>
              <a:ext cx="182880" cy="432048"/>
              <a:chOff x="7773496" y="2708920"/>
              <a:chExt cx="182880" cy="432048"/>
            </a:xfrm>
          </p:grpSpPr>
          <p:sp>
            <p:nvSpPr>
              <p:cNvPr id="84" name="Trapezoid 83"/>
              <p:cNvSpPr/>
              <p:nvPr/>
            </p:nvSpPr>
            <p:spPr>
              <a:xfrm rot="5400000">
                <a:off x="7648912" y="2833504"/>
                <a:ext cx="432048" cy="182880"/>
              </a:xfrm>
              <a:prstGeom prst="trapezoid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802834" y="2732735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802271" y="2827949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7797874" y="2932765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2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93" name="Group 87"/>
            <p:cNvGrpSpPr/>
            <p:nvPr/>
          </p:nvGrpSpPr>
          <p:grpSpPr>
            <a:xfrm>
              <a:off x="6165321" y="2633805"/>
              <a:ext cx="480053" cy="182880"/>
              <a:chOff x="7156521" y="3573016"/>
              <a:chExt cx="360040" cy="182880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7156521" y="3582542"/>
                <a:ext cx="360040" cy="1692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Shift left 2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91" name="Straight Arrow Connector 90"/>
            <p:cNvCxnSpPr/>
            <p:nvPr/>
          </p:nvCxnSpPr>
          <p:spPr>
            <a:xfrm flipV="1">
              <a:off x="6635196" y="2728071"/>
              <a:ext cx="1124712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Elbow Connector 91"/>
            <p:cNvCxnSpPr>
              <a:stCxn id="80" idx="3"/>
              <a:endCxn id="84" idx="2"/>
            </p:cNvCxnSpPr>
            <p:nvPr/>
          </p:nvCxnSpPr>
          <p:spPr>
            <a:xfrm flipV="1">
              <a:off x="7591572" y="2625335"/>
              <a:ext cx="167635" cy="85685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92"/>
            <p:cNvGrpSpPr/>
            <p:nvPr/>
          </p:nvGrpSpPr>
          <p:grpSpPr>
            <a:xfrm>
              <a:off x="2248692" y="3033568"/>
              <a:ext cx="164592" cy="360040"/>
              <a:chOff x="4389120" y="3573016"/>
              <a:chExt cx="182880" cy="360040"/>
            </a:xfrm>
          </p:grpSpPr>
          <p:sp>
            <p:nvSpPr>
              <p:cNvPr id="94" name="Trapezoid 93"/>
              <p:cNvSpPr/>
              <p:nvPr/>
            </p:nvSpPr>
            <p:spPr>
              <a:xfrm rot="5400000">
                <a:off x="4300540" y="3661596"/>
                <a:ext cx="360040" cy="182880"/>
              </a:xfrm>
              <a:prstGeom prst="trapezoid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429606" y="359206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4429042" y="374023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97" name="Straight Arrow Connector 96"/>
            <p:cNvCxnSpPr/>
            <p:nvPr/>
          </p:nvCxnSpPr>
          <p:spPr>
            <a:xfrm flipV="1">
              <a:off x="2416523" y="3187110"/>
              <a:ext cx="13716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Group 97"/>
            <p:cNvGrpSpPr/>
            <p:nvPr/>
          </p:nvGrpSpPr>
          <p:grpSpPr>
            <a:xfrm rot="16200000">
              <a:off x="1724480" y="3057924"/>
              <a:ext cx="480053" cy="190939"/>
              <a:chOff x="7160095" y="3573016"/>
              <a:chExt cx="360040" cy="190939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7160095" y="3590189"/>
                <a:ext cx="360040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PC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101" name="Straight Arrow Connector 100"/>
            <p:cNvCxnSpPr/>
            <p:nvPr/>
          </p:nvCxnSpPr>
          <p:spPr>
            <a:xfrm flipV="1">
              <a:off x="2058013" y="3129391"/>
              <a:ext cx="18288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lbow Connector 101"/>
            <p:cNvCxnSpPr/>
            <p:nvPr/>
          </p:nvCxnSpPr>
          <p:spPr>
            <a:xfrm>
              <a:off x="3707904" y="2601520"/>
              <a:ext cx="2323308" cy="485004"/>
            </a:xfrm>
            <a:prstGeom prst="bentConnector3">
              <a:avLst>
                <a:gd name="adj1" fmla="val 92228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hape 102"/>
            <p:cNvCxnSpPr/>
            <p:nvPr/>
          </p:nvCxnSpPr>
          <p:spPr>
            <a:xfrm flipV="1">
              <a:off x="5854738" y="2726188"/>
              <a:ext cx="1175060" cy="182880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5834240" y="2888426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7012274" y="2708960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06" name="Elbow Connector 157"/>
            <p:cNvCxnSpPr/>
            <p:nvPr/>
          </p:nvCxnSpPr>
          <p:spPr>
            <a:xfrm rot="10800000" flipV="1">
              <a:off x="2123729" y="2598837"/>
              <a:ext cx="1734810" cy="512064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2106204" y="3112430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08" name="Elbow Connector 107"/>
            <p:cNvCxnSpPr/>
            <p:nvPr/>
          </p:nvCxnSpPr>
          <p:spPr>
            <a:xfrm rot="10800000">
              <a:off x="2236808" y="3285595"/>
              <a:ext cx="5431536" cy="1332148"/>
            </a:xfrm>
            <a:prstGeom prst="bentConnector3">
              <a:avLst>
                <a:gd name="adj1" fmla="val 102389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7677870" y="3465618"/>
              <a:ext cx="0" cy="1161288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7658255" y="3467144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1" name="Elbow Connector 191"/>
            <p:cNvCxnSpPr/>
            <p:nvPr/>
          </p:nvCxnSpPr>
          <p:spPr>
            <a:xfrm rot="5400000" flipH="1" flipV="1">
              <a:off x="3990216" y="4245902"/>
              <a:ext cx="594360" cy="137160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4201871" y="459869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3319286" y="3386173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4273879" y="3302548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5" name="Elbow Connector 114"/>
            <p:cNvCxnSpPr/>
            <p:nvPr/>
          </p:nvCxnSpPr>
          <p:spPr>
            <a:xfrm flipV="1">
              <a:off x="4031336" y="2721158"/>
              <a:ext cx="2148840" cy="792088"/>
            </a:xfrm>
            <a:prstGeom prst="bentConnector3">
              <a:avLst>
                <a:gd name="adj1" fmla="val 268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/>
            <p:cNvSpPr/>
            <p:nvPr/>
          </p:nvSpPr>
          <p:spPr>
            <a:xfrm>
              <a:off x="4072707" y="349152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4154241" y="2721158"/>
              <a:ext cx="0" cy="594360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4216723" y="2727240"/>
              <a:ext cx="0" cy="411480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/>
            <p:cNvSpPr/>
            <p:nvPr/>
          </p:nvSpPr>
          <p:spPr>
            <a:xfrm>
              <a:off x="4140515" y="3302548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4202434" y="311510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4136717" y="2706869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4202434" y="270743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3" name="Elbow Connector 252"/>
            <p:cNvCxnSpPr/>
            <p:nvPr/>
          </p:nvCxnSpPr>
          <p:spPr>
            <a:xfrm flipH="1" flipV="1">
              <a:off x="2551576" y="3571901"/>
              <a:ext cx="3172968" cy="47257"/>
            </a:xfrm>
            <a:prstGeom prst="bentConnector5">
              <a:avLst>
                <a:gd name="adj1" fmla="val -1371"/>
                <a:gd name="adj2" fmla="val -1957397"/>
                <a:gd name="adj3" fmla="val 107315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/>
            <p:cNvSpPr/>
            <p:nvPr/>
          </p:nvSpPr>
          <p:spPr>
            <a:xfrm>
              <a:off x="5752706" y="3600106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5" name="Elbow Connector 124"/>
            <p:cNvCxnSpPr/>
            <p:nvPr/>
          </p:nvCxnSpPr>
          <p:spPr>
            <a:xfrm flipV="1">
              <a:off x="7173814" y="2515223"/>
              <a:ext cx="576062" cy="360039"/>
            </a:xfrm>
            <a:prstGeom prst="bentConnector3">
              <a:avLst>
                <a:gd name="adj1" fmla="val -431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hape 269"/>
            <p:cNvCxnSpPr/>
            <p:nvPr/>
          </p:nvCxnSpPr>
          <p:spPr>
            <a:xfrm rot="5400000" flipH="1" flipV="1">
              <a:off x="6820341" y="3075195"/>
              <a:ext cx="548640" cy="14877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/>
            <p:cNvSpPr/>
            <p:nvPr/>
          </p:nvSpPr>
          <p:spPr>
            <a:xfrm>
              <a:off x="7005983" y="3414751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8" name="Elbow Connector 272"/>
            <p:cNvCxnSpPr>
              <a:stCxn id="84" idx="0"/>
              <a:endCxn id="100" idx="0"/>
            </p:cNvCxnSpPr>
            <p:nvPr/>
          </p:nvCxnSpPr>
          <p:spPr>
            <a:xfrm flipH="1">
              <a:off x="1886211" y="2625335"/>
              <a:ext cx="6055876" cy="528059"/>
            </a:xfrm>
            <a:prstGeom prst="bentConnector5">
              <a:avLst>
                <a:gd name="adj1" fmla="val -1730"/>
                <a:gd name="adj2" fmla="val -54188"/>
                <a:gd name="adj3" fmla="val 102202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oup 128"/>
            <p:cNvGrpSpPr/>
            <p:nvPr/>
          </p:nvGrpSpPr>
          <p:grpSpPr>
            <a:xfrm>
              <a:off x="3502357" y="1197414"/>
              <a:ext cx="1801040" cy="1773672"/>
              <a:chOff x="3502357" y="1376822"/>
              <a:chExt cx="1801040" cy="1773672"/>
            </a:xfrm>
          </p:grpSpPr>
          <p:sp>
            <p:nvSpPr>
              <p:cNvPr id="130" name="Rounded Rectangle 129"/>
              <p:cNvSpPr/>
              <p:nvPr/>
            </p:nvSpPr>
            <p:spPr>
              <a:xfrm>
                <a:off x="4206323" y="1445871"/>
                <a:ext cx="525038" cy="959745"/>
              </a:xfrm>
              <a:prstGeom prst="roundRect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grpSp>
            <p:nvGrpSpPr>
              <p:cNvPr id="132" name="Group 386"/>
              <p:cNvGrpSpPr/>
              <p:nvPr/>
            </p:nvGrpSpPr>
            <p:grpSpPr>
              <a:xfrm>
                <a:off x="3502357" y="1376822"/>
                <a:ext cx="1801040" cy="1773672"/>
                <a:chOff x="3502357" y="1376822"/>
                <a:chExt cx="1801040" cy="1773672"/>
              </a:xfrm>
            </p:grpSpPr>
            <p:grpSp>
              <p:nvGrpSpPr>
                <p:cNvPr id="149" name="Group 384"/>
                <p:cNvGrpSpPr/>
                <p:nvPr/>
              </p:nvGrpSpPr>
              <p:grpSpPr>
                <a:xfrm>
                  <a:off x="3502357" y="1376822"/>
                  <a:ext cx="1801040" cy="1010006"/>
                  <a:chOff x="3502357" y="1376822"/>
                  <a:chExt cx="1801040" cy="1010006"/>
                </a:xfrm>
              </p:grpSpPr>
              <p:sp>
                <p:nvSpPr>
                  <p:cNvPr id="136" name="TextBox 135"/>
                  <p:cNvSpPr txBox="1"/>
                  <p:nvPr/>
                </p:nvSpPr>
                <p:spPr>
                  <a:xfrm>
                    <a:off x="3502357" y="1376822"/>
                    <a:ext cx="784190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PCWriteCond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37" name="TextBox 136"/>
                  <p:cNvSpPr txBox="1"/>
                  <p:nvPr/>
                </p:nvSpPr>
                <p:spPr>
                  <a:xfrm>
                    <a:off x="3674855" y="1518530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PCWrite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38" name="TextBox 137"/>
                  <p:cNvSpPr txBox="1"/>
                  <p:nvPr/>
                </p:nvSpPr>
                <p:spPr>
                  <a:xfrm>
                    <a:off x="3820110" y="1647253"/>
                    <a:ext cx="402675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IorD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39" name="TextBox 138"/>
                  <p:cNvSpPr txBox="1"/>
                  <p:nvPr/>
                </p:nvSpPr>
                <p:spPr>
                  <a:xfrm>
                    <a:off x="3674856" y="1783288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MemRead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3647605" y="1915666"/>
                    <a:ext cx="620683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MemWrite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3630483" y="2048045"/>
                    <a:ext cx="620683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MemtoReg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3668505" y="2186773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IRWrite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4682714" y="1459913"/>
                    <a:ext cx="620683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PCSource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4" name="TextBox 143"/>
                  <p:cNvSpPr txBox="1"/>
                  <p:nvPr/>
                </p:nvSpPr>
                <p:spPr>
                  <a:xfrm>
                    <a:off x="4694155" y="1582285"/>
                    <a:ext cx="457177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ALUOp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4682975" y="1724671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ALUSrcB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4682975" y="1857050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ALUSrcA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4679540" y="1989428"/>
                    <a:ext cx="620683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RegWrite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4682328" y="2121807"/>
                    <a:ext cx="511679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RegDst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sp>
              <p:nvSpPr>
                <p:cNvPr id="133" name="TextBox 132"/>
                <p:cNvSpPr txBox="1"/>
                <p:nvPr/>
              </p:nvSpPr>
              <p:spPr>
                <a:xfrm>
                  <a:off x="4227217" y="2231720"/>
                  <a:ext cx="511679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Opcode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4268553" y="1448930"/>
                  <a:ext cx="393944" cy="23698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txBody>
                <a:bodyPr wrap="square" lIns="27432" tIns="54864" rIns="27432" bIns="27432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Control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Unit</a:t>
                  </a:r>
                  <a:endParaRPr kumimoji="0" lang="en-CA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cxnSp>
              <p:nvCxnSpPr>
                <p:cNvPr id="135" name="Elbow Connector 134"/>
                <p:cNvCxnSpPr/>
                <p:nvPr/>
              </p:nvCxnSpPr>
              <p:spPr>
                <a:xfrm rot="5400000" flipH="1" flipV="1">
                  <a:off x="3879003" y="2546366"/>
                  <a:ext cx="735352" cy="472904"/>
                </a:xfrm>
                <a:prstGeom prst="bentConnector3">
                  <a:avLst>
                    <a:gd name="adj1" fmla="val 1426"/>
                  </a:avLst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2" name="Group 148"/>
            <p:cNvGrpSpPr/>
            <p:nvPr/>
          </p:nvGrpSpPr>
          <p:grpSpPr>
            <a:xfrm>
              <a:off x="5224835" y="4219037"/>
              <a:ext cx="480053" cy="182880"/>
              <a:chOff x="7156521" y="3573016"/>
              <a:chExt cx="360040" cy="182880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7156521" y="3582542"/>
                <a:ext cx="360040" cy="1692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Shift left 2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162" name="Group 151"/>
            <p:cNvGrpSpPr/>
            <p:nvPr/>
          </p:nvGrpSpPr>
          <p:grpSpPr>
            <a:xfrm>
              <a:off x="4716016" y="4183380"/>
              <a:ext cx="360040" cy="246222"/>
              <a:chOff x="7156521" y="3571164"/>
              <a:chExt cx="360040" cy="196062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7156521" y="3571164"/>
                <a:ext cx="360040" cy="19606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Sign extend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155" name="Elbow Connector 293"/>
            <p:cNvCxnSpPr/>
            <p:nvPr/>
          </p:nvCxnSpPr>
          <p:spPr>
            <a:xfrm rot="16200000" flipH="1">
              <a:off x="4025780" y="3639476"/>
              <a:ext cx="755450" cy="625021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 flipV="1">
              <a:off x="5071293" y="4300571"/>
              <a:ext cx="164592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Elbow Connector 293"/>
            <p:cNvCxnSpPr/>
            <p:nvPr/>
          </p:nvCxnSpPr>
          <p:spPr>
            <a:xfrm flipV="1">
              <a:off x="5138538" y="3813467"/>
              <a:ext cx="897240" cy="32403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5138538" y="4132740"/>
              <a:ext cx="0" cy="173736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Elbow Connector 293"/>
            <p:cNvCxnSpPr/>
            <p:nvPr/>
          </p:nvCxnSpPr>
          <p:spPr>
            <a:xfrm flipV="1">
              <a:off x="5690599" y="3910225"/>
              <a:ext cx="347472" cy="38404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val 159"/>
            <p:cNvSpPr/>
            <p:nvPr/>
          </p:nvSpPr>
          <p:spPr>
            <a:xfrm>
              <a:off x="5119486" y="428628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61" name="Elbow Connector 293"/>
            <p:cNvCxnSpPr>
              <a:stCxn id="116" idx="4"/>
              <a:endCxn id="33" idx="2"/>
            </p:cNvCxnSpPr>
            <p:nvPr/>
          </p:nvCxnSpPr>
          <p:spPr>
            <a:xfrm rot="16200000" flipH="1">
              <a:off x="5291486" y="2327606"/>
              <a:ext cx="311943" cy="2712925"/>
            </a:xfrm>
            <a:prstGeom prst="bentConnector3">
              <a:avLst>
                <a:gd name="adj1" fmla="val 175451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3" name="Group 161"/>
            <p:cNvGrpSpPr/>
            <p:nvPr/>
          </p:nvGrpSpPr>
          <p:grpSpPr>
            <a:xfrm>
              <a:off x="1956966" y="1186760"/>
              <a:ext cx="5893410" cy="3074185"/>
              <a:chOff x="1956966" y="1366168"/>
              <a:chExt cx="5893410" cy="3074185"/>
            </a:xfrm>
          </p:grpSpPr>
          <p:grpSp>
            <p:nvGrpSpPr>
              <p:cNvPr id="166" name="Group 385"/>
              <p:cNvGrpSpPr/>
              <p:nvPr/>
            </p:nvGrpSpPr>
            <p:grpSpPr>
              <a:xfrm>
                <a:off x="1956966" y="1366168"/>
                <a:ext cx="5893410" cy="3074185"/>
                <a:chOff x="1956966" y="1366168"/>
                <a:chExt cx="5893410" cy="3074185"/>
              </a:xfrm>
            </p:grpSpPr>
            <p:cxnSp>
              <p:nvCxnSpPr>
                <p:cNvPr id="165" name="Shape 164"/>
                <p:cNvCxnSpPr/>
                <p:nvPr/>
              </p:nvCxnSpPr>
              <p:spPr>
                <a:xfrm>
                  <a:off x="3557537" y="1404268"/>
                  <a:ext cx="3132920" cy="1892808"/>
                </a:xfrm>
                <a:prstGeom prst="bentConnector2">
                  <a:avLst/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2" name="Group 383"/>
                <p:cNvGrpSpPr/>
                <p:nvPr/>
              </p:nvGrpSpPr>
              <p:grpSpPr>
                <a:xfrm>
                  <a:off x="1956966" y="1366168"/>
                  <a:ext cx="5893410" cy="3074185"/>
                  <a:chOff x="1956966" y="1366168"/>
                  <a:chExt cx="5893410" cy="3074185"/>
                </a:xfrm>
              </p:grpSpPr>
              <p:cxnSp>
                <p:nvCxnSpPr>
                  <p:cNvPr id="167" name="Elbow Connector 166"/>
                  <p:cNvCxnSpPr/>
                  <p:nvPr/>
                </p:nvCxnSpPr>
                <p:spPr>
                  <a:xfrm rot="5400000">
                    <a:off x="3643069" y="2447110"/>
                    <a:ext cx="648072" cy="438912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Elbow Connector 322"/>
                  <p:cNvCxnSpPr/>
                  <p:nvPr/>
                </p:nvCxnSpPr>
                <p:spPr>
                  <a:xfrm rot="10800000" flipH="1" flipV="1">
                    <a:off x="4190752" y="2200073"/>
                    <a:ext cx="247520" cy="2240280"/>
                  </a:xfrm>
                  <a:prstGeom prst="bentConnector4">
                    <a:avLst>
                      <a:gd name="adj1" fmla="val -371990"/>
                      <a:gd name="adj2" fmla="val 10708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Elbow Connector 168"/>
                  <p:cNvCxnSpPr/>
                  <p:nvPr/>
                </p:nvCxnSpPr>
                <p:spPr>
                  <a:xfrm rot="5400000">
                    <a:off x="3027050" y="2057038"/>
                    <a:ext cx="1143000" cy="1188720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Elbow Connector 169"/>
                  <p:cNvCxnSpPr/>
                  <p:nvPr/>
                </p:nvCxnSpPr>
                <p:spPr>
                  <a:xfrm rot="5400000">
                    <a:off x="2877080" y="1898274"/>
                    <a:ext cx="1252728" cy="1371600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Elbow Connector 170"/>
                  <p:cNvCxnSpPr/>
                  <p:nvPr/>
                </p:nvCxnSpPr>
                <p:spPr>
                  <a:xfrm rot="5400000">
                    <a:off x="2549784" y="1591460"/>
                    <a:ext cx="1417320" cy="1856232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6" name="Group 382"/>
                  <p:cNvGrpSpPr/>
                  <p:nvPr/>
                </p:nvGrpSpPr>
                <p:grpSpPr>
                  <a:xfrm>
                    <a:off x="1956966" y="1366168"/>
                    <a:ext cx="2243083" cy="1746880"/>
                    <a:chOff x="1956966" y="1366168"/>
                    <a:chExt cx="2243083" cy="1746880"/>
                  </a:xfrm>
                </p:grpSpPr>
                <p:cxnSp>
                  <p:nvCxnSpPr>
                    <p:cNvPr id="184" name="Elbow Connector 183"/>
                    <p:cNvCxnSpPr/>
                    <p:nvPr/>
                  </p:nvCxnSpPr>
                  <p:spPr>
                    <a:xfrm rot="5400000">
                      <a:off x="1682646" y="1924328"/>
                      <a:ext cx="1463040" cy="914400"/>
                    </a:xfrm>
                    <a:prstGeom prst="bentConnector3">
                      <a:avLst>
                        <a:gd name="adj1" fmla="val -951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5" name="Flowchart: Delay 184"/>
                    <p:cNvSpPr/>
                    <p:nvPr/>
                  </p:nvSpPr>
                  <p:spPr>
                    <a:xfrm flipH="1">
                      <a:off x="3304942" y="1366168"/>
                      <a:ext cx="258945" cy="196373"/>
                    </a:xfrm>
                    <a:prstGeom prst="flowChartDelay">
                      <a:avLst/>
                    </a:prstGeom>
                    <a:noFill/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6" name="Moon 185"/>
                    <p:cNvSpPr/>
                    <p:nvPr/>
                  </p:nvSpPr>
                  <p:spPr>
                    <a:xfrm>
                      <a:off x="2862858" y="1544092"/>
                      <a:ext cx="288032" cy="189974"/>
                    </a:xfrm>
                    <a:prstGeom prst="moon">
                      <a:avLst>
                        <a:gd name="adj" fmla="val 82067"/>
                      </a:avLst>
                    </a:prstGeom>
                    <a:noFill/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187" name="Straight Connector 186"/>
                    <p:cNvCxnSpPr/>
                    <p:nvPr/>
                  </p:nvCxnSpPr>
                  <p:spPr>
                    <a:xfrm>
                      <a:off x="3112790" y="1675408"/>
                      <a:ext cx="1087259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" name="Straight Connector 187"/>
                    <p:cNvCxnSpPr/>
                    <p:nvPr/>
                  </p:nvCxnSpPr>
                  <p:spPr>
                    <a:xfrm>
                      <a:off x="3576588" y="1529234"/>
                      <a:ext cx="61264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" name="Elbow Connector 188"/>
                    <p:cNvCxnSpPr/>
                    <p:nvPr/>
                  </p:nvCxnSpPr>
                  <p:spPr>
                    <a:xfrm rot="10800000" flipV="1">
                      <a:off x="3099237" y="1470169"/>
                      <a:ext cx="205706" cy="137160"/>
                    </a:xfrm>
                    <a:prstGeom prst="bentConnector3">
                      <a:avLst>
                        <a:gd name="adj1" fmla="val 37652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3" name="Elbow Connector 354"/>
                  <p:cNvCxnSpPr/>
                  <p:nvPr/>
                </p:nvCxnSpPr>
                <p:spPr>
                  <a:xfrm>
                    <a:off x="4741416" y="1608471"/>
                    <a:ext cx="3108960" cy="1005840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Elbow Connector 354"/>
                  <p:cNvCxnSpPr/>
                  <p:nvPr/>
                </p:nvCxnSpPr>
                <p:spPr>
                  <a:xfrm>
                    <a:off x="4741416" y="1724493"/>
                    <a:ext cx="2057400" cy="2346058"/>
                  </a:xfrm>
                  <a:prstGeom prst="bentConnector4">
                    <a:avLst>
                      <a:gd name="adj1" fmla="val 114915"/>
                      <a:gd name="adj2" fmla="val 109744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Elbow Connector 354"/>
                  <p:cNvCxnSpPr/>
                  <p:nvPr/>
                </p:nvCxnSpPr>
                <p:spPr>
                  <a:xfrm>
                    <a:off x="4735066" y="1997348"/>
                    <a:ext cx="1371600" cy="1188720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8" name="Group 381"/>
                  <p:cNvGrpSpPr/>
                  <p:nvPr/>
                </p:nvGrpSpPr>
                <p:grpSpPr>
                  <a:xfrm>
                    <a:off x="4747766" y="1885082"/>
                    <a:ext cx="1375266" cy="1852268"/>
                    <a:chOff x="4747766" y="1885082"/>
                    <a:chExt cx="1375266" cy="1852268"/>
                  </a:xfrm>
                </p:grpSpPr>
                <p:cxnSp>
                  <p:nvCxnSpPr>
                    <p:cNvPr id="182" name="Elbow Connector 354"/>
                    <p:cNvCxnSpPr/>
                    <p:nvPr/>
                  </p:nvCxnSpPr>
                  <p:spPr>
                    <a:xfrm>
                      <a:off x="4747766" y="1885082"/>
                      <a:ext cx="1188720" cy="1737360"/>
                    </a:xfrm>
                    <a:prstGeom prst="bentConnector2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" name="Elbow Connector 354"/>
                    <p:cNvCxnSpPr/>
                    <p:nvPr/>
                  </p:nvCxnSpPr>
                  <p:spPr>
                    <a:xfrm>
                      <a:off x="5940152" y="3618478"/>
                      <a:ext cx="182880" cy="118872"/>
                    </a:xfrm>
                    <a:prstGeom prst="bentConnector2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7" name="Elbow Connector 354"/>
                  <p:cNvCxnSpPr/>
                  <p:nvPr/>
                </p:nvCxnSpPr>
                <p:spPr>
                  <a:xfrm>
                    <a:off x="4743574" y="2144896"/>
                    <a:ext cx="548640" cy="1024128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90" name="Group 380"/>
                  <p:cNvGrpSpPr/>
                  <p:nvPr/>
                </p:nvGrpSpPr>
                <p:grpSpPr>
                  <a:xfrm>
                    <a:off x="4456571" y="2283222"/>
                    <a:ext cx="378443" cy="1318372"/>
                    <a:chOff x="4456571" y="2283222"/>
                    <a:chExt cx="378443" cy="1318372"/>
                  </a:xfrm>
                </p:grpSpPr>
                <p:cxnSp>
                  <p:nvCxnSpPr>
                    <p:cNvPr id="179" name="Elbow Connector 354"/>
                    <p:cNvCxnSpPr/>
                    <p:nvPr/>
                  </p:nvCxnSpPr>
                  <p:spPr>
                    <a:xfrm rot="5400000">
                      <a:off x="4330070" y="2506102"/>
                      <a:ext cx="720080" cy="274320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Elbow Connector 354"/>
                    <p:cNvCxnSpPr/>
                    <p:nvPr/>
                  </p:nvCxnSpPr>
                  <p:spPr>
                    <a:xfrm rot="5400000" flipH="1" flipV="1">
                      <a:off x="4199970" y="3253553"/>
                      <a:ext cx="604642" cy="91440"/>
                    </a:xfrm>
                    <a:prstGeom prst="bentConnector3">
                      <a:avLst>
                        <a:gd name="adj1" fmla="val 62603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" name="Straight Connector 180"/>
                    <p:cNvCxnSpPr/>
                    <p:nvPr/>
                  </p:nvCxnSpPr>
                  <p:spPr>
                    <a:xfrm flipH="1">
                      <a:off x="4743574" y="2283222"/>
                      <a:ext cx="9144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164" name="Oval 163"/>
              <p:cNvSpPr/>
              <p:nvPr/>
            </p:nvSpPr>
            <p:spPr>
              <a:xfrm>
                <a:off x="6780943" y="4277728"/>
                <a:ext cx="36576" cy="36576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1" name="TextBox 190"/>
          <p:cNvSpPr txBox="1"/>
          <p:nvPr/>
        </p:nvSpPr>
        <p:spPr>
          <a:xfrm>
            <a:off x="7358803" y="229409"/>
            <a:ext cx="3028902" cy="58477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$r7, $r1, $r2</a:t>
            </a:r>
          </a:p>
        </p:txBody>
      </p:sp>
      <p:sp>
        <p:nvSpPr>
          <p:cNvPr id="192" name="Slide Number Placeholder 1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08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576" y="5013176"/>
            <a:ext cx="8064896" cy="1440160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Step #1</a:t>
            </a:r>
            <a:r>
              <a:rPr lang="en-US" dirty="0"/>
              <a:t>: Data source and destination</a:t>
            </a:r>
          </a:p>
          <a:p>
            <a:pPr lvl="1"/>
            <a:r>
              <a:rPr lang="en-US" dirty="0"/>
              <a:t>Data starts in register block.</a:t>
            </a:r>
          </a:p>
          <a:p>
            <a:pPr lvl="1"/>
            <a:r>
              <a:rPr lang="en-US" dirty="0"/>
              <a:t>Data goes to register block.</a:t>
            </a:r>
            <a:endParaRPr lang="en-CA" dirty="0"/>
          </a:p>
        </p:txBody>
      </p:sp>
      <p:grpSp>
        <p:nvGrpSpPr>
          <p:cNvPr id="4" name="Group 189"/>
          <p:cNvGrpSpPr/>
          <p:nvPr/>
        </p:nvGrpSpPr>
        <p:grpSpPr>
          <a:xfrm>
            <a:off x="3335318" y="1233368"/>
            <a:ext cx="6073050" cy="3448508"/>
            <a:chOff x="1869037" y="1186760"/>
            <a:chExt cx="6073050" cy="3448508"/>
          </a:xfrm>
        </p:grpSpPr>
        <p:grpSp>
          <p:nvGrpSpPr>
            <p:cNvPr id="5" name="Group 3"/>
            <p:cNvGrpSpPr/>
            <p:nvPr/>
          </p:nvGrpSpPr>
          <p:grpSpPr>
            <a:xfrm>
              <a:off x="4696964" y="2875653"/>
              <a:ext cx="2332834" cy="1166027"/>
              <a:chOff x="4696964" y="3055061"/>
              <a:chExt cx="2332834" cy="1166027"/>
            </a:xfrm>
          </p:grpSpPr>
          <p:grpSp>
            <p:nvGrpSpPr>
              <p:cNvPr id="6" name="Group 25"/>
              <p:cNvGrpSpPr/>
              <p:nvPr/>
            </p:nvGrpSpPr>
            <p:grpSpPr>
              <a:xfrm>
                <a:off x="4696964" y="3055061"/>
                <a:ext cx="748658" cy="1065441"/>
                <a:chOff x="4490466" y="3083639"/>
                <a:chExt cx="748658" cy="1065441"/>
              </a:xfrm>
            </p:grpSpPr>
            <p:sp>
              <p:nvSpPr>
                <p:cNvPr id="39" name="Rectangle 6"/>
                <p:cNvSpPr/>
                <p:nvPr/>
              </p:nvSpPr>
              <p:spPr>
                <a:xfrm>
                  <a:off x="4499992" y="3212976"/>
                  <a:ext cx="720080" cy="936104"/>
                </a:xfrm>
                <a:prstGeom prst="rect">
                  <a:avLst/>
                </a:prstGeom>
                <a:solidFill>
                  <a:srgbClr val="002060"/>
                </a:solidFill>
                <a:ln w="28575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TextBox 7"/>
                <p:cNvSpPr txBox="1"/>
                <p:nvPr/>
              </p:nvSpPr>
              <p:spPr>
                <a:xfrm>
                  <a:off x="4548185" y="3232028"/>
                  <a:ext cx="288032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</a:t>
                  </a: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</a:t>
                  </a: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 1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1" name="TextBox 8"/>
                <p:cNvSpPr txBox="1"/>
                <p:nvPr/>
              </p:nvSpPr>
              <p:spPr>
                <a:xfrm>
                  <a:off x="4548185" y="3441590"/>
                  <a:ext cx="288032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</a:t>
                  </a: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</a:t>
                  </a: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 2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2" name="TextBox 9"/>
                <p:cNvSpPr txBox="1"/>
                <p:nvPr/>
              </p:nvSpPr>
              <p:spPr>
                <a:xfrm>
                  <a:off x="4548185" y="3674519"/>
                  <a:ext cx="288032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Write </a:t>
                  </a: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</a:t>
                  </a: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 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3" name="TextBox 10"/>
                <p:cNvSpPr txBox="1"/>
                <p:nvPr/>
              </p:nvSpPr>
              <p:spPr>
                <a:xfrm>
                  <a:off x="4548185" y="3898370"/>
                  <a:ext cx="288032" cy="250710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Write data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4" name="TextBox 11"/>
                <p:cNvSpPr txBox="1"/>
                <p:nvPr/>
              </p:nvSpPr>
              <p:spPr>
                <a:xfrm>
                  <a:off x="4941566" y="3356992"/>
                  <a:ext cx="297558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data 1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5" name="TextBox 12"/>
                <p:cNvSpPr txBox="1"/>
                <p:nvPr/>
              </p:nvSpPr>
              <p:spPr>
                <a:xfrm>
                  <a:off x="4932040" y="3686835"/>
                  <a:ext cx="297558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data 2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4490466" y="3083639"/>
                  <a:ext cx="451100" cy="132344"/>
                </a:xfrm>
                <a:prstGeom prst="rect">
                  <a:avLst/>
                </a:prstGeom>
                <a:noFill/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txBody>
                <a:bodyPr wrap="square" lIns="27432" tIns="27432" rIns="27432" bIns="27432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Registers</a:t>
                  </a:r>
                  <a:endParaRPr kumimoji="0" lang="en-CA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grpSp>
            <p:nvGrpSpPr>
              <p:cNvPr id="9" name="Group 39"/>
              <p:cNvGrpSpPr/>
              <p:nvPr/>
            </p:nvGrpSpPr>
            <p:grpSpPr>
              <a:xfrm>
                <a:off x="6045304" y="3140968"/>
                <a:ext cx="984494" cy="1080120"/>
                <a:chOff x="6045304" y="3140968"/>
                <a:chExt cx="984494" cy="1080120"/>
              </a:xfrm>
            </p:grpSpPr>
            <p:grpSp>
              <p:nvGrpSpPr>
                <p:cNvPr id="10" name="Group 24"/>
                <p:cNvGrpSpPr/>
                <p:nvPr/>
              </p:nvGrpSpPr>
              <p:grpSpPr>
                <a:xfrm>
                  <a:off x="6372200" y="3140968"/>
                  <a:ext cx="657598" cy="942975"/>
                  <a:chOff x="6372200" y="3140968"/>
                  <a:chExt cx="657598" cy="942975"/>
                </a:xfrm>
              </p:grpSpPr>
              <p:grpSp>
                <p:nvGrpSpPr>
                  <p:cNvPr id="19" name="Group 20"/>
                  <p:cNvGrpSpPr/>
                  <p:nvPr/>
                </p:nvGrpSpPr>
                <p:grpSpPr>
                  <a:xfrm>
                    <a:off x="6372200" y="3140968"/>
                    <a:ext cx="657598" cy="942975"/>
                    <a:chOff x="6372200" y="3140968"/>
                    <a:chExt cx="657598" cy="942975"/>
                  </a:xfrm>
                </p:grpSpPr>
                <p:sp>
                  <p:nvSpPr>
                    <p:cNvPr id="34" name="Freeform 33"/>
                    <p:cNvSpPr/>
                    <p:nvPr/>
                  </p:nvSpPr>
                  <p:spPr>
                    <a:xfrm>
                      <a:off x="6372200" y="3140968"/>
                      <a:ext cx="590550" cy="942975"/>
                    </a:xfrm>
                    <a:custGeom>
                      <a:avLst/>
                      <a:gdLst>
                        <a:gd name="connsiteX0" fmla="*/ 0 w 590550"/>
                        <a:gd name="connsiteY0" fmla="*/ 0 h 942975"/>
                        <a:gd name="connsiteX1" fmla="*/ 590550 w 590550"/>
                        <a:gd name="connsiteY1" fmla="*/ 295275 h 942975"/>
                        <a:gd name="connsiteX2" fmla="*/ 590550 w 590550"/>
                        <a:gd name="connsiteY2" fmla="*/ 652463 h 942975"/>
                        <a:gd name="connsiteX3" fmla="*/ 4763 w 590550"/>
                        <a:gd name="connsiteY3" fmla="*/ 942975 h 942975"/>
                        <a:gd name="connsiteX4" fmla="*/ 4763 w 590550"/>
                        <a:gd name="connsiteY4" fmla="*/ 600075 h 942975"/>
                        <a:gd name="connsiteX5" fmla="*/ 142875 w 590550"/>
                        <a:gd name="connsiteY5" fmla="*/ 471488 h 942975"/>
                        <a:gd name="connsiteX6" fmla="*/ 4763 w 590550"/>
                        <a:gd name="connsiteY6" fmla="*/ 338138 h 942975"/>
                        <a:gd name="connsiteX7" fmla="*/ 0 w 590550"/>
                        <a:gd name="connsiteY7" fmla="*/ 0 h 9429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90550" h="942975">
                          <a:moveTo>
                            <a:pt x="0" y="0"/>
                          </a:moveTo>
                          <a:lnTo>
                            <a:pt x="590550" y="295275"/>
                          </a:lnTo>
                          <a:lnTo>
                            <a:pt x="590550" y="652463"/>
                          </a:lnTo>
                          <a:lnTo>
                            <a:pt x="4763" y="942975"/>
                          </a:lnTo>
                          <a:lnTo>
                            <a:pt x="4763" y="600075"/>
                          </a:lnTo>
                          <a:lnTo>
                            <a:pt x="142875" y="471488"/>
                          </a:lnTo>
                          <a:lnTo>
                            <a:pt x="4763" y="338138"/>
                          </a:lnTo>
                          <a:cubicBezTo>
                            <a:pt x="3175" y="225425"/>
                            <a:pt x="1588" y="112713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6732240" y="3509392"/>
                      <a:ext cx="297558" cy="2507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ALU result</a:t>
                      </a:r>
                      <a:endParaRPr kumimoji="0" lang="en-CA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  <p:sp>
                  <p:nvSpPr>
                    <p:cNvPr id="36" name="TextBox 16"/>
                    <p:cNvSpPr txBox="1"/>
                    <p:nvPr/>
                  </p:nvSpPr>
                  <p:spPr>
                    <a:xfrm>
                      <a:off x="6592987" y="3299273"/>
                      <a:ext cx="207640" cy="17376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Zero</a:t>
                      </a:r>
                      <a:endParaRPr kumimoji="0" lang="en-CA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  <p:sp>
                  <p:nvSpPr>
                    <p:cNvPr id="37" name="TextBox 18"/>
                    <p:cNvSpPr txBox="1"/>
                    <p:nvPr/>
                  </p:nvSpPr>
                  <p:spPr>
                    <a:xfrm>
                      <a:off x="6405541" y="3251080"/>
                      <a:ext cx="110675" cy="1692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A</a:t>
                      </a:r>
                      <a:endParaRPr kumimoji="0" lang="en-CA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6405541" y="3827900"/>
                      <a:ext cx="110675" cy="1692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B</a:t>
                      </a:r>
                      <a:endParaRPr kumimoji="0" lang="en-CA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</p:grpSp>
              <p:sp>
                <p:nvSpPr>
                  <p:cNvPr id="33" name="TextBox 32"/>
                  <p:cNvSpPr txBox="1"/>
                  <p:nvPr/>
                </p:nvSpPr>
                <p:spPr>
                  <a:xfrm rot="20031920">
                    <a:off x="6660472" y="3893870"/>
                    <a:ext cx="228600" cy="132344"/>
                  </a:xfrm>
                  <a:prstGeom prst="rect">
                    <a:avLst/>
                  </a:prstGeom>
                  <a:noFill/>
                  <a:ln w="12700"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txBody>
                  <a:bodyPr wrap="square" lIns="27432" tIns="27432" rIns="27432" bIns="27432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ALU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grpSp>
              <p:nvGrpSpPr>
                <p:cNvPr id="20" name="Group 29"/>
                <p:cNvGrpSpPr/>
                <p:nvPr/>
              </p:nvGrpSpPr>
              <p:grpSpPr>
                <a:xfrm>
                  <a:off x="6045304" y="3179635"/>
                  <a:ext cx="182880" cy="360040"/>
                  <a:chOff x="5651923" y="3212976"/>
                  <a:chExt cx="182880" cy="360040"/>
                </a:xfrm>
              </p:grpSpPr>
              <p:sp>
                <p:nvSpPr>
                  <p:cNvPr id="29" name="Trapezoid 28"/>
                  <p:cNvSpPr/>
                  <p:nvPr/>
                </p:nvSpPr>
                <p:spPr>
                  <a:xfrm rot="5400000">
                    <a:off x="5563343" y="3301556"/>
                    <a:ext cx="360040" cy="182880"/>
                  </a:xfrm>
                  <a:prstGeom prst="trapezoid">
                    <a:avLst/>
                  </a:prstGeom>
                  <a:solidFill>
                    <a:srgbClr val="002060"/>
                  </a:solidFill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5681261" y="3227265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0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680698" y="3375435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1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grpSp>
              <p:nvGrpSpPr>
                <p:cNvPr id="21" name="Group 35"/>
                <p:cNvGrpSpPr/>
                <p:nvPr/>
              </p:nvGrpSpPr>
              <p:grpSpPr>
                <a:xfrm>
                  <a:off x="6045304" y="3717032"/>
                  <a:ext cx="182880" cy="504056"/>
                  <a:chOff x="5652120" y="3573016"/>
                  <a:chExt cx="182880" cy="504056"/>
                </a:xfrm>
              </p:grpSpPr>
              <p:sp>
                <p:nvSpPr>
                  <p:cNvPr id="24" name="Trapezoid 23"/>
                  <p:cNvSpPr/>
                  <p:nvPr/>
                </p:nvSpPr>
                <p:spPr>
                  <a:xfrm rot="5400000">
                    <a:off x="5491532" y="3733604"/>
                    <a:ext cx="504056" cy="182880"/>
                  </a:xfrm>
                  <a:prstGeom prst="trapezoid">
                    <a:avLst/>
                  </a:prstGeom>
                  <a:solidFill>
                    <a:srgbClr val="002060"/>
                  </a:solidFill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5681458" y="3587305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0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5680895" y="3672993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1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5676498" y="3768283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2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5675935" y="3858734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3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cxnSp>
              <p:nvCxnSpPr>
                <p:cNvPr id="22" name="Straight Arrow Connector 21"/>
                <p:cNvCxnSpPr/>
                <p:nvPr/>
              </p:nvCxnSpPr>
              <p:spPr>
                <a:xfrm flipV="1">
                  <a:off x="6228184" y="3894389"/>
                  <a:ext cx="144016" cy="0"/>
                </a:xfrm>
                <a:prstGeom prst="straightConnector1">
                  <a:avLst/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6228184" y="3309362"/>
                  <a:ext cx="144016" cy="0"/>
                </a:xfrm>
                <a:prstGeom prst="straightConnector1">
                  <a:avLst/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Straight Arrow Connector 6"/>
              <p:cNvCxnSpPr/>
              <p:nvPr/>
            </p:nvCxnSpPr>
            <p:spPr>
              <a:xfrm flipV="1">
                <a:off x="5892522" y="3889626"/>
                <a:ext cx="144016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5815188" y="3802720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4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grpSp>
            <p:nvGrpSpPr>
              <p:cNvPr id="32" name="Group 47"/>
              <p:cNvGrpSpPr/>
              <p:nvPr/>
            </p:nvGrpSpPr>
            <p:grpSpPr>
              <a:xfrm>
                <a:off x="5570586" y="3284984"/>
                <a:ext cx="144016" cy="288032"/>
                <a:chOff x="5364088" y="3212976"/>
                <a:chExt cx="144016" cy="288032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5364088" y="3212976"/>
                  <a:ext cx="144016" cy="288032"/>
                </a:xfrm>
                <a:prstGeom prst="rect">
                  <a:avLst/>
                </a:prstGeom>
                <a:solidFill>
                  <a:srgbClr val="002060"/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5364088" y="3284984"/>
                  <a:ext cx="135632" cy="173766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A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5570586" y="3645024"/>
                <a:ext cx="144016" cy="288032"/>
                <a:chOff x="5364088" y="3645024"/>
                <a:chExt cx="144016" cy="288032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5364088" y="3645024"/>
                  <a:ext cx="144016" cy="288032"/>
                </a:xfrm>
                <a:prstGeom prst="rect">
                  <a:avLst/>
                </a:prstGeom>
                <a:solidFill>
                  <a:srgbClr val="002060"/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5364088" y="3717032"/>
                  <a:ext cx="135632" cy="173766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B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 flipV="1">
                <a:off x="5714602" y="3798566"/>
                <a:ext cx="320040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5714602" y="3424237"/>
                <a:ext cx="320040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5426570" y="3789040"/>
                <a:ext cx="144016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5431333" y="3429000"/>
                <a:ext cx="144016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46"/>
            <p:cNvGrpSpPr/>
            <p:nvPr/>
          </p:nvGrpSpPr>
          <p:grpSpPr>
            <a:xfrm>
              <a:off x="3491880" y="2817544"/>
              <a:ext cx="523108" cy="1107115"/>
              <a:chOff x="3914402" y="3179245"/>
              <a:chExt cx="523108" cy="1107115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3923928" y="3179245"/>
                <a:ext cx="513582" cy="897827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938217" y="3203450"/>
                <a:ext cx="460626" cy="2507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[31-26]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914402" y="4077072"/>
                <a:ext cx="432048" cy="209288"/>
              </a:xfrm>
              <a:prstGeom prst="rect">
                <a:avLst/>
              </a:prstGeom>
              <a:noFill/>
              <a:ln w="127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txBody>
              <a:bodyPr wrap="square" lIns="27432" tIns="27432" rIns="27432" bIns="27432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 Register</a:t>
                </a:r>
                <a:endParaRPr kumimoji="0" lang="en-CA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938217" y="3394314"/>
                <a:ext cx="460626" cy="2507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[25-21]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938217" y="3573016"/>
                <a:ext cx="460626" cy="2507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[20-16]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938217" y="3763880"/>
                <a:ext cx="460626" cy="2507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[15-0]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59" name="Group 53"/>
            <p:cNvGrpSpPr/>
            <p:nvPr/>
          </p:nvGrpSpPr>
          <p:grpSpPr>
            <a:xfrm>
              <a:off x="4389120" y="3403134"/>
              <a:ext cx="164592" cy="360040"/>
              <a:chOff x="4389120" y="3573016"/>
              <a:chExt cx="182880" cy="360040"/>
            </a:xfrm>
          </p:grpSpPr>
          <p:sp>
            <p:nvSpPr>
              <p:cNvPr id="55" name="Trapezoid 54"/>
              <p:cNvSpPr/>
              <p:nvPr/>
            </p:nvSpPr>
            <p:spPr>
              <a:xfrm rot="5400000">
                <a:off x="4300540" y="3661596"/>
                <a:ext cx="360040" cy="182880"/>
              </a:xfrm>
              <a:prstGeom prst="trapezoid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429606" y="359206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429042" y="374023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58" name="Straight Arrow Connector 57"/>
            <p:cNvCxnSpPr/>
            <p:nvPr/>
          </p:nvCxnSpPr>
          <p:spPr>
            <a:xfrm flipV="1">
              <a:off x="4552948" y="3566765"/>
              <a:ext cx="144016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58"/>
            <p:cNvGrpSpPr/>
            <p:nvPr/>
          </p:nvGrpSpPr>
          <p:grpSpPr>
            <a:xfrm>
              <a:off x="4355976" y="3921479"/>
              <a:ext cx="164592" cy="360040"/>
              <a:chOff x="4389120" y="3573016"/>
              <a:chExt cx="182880" cy="360040"/>
            </a:xfrm>
          </p:grpSpPr>
          <p:sp>
            <p:nvSpPr>
              <p:cNvPr id="60" name="Trapezoid 59"/>
              <p:cNvSpPr/>
              <p:nvPr/>
            </p:nvSpPr>
            <p:spPr>
              <a:xfrm rot="5400000">
                <a:off x="4300540" y="3661596"/>
                <a:ext cx="360040" cy="182880"/>
              </a:xfrm>
              <a:prstGeom prst="trapezoid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429606" y="359206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429042" y="374023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63" name="Elbow Connector 62"/>
            <p:cNvCxnSpPr/>
            <p:nvPr/>
          </p:nvCxnSpPr>
          <p:spPr>
            <a:xfrm flipV="1">
              <a:off x="4520568" y="3801841"/>
              <a:ext cx="182880" cy="27432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4005462" y="3129391"/>
              <a:ext cx="68580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4005462" y="3321600"/>
              <a:ext cx="68580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86"/>
            <p:cNvCxnSpPr/>
            <p:nvPr/>
          </p:nvCxnSpPr>
          <p:spPr>
            <a:xfrm rot="16200000" flipH="1">
              <a:off x="4245104" y="3360465"/>
              <a:ext cx="182880" cy="105151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Elbow Connector 66"/>
            <p:cNvCxnSpPr/>
            <p:nvPr/>
          </p:nvCxnSpPr>
          <p:spPr>
            <a:xfrm>
              <a:off x="4019751" y="3513246"/>
              <a:ext cx="365760" cy="137160"/>
            </a:xfrm>
            <a:prstGeom prst="bentConnector3">
              <a:avLst>
                <a:gd name="adj1" fmla="val 19251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67"/>
            <p:cNvGrpSpPr/>
            <p:nvPr/>
          </p:nvGrpSpPr>
          <p:grpSpPr>
            <a:xfrm>
              <a:off x="3626370" y="4059712"/>
              <a:ext cx="360040" cy="323165"/>
              <a:chOff x="3563888" y="4278807"/>
              <a:chExt cx="360040" cy="323165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3563888" y="4293096"/>
                <a:ext cx="360040" cy="288032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563888" y="4278807"/>
                <a:ext cx="360040" cy="323165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Memory data register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71" name="Straight Arrow Connector 70"/>
            <p:cNvCxnSpPr/>
            <p:nvPr/>
          </p:nvCxnSpPr>
          <p:spPr>
            <a:xfrm flipV="1">
              <a:off x="3991173" y="4171407"/>
              <a:ext cx="36576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2555776" y="3033568"/>
              <a:ext cx="648072" cy="734369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800378" y="3268644"/>
              <a:ext cx="360040" cy="24731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Memory data</a:t>
              </a:r>
              <a:endPara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555776" y="3763174"/>
              <a:ext cx="411480" cy="132344"/>
            </a:xfrm>
            <a:prstGeom prst="rect">
              <a:avLst/>
            </a:prstGeom>
            <a:noFill/>
            <a:ln w="12700"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lIns="27432" tIns="27432" rIns="27432" bIns="27432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Memory</a:t>
              </a:r>
              <a:endParaRPr kumimoji="0" lang="en-CA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589117" y="3110902"/>
              <a:ext cx="360040" cy="17036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Address</a:t>
              </a:r>
              <a:endPara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589680" y="3453553"/>
              <a:ext cx="254128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Write data</a:t>
              </a:r>
              <a:endPara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flipV="1">
              <a:off x="3208611" y="3403134"/>
              <a:ext cx="27432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Elbow Connector 77"/>
            <p:cNvCxnSpPr/>
            <p:nvPr/>
          </p:nvCxnSpPr>
          <p:spPr>
            <a:xfrm>
              <a:off x="3203848" y="3400753"/>
              <a:ext cx="422522" cy="864992"/>
            </a:xfrm>
            <a:prstGeom prst="bentConnector3">
              <a:avLst>
                <a:gd name="adj1" fmla="val 30838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78"/>
            <p:cNvGrpSpPr/>
            <p:nvPr/>
          </p:nvGrpSpPr>
          <p:grpSpPr>
            <a:xfrm>
              <a:off x="7308303" y="3354753"/>
              <a:ext cx="283269" cy="259499"/>
              <a:chOff x="7164288" y="3573016"/>
              <a:chExt cx="432048" cy="186188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7164288" y="3573016"/>
                <a:ext cx="432048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7188666" y="3582542"/>
                <a:ext cx="360041" cy="17666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ALU Out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82" name="Straight Arrow Connector 81"/>
            <p:cNvCxnSpPr/>
            <p:nvPr/>
          </p:nvCxnSpPr>
          <p:spPr>
            <a:xfrm flipV="1">
              <a:off x="6962553" y="3432275"/>
              <a:ext cx="338328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82"/>
            <p:cNvGrpSpPr/>
            <p:nvPr/>
          </p:nvGrpSpPr>
          <p:grpSpPr>
            <a:xfrm>
              <a:off x="7759207" y="2409311"/>
              <a:ext cx="182880" cy="432048"/>
              <a:chOff x="7773496" y="2708920"/>
              <a:chExt cx="182880" cy="432048"/>
            </a:xfrm>
          </p:grpSpPr>
          <p:sp>
            <p:nvSpPr>
              <p:cNvPr id="84" name="Trapezoid 83"/>
              <p:cNvSpPr/>
              <p:nvPr/>
            </p:nvSpPr>
            <p:spPr>
              <a:xfrm rot="5400000">
                <a:off x="7648912" y="2833504"/>
                <a:ext cx="432048" cy="182880"/>
              </a:xfrm>
              <a:prstGeom prst="trapezoid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802834" y="2732735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802271" y="2827949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7797874" y="2932765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2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93" name="Group 87"/>
            <p:cNvGrpSpPr/>
            <p:nvPr/>
          </p:nvGrpSpPr>
          <p:grpSpPr>
            <a:xfrm>
              <a:off x="6165321" y="2633805"/>
              <a:ext cx="480053" cy="182880"/>
              <a:chOff x="7156521" y="3573016"/>
              <a:chExt cx="360040" cy="182880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7156521" y="3582542"/>
                <a:ext cx="360040" cy="1692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Shift left 2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91" name="Straight Arrow Connector 90"/>
            <p:cNvCxnSpPr/>
            <p:nvPr/>
          </p:nvCxnSpPr>
          <p:spPr>
            <a:xfrm flipV="1">
              <a:off x="6635196" y="2728071"/>
              <a:ext cx="1124712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Elbow Connector 91"/>
            <p:cNvCxnSpPr>
              <a:stCxn id="80" idx="3"/>
              <a:endCxn id="84" idx="2"/>
            </p:cNvCxnSpPr>
            <p:nvPr/>
          </p:nvCxnSpPr>
          <p:spPr>
            <a:xfrm flipV="1">
              <a:off x="7591572" y="2625335"/>
              <a:ext cx="167635" cy="85685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92"/>
            <p:cNvGrpSpPr/>
            <p:nvPr/>
          </p:nvGrpSpPr>
          <p:grpSpPr>
            <a:xfrm>
              <a:off x="2248692" y="3033568"/>
              <a:ext cx="164592" cy="360040"/>
              <a:chOff x="4389120" y="3573016"/>
              <a:chExt cx="182880" cy="360040"/>
            </a:xfrm>
          </p:grpSpPr>
          <p:sp>
            <p:nvSpPr>
              <p:cNvPr id="94" name="Trapezoid 93"/>
              <p:cNvSpPr/>
              <p:nvPr/>
            </p:nvSpPr>
            <p:spPr>
              <a:xfrm rot="5400000">
                <a:off x="4300540" y="3661596"/>
                <a:ext cx="360040" cy="182880"/>
              </a:xfrm>
              <a:prstGeom prst="trapezoid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429606" y="359206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4429042" y="374023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97" name="Straight Arrow Connector 96"/>
            <p:cNvCxnSpPr/>
            <p:nvPr/>
          </p:nvCxnSpPr>
          <p:spPr>
            <a:xfrm flipV="1">
              <a:off x="2416523" y="3187110"/>
              <a:ext cx="13716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Group 97"/>
            <p:cNvGrpSpPr/>
            <p:nvPr/>
          </p:nvGrpSpPr>
          <p:grpSpPr>
            <a:xfrm rot="16200000">
              <a:off x="1724480" y="3057924"/>
              <a:ext cx="480053" cy="190939"/>
              <a:chOff x="7160095" y="3573016"/>
              <a:chExt cx="360040" cy="190939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7160095" y="3590189"/>
                <a:ext cx="360040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PC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101" name="Straight Arrow Connector 100"/>
            <p:cNvCxnSpPr/>
            <p:nvPr/>
          </p:nvCxnSpPr>
          <p:spPr>
            <a:xfrm flipV="1">
              <a:off x="2058013" y="3129391"/>
              <a:ext cx="18288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lbow Connector 101"/>
            <p:cNvCxnSpPr/>
            <p:nvPr/>
          </p:nvCxnSpPr>
          <p:spPr>
            <a:xfrm>
              <a:off x="3707904" y="2601520"/>
              <a:ext cx="2323308" cy="485004"/>
            </a:xfrm>
            <a:prstGeom prst="bentConnector3">
              <a:avLst>
                <a:gd name="adj1" fmla="val 92228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hape 102"/>
            <p:cNvCxnSpPr/>
            <p:nvPr/>
          </p:nvCxnSpPr>
          <p:spPr>
            <a:xfrm flipV="1">
              <a:off x="5854738" y="2726188"/>
              <a:ext cx="1175060" cy="182880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5834240" y="2888426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7012274" y="2708960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06" name="Elbow Connector 157"/>
            <p:cNvCxnSpPr/>
            <p:nvPr/>
          </p:nvCxnSpPr>
          <p:spPr>
            <a:xfrm rot="10800000" flipV="1">
              <a:off x="2123729" y="2598837"/>
              <a:ext cx="1734810" cy="512064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2106204" y="3112430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08" name="Elbow Connector 107"/>
            <p:cNvCxnSpPr/>
            <p:nvPr/>
          </p:nvCxnSpPr>
          <p:spPr>
            <a:xfrm rot="10800000">
              <a:off x="2236808" y="3285595"/>
              <a:ext cx="5431536" cy="1332148"/>
            </a:xfrm>
            <a:prstGeom prst="bentConnector3">
              <a:avLst>
                <a:gd name="adj1" fmla="val 102389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7677870" y="3465618"/>
              <a:ext cx="0" cy="1161288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7658255" y="3467144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1" name="Elbow Connector 191"/>
            <p:cNvCxnSpPr/>
            <p:nvPr/>
          </p:nvCxnSpPr>
          <p:spPr>
            <a:xfrm rot="5400000" flipH="1" flipV="1">
              <a:off x="3990216" y="4245902"/>
              <a:ext cx="594360" cy="137160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4201871" y="459869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3319286" y="3386173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4273879" y="3302548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5" name="Elbow Connector 114"/>
            <p:cNvCxnSpPr/>
            <p:nvPr/>
          </p:nvCxnSpPr>
          <p:spPr>
            <a:xfrm flipV="1">
              <a:off x="4031336" y="2721158"/>
              <a:ext cx="2148840" cy="792088"/>
            </a:xfrm>
            <a:prstGeom prst="bentConnector3">
              <a:avLst>
                <a:gd name="adj1" fmla="val 268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/>
            <p:cNvSpPr/>
            <p:nvPr/>
          </p:nvSpPr>
          <p:spPr>
            <a:xfrm>
              <a:off x="4072707" y="349152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4154241" y="2721158"/>
              <a:ext cx="0" cy="594360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4216723" y="2727240"/>
              <a:ext cx="0" cy="411480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/>
            <p:cNvSpPr/>
            <p:nvPr/>
          </p:nvSpPr>
          <p:spPr>
            <a:xfrm>
              <a:off x="4140515" y="3302548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4202434" y="311510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4136717" y="2706869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4202434" y="270743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3" name="Elbow Connector 252"/>
            <p:cNvCxnSpPr/>
            <p:nvPr/>
          </p:nvCxnSpPr>
          <p:spPr>
            <a:xfrm flipH="1" flipV="1">
              <a:off x="2551576" y="3571901"/>
              <a:ext cx="3172968" cy="47257"/>
            </a:xfrm>
            <a:prstGeom prst="bentConnector5">
              <a:avLst>
                <a:gd name="adj1" fmla="val -1371"/>
                <a:gd name="adj2" fmla="val -1957397"/>
                <a:gd name="adj3" fmla="val 107315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/>
            <p:cNvSpPr/>
            <p:nvPr/>
          </p:nvSpPr>
          <p:spPr>
            <a:xfrm>
              <a:off x="5752706" y="3600106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5" name="Elbow Connector 124"/>
            <p:cNvCxnSpPr/>
            <p:nvPr/>
          </p:nvCxnSpPr>
          <p:spPr>
            <a:xfrm flipV="1">
              <a:off x="7173814" y="2515223"/>
              <a:ext cx="576062" cy="360039"/>
            </a:xfrm>
            <a:prstGeom prst="bentConnector3">
              <a:avLst>
                <a:gd name="adj1" fmla="val -431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hape 269"/>
            <p:cNvCxnSpPr/>
            <p:nvPr/>
          </p:nvCxnSpPr>
          <p:spPr>
            <a:xfrm rot="5400000" flipH="1" flipV="1">
              <a:off x="6820341" y="3075195"/>
              <a:ext cx="548640" cy="14877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/>
            <p:cNvSpPr/>
            <p:nvPr/>
          </p:nvSpPr>
          <p:spPr>
            <a:xfrm>
              <a:off x="7005983" y="3414751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8" name="Elbow Connector 272"/>
            <p:cNvCxnSpPr>
              <a:stCxn id="84" idx="0"/>
              <a:endCxn id="100" idx="0"/>
            </p:cNvCxnSpPr>
            <p:nvPr/>
          </p:nvCxnSpPr>
          <p:spPr>
            <a:xfrm flipH="1">
              <a:off x="1886211" y="2625335"/>
              <a:ext cx="6055876" cy="528059"/>
            </a:xfrm>
            <a:prstGeom prst="bentConnector5">
              <a:avLst>
                <a:gd name="adj1" fmla="val -1730"/>
                <a:gd name="adj2" fmla="val -54188"/>
                <a:gd name="adj3" fmla="val 102202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oup 128"/>
            <p:cNvGrpSpPr/>
            <p:nvPr/>
          </p:nvGrpSpPr>
          <p:grpSpPr>
            <a:xfrm>
              <a:off x="3502357" y="1197414"/>
              <a:ext cx="1801040" cy="1773672"/>
              <a:chOff x="3502357" y="1376822"/>
              <a:chExt cx="1801040" cy="1773672"/>
            </a:xfrm>
          </p:grpSpPr>
          <p:sp>
            <p:nvSpPr>
              <p:cNvPr id="130" name="Rounded Rectangle 129"/>
              <p:cNvSpPr/>
              <p:nvPr/>
            </p:nvSpPr>
            <p:spPr>
              <a:xfrm>
                <a:off x="4206323" y="1445871"/>
                <a:ext cx="525038" cy="959745"/>
              </a:xfrm>
              <a:prstGeom prst="roundRect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grpSp>
            <p:nvGrpSpPr>
              <p:cNvPr id="132" name="Group 386"/>
              <p:cNvGrpSpPr/>
              <p:nvPr/>
            </p:nvGrpSpPr>
            <p:grpSpPr>
              <a:xfrm>
                <a:off x="3502357" y="1376822"/>
                <a:ext cx="1801040" cy="1773672"/>
                <a:chOff x="3502357" y="1376822"/>
                <a:chExt cx="1801040" cy="1773672"/>
              </a:xfrm>
            </p:grpSpPr>
            <p:grpSp>
              <p:nvGrpSpPr>
                <p:cNvPr id="149" name="Group 384"/>
                <p:cNvGrpSpPr/>
                <p:nvPr/>
              </p:nvGrpSpPr>
              <p:grpSpPr>
                <a:xfrm>
                  <a:off x="3502357" y="1376822"/>
                  <a:ext cx="1801040" cy="1010006"/>
                  <a:chOff x="3502357" y="1376822"/>
                  <a:chExt cx="1801040" cy="1010006"/>
                </a:xfrm>
              </p:grpSpPr>
              <p:sp>
                <p:nvSpPr>
                  <p:cNvPr id="136" name="TextBox 135"/>
                  <p:cNvSpPr txBox="1"/>
                  <p:nvPr/>
                </p:nvSpPr>
                <p:spPr>
                  <a:xfrm>
                    <a:off x="3502357" y="1376822"/>
                    <a:ext cx="784190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PCWriteCond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37" name="TextBox 136"/>
                  <p:cNvSpPr txBox="1"/>
                  <p:nvPr/>
                </p:nvSpPr>
                <p:spPr>
                  <a:xfrm>
                    <a:off x="3674855" y="1518530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PCWrite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38" name="TextBox 137"/>
                  <p:cNvSpPr txBox="1"/>
                  <p:nvPr/>
                </p:nvSpPr>
                <p:spPr>
                  <a:xfrm>
                    <a:off x="3820110" y="1647253"/>
                    <a:ext cx="402675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IorD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39" name="TextBox 138"/>
                  <p:cNvSpPr txBox="1"/>
                  <p:nvPr/>
                </p:nvSpPr>
                <p:spPr>
                  <a:xfrm>
                    <a:off x="3674856" y="1783288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MemRead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3647605" y="1915666"/>
                    <a:ext cx="620683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MemWrite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3630483" y="2048045"/>
                    <a:ext cx="620683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MemtoReg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3668505" y="2186773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IRWrite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4682714" y="1459913"/>
                    <a:ext cx="620683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PCSource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4" name="TextBox 143"/>
                  <p:cNvSpPr txBox="1"/>
                  <p:nvPr/>
                </p:nvSpPr>
                <p:spPr>
                  <a:xfrm>
                    <a:off x="4694155" y="1582285"/>
                    <a:ext cx="457177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ALUOp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4682975" y="1724671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ALUSrcB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4682975" y="1857050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ALUSrcA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4679540" y="1989428"/>
                    <a:ext cx="620683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RegWrite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4682328" y="2121807"/>
                    <a:ext cx="511679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RegDst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sp>
              <p:nvSpPr>
                <p:cNvPr id="133" name="TextBox 132"/>
                <p:cNvSpPr txBox="1"/>
                <p:nvPr/>
              </p:nvSpPr>
              <p:spPr>
                <a:xfrm>
                  <a:off x="4227217" y="2231720"/>
                  <a:ext cx="511679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Opcode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4268553" y="1448930"/>
                  <a:ext cx="393944" cy="23698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txBody>
                <a:bodyPr wrap="square" lIns="27432" tIns="54864" rIns="27432" bIns="27432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Control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Unit</a:t>
                  </a:r>
                  <a:endParaRPr kumimoji="0" lang="en-CA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cxnSp>
              <p:nvCxnSpPr>
                <p:cNvPr id="135" name="Elbow Connector 134"/>
                <p:cNvCxnSpPr/>
                <p:nvPr/>
              </p:nvCxnSpPr>
              <p:spPr>
                <a:xfrm rot="5400000" flipH="1" flipV="1">
                  <a:off x="3879003" y="2546366"/>
                  <a:ext cx="735352" cy="472904"/>
                </a:xfrm>
                <a:prstGeom prst="bentConnector3">
                  <a:avLst>
                    <a:gd name="adj1" fmla="val 1426"/>
                  </a:avLst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2" name="Group 148"/>
            <p:cNvGrpSpPr/>
            <p:nvPr/>
          </p:nvGrpSpPr>
          <p:grpSpPr>
            <a:xfrm>
              <a:off x="5224835" y="4219037"/>
              <a:ext cx="480053" cy="182880"/>
              <a:chOff x="7156521" y="3573016"/>
              <a:chExt cx="360040" cy="182880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7156521" y="3582542"/>
                <a:ext cx="360040" cy="1692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Shift left 2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162" name="Group 151"/>
            <p:cNvGrpSpPr/>
            <p:nvPr/>
          </p:nvGrpSpPr>
          <p:grpSpPr>
            <a:xfrm>
              <a:off x="4716016" y="4183380"/>
              <a:ext cx="360040" cy="246222"/>
              <a:chOff x="7156521" y="3571164"/>
              <a:chExt cx="360040" cy="196062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7156521" y="3571164"/>
                <a:ext cx="360040" cy="19606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Sign extend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155" name="Elbow Connector 293"/>
            <p:cNvCxnSpPr/>
            <p:nvPr/>
          </p:nvCxnSpPr>
          <p:spPr>
            <a:xfrm rot="16200000" flipH="1">
              <a:off x="4025780" y="3639476"/>
              <a:ext cx="755450" cy="625021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 flipV="1">
              <a:off x="5071293" y="4300571"/>
              <a:ext cx="164592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Elbow Connector 293"/>
            <p:cNvCxnSpPr/>
            <p:nvPr/>
          </p:nvCxnSpPr>
          <p:spPr>
            <a:xfrm flipV="1">
              <a:off x="5138538" y="3813467"/>
              <a:ext cx="897240" cy="32403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5138538" y="4132740"/>
              <a:ext cx="0" cy="173736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Elbow Connector 293"/>
            <p:cNvCxnSpPr/>
            <p:nvPr/>
          </p:nvCxnSpPr>
          <p:spPr>
            <a:xfrm flipV="1">
              <a:off x="5690599" y="3910225"/>
              <a:ext cx="347472" cy="38404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val 159"/>
            <p:cNvSpPr/>
            <p:nvPr/>
          </p:nvSpPr>
          <p:spPr>
            <a:xfrm>
              <a:off x="5119486" y="428628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61" name="Elbow Connector 293"/>
            <p:cNvCxnSpPr>
              <a:stCxn id="116" idx="4"/>
              <a:endCxn id="33" idx="2"/>
            </p:cNvCxnSpPr>
            <p:nvPr/>
          </p:nvCxnSpPr>
          <p:spPr>
            <a:xfrm rot="16200000" flipH="1">
              <a:off x="5291486" y="2327606"/>
              <a:ext cx="311943" cy="2712925"/>
            </a:xfrm>
            <a:prstGeom prst="bentConnector3">
              <a:avLst>
                <a:gd name="adj1" fmla="val 175451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3" name="Group 161"/>
            <p:cNvGrpSpPr/>
            <p:nvPr/>
          </p:nvGrpSpPr>
          <p:grpSpPr>
            <a:xfrm>
              <a:off x="1956966" y="1186760"/>
              <a:ext cx="5893410" cy="3074185"/>
              <a:chOff x="1956966" y="1366168"/>
              <a:chExt cx="5893410" cy="3074185"/>
            </a:xfrm>
          </p:grpSpPr>
          <p:grpSp>
            <p:nvGrpSpPr>
              <p:cNvPr id="166" name="Group 385"/>
              <p:cNvGrpSpPr/>
              <p:nvPr/>
            </p:nvGrpSpPr>
            <p:grpSpPr>
              <a:xfrm>
                <a:off x="1956966" y="1366168"/>
                <a:ext cx="5893410" cy="3074185"/>
                <a:chOff x="1956966" y="1366168"/>
                <a:chExt cx="5893410" cy="3074185"/>
              </a:xfrm>
            </p:grpSpPr>
            <p:cxnSp>
              <p:nvCxnSpPr>
                <p:cNvPr id="165" name="Shape 164"/>
                <p:cNvCxnSpPr/>
                <p:nvPr/>
              </p:nvCxnSpPr>
              <p:spPr>
                <a:xfrm>
                  <a:off x="3557537" y="1404268"/>
                  <a:ext cx="3132920" cy="1892808"/>
                </a:xfrm>
                <a:prstGeom prst="bentConnector2">
                  <a:avLst/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2" name="Group 383"/>
                <p:cNvGrpSpPr/>
                <p:nvPr/>
              </p:nvGrpSpPr>
              <p:grpSpPr>
                <a:xfrm>
                  <a:off x="1956966" y="1366168"/>
                  <a:ext cx="5893410" cy="3074185"/>
                  <a:chOff x="1956966" y="1366168"/>
                  <a:chExt cx="5893410" cy="3074185"/>
                </a:xfrm>
              </p:grpSpPr>
              <p:cxnSp>
                <p:nvCxnSpPr>
                  <p:cNvPr id="167" name="Elbow Connector 166"/>
                  <p:cNvCxnSpPr/>
                  <p:nvPr/>
                </p:nvCxnSpPr>
                <p:spPr>
                  <a:xfrm rot="5400000">
                    <a:off x="3643069" y="2447110"/>
                    <a:ext cx="648072" cy="438912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Elbow Connector 322"/>
                  <p:cNvCxnSpPr/>
                  <p:nvPr/>
                </p:nvCxnSpPr>
                <p:spPr>
                  <a:xfrm rot="10800000" flipH="1" flipV="1">
                    <a:off x="4190752" y="2200073"/>
                    <a:ext cx="247520" cy="2240280"/>
                  </a:xfrm>
                  <a:prstGeom prst="bentConnector4">
                    <a:avLst>
                      <a:gd name="adj1" fmla="val -371990"/>
                      <a:gd name="adj2" fmla="val 10708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Elbow Connector 168"/>
                  <p:cNvCxnSpPr/>
                  <p:nvPr/>
                </p:nvCxnSpPr>
                <p:spPr>
                  <a:xfrm rot="5400000">
                    <a:off x="3027050" y="2057038"/>
                    <a:ext cx="1143000" cy="1188720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Elbow Connector 169"/>
                  <p:cNvCxnSpPr/>
                  <p:nvPr/>
                </p:nvCxnSpPr>
                <p:spPr>
                  <a:xfrm rot="5400000">
                    <a:off x="2877080" y="1898274"/>
                    <a:ext cx="1252728" cy="1371600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Elbow Connector 170"/>
                  <p:cNvCxnSpPr/>
                  <p:nvPr/>
                </p:nvCxnSpPr>
                <p:spPr>
                  <a:xfrm rot="5400000">
                    <a:off x="2549784" y="1591460"/>
                    <a:ext cx="1417320" cy="1856232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6" name="Group 382"/>
                  <p:cNvGrpSpPr/>
                  <p:nvPr/>
                </p:nvGrpSpPr>
                <p:grpSpPr>
                  <a:xfrm>
                    <a:off x="1956966" y="1366168"/>
                    <a:ext cx="2243083" cy="1746880"/>
                    <a:chOff x="1956966" y="1366168"/>
                    <a:chExt cx="2243083" cy="1746880"/>
                  </a:xfrm>
                </p:grpSpPr>
                <p:cxnSp>
                  <p:nvCxnSpPr>
                    <p:cNvPr id="184" name="Elbow Connector 183"/>
                    <p:cNvCxnSpPr/>
                    <p:nvPr/>
                  </p:nvCxnSpPr>
                  <p:spPr>
                    <a:xfrm rot="5400000">
                      <a:off x="1682646" y="1924328"/>
                      <a:ext cx="1463040" cy="914400"/>
                    </a:xfrm>
                    <a:prstGeom prst="bentConnector3">
                      <a:avLst>
                        <a:gd name="adj1" fmla="val -951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5" name="Flowchart: Delay 184"/>
                    <p:cNvSpPr/>
                    <p:nvPr/>
                  </p:nvSpPr>
                  <p:spPr>
                    <a:xfrm flipH="1">
                      <a:off x="3304942" y="1366168"/>
                      <a:ext cx="258945" cy="196373"/>
                    </a:xfrm>
                    <a:prstGeom prst="flowChartDelay">
                      <a:avLst/>
                    </a:prstGeom>
                    <a:noFill/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6" name="Moon 185"/>
                    <p:cNvSpPr/>
                    <p:nvPr/>
                  </p:nvSpPr>
                  <p:spPr>
                    <a:xfrm>
                      <a:off x="2862858" y="1544092"/>
                      <a:ext cx="288032" cy="189974"/>
                    </a:xfrm>
                    <a:prstGeom prst="moon">
                      <a:avLst>
                        <a:gd name="adj" fmla="val 82067"/>
                      </a:avLst>
                    </a:prstGeom>
                    <a:noFill/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187" name="Straight Connector 186"/>
                    <p:cNvCxnSpPr/>
                    <p:nvPr/>
                  </p:nvCxnSpPr>
                  <p:spPr>
                    <a:xfrm>
                      <a:off x="3112790" y="1675408"/>
                      <a:ext cx="1087259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" name="Straight Connector 187"/>
                    <p:cNvCxnSpPr/>
                    <p:nvPr/>
                  </p:nvCxnSpPr>
                  <p:spPr>
                    <a:xfrm>
                      <a:off x="3576588" y="1529234"/>
                      <a:ext cx="61264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" name="Elbow Connector 188"/>
                    <p:cNvCxnSpPr/>
                    <p:nvPr/>
                  </p:nvCxnSpPr>
                  <p:spPr>
                    <a:xfrm rot="10800000" flipV="1">
                      <a:off x="3099237" y="1470169"/>
                      <a:ext cx="205706" cy="137160"/>
                    </a:xfrm>
                    <a:prstGeom prst="bentConnector3">
                      <a:avLst>
                        <a:gd name="adj1" fmla="val 37652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3" name="Elbow Connector 354"/>
                  <p:cNvCxnSpPr/>
                  <p:nvPr/>
                </p:nvCxnSpPr>
                <p:spPr>
                  <a:xfrm>
                    <a:off x="4741416" y="1608471"/>
                    <a:ext cx="3108960" cy="1005840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Elbow Connector 354"/>
                  <p:cNvCxnSpPr/>
                  <p:nvPr/>
                </p:nvCxnSpPr>
                <p:spPr>
                  <a:xfrm>
                    <a:off x="4741416" y="1724493"/>
                    <a:ext cx="2057400" cy="2346058"/>
                  </a:xfrm>
                  <a:prstGeom prst="bentConnector4">
                    <a:avLst>
                      <a:gd name="adj1" fmla="val 114915"/>
                      <a:gd name="adj2" fmla="val 109744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Elbow Connector 354"/>
                  <p:cNvCxnSpPr/>
                  <p:nvPr/>
                </p:nvCxnSpPr>
                <p:spPr>
                  <a:xfrm>
                    <a:off x="4735066" y="1997348"/>
                    <a:ext cx="1371600" cy="1188720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8" name="Group 381"/>
                  <p:cNvGrpSpPr/>
                  <p:nvPr/>
                </p:nvGrpSpPr>
                <p:grpSpPr>
                  <a:xfrm>
                    <a:off x="4747766" y="1885082"/>
                    <a:ext cx="1375266" cy="1852268"/>
                    <a:chOff x="4747766" y="1885082"/>
                    <a:chExt cx="1375266" cy="1852268"/>
                  </a:xfrm>
                </p:grpSpPr>
                <p:cxnSp>
                  <p:nvCxnSpPr>
                    <p:cNvPr id="182" name="Elbow Connector 354"/>
                    <p:cNvCxnSpPr/>
                    <p:nvPr/>
                  </p:nvCxnSpPr>
                  <p:spPr>
                    <a:xfrm>
                      <a:off x="4747766" y="1885082"/>
                      <a:ext cx="1188720" cy="1737360"/>
                    </a:xfrm>
                    <a:prstGeom prst="bentConnector2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" name="Elbow Connector 354"/>
                    <p:cNvCxnSpPr/>
                    <p:nvPr/>
                  </p:nvCxnSpPr>
                  <p:spPr>
                    <a:xfrm>
                      <a:off x="5940152" y="3618478"/>
                      <a:ext cx="182880" cy="118872"/>
                    </a:xfrm>
                    <a:prstGeom prst="bentConnector2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7" name="Elbow Connector 354"/>
                  <p:cNvCxnSpPr/>
                  <p:nvPr/>
                </p:nvCxnSpPr>
                <p:spPr>
                  <a:xfrm>
                    <a:off x="4743574" y="2144896"/>
                    <a:ext cx="548640" cy="1024128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90" name="Group 380"/>
                  <p:cNvGrpSpPr/>
                  <p:nvPr/>
                </p:nvGrpSpPr>
                <p:grpSpPr>
                  <a:xfrm>
                    <a:off x="4456571" y="2283222"/>
                    <a:ext cx="378443" cy="1318372"/>
                    <a:chOff x="4456571" y="2283222"/>
                    <a:chExt cx="378443" cy="1318372"/>
                  </a:xfrm>
                </p:grpSpPr>
                <p:cxnSp>
                  <p:nvCxnSpPr>
                    <p:cNvPr id="179" name="Elbow Connector 354"/>
                    <p:cNvCxnSpPr/>
                    <p:nvPr/>
                  </p:nvCxnSpPr>
                  <p:spPr>
                    <a:xfrm rot="5400000">
                      <a:off x="4330070" y="2506102"/>
                      <a:ext cx="720080" cy="274320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Elbow Connector 354"/>
                    <p:cNvCxnSpPr/>
                    <p:nvPr/>
                  </p:nvCxnSpPr>
                  <p:spPr>
                    <a:xfrm rot="5400000" flipH="1" flipV="1">
                      <a:off x="4199970" y="3253553"/>
                      <a:ext cx="604642" cy="91440"/>
                    </a:xfrm>
                    <a:prstGeom prst="bentConnector3">
                      <a:avLst>
                        <a:gd name="adj1" fmla="val 62603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" name="Straight Connector 180"/>
                    <p:cNvCxnSpPr/>
                    <p:nvPr/>
                  </p:nvCxnSpPr>
                  <p:spPr>
                    <a:xfrm flipH="1">
                      <a:off x="4743574" y="2283222"/>
                      <a:ext cx="9144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164" name="Oval 163"/>
              <p:cNvSpPr/>
              <p:nvPr/>
            </p:nvSpPr>
            <p:spPr>
              <a:xfrm>
                <a:off x="6780943" y="4277728"/>
                <a:ext cx="36576" cy="36576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1" name="Oval 190"/>
          <p:cNvSpPr/>
          <p:nvPr/>
        </p:nvSpPr>
        <p:spPr>
          <a:xfrm>
            <a:off x="6556512" y="3068960"/>
            <a:ext cx="360040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6096000" y="3623252"/>
            <a:ext cx="432048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7358803" y="229409"/>
            <a:ext cx="3028902" cy="58477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$r7, $r1, $r2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37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animBg="1"/>
      <p:bldP spid="19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32656"/>
            <a:ext cx="7772400" cy="914400"/>
          </a:xfrm>
        </p:spPr>
        <p:txBody>
          <a:bodyPr/>
          <a:lstStyle/>
          <a:p>
            <a:r>
              <a:rPr lang="en-US" dirty="0">
                <a:latin typeface="+mn-lt"/>
              </a:rPr>
              <a:t>Question #1 (cont’d)</a:t>
            </a:r>
            <a:endParaRPr lang="en-CA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576" y="5013176"/>
            <a:ext cx="8064896" cy="1440160"/>
          </a:xfrm>
        </p:spPr>
        <p:txBody>
          <a:bodyPr>
            <a:normAutofit/>
          </a:bodyPr>
          <a:lstStyle/>
          <a:p>
            <a:r>
              <a:rPr lang="en-US" u="sng" dirty="0"/>
              <a:t>Step #2</a:t>
            </a:r>
            <a:r>
              <a:rPr lang="en-US" dirty="0"/>
              <a:t>: Determine the path of the data</a:t>
            </a:r>
          </a:p>
          <a:p>
            <a:pPr lvl="1"/>
            <a:r>
              <a:rPr lang="en-US" dirty="0"/>
              <a:t>Data needs to go through the ALU before heading back into the register file.</a:t>
            </a:r>
          </a:p>
        </p:txBody>
      </p:sp>
      <p:grpSp>
        <p:nvGrpSpPr>
          <p:cNvPr id="6" name="Group 25"/>
          <p:cNvGrpSpPr/>
          <p:nvPr/>
        </p:nvGrpSpPr>
        <p:grpSpPr>
          <a:xfrm>
            <a:off x="6163245" y="2922262"/>
            <a:ext cx="748658" cy="1065441"/>
            <a:chOff x="4490466" y="3083639"/>
            <a:chExt cx="748658" cy="1065441"/>
          </a:xfrm>
        </p:grpSpPr>
        <p:sp>
          <p:nvSpPr>
            <p:cNvPr id="39" name="Rectangle 6"/>
            <p:cNvSpPr/>
            <p:nvPr/>
          </p:nvSpPr>
          <p:spPr>
            <a:xfrm>
              <a:off x="4499992" y="3212976"/>
              <a:ext cx="720080" cy="936104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0" name="TextBox 7"/>
            <p:cNvSpPr txBox="1"/>
            <p:nvPr/>
          </p:nvSpPr>
          <p:spPr>
            <a:xfrm>
              <a:off x="4548185" y="3232028"/>
              <a:ext cx="288032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Read </a:t>
              </a:r>
              <a:r>
                <a:rPr kumimoji="0" lang="en-US" sz="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reg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 1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41" name="TextBox 8"/>
            <p:cNvSpPr txBox="1"/>
            <p:nvPr/>
          </p:nvSpPr>
          <p:spPr>
            <a:xfrm>
              <a:off x="4548185" y="3441590"/>
              <a:ext cx="288032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Read </a:t>
              </a:r>
              <a:r>
                <a:rPr kumimoji="0" lang="en-US" sz="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reg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 2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42" name="TextBox 9"/>
            <p:cNvSpPr txBox="1"/>
            <p:nvPr/>
          </p:nvSpPr>
          <p:spPr>
            <a:xfrm>
              <a:off x="4548185" y="3674519"/>
              <a:ext cx="288032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Write </a:t>
              </a:r>
              <a:r>
                <a:rPr kumimoji="0" lang="en-US" sz="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reg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 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43" name="TextBox 10"/>
            <p:cNvSpPr txBox="1"/>
            <p:nvPr/>
          </p:nvSpPr>
          <p:spPr>
            <a:xfrm>
              <a:off x="4548185" y="3898370"/>
              <a:ext cx="288032" cy="2507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Write data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44" name="TextBox 11"/>
            <p:cNvSpPr txBox="1"/>
            <p:nvPr/>
          </p:nvSpPr>
          <p:spPr>
            <a:xfrm>
              <a:off x="4941566" y="3356992"/>
              <a:ext cx="297558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Read data 1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45" name="TextBox 12"/>
            <p:cNvSpPr txBox="1"/>
            <p:nvPr/>
          </p:nvSpPr>
          <p:spPr>
            <a:xfrm>
              <a:off x="4932040" y="3686835"/>
              <a:ext cx="297558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Read data 2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90466" y="3083639"/>
              <a:ext cx="451100" cy="132344"/>
            </a:xfrm>
            <a:prstGeom prst="rect">
              <a:avLst/>
            </a:prstGeom>
            <a:noFill/>
            <a:ln w="12700"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lIns="27432" tIns="27432" rIns="27432" bIns="27432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Registers</a:t>
              </a:r>
              <a:endParaRPr kumimoji="0" lang="en-CA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9" name="Group 39"/>
          <p:cNvGrpSpPr/>
          <p:nvPr/>
        </p:nvGrpSpPr>
        <p:grpSpPr>
          <a:xfrm>
            <a:off x="7511585" y="3008168"/>
            <a:ext cx="984494" cy="1080120"/>
            <a:chOff x="6045304" y="3140968"/>
            <a:chExt cx="984494" cy="1080120"/>
          </a:xfrm>
        </p:grpSpPr>
        <p:grpSp>
          <p:nvGrpSpPr>
            <p:cNvPr id="10" name="Group 24"/>
            <p:cNvGrpSpPr/>
            <p:nvPr/>
          </p:nvGrpSpPr>
          <p:grpSpPr>
            <a:xfrm>
              <a:off x="6372200" y="3140968"/>
              <a:ext cx="657598" cy="942975"/>
              <a:chOff x="6372200" y="3140968"/>
              <a:chExt cx="657598" cy="942975"/>
            </a:xfrm>
          </p:grpSpPr>
          <p:grpSp>
            <p:nvGrpSpPr>
              <p:cNvPr id="19" name="Group 20"/>
              <p:cNvGrpSpPr/>
              <p:nvPr/>
            </p:nvGrpSpPr>
            <p:grpSpPr>
              <a:xfrm>
                <a:off x="6372200" y="3140968"/>
                <a:ext cx="657598" cy="942975"/>
                <a:chOff x="6372200" y="3140968"/>
                <a:chExt cx="657598" cy="942975"/>
              </a:xfrm>
            </p:grpSpPr>
            <p:sp>
              <p:nvSpPr>
                <p:cNvPr id="34" name="Freeform 33"/>
                <p:cNvSpPr/>
                <p:nvPr/>
              </p:nvSpPr>
              <p:spPr>
                <a:xfrm>
                  <a:off x="6372200" y="3140968"/>
                  <a:ext cx="590550" cy="942975"/>
                </a:xfrm>
                <a:custGeom>
                  <a:avLst/>
                  <a:gdLst>
                    <a:gd name="connsiteX0" fmla="*/ 0 w 590550"/>
                    <a:gd name="connsiteY0" fmla="*/ 0 h 942975"/>
                    <a:gd name="connsiteX1" fmla="*/ 590550 w 590550"/>
                    <a:gd name="connsiteY1" fmla="*/ 295275 h 942975"/>
                    <a:gd name="connsiteX2" fmla="*/ 590550 w 590550"/>
                    <a:gd name="connsiteY2" fmla="*/ 652463 h 942975"/>
                    <a:gd name="connsiteX3" fmla="*/ 4763 w 590550"/>
                    <a:gd name="connsiteY3" fmla="*/ 942975 h 942975"/>
                    <a:gd name="connsiteX4" fmla="*/ 4763 w 590550"/>
                    <a:gd name="connsiteY4" fmla="*/ 600075 h 942975"/>
                    <a:gd name="connsiteX5" fmla="*/ 142875 w 590550"/>
                    <a:gd name="connsiteY5" fmla="*/ 471488 h 942975"/>
                    <a:gd name="connsiteX6" fmla="*/ 4763 w 590550"/>
                    <a:gd name="connsiteY6" fmla="*/ 338138 h 942975"/>
                    <a:gd name="connsiteX7" fmla="*/ 0 w 590550"/>
                    <a:gd name="connsiteY7" fmla="*/ 0 h 942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90550" h="942975">
                      <a:moveTo>
                        <a:pt x="0" y="0"/>
                      </a:moveTo>
                      <a:lnTo>
                        <a:pt x="590550" y="295275"/>
                      </a:lnTo>
                      <a:lnTo>
                        <a:pt x="590550" y="652463"/>
                      </a:lnTo>
                      <a:lnTo>
                        <a:pt x="4763" y="942975"/>
                      </a:lnTo>
                      <a:lnTo>
                        <a:pt x="4763" y="600075"/>
                      </a:lnTo>
                      <a:lnTo>
                        <a:pt x="142875" y="471488"/>
                      </a:lnTo>
                      <a:lnTo>
                        <a:pt x="4763" y="338138"/>
                      </a:lnTo>
                      <a:cubicBezTo>
                        <a:pt x="3175" y="225425"/>
                        <a:pt x="1588" y="112713"/>
                        <a:pt x="0" y="0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6732240" y="3509392"/>
                  <a:ext cx="297558" cy="250710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ALU result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36" name="TextBox 16"/>
                <p:cNvSpPr txBox="1"/>
                <p:nvPr/>
              </p:nvSpPr>
              <p:spPr>
                <a:xfrm>
                  <a:off x="6592987" y="3299273"/>
                  <a:ext cx="207640" cy="173766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Zero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37" name="TextBox 18"/>
                <p:cNvSpPr txBox="1"/>
                <p:nvPr/>
              </p:nvSpPr>
              <p:spPr>
                <a:xfrm>
                  <a:off x="6405541" y="3251080"/>
                  <a:ext cx="110675" cy="169277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A</a:t>
                  </a:r>
                  <a:endParaRPr kumimoji="0" lang="en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6405541" y="3827900"/>
                  <a:ext cx="110675" cy="169277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B</a:t>
                  </a:r>
                  <a:endParaRPr kumimoji="0" lang="en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 rot="20031920">
                <a:off x="6660472" y="3893870"/>
                <a:ext cx="228600" cy="132344"/>
              </a:xfrm>
              <a:prstGeom prst="rect">
                <a:avLst/>
              </a:prstGeom>
              <a:noFill/>
              <a:ln w="127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txBody>
              <a:bodyPr wrap="square" lIns="27432" tIns="27432" rIns="27432" bIns="27432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ALU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20" name="Group 29"/>
            <p:cNvGrpSpPr/>
            <p:nvPr/>
          </p:nvGrpSpPr>
          <p:grpSpPr>
            <a:xfrm>
              <a:off x="6045304" y="3179635"/>
              <a:ext cx="182880" cy="360040"/>
              <a:chOff x="5651923" y="3212976"/>
              <a:chExt cx="182880" cy="360040"/>
            </a:xfrm>
          </p:grpSpPr>
          <p:sp>
            <p:nvSpPr>
              <p:cNvPr id="29" name="Trapezoid 28"/>
              <p:cNvSpPr/>
              <p:nvPr/>
            </p:nvSpPr>
            <p:spPr>
              <a:xfrm rot="5400000">
                <a:off x="5563343" y="3301556"/>
                <a:ext cx="360040" cy="182880"/>
              </a:xfrm>
              <a:prstGeom prst="trapezoid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681261" y="3227265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680698" y="3375435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21" name="Group 35"/>
            <p:cNvGrpSpPr/>
            <p:nvPr/>
          </p:nvGrpSpPr>
          <p:grpSpPr>
            <a:xfrm>
              <a:off x="6045304" y="3717032"/>
              <a:ext cx="182880" cy="504056"/>
              <a:chOff x="5652120" y="3573016"/>
              <a:chExt cx="182880" cy="504056"/>
            </a:xfrm>
          </p:grpSpPr>
          <p:sp>
            <p:nvSpPr>
              <p:cNvPr id="24" name="Trapezoid 23"/>
              <p:cNvSpPr/>
              <p:nvPr/>
            </p:nvSpPr>
            <p:spPr>
              <a:xfrm rot="5400000">
                <a:off x="5491532" y="3733604"/>
                <a:ext cx="504056" cy="182880"/>
              </a:xfrm>
              <a:prstGeom prst="trapezoid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681458" y="3587305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680895" y="3672993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676498" y="3768283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2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675935" y="3858734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3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22" name="Straight Arrow Connector 21"/>
            <p:cNvCxnSpPr/>
            <p:nvPr/>
          </p:nvCxnSpPr>
          <p:spPr>
            <a:xfrm flipV="1">
              <a:off x="6228184" y="3894389"/>
              <a:ext cx="144016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6228184" y="3309362"/>
              <a:ext cx="144016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/>
          <p:cNvCxnSpPr/>
          <p:nvPr/>
        </p:nvCxnSpPr>
        <p:spPr>
          <a:xfrm flipV="1">
            <a:off x="7358803" y="3756826"/>
            <a:ext cx="144016" cy="0"/>
          </a:xfrm>
          <a:prstGeom prst="straightConnector1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81469" y="3669920"/>
            <a:ext cx="135632" cy="1737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rPr>
              <a:t>4</a:t>
            </a:r>
            <a:endParaRPr kumimoji="0" lang="en-CA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Courier New" pitchFamily="49" charset="0"/>
            </a:endParaRPr>
          </a:p>
        </p:txBody>
      </p:sp>
      <p:grpSp>
        <p:nvGrpSpPr>
          <p:cNvPr id="32" name="Group 47"/>
          <p:cNvGrpSpPr/>
          <p:nvPr/>
        </p:nvGrpSpPr>
        <p:grpSpPr>
          <a:xfrm>
            <a:off x="7036867" y="3152184"/>
            <a:ext cx="144016" cy="288032"/>
            <a:chOff x="5364088" y="3212976"/>
            <a:chExt cx="144016" cy="288032"/>
          </a:xfrm>
        </p:grpSpPr>
        <p:sp>
          <p:nvSpPr>
            <p:cNvPr id="17" name="Rectangle 16"/>
            <p:cNvSpPr/>
            <p:nvPr/>
          </p:nvSpPr>
          <p:spPr>
            <a:xfrm>
              <a:off x="5364088" y="3212976"/>
              <a:ext cx="144016" cy="288032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64088" y="3284984"/>
              <a:ext cx="135632" cy="1737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A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036867" y="3512224"/>
            <a:ext cx="144016" cy="288032"/>
            <a:chOff x="5364088" y="3645024"/>
            <a:chExt cx="144016" cy="288032"/>
          </a:xfrm>
        </p:grpSpPr>
        <p:sp>
          <p:nvSpPr>
            <p:cNvPr id="15" name="Rectangle 14"/>
            <p:cNvSpPr/>
            <p:nvPr/>
          </p:nvSpPr>
          <p:spPr>
            <a:xfrm>
              <a:off x="5364088" y="3645024"/>
              <a:ext cx="144016" cy="288032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64088" y="3717032"/>
              <a:ext cx="135632" cy="1737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B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V="1">
            <a:off x="7180883" y="3665766"/>
            <a:ext cx="320040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180883" y="3291437"/>
            <a:ext cx="320040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892851" y="3656240"/>
            <a:ext cx="144016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897614" y="3296200"/>
            <a:ext cx="144016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46"/>
          <p:cNvGrpSpPr/>
          <p:nvPr/>
        </p:nvGrpSpPr>
        <p:grpSpPr>
          <a:xfrm>
            <a:off x="4958161" y="2864153"/>
            <a:ext cx="523108" cy="1107115"/>
            <a:chOff x="3914402" y="3179245"/>
            <a:chExt cx="523108" cy="1107115"/>
          </a:xfrm>
        </p:grpSpPr>
        <p:sp>
          <p:nvSpPr>
            <p:cNvPr id="48" name="Rectangle 47"/>
            <p:cNvSpPr/>
            <p:nvPr/>
          </p:nvSpPr>
          <p:spPr>
            <a:xfrm>
              <a:off x="3923928" y="3179245"/>
              <a:ext cx="513582" cy="897827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38217" y="3203450"/>
              <a:ext cx="460626" cy="2507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Instruction [31-26]</a:t>
              </a:r>
              <a:endPara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914402" y="4077072"/>
              <a:ext cx="432048" cy="209288"/>
            </a:xfrm>
            <a:prstGeom prst="rect">
              <a:avLst/>
            </a:prstGeom>
            <a:noFill/>
            <a:ln w="12700"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lIns="27432" tIns="27432" rIns="27432" bIns="27432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Instruction  Register</a:t>
              </a:r>
              <a:endParaRPr kumimoji="0" lang="en-CA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38217" y="3394314"/>
              <a:ext cx="460626" cy="2507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Instruction [25-21]</a:t>
              </a:r>
              <a:endPara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938217" y="3573016"/>
              <a:ext cx="460626" cy="2507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Instruction [20-16]</a:t>
              </a:r>
              <a:endPara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938217" y="3763880"/>
              <a:ext cx="460626" cy="2507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Instruction [15-0]</a:t>
              </a:r>
              <a:endPara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59" name="Group 53"/>
          <p:cNvGrpSpPr/>
          <p:nvPr/>
        </p:nvGrpSpPr>
        <p:grpSpPr>
          <a:xfrm>
            <a:off x="5855401" y="3449742"/>
            <a:ext cx="164592" cy="360040"/>
            <a:chOff x="4389120" y="3573016"/>
            <a:chExt cx="182880" cy="360040"/>
          </a:xfrm>
        </p:grpSpPr>
        <p:sp>
          <p:nvSpPr>
            <p:cNvPr id="55" name="Trapezoid 54"/>
            <p:cNvSpPr/>
            <p:nvPr/>
          </p:nvSpPr>
          <p:spPr>
            <a:xfrm rot="5400000">
              <a:off x="4300540" y="3661596"/>
              <a:ext cx="360040" cy="182880"/>
            </a:xfrm>
            <a:prstGeom prst="trapezoid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429606" y="3592068"/>
              <a:ext cx="135632" cy="1737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0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429042" y="3740238"/>
              <a:ext cx="135632" cy="1737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1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</p:grpSp>
      <p:cxnSp>
        <p:nvCxnSpPr>
          <p:cNvPr id="58" name="Straight Arrow Connector 57"/>
          <p:cNvCxnSpPr/>
          <p:nvPr/>
        </p:nvCxnSpPr>
        <p:spPr>
          <a:xfrm flipV="1">
            <a:off x="6019229" y="3613373"/>
            <a:ext cx="144016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58"/>
          <p:cNvGrpSpPr/>
          <p:nvPr/>
        </p:nvGrpSpPr>
        <p:grpSpPr>
          <a:xfrm>
            <a:off x="5822257" y="3968087"/>
            <a:ext cx="164592" cy="360040"/>
            <a:chOff x="4389120" y="3573016"/>
            <a:chExt cx="182880" cy="360040"/>
          </a:xfrm>
        </p:grpSpPr>
        <p:sp>
          <p:nvSpPr>
            <p:cNvPr id="60" name="Trapezoid 59"/>
            <p:cNvSpPr/>
            <p:nvPr/>
          </p:nvSpPr>
          <p:spPr>
            <a:xfrm rot="5400000">
              <a:off x="4300540" y="3661596"/>
              <a:ext cx="360040" cy="182880"/>
            </a:xfrm>
            <a:prstGeom prst="trapezoid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429606" y="3592068"/>
              <a:ext cx="135632" cy="1737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0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429042" y="3740238"/>
              <a:ext cx="135632" cy="1737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1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</p:grpSp>
      <p:cxnSp>
        <p:nvCxnSpPr>
          <p:cNvPr id="63" name="Elbow Connector 62"/>
          <p:cNvCxnSpPr/>
          <p:nvPr/>
        </p:nvCxnSpPr>
        <p:spPr>
          <a:xfrm flipV="1">
            <a:off x="5986849" y="3848449"/>
            <a:ext cx="182880" cy="274320"/>
          </a:xfrm>
          <a:prstGeom prst="bentConnector3">
            <a:avLst>
              <a:gd name="adj1" fmla="val 50000"/>
            </a:avLst>
          </a:prstGeom>
          <a:ln w="28575">
            <a:solidFill>
              <a:srgbClr val="FFFF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5471743" y="3175999"/>
            <a:ext cx="685800" cy="0"/>
          </a:xfrm>
          <a:prstGeom prst="straightConnector1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5471743" y="3368208"/>
            <a:ext cx="685800" cy="0"/>
          </a:xfrm>
          <a:prstGeom prst="straightConnector1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86"/>
          <p:cNvCxnSpPr/>
          <p:nvPr/>
        </p:nvCxnSpPr>
        <p:spPr>
          <a:xfrm rot="16200000" flipH="1">
            <a:off x="5711385" y="3407074"/>
            <a:ext cx="182880" cy="105151"/>
          </a:xfrm>
          <a:prstGeom prst="bentConnector2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/>
          <p:nvPr/>
        </p:nvCxnSpPr>
        <p:spPr>
          <a:xfrm>
            <a:off x="5486032" y="3559854"/>
            <a:ext cx="365760" cy="137160"/>
          </a:xfrm>
          <a:prstGeom prst="bentConnector3">
            <a:avLst>
              <a:gd name="adj1" fmla="val 19251"/>
            </a:avLst>
          </a:prstGeom>
          <a:ln w="28575">
            <a:solidFill>
              <a:srgbClr val="FFFF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67"/>
          <p:cNvGrpSpPr/>
          <p:nvPr/>
        </p:nvGrpSpPr>
        <p:grpSpPr>
          <a:xfrm>
            <a:off x="5092651" y="4106321"/>
            <a:ext cx="360040" cy="323165"/>
            <a:chOff x="3563888" y="4278807"/>
            <a:chExt cx="360040" cy="323165"/>
          </a:xfrm>
        </p:grpSpPr>
        <p:sp>
          <p:nvSpPr>
            <p:cNvPr id="69" name="Rectangle 68"/>
            <p:cNvSpPr/>
            <p:nvPr/>
          </p:nvSpPr>
          <p:spPr>
            <a:xfrm>
              <a:off x="3563888" y="4293096"/>
              <a:ext cx="360040" cy="288032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563888" y="4278807"/>
              <a:ext cx="360040" cy="3231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Memory data register</a:t>
              </a:r>
              <a:endPara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</p:grpSp>
      <p:cxnSp>
        <p:nvCxnSpPr>
          <p:cNvPr id="71" name="Straight Arrow Connector 70"/>
          <p:cNvCxnSpPr/>
          <p:nvPr/>
        </p:nvCxnSpPr>
        <p:spPr>
          <a:xfrm flipV="1">
            <a:off x="5457454" y="4218015"/>
            <a:ext cx="365760" cy="0"/>
          </a:xfrm>
          <a:prstGeom prst="straightConnector1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4022057" y="3080177"/>
            <a:ext cx="648072" cy="734369"/>
          </a:xfrm>
          <a:prstGeom prst="rect">
            <a:avLst/>
          </a:prstGeom>
          <a:solidFill>
            <a:srgbClr val="00206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266659" y="3315252"/>
            <a:ext cx="360040" cy="24731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rPr>
              <a:t>Memory data</a:t>
            </a:r>
            <a:endParaRPr kumimoji="0" lang="en-CA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Courier New" pitchFamily="49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022057" y="3809782"/>
            <a:ext cx="411480" cy="132344"/>
          </a:xfrm>
          <a:prstGeom prst="rect">
            <a:avLst/>
          </a:prstGeom>
          <a:noFill/>
          <a:ln w="127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27432" tIns="27432" rIns="27432" bIns="2743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rPr>
              <a:t>Memory</a:t>
            </a:r>
            <a:endParaRPr kumimoji="0" lang="en-CA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Courier New" pitchFamily="49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055398" y="3157510"/>
            <a:ext cx="360040" cy="17036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rPr>
              <a:t>Address</a:t>
            </a:r>
            <a:endParaRPr kumimoji="0" lang="en-CA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Courier New" pitchFamily="49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055961" y="3500162"/>
            <a:ext cx="25412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rPr>
              <a:t>Write data</a:t>
            </a:r>
            <a:endParaRPr kumimoji="0" lang="en-CA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Courier New" pitchFamily="49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4674892" y="3449742"/>
            <a:ext cx="274320" cy="0"/>
          </a:xfrm>
          <a:prstGeom prst="straightConnector1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/>
          <p:nvPr/>
        </p:nvCxnSpPr>
        <p:spPr>
          <a:xfrm>
            <a:off x="4670129" y="3447361"/>
            <a:ext cx="422522" cy="864992"/>
          </a:xfrm>
          <a:prstGeom prst="bentConnector3">
            <a:avLst>
              <a:gd name="adj1" fmla="val 30838"/>
            </a:avLst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78"/>
          <p:cNvGrpSpPr/>
          <p:nvPr/>
        </p:nvGrpSpPr>
        <p:grpSpPr>
          <a:xfrm>
            <a:off x="8774585" y="3401362"/>
            <a:ext cx="283269" cy="259499"/>
            <a:chOff x="7164288" y="3573016"/>
            <a:chExt cx="432048" cy="186188"/>
          </a:xfrm>
        </p:grpSpPr>
        <p:sp>
          <p:nvSpPr>
            <p:cNvPr id="80" name="Rectangle 79"/>
            <p:cNvSpPr/>
            <p:nvPr/>
          </p:nvSpPr>
          <p:spPr>
            <a:xfrm>
              <a:off x="7164288" y="3573016"/>
              <a:ext cx="432048" cy="18288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188666" y="3582542"/>
              <a:ext cx="360041" cy="17666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ALU Out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</p:grpSp>
      <p:cxnSp>
        <p:nvCxnSpPr>
          <p:cNvPr id="82" name="Straight Arrow Connector 81"/>
          <p:cNvCxnSpPr/>
          <p:nvPr/>
        </p:nvCxnSpPr>
        <p:spPr>
          <a:xfrm flipV="1">
            <a:off x="8428834" y="3478883"/>
            <a:ext cx="338328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2"/>
          <p:cNvGrpSpPr/>
          <p:nvPr/>
        </p:nvGrpSpPr>
        <p:grpSpPr>
          <a:xfrm>
            <a:off x="9225488" y="2455919"/>
            <a:ext cx="182880" cy="432048"/>
            <a:chOff x="7773496" y="2708920"/>
            <a:chExt cx="182880" cy="432048"/>
          </a:xfrm>
        </p:grpSpPr>
        <p:sp>
          <p:nvSpPr>
            <p:cNvPr id="84" name="Trapezoid 83"/>
            <p:cNvSpPr/>
            <p:nvPr/>
          </p:nvSpPr>
          <p:spPr>
            <a:xfrm rot="5400000">
              <a:off x="7648912" y="2833504"/>
              <a:ext cx="432048" cy="182880"/>
            </a:xfrm>
            <a:prstGeom prst="trapezoid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802834" y="2732735"/>
              <a:ext cx="135632" cy="1737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0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802271" y="2827949"/>
              <a:ext cx="135632" cy="1737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1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797874" y="2932765"/>
              <a:ext cx="135632" cy="1737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2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93" name="Group 87"/>
          <p:cNvGrpSpPr/>
          <p:nvPr/>
        </p:nvGrpSpPr>
        <p:grpSpPr>
          <a:xfrm>
            <a:off x="7631603" y="2680413"/>
            <a:ext cx="480053" cy="182880"/>
            <a:chOff x="7156521" y="3573016"/>
            <a:chExt cx="360040" cy="182880"/>
          </a:xfrm>
        </p:grpSpPr>
        <p:sp>
          <p:nvSpPr>
            <p:cNvPr id="89" name="Rectangle 88"/>
            <p:cNvSpPr/>
            <p:nvPr/>
          </p:nvSpPr>
          <p:spPr>
            <a:xfrm>
              <a:off x="7164288" y="3573016"/>
              <a:ext cx="342900" cy="18288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156521" y="3582542"/>
              <a:ext cx="360040" cy="1692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Shift left 2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8101477" y="2774679"/>
            <a:ext cx="1124712" cy="0"/>
          </a:xfrm>
          <a:prstGeom prst="straightConnector1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stCxn id="80" idx="3"/>
            <a:endCxn id="84" idx="2"/>
          </p:cNvCxnSpPr>
          <p:nvPr/>
        </p:nvCxnSpPr>
        <p:spPr>
          <a:xfrm flipV="1">
            <a:off x="9057854" y="2671944"/>
            <a:ext cx="167635" cy="856853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2"/>
          <p:cNvGrpSpPr/>
          <p:nvPr/>
        </p:nvGrpSpPr>
        <p:grpSpPr>
          <a:xfrm>
            <a:off x="3714973" y="3080176"/>
            <a:ext cx="164592" cy="360040"/>
            <a:chOff x="4389120" y="3573016"/>
            <a:chExt cx="182880" cy="360040"/>
          </a:xfrm>
        </p:grpSpPr>
        <p:sp>
          <p:nvSpPr>
            <p:cNvPr id="94" name="Trapezoid 93"/>
            <p:cNvSpPr/>
            <p:nvPr/>
          </p:nvSpPr>
          <p:spPr>
            <a:xfrm rot="5400000">
              <a:off x="4300540" y="3661596"/>
              <a:ext cx="360040" cy="182880"/>
            </a:xfrm>
            <a:prstGeom prst="trapezoid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429606" y="3592068"/>
              <a:ext cx="135632" cy="1737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0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429042" y="3740238"/>
              <a:ext cx="135632" cy="1737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1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</p:grpSp>
      <p:cxnSp>
        <p:nvCxnSpPr>
          <p:cNvPr id="97" name="Straight Arrow Connector 96"/>
          <p:cNvCxnSpPr/>
          <p:nvPr/>
        </p:nvCxnSpPr>
        <p:spPr>
          <a:xfrm flipV="1">
            <a:off x="3882804" y="3233718"/>
            <a:ext cx="137160" cy="0"/>
          </a:xfrm>
          <a:prstGeom prst="straightConnector1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97"/>
          <p:cNvGrpSpPr/>
          <p:nvPr/>
        </p:nvGrpSpPr>
        <p:grpSpPr>
          <a:xfrm rot="16200000">
            <a:off x="3190762" y="3104533"/>
            <a:ext cx="480053" cy="190939"/>
            <a:chOff x="7160095" y="3573016"/>
            <a:chExt cx="360040" cy="190939"/>
          </a:xfrm>
        </p:grpSpPr>
        <p:sp>
          <p:nvSpPr>
            <p:cNvPr id="99" name="Rectangle 98"/>
            <p:cNvSpPr/>
            <p:nvPr/>
          </p:nvSpPr>
          <p:spPr>
            <a:xfrm>
              <a:off x="7164288" y="3573016"/>
              <a:ext cx="342900" cy="18288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160095" y="3590189"/>
              <a:ext cx="360040" cy="1737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PC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</p:grpSp>
      <p:cxnSp>
        <p:nvCxnSpPr>
          <p:cNvPr id="101" name="Straight Arrow Connector 100"/>
          <p:cNvCxnSpPr/>
          <p:nvPr/>
        </p:nvCxnSpPr>
        <p:spPr>
          <a:xfrm flipV="1">
            <a:off x="3524294" y="3175999"/>
            <a:ext cx="182880" cy="0"/>
          </a:xfrm>
          <a:prstGeom prst="straightConnector1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/>
          <p:nvPr/>
        </p:nvCxnSpPr>
        <p:spPr>
          <a:xfrm>
            <a:off x="5174185" y="2648128"/>
            <a:ext cx="2323308" cy="485004"/>
          </a:xfrm>
          <a:prstGeom prst="bentConnector3">
            <a:avLst>
              <a:gd name="adj1" fmla="val 92228"/>
            </a:avLst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hape 102"/>
          <p:cNvCxnSpPr/>
          <p:nvPr/>
        </p:nvCxnSpPr>
        <p:spPr>
          <a:xfrm flipV="1">
            <a:off x="7321019" y="2772796"/>
            <a:ext cx="1175060" cy="182880"/>
          </a:xfrm>
          <a:prstGeom prst="bentConnector2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>
          <a:xfrm>
            <a:off x="7300521" y="2935034"/>
            <a:ext cx="36576" cy="36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8478555" y="2755568"/>
            <a:ext cx="36576" cy="36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106" name="Elbow Connector 157"/>
          <p:cNvCxnSpPr/>
          <p:nvPr/>
        </p:nvCxnSpPr>
        <p:spPr>
          <a:xfrm rot="10800000" flipV="1">
            <a:off x="3590010" y="2645445"/>
            <a:ext cx="1734810" cy="512064"/>
          </a:xfrm>
          <a:prstGeom prst="bentConnector2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3572485" y="3159038"/>
            <a:ext cx="36576" cy="36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108" name="Elbow Connector 107"/>
          <p:cNvCxnSpPr/>
          <p:nvPr/>
        </p:nvCxnSpPr>
        <p:spPr>
          <a:xfrm rot="10800000">
            <a:off x="3703089" y="3332203"/>
            <a:ext cx="5431536" cy="1332148"/>
          </a:xfrm>
          <a:prstGeom prst="bentConnector3">
            <a:avLst>
              <a:gd name="adj1" fmla="val 102389"/>
            </a:avLst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9144151" y="3512226"/>
            <a:ext cx="0" cy="11612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9124536" y="3513752"/>
            <a:ext cx="36576" cy="36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111" name="Elbow Connector 191"/>
          <p:cNvCxnSpPr/>
          <p:nvPr/>
        </p:nvCxnSpPr>
        <p:spPr>
          <a:xfrm rot="5400000" flipH="1" flipV="1">
            <a:off x="5456497" y="4292510"/>
            <a:ext cx="594360" cy="137160"/>
          </a:xfrm>
          <a:prstGeom prst="bentConnector2">
            <a:avLst/>
          </a:prstGeom>
          <a:ln w="28575">
            <a:solidFill>
              <a:srgbClr val="FFFF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111"/>
          <p:cNvSpPr/>
          <p:nvPr/>
        </p:nvSpPr>
        <p:spPr>
          <a:xfrm>
            <a:off x="5668152" y="4645300"/>
            <a:ext cx="36576" cy="36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4785567" y="3432781"/>
            <a:ext cx="36576" cy="36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5740160" y="3349156"/>
            <a:ext cx="36576" cy="36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115" name="Elbow Connector 114"/>
          <p:cNvCxnSpPr/>
          <p:nvPr/>
        </p:nvCxnSpPr>
        <p:spPr>
          <a:xfrm flipV="1">
            <a:off x="5497617" y="2767766"/>
            <a:ext cx="2148840" cy="792088"/>
          </a:xfrm>
          <a:prstGeom prst="bentConnector3">
            <a:avLst>
              <a:gd name="adj1" fmla="val 2680"/>
            </a:avLst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5538988" y="3538130"/>
            <a:ext cx="36576" cy="36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>
            <a:off x="5620522" y="2767766"/>
            <a:ext cx="0" cy="59436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5683004" y="2773848"/>
            <a:ext cx="0" cy="41148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5606796" y="3349156"/>
            <a:ext cx="36576" cy="36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5668715" y="3161710"/>
            <a:ext cx="36576" cy="36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5602998" y="2753477"/>
            <a:ext cx="36576" cy="36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5668715" y="2754040"/>
            <a:ext cx="36576" cy="36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123" name="Elbow Connector 252"/>
          <p:cNvCxnSpPr/>
          <p:nvPr/>
        </p:nvCxnSpPr>
        <p:spPr>
          <a:xfrm flipH="1" flipV="1">
            <a:off x="4017857" y="3618510"/>
            <a:ext cx="3172968" cy="47257"/>
          </a:xfrm>
          <a:prstGeom prst="bentConnector5">
            <a:avLst>
              <a:gd name="adj1" fmla="val -1371"/>
              <a:gd name="adj2" fmla="val -1957397"/>
              <a:gd name="adj3" fmla="val 107315"/>
            </a:avLst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7218987" y="3646714"/>
            <a:ext cx="36576" cy="36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125" name="Elbow Connector 124"/>
          <p:cNvCxnSpPr/>
          <p:nvPr/>
        </p:nvCxnSpPr>
        <p:spPr>
          <a:xfrm flipV="1">
            <a:off x="8640095" y="2561832"/>
            <a:ext cx="576062" cy="360039"/>
          </a:xfrm>
          <a:prstGeom prst="bentConnector3">
            <a:avLst>
              <a:gd name="adj1" fmla="val -431"/>
            </a:avLst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hape 269"/>
          <p:cNvCxnSpPr/>
          <p:nvPr/>
        </p:nvCxnSpPr>
        <p:spPr>
          <a:xfrm rot="5400000" flipH="1" flipV="1">
            <a:off x="8286622" y="3121804"/>
            <a:ext cx="548640" cy="148779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>
            <a:off x="8472264" y="3461359"/>
            <a:ext cx="36576" cy="36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128" name="Elbow Connector 272"/>
          <p:cNvCxnSpPr>
            <a:stCxn id="84" idx="0"/>
            <a:endCxn id="100" idx="0"/>
          </p:cNvCxnSpPr>
          <p:nvPr/>
        </p:nvCxnSpPr>
        <p:spPr>
          <a:xfrm flipH="1">
            <a:off x="3352492" y="2671944"/>
            <a:ext cx="6055876" cy="528059"/>
          </a:xfrm>
          <a:prstGeom prst="bentConnector5">
            <a:avLst>
              <a:gd name="adj1" fmla="val -1730"/>
              <a:gd name="adj2" fmla="val -54188"/>
              <a:gd name="adj3" fmla="val 102202"/>
            </a:avLst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 128"/>
          <p:cNvGrpSpPr/>
          <p:nvPr/>
        </p:nvGrpSpPr>
        <p:grpSpPr>
          <a:xfrm>
            <a:off x="4968638" y="1244022"/>
            <a:ext cx="1801040" cy="1773672"/>
            <a:chOff x="3502357" y="1376822"/>
            <a:chExt cx="1801040" cy="1773672"/>
          </a:xfrm>
        </p:grpSpPr>
        <p:sp>
          <p:nvSpPr>
            <p:cNvPr id="130" name="Rounded Rectangle 129"/>
            <p:cNvSpPr/>
            <p:nvPr/>
          </p:nvSpPr>
          <p:spPr>
            <a:xfrm>
              <a:off x="4206323" y="1445871"/>
              <a:ext cx="525038" cy="959745"/>
            </a:xfrm>
            <a:prstGeom prst="round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grpSp>
          <p:nvGrpSpPr>
            <p:cNvPr id="132" name="Group 386"/>
            <p:cNvGrpSpPr/>
            <p:nvPr/>
          </p:nvGrpSpPr>
          <p:grpSpPr>
            <a:xfrm>
              <a:off x="3502357" y="1376822"/>
              <a:ext cx="1801040" cy="1773672"/>
              <a:chOff x="3502357" y="1376822"/>
              <a:chExt cx="1801040" cy="1773672"/>
            </a:xfrm>
          </p:grpSpPr>
          <p:grpSp>
            <p:nvGrpSpPr>
              <p:cNvPr id="149" name="Group 384"/>
              <p:cNvGrpSpPr/>
              <p:nvPr/>
            </p:nvGrpSpPr>
            <p:grpSpPr>
              <a:xfrm>
                <a:off x="3502357" y="1376822"/>
                <a:ext cx="1801040" cy="1010006"/>
                <a:chOff x="3502357" y="1376822"/>
                <a:chExt cx="1801040" cy="1010006"/>
              </a:xfrm>
            </p:grpSpPr>
            <p:sp>
              <p:nvSpPr>
                <p:cNvPr id="136" name="TextBox 135"/>
                <p:cNvSpPr txBox="1"/>
                <p:nvPr/>
              </p:nvSpPr>
              <p:spPr>
                <a:xfrm>
                  <a:off x="3502357" y="1376822"/>
                  <a:ext cx="784190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PCWriteCond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137" name="TextBox 136"/>
                <p:cNvSpPr txBox="1"/>
                <p:nvPr/>
              </p:nvSpPr>
              <p:spPr>
                <a:xfrm>
                  <a:off x="3674855" y="1518530"/>
                  <a:ext cx="566181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PCWrite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138" name="TextBox 137"/>
                <p:cNvSpPr txBox="1"/>
                <p:nvPr/>
              </p:nvSpPr>
              <p:spPr>
                <a:xfrm>
                  <a:off x="3820110" y="1647253"/>
                  <a:ext cx="402675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IorD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>
                <a:xfrm>
                  <a:off x="3674856" y="1783288"/>
                  <a:ext cx="566181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MemRead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140" name="TextBox 139"/>
                <p:cNvSpPr txBox="1"/>
                <p:nvPr/>
              </p:nvSpPr>
              <p:spPr>
                <a:xfrm>
                  <a:off x="3647605" y="1915666"/>
                  <a:ext cx="620683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MemWrite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141" name="TextBox 140"/>
                <p:cNvSpPr txBox="1"/>
                <p:nvPr/>
              </p:nvSpPr>
              <p:spPr>
                <a:xfrm>
                  <a:off x="3630483" y="2048045"/>
                  <a:ext cx="620683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MemtoReg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3668505" y="2186773"/>
                  <a:ext cx="566181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IRWrite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143" name="TextBox 142"/>
                <p:cNvSpPr txBox="1"/>
                <p:nvPr/>
              </p:nvSpPr>
              <p:spPr>
                <a:xfrm>
                  <a:off x="4682714" y="1459913"/>
                  <a:ext cx="620683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PCSource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144" name="TextBox 143"/>
                <p:cNvSpPr txBox="1"/>
                <p:nvPr/>
              </p:nvSpPr>
              <p:spPr>
                <a:xfrm>
                  <a:off x="4694155" y="1582285"/>
                  <a:ext cx="457177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ALUOp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145" name="TextBox 144"/>
                <p:cNvSpPr txBox="1"/>
                <p:nvPr/>
              </p:nvSpPr>
              <p:spPr>
                <a:xfrm>
                  <a:off x="4682975" y="1724671"/>
                  <a:ext cx="566181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ALUSrcB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146" name="TextBox 145"/>
                <p:cNvSpPr txBox="1"/>
                <p:nvPr/>
              </p:nvSpPr>
              <p:spPr>
                <a:xfrm>
                  <a:off x="4682975" y="1857050"/>
                  <a:ext cx="566181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ALUSrcA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147" name="TextBox 146"/>
                <p:cNvSpPr txBox="1"/>
                <p:nvPr/>
              </p:nvSpPr>
              <p:spPr>
                <a:xfrm>
                  <a:off x="4679540" y="1989428"/>
                  <a:ext cx="620683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RegWrite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4682328" y="2121807"/>
                  <a:ext cx="511679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RegDst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</p:grpSp>
          <p:sp>
            <p:nvSpPr>
              <p:cNvPr id="133" name="TextBox 132"/>
              <p:cNvSpPr txBox="1"/>
              <p:nvPr/>
            </p:nvSpPr>
            <p:spPr>
              <a:xfrm>
                <a:off x="4227217" y="2231720"/>
                <a:ext cx="511679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Opcode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4268553" y="1448930"/>
                <a:ext cx="393944" cy="2369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txBody>
              <a:bodyPr wrap="square" lIns="27432" tIns="54864" rIns="27432" bIns="27432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Control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Unit</a:t>
                </a:r>
                <a:endParaRPr kumimoji="0" lang="en-CA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cxnSp>
            <p:nvCxnSpPr>
              <p:cNvPr id="135" name="Elbow Connector 134"/>
              <p:cNvCxnSpPr/>
              <p:nvPr/>
            </p:nvCxnSpPr>
            <p:spPr>
              <a:xfrm rot="5400000" flipH="1" flipV="1">
                <a:off x="3879003" y="2546366"/>
                <a:ext cx="735352" cy="472904"/>
              </a:xfrm>
              <a:prstGeom prst="bentConnector3">
                <a:avLst>
                  <a:gd name="adj1" fmla="val 1426"/>
                </a:avLst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2" name="Group 148"/>
          <p:cNvGrpSpPr/>
          <p:nvPr/>
        </p:nvGrpSpPr>
        <p:grpSpPr>
          <a:xfrm>
            <a:off x="6691117" y="4265645"/>
            <a:ext cx="480053" cy="182880"/>
            <a:chOff x="7156521" y="3573016"/>
            <a:chExt cx="360040" cy="182880"/>
          </a:xfrm>
        </p:grpSpPr>
        <p:sp>
          <p:nvSpPr>
            <p:cNvPr id="150" name="Rectangle 149"/>
            <p:cNvSpPr/>
            <p:nvPr/>
          </p:nvSpPr>
          <p:spPr>
            <a:xfrm>
              <a:off x="7164288" y="3573016"/>
              <a:ext cx="342900" cy="18288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7156521" y="3582542"/>
              <a:ext cx="360040" cy="1692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Shift left 2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162" name="Group 151"/>
          <p:cNvGrpSpPr/>
          <p:nvPr/>
        </p:nvGrpSpPr>
        <p:grpSpPr>
          <a:xfrm>
            <a:off x="6182297" y="4229988"/>
            <a:ext cx="360040" cy="246222"/>
            <a:chOff x="7156521" y="3571164"/>
            <a:chExt cx="360040" cy="196062"/>
          </a:xfrm>
        </p:grpSpPr>
        <p:sp>
          <p:nvSpPr>
            <p:cNvPr id="153" name="Rectangle 152"/>
            <p:cNvSpPr/>
            <p:nvPr/>
          </p:nvSpPr>
          <p:spPr>
            <a:xfrm>
              <a:off x="7164288" y="3573016"/>
              <a:ext cx="342900" cy="18288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156521" y="3571164"/>
              <a:ext cx="360040" cy="19606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Sign extend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</p:grpSp>
      <p:cxnSp>
        <p:nvCxnSpPr>
          <p:cNvPr id="155" name="Elbow Connector 293"/>
          <p:cNvCxnSpPr/>
          <p:nvPr/>
        </p:nvCxnSpPr>
        <p:spPr>
          <a:xfrm rot="16200000" flipH="1">
            <a:off x="5492061" y="3686085"/>
            <a:ext cx="755450" cy="625021"/>
          </a:xfrm>
          <a:prstGeom prst="bentConnector2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flipV="1">
            <a:off x="6537574" y="4347179"/>
            <a:ext cx="164592" cy="0"/>
          </a:xfrm>
          <a:prstGeom prst="straightConnector1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Elbow Connector 293"/>
          <p:cNvCxnSpPr/>
          <p:nvPr/>
        </p:nvCxnSpPr>
        <p:spPr>
          <a:xfrm flipV="1">
            <a:off x="6604819" y="3860076"/>
            <a:ext cx="897240" cy="324037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6604819" y="4179348"/>
            <a:ext cx="0" cy="173736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293"/>
          <p:cNvCxnSpPr/>
          <p:nvPr/>
        </p:nvCxnSpPr>
        <p:spPr>
          <a:xfrm flipV="1">
            <a:off x="7156880" y="3956833"/>
            <a:ext cx="347472" cy="384048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Oval 159"/>
          <p:cNvSpPr/>
          <p:nvPr/>
        </p:nvSpPr>
        <p:spPr>
          <a:xfrm>
            <a:off x="6585767" y="4332890"/>
            <a:ext cx="36576" cy="36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161" name="Elbow Connector 293"/>
          <p:cNvCxnSpPr>
            <a:stCxn id="116" idx="4"/>
            <a:endCxn id="33" idx="2"/>
          </p:cNvCxnSpPr>
          <p:nvPr/>
        </p:nvCxnSpPr>
        <p:spPr>
          <a:xfrm rot="16200000" flipH="1">
            <a:off x="6757768" y="2374215"/>
            <a:ext cx="311943" cy="2712925"/>
          </a:xfrm>
          <a:prstGeom prst="bentConnector3">
            <a:avLst>
              <a:gd name="adj1" fmla="val 175451"/>
            </a:avLst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Group 161"/>
          <p:cNvGrpSpPr/>
          <p:nvPr/>
        </p:nvGrpSpPr>
        <p:grpSpPr>
          <a:xfrm>
            <a:off x="3423247" y="1233369"/>
            <a:ext cx="5893410" cy="3074185"/>
            <a:chOff x="1956966" y="1366168"/>
            <a:chExt cx="5893410" cy="3074185"/>
          </a:xfrm>
        </p:grpSpPr>
        <p:grpSp>
          <p:nvGrpSpPr>
            <p:cNvPr id="166" name="Group 385"/>
            <p:cNvGrpSpPr/>
            <p:nvPr/>
          </p:nvGrpSpPr>
          <p:grpSpPr>
            <a:xfrm>
              <a:off x="1956966" y="1366168"/>
              <a:ext cx="5893410" cy="3074185"/>
              <a:chOff x="1956966" y="1366168"/>
              <a:chExt cx="5893410" cy="3074185"/>
            </a:xfrm>
          </p:grpSpPr>
          <p:cxnSp>
            <p:nvCxnSpPr>
              <p:cNvPr id="165" name="Shape 164"/>
              <p:cNvCxnSpPr/>
              <p:nvPr/>
            </p:nvCxnSpPr>
            <p:spPr>
              <a:xfrm>
                <a:off x="3557537" y="1404268"/>
                <a:ext cx="3132920" cy="1892808"/>
              </a:xfrm>
              <a:prstGeom prst="bentConnector2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2" name="Group 383"/>
              <p:cNvGrpSpPr/>
              <p:nvPr/>
            </p:nvGrpSpPr>
            <p:grpSpPr>
              <a:xfrm>
                <a:off x="1956966" y="1366168"/>
                <a:ext cx="5893410" cy="3074185"/>
                <a:chOff x="1956966" y="1366168"/>
                <a:chExt cx="5893410" cy="3074185"/>
              </a:xfrm>
            </p:grpSpPr>
            <p:cxnSp>
              <p:nvCxnSpPr>
                <p:cNvPr id="167" name="Elbow Connector 166"/>
                <p:cNvCxnSpPr/>
                <p:nvPr/>
              </p:nvCxnSpPr>
              <p:spPr>
                <a:xfrm rot="5400000">
                  <a:off x="3643069" y="2447110"/>
                  <a:ext cx="648072" cy="438912"/>
                </a:xfrm>
                <a:prstGeom prst="bentConnector3">
                  <a:avLst>
                    <a:gd name="adj1" fmla="val -951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Elbow Connector 322"/>
                <p:cNvCxnSpPr/>
                <p:nvPr/>
              </p:nvCxnSpPr>
              <p:spPr>
                <a:xfrm rot="10800000" flipH="1" flipV="1">
                  <a:off x="4190752" y="2200073"/>
                  <a:ext cx="247520" cy="2240280"/>
                </a:xfrm>
                <a:prstGeom prst="bentConnector4">
                  <a:avLst>
                    <a:gd name="adj1" fmla="val -371990"/>
                    <a:gd name="adj2" fmla="val 107085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Elbow Connector 168"/>
                <p:cNvCxnSpPr/>
                <p:nvPr/>
              </p:nvCxnSpPr>
              <p:spPr>
                <a:xfrm rot="5400000">
                  <a:off x="3027050" y="2057038"/>
                  <a:ext cx="1143000" cy="1188720"/>
                </a:xfrm>
                <a:prstGeom prst="bentConnector3">
                  <a:avLst>
                    <a:gd name="adj1" fmla="val -951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Elbow Connector 169"/>
                <p:cNvCxnSpPr/>
                <p:nvPr/>
              </p:nvCxnSpPr>
              <p:spPr>
                <a:xfrm rot="5400000">
                  <a:off x="2877080" y="1898274"/>
                  <a:ext cx="1252728" cy="1371600"/>
                </a:xfrm>
                <a:prstGeom prst="bentConnector3">
                  <a:avLst>
                    <a:gd name="adj1" fmla="val -951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Elbow Connector 170"/>
                <p:cNvCxnSpPr/>
                <p:nvPr/>
              </p:nvCxnSpPr>
              <p:spPr>
                <a:xfrm rot="5400000">
                  <a:off x="2549784" y="1591460"/>
                  <a:ext cx="1417320" cy="1856232"/>
                </a:xfrm>
                <a:prstGeom prst="bentConnector3">
                  <a:avLst>
                    <a:gd name="adj1" fmla="val -951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6" name="Group 382"/>
                <p:cNvGrpSpPr/>
                <p:nvPr/>
              </p:nvGrpSpPr>
              <p:grpSpPr>
                <a:xfrm>
                  <a:off x="1956966" y="1366168"/>
                  <a:ext cx="2243083" cy="1746880"/>
                  <a:chOff x="1956966" y="1366168"/>
                  <a:chExt cx="2243083" cy="1746880"/>
                </a:xfrm>
              </p:grpSpPr>
              <p:cxnSp>
                <p:nvCxnSpPr>
                  <p:cNvPr id="184" name="Elbow Connector 183"/>
                  <p:cNvCxnSpPr/>
                  <p:nvPr/>
                </p:nvCxnSpPr>
                <p:spPr>
                  <a:xfrm rot="5400000">
                    <a:off x="1682646" y="1924328"/>
                    <a:ext cx="1463040" cy="914400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5" name="Flowchart: Delay 184"/>
                  <p:cNvSpPr/>
                  <p:nvPr/>
                </p:nvSpPr>
                <p:spPr>
                  <a:xfrm flipH="1">
                    <a:off x="3304942" y="1366168"/>
                    <a:ext cx="258945" cy="196373"/>
                  </a:xfrm>
                  <a:prstGeom prst="flowChartDelay">
                    <a:avLst/>
                  </a:prstGeom>
                  <a:noFill/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6" name="Moon 185"/>
                  <p:cNvSpPr/>
                  <p:nvPr/>
                </p:nvSpPr>
                <p:spPr>
                  <a:xfrm>
                    <a:off x="2862858" y="1544092"/>
                    <a:ext cx="288032" cy="189974"/>
                  </a:xfrm>
                  <a:prstGeom prst="moon">
                    <a:avLst>
                      <a:gd name="adj" fmla="val 82067"/>
                    </a:avLst>
                  </a:prstGeom>
                  <a:noFill/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87" name="Straight Connector 186"/>
                  <p:cNvCxnSpPr/>
                  <p:nvPr/>
                </p:nvCxnSpPr>
                <p:spPr>
                  <a:xfrm>
                    <a:off x="3112790" y="1675408"/>
                    <a:ext cx="1087259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/>
                  <p:cNvCxnSpPr/>
                  <p:nvPr/>
                </p:nvCxnSpPr>
                <p:spPr>
                  <a:xfrm>
                    <a:off x="3576588" y="1529234"/>
                    <a:ext cx="612648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Elbow Connector 188"/>
                  <p:cNvCxnSpPr/>
                  <p:nvPr/>
                </p:nvCxnSpPr>
                <p:spPr>
                  <a:xfrm rot="10800000" flipV="1">
                    <a:off x="3099237" y="1470169"/>
                    <a:ext cx="205706" cy="137160"/>
                  </a:xfrm>
                  <a:prstGeom prst="bentConnector3">
                    <a:avLst>
                      <a:gd name="adj1" fmla="val 37652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3" name="Elbow Connector 354"/>
                <p:cNvCxnSpPr/>
                <p:nvPr/>
              </p:nvCxnSpPr>
              <p:spPr>
                <a:xfrm>
                  <a:off x="4741416" y="1608471"/>
                  <a:ext cx="3108960" cy="1005840"/>
                </a:xfrm>
                <a:prstGeom prst="bentConnector2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Elbow Connector 354"/>
                <p:cNvCxnSpPr/>
                <p:nvPr/>
              </p:nvCxnSpPr>
              <p:spPr>
                <a:xfrm>
                  <a:off x="4741416" y="1724493"/>
                  <a:ext cx="2057400" cy="2346058"/>
                </a:xfrm>
                <a:prstGeom prst="bentConnector4">
                  <a:avLst>
                    <a:gd name="adj1" fmla="val 114915"/>
                    <a:gd name="adj2" fmla="val 109744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Elbow Connector 354"/>
                <p:cNvCxnSpPr/>
                <p:nvPr/>
              </p:nvCxnSpPr>
              <p:spPr>
                <a:xfrm>
                  <a:off x="4735066" y="1997348"/>
                  <a:ext cx="1371600" cy="1188720"/>
                </a:xfrm>
                <a:prstGeom prst="bentConnector2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8" name="Group 381"/>
                <p:cNvGrpSpPr/>
                <p:nvPr/>
              </p:nvGrpSpPr>
              <p:grpSpPr>
                <a:xfrm>
                  <a:off x="4747766" y="1885082"/>
                  <a:ext cx="1375266" cy="1852268"/>
                  <a:chOff x="4747766" y="1885082"/>
                  <a:chExt cx="1375266" cy="1852268"/>
                </a:xfrm>
              </p:grpSpPr>
              <p:cxnSp>
                <p:nvCxnSpPr>
                  <p:cNvPr id="182" name="Elbow Connector 354"/>
                  <p:cNvCxnSpPr/>
                  <p:nvPr/>
                </p:nvCxnSpPr>
                <p:spPr>
                  <a:xfrm>
                    <a:off x="4747766" y="1885082"/>
                    <a:ext cx="1188720" cy="1737360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Elbow Connector 354"/>
                  <p:cNvCxnSpPr/>
                  <p:nvPr/>
                </p:nvCxnSpPr>
                <p:spPr>
                  <a:xfrm>
                    <a:off x="5940152" y="3618478"/>
                    <a:ext cx="182880" cy="118872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7" name="Elbow Connector 354"/>
                <p:cNvCxnSpPr/>
                <p:nvPr/>
              </p:nvCxnSpPr>
              <p:spPr>
                <a:xfrm>
                  <a:off x="4743574" y="2144896"/>
                  <a:ext cx="548640" cy="1024128"/>
                </a:xfrm>
                <a:prstGeom prst="bentConnector2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0" name="Group 380"/>
                <p:cNvGrpSpPr/>
                <p:nvPr/>
              </p:nvGrpSpPr>
              <p:grpSpPr>
                <a:xfrm>
                  <a:off x="4456571" y="2283222"/>
                  <a:ext cx="378443" cy="1318372"/>
                  <a:chOff x="4456571" y="2283222"/>
                  <a:chExt cx="378443" cy="1318372"/>
                </a:xfrm>
              </p:grpSpPr>
              <p:cxnSp>
                <p:nvCxnSpPr>
                  <p:cNvPr id="179" name="Elbow Connector 354"/>
                  <p:cNvCxnSpPr/>
                  <p:nvPr/>
                </p:nvCxnSpPr>
                <p:spPr>
                  <a:xfrm rot="5400000">
                    <a:off x="4330070" y="2506102"/>
                    <a:ext cx="720080" cy="274320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Elbow Connector 354"/>
                  <p:cNvCxnSpPr/>
                  <p:nvPr/>
                </p:nvCxnSpPr>
                <p:spPr>
                  <a:xfrm rot="5400000" flipH="1" flipV="1">
                    <a:off x="4199970" y="3253553"/>
                    <a:ext cx="604642" cy="91440"/>
                  </a:xfrm>
                  <a:prstGeom prst="bentConnector3">
                    <a:avLst>
                      <a:gd name="adj1" fmla="val 62603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/>
                  <p:cNvCxnSpPr/>
                  <p:nvPr/>
                </p:nvCxnSpPr>
                <p:spPr>
                  <a:xfrm flipH="1">
                    <a:off x="4743574" y="2283222"/>
                    <a:ext cx="9144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64" name="Oval 163"/>
            <p:cNvSpPr/>
            <p:nvPr/>
          </p:nvSpPr>
          <p:spPr>
            <a:xfrm>
              <a:off x="6780943" y="4277728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cxnSp>
        <p:nvCxnSpPr>
          <p:cNvPr id="194" name="Straight Connector 193"/>
          <p:cNvCxnSpPr/>
          <p:nvPr/>
        </p:nvCxnSpPr>
        <p:spPr>
          <a:xfrm>
            <a:off x="5684966" y="4674908"/>
            <a:ext cx="347472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7358803" y="229409"/>
            <a:ext cx="3028902" cy="58477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$r7, $r1, $r2</a:t>
            </a:r>
          </a:p>
        </p:txBody>
      </p:sp>
      <p:cxnSp>
        <p:nvCxnSpPr>
          <p:cNvPr id="5" name="Straight Connector 4"/>
          <p:cNvCxnSpPr>
            <a:stCxn id="116" idx="2"/>
          </p:cNvCxnSpPr>
          <p:nvPr/>
        </p:nvCxnSpPr>
        <p:spPr>
          <a:xfrm>
            <a:off x="5538989" y="3556418"/>
            <a:ext cx="18287" cy="13868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0226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88640"/>
            <a:ext cx="7772400" cy="914400"/>
          </a:xfrm>
        </p:spPr>
        <p:txBody>
          <a:bodyPr/>
          <a:lstStyle/>
          <a:p>
            <a:r>
              <a:rPr lang="en-US" dirty="0">
                <a:latin typeface="+mn-lt"/>
              </a:rPr>
              <a:t>Question #1 (cont’d)</a:t>
            </a:r>
            <a:endParaRPr lang="en-CA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576" y="4797152"/>
            <a:ext cx="7848872" cy="1656184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/>
              <a:t>Step #3a</a:t>
            </a:r>
            <a:r>
              <a:rPr lang="en-US" dirty="0"/>
              <a:t>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Read</a:t>
            </a:r>
            <a:r>
              <a:rPr lang="en-US" dirty="0"/>
              <a:t> &amp;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Write</a:t>
            </a:r>
            <a:r>
              <a:rPr lang="en-US" dirty="0"/>
              <a:t> signals</a:t>
            </a:r>
          </a:p>
          <a:p>
            <a:pPr lvl="1"/>
            <a:r>
              <a:rPr lang="en-US" dirty="0"/>
              <a:t>Only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RegWrite</a:t>
            </a:r>
            <a:r>
              <a:rPr lang="en-US" dirty="0"/>
              <a:t> needs to be high.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PCWrite</a:t>
            </a:r>
            <a:r>
              <a:rPr lang="en-US" dirty="0"/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PCWriteCond</a:t>
            </a:r>
            <a:r>
              <a:rPr lang="en-US" dirty="0"/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MemRead</a:t>
            </a:r>
            <a:r>
              <a:rPr lang="en-US" dirty="0"/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MemWrite</a:t>
            </a:r>
            <a:r>
              <a:rPr lang="en-US" dirty="0"/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IRWrite</a:t>
            </a:r>
            <a:r>
              <a:rPr lang="en-US" dirty="0"/>
              <a:t> would be low.</a:t>
            </a:r>
          </a:p>
        </p:txBody>
      </p:sp>
      <p:grpSp>
        <p:nvGrpSpPr>
          <p:cNvPr id="5" name="Group 25"/>
          <p:cNvGrpSpPr/>
          <p:nvPr/>
        </p:nvGrpSpPr>
        <p:grpSpPr>
          <a:xfrm>
            <a:off x="6163245" y="2778246"/>
            <a:ext cx="748658" cy="1065441"/>
            <a:chOff x="4490466" y="3083639"/>
            <a:chExt cx="748658" cy="1065441"/>
          </a:xfrm>
        </p:grpSpPr>
        <p:sp>
          <p:nvSpPr>
            <p:cNvPr id="39" name="Rectangle 6"/>
            <p:cNvSpPr/>
            <p:nvPr/>
          </p:nvSpPr>
          <p:spPr>
            <a:xfrm>
              <a:off x="4499992" y="3212976"/>
              <a:ext cx="720080" cy="936104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0" name="TextBox 7"/>
            <p:cNvSpPr txBox="1"/>
            <p:nvPr/>
          </p:nvSpPr>
          <p:spPr>
            <a:xfrm>
              <a:off x="4548185" y="3232028"/>
              <a:ext cx="288032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Read </a:t>
              </a:r>
              <a:r>
                <a:rPr kumimoji="0" lang="en-US" sz="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reg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 1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41" name="TextBox 8"/>
            <p:cNvSpPr txBox="1"/>
            <p:nvPr/>
          </p:nvSpPr>
          <p:spPr>
            <a:xfrm>
              <a:off x="4548185" y="3441590"/>
              <a:ext cx="288032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Read </a:t>
              </a:r>
              <a:r>
                <a:rPr kumimoji="0" lang="en-US" sz="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reg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 2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42" name="TextBox 9"/>
            <p:cNvSpPr txBox="1"/>
            <p:nvPr/>
          </p:nvSpPr>
          <p:spPr>
            <a:xfrm>
              <a:off x="4548185" y="3674519"/>
              <a:ext cx="288032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Write </a:t>
              </a:r>
              <a:r>
                <a:rPr kumimoji="0" lang="en-US" sz="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reg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 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43" name="TextBox 10"/>
            <p:cNvSpPr txBox="1"/>
            <p:nvPr/>
          </p:nvSpPr>
          <p:spPr>
            <a:xfrm>
              <a:off x="4548185" y="3898370"/>
              <a:ext cx="288032" cy="2507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Write data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44" name="TextBox 11"/>
            <p:cNvSpPr txBox="1"/>
            <p:nvPr/>
          </p:nvSpPr>
          <p:spPr>
            <a:xfrm>
              <a:off x="4941566" y="3356992"/>
              <a:ext cx="297558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Read data 1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45" name="TextBox 12"/>
            <p:cNvSpPr txBox="1"/>
            <p:nvPr/>
          </p:nvSpPr>
          <p:spPr>
            <a:xfrm>
              <a:off x="4932040" y="3686835"/>
              <a:ext cx="297558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Read data 2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90466" y="3083639"/>
              <a:ext cx="451100" cy="132344"/>
            </a:xfrm>
            <a:prstGeom prst="rect">
              <a:avLst/>
            </a:prstGeom>
            <a:noFill/>
            <a:ln w="12700"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lIns="27432" tIns="27432" rIns="27432" bIns="27432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Registers</a:t>
              </a:r>
              <a:endParaRPr kumimoji="0" lang="en-CA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9" name="Group 24"/>
          <p:cNvGrpSpPr/>
          <p:nvPr/>
        </p:nvGrpSpPr>
        <p:grpSpPr>
          <a:xfrm>
            <a:off x="7838481" y="2864153"/>
            <a:ext cx="657598" cy="942975"/>
            <a:chOff x="6372200" y="3140968"/>
            <a:chExt cx="657598" cy="942975"/>
          </a:xfrm>
        </p:grpSpPr>
        <p:grpSp>
          <p:nvGrpSpPr>
            <p:cNvPr id="10" name="Group 20"/>
            <p:cNvGrpSpPr/>
            <p:nvPr/>
          </p:nvGrpSpPr>
          <p:grpSpPr>
            <a:xfrm>
              <a:off x="6372200" y="3140968"/>
              <a:ext cx="657598" cy="942975"/>
              <a:chOff x="6372200" y="3140968"/>
              <a:chExt cx="657598" cy="942975"/>
            </a:xfrm>
          </p:grpSpPr>
          <p:sp>
            <p:nvSpPr>
              <p:cNvPr id="34" name="Freeform 33"/>
              <p:cNvSpPr/>
              <p:nvPr/>
            </p:nvSpPr>
            <p:spPr>
              <a:xfrm>
                <a:off x="6372200" y="3140968"/>
                <a:ext cx="590550" cy="942975"/>
              </a:xfrm>
              <a:custGeom>
                <a:avLst/>
                <a:gdLst>
                  <a:gd name="connsiteX0" fmla="*/ 0 w 590550"/>
                  <a:gd name="connsiteY0" fmla="*/ 0 h 942975"/>
                  <a:gd name="connsiteX1" fmla="*/ 590550 w 590550"/>
                  <a:gd name="connsiteY1" fmla="*/ 295275 h 942975"/>
                  <a:gd name="connsiteX2" fmla="*/ 590550 w 590550"/>
                  <a:gd name="connsiteY2" fmla="*/ 652463 h 942975"/>
                  <a:gd name="connsiteX3" fmla="*/ 4763 w 590550"/>
                  <a:gd name="connsiteY3" fmla="*/ 942975 h 942975"/>
                  <a:gd name="connsiteX4" fmla="*/ 4763 w 590550"/>
                  <a:gd name="connsiteY4" fmla="*/ 600075 h 942975"/>
                  <a:gd name="connsiteX5" fmla="*/ 142875 w 590550"/>
                  <a:gd name="connsiteY5" fmla="*/ 471488 h 942975"/>
                  <a:gd name="connsiteX6" fmla="*/ 4763 w 590550"/>
                  <a:gd name="connsiteY6" fmla="*/ 338138 h 942975"/>
                  <a:gd name="connsiteX7" fmla="*/ 0 w 590550"/>
                  <a:gd name="connsiteY7" fmla="*/ 0 h 942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0550" h="942975">
                    <a:moveTo>
                      <a:pt x="0" y="0"/>
                    </a:moveTo>
                    <a:lnTo>
                      <a:pt x="590550" y="295275"/>
                    </a:lnTo>
                    <a:lnTo>
                      <a:pt x="590550" y="652463"/>
                    </a:lnTo>
                    <a:lnTo>
                      <a:pt x="4763" y="942975"/>
                    </a:lnTo>
                    <a:lnTo>
                      <a:pt x="4763" y="600075"/>
                    </a:lnTo>
                    <a:lnTo>
                      <a:pt x="142875" y="471488"/>
                    </a:lnTo>
                    <a:lnTo>
                      <a:pt x="4763" y="338138"/>
                    </a:lnTo>
                    <a:cubicBezTo>
                      <a:pt x="3175" y="225425"/>
                      <a:pt x="1588" y="112713"/>
                      <a:pt x="0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732240" y="3509392"/>
                <a:ext cx="297558" cy="2507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ALU result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36" name="TextBox 16"/>
              <p:cNvSpPr txBox="1"/>
              <p:nvPr/>
            </p:nvSpPr>
            <p:spPr>
              <a:xfrm>
                <a:off x="6592987" y="3299273"/>
                <a:ext cx="207640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Zero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37" name="TextBox 18"/>
              <p:cNvSpPr txBox="1"/>
              <p:nvPr/>
            </p:nvSpPr>
            <p:spPr>
              <a:xfrm>
                <a:off x="6405541" y="3251080"/>
                <a:ext cx="110675" cy="1692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A</a:t>
                </a:r>
                <a:endParaRPr kumimoji="0" lang="en-CA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05541" y="3827900"/>
                <a:ext cx="110675" cy="1692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B</a:t>
                </a:r>
                <a:endParaRPr kumimoji="0" lang="en-CA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 rot="20031920">
              <a:off x="6660472" y="3893870"/>
              <a:ext cx="228600" cy="132344"/>
            </a:xfrm>
            <a:prstGeom prst="rect">
              <a:avLst/>
            </a:prstGeom>
            <a:noFill/>
            <a:ln w="12700"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lIns="27432" tIns="27432" rIns="27432" bIns="27432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ALU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19" name="Group 29"/>
          <p:cNvGrpSpPr/>
          <p:nvPr/>
        </p:nvGrpSpPr>
        <p:grpSpPr>
          <a:xfrm>
            <a:off x="7511585" y="2902819"/>
            <a:ext cx="182880" cy="360040"/>
            <a:chOff x="5651923" y="3212976"/>
            <a:chExt cx="182880" cy="360040"/>
          </a:xfrm>
        </p:grpSpPr>
        <p:sp>
          <p:nvSpPr>
            <p:cNvPr id="29" name="Trapezoid 28"/>
            <p:cNvSpPr/>
            <p:nvPr/>
          </p:nvSpPr>
          <p:spPr>
            <a:xfrm rot="5400000">
              <a:off x="5563343" y="3301556"/>
              <a:ext cx="360040" cy="182880"/>
            </a:xfrm>
            <a:prstGeom prst="trapezoid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681261" y="3227265"/>
              <a:ext cx="135632" cy="1737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0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680698" y="3375435"/>
              <a:ext cx="135632" cy="1737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1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20" name="Group 35"/>
          <p:cNvGrpSpPr/>
          <p:nvPr/>
        </p:nvGrpSpPr>
        <p:grpSpPr>
          <a:xfrm>
            <a:off x="7511585" y="3440216"/>
            <a:ext cx="182880" cy="504056"/>
            <a:chOff x="5652120" y="3573016"/>
            <a:chExt cx="182880" cy="504056"/>
          </a:xfrm>
        </p:grpSpPr>
        <p:sp>
          <p:nvSpPr>
            <p:cNvPr id="24" name="Trapezoid 23"/>
            <p:cNvSpPr/>
            <p:nvPr/>
          </p:nvSpPr>
          <p:spPr>
            <a:xfrm rot="5400000">
              <a:off x="5491532" y="3733604"/>
              <a:ext cx="504056" cy="182880"/>
            </a:xfrm>
            <a:prstGeom prst="trapezoid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81458" y="3587305"/>
              <a:ext cx="135632" cy="1737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0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80895" y="3672993"/>
              <a:ext cx="135632" cy="1737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1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676498" y="3768283"/>
              <a:ext cx="135632" cy="1737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2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75935" y="3858734"/>
              <a:ext cx="135632" cy="1737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3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 flipV="1">
            <a:off x="7694465" y="3617573"/>
            <a:ext cx="144016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694465" y="3032546"/>
            <a:ext cx="144016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358803" y="3612810"/>
            <a:ext cx="144016" cy="0"/>
          </a:xfrm>
          <a:prstGeom prst="straightConnector1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81469" y="3525904"/>
            <a:ext cx="135632" cy="1737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rPr>
              <a:t>4</a:t>
            </a:r>
            <a:endParaRPr kumimoji="0" lang="en-CA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Courier New" pitchFamily="49" charset="0"/>
            </a:endParaRPr>
          </a:p>
        </p:txBody>
      </p:sp>
      <p:grpSp>
        <p:nvGrpSpPr>
          <p:cNvPr id="21" name="Group 47"/>
          <p:cNvGrpSpPr/>
          <p:nvPr/>
        </p:nvGrpSpPr>
        <p:grpSpPr>
          <a:xfrm>
            <a:off x="7036867" y="3008168"/>
            <a:ext cx="144016" cy="288032"/>
            <a:chOff x="5364088" y="3212976"/>
            <a:chExt cx="144016" cy="288032"/>
          </a:xfrm>
        </p:grpSpPr>
        <p:sp>
          <p:nvSpPr>
            <p:cNvPr id="17" name="Rectangle 16"/>
            <p:cNvSpPr/>
            <p:nvPr/>
          </p:nvSpPr>
          <p:spPr>
            <a:xfrm>
              <a:off x="5364088" y="3212976"/>
              <a:ext cx="144016" cy="288032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64088" y="3284984"/>
              <a:ext cx="135632" cy="1737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A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32" name="Group 46"/>
          <p:cNvGrpSpPr/>
          <p:nvPr/>
        </p:nvGrpSpPr>
        <p:grpSpPr>
          <a:xfrm>
            <a:off x="7036867" y="3368208"/>
            <a:ext cx="144016" cy="288032"/>
            <a:chOff x="5364088" y="3645024"/>
            <a:chExt cx="144016" cy="288032"/>
          </a:xfrm>
        </p:grpSpPr>
        <p:sp>
          <p:nvSpPr>
            <p:cNvPr id="15" name="Rectangle 14"/>
            <p:cNvSpPr/>
            <p:nvPr/>
          </p:nvSpPr>
          <p:spPr>
            <a:xfrm>
              <a:off x="5364088" y="3645024"/>
              <a:ext cx="144016" cy="288032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64088" y="3717032"/>
              <a:ext cx="135632" cy="1737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B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V="1">
            <a:off x="7180883" y="3521750"/>
            <a:ext cx="320040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180883" y="3147421"/>
            <a:ext cx="320040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892851" y="3512224"/>
            <a:ext cx="144016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897614" y="3152184"/>
            <a:ext cx="144016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4958161" y="2720137"/>
            <a:ext cx="523108" cy="1107115"/>
            <a:chOff x="3914402" y="3179245"/>
            <a:chExt cx="523108" cy="1107115"/>
          </a:xfrm>
        </p:grpSpPr>
        <p:sp>
          <p:nvSpPr>
            <p:cNvPr id="48" name="Rectangle 47"/>
            <p:cNvSpPr/>
            <p:nvPr/>
          </p:nvSpPr>
          <p:spPr>
            <a:xfrm>
              <a:off x="3923928" y="3179245"/>
              <a:ext cx="513582" cy="897827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38217" y="3203450"/>
              <a:ext cx="460626" cy="2507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Instruction [31-26]</a:t>
              </a:r>
              <a:endPara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914402" y="4077072"/>
              <a:ext cx="432048" cy="209288"/>
            </a:xfrm>
            <a:prstGeom prst="rect">
              <a:avLst/>
            </a:prstGeom>
            <a:noFill/>
            <a:ln w="12700"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lIns="27432" tIns="27432" rIns="27432" bIns="27432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Instruction  Register</a:t>
              </a:r>
              <a:endParaRPr kumimoji="0" lang="en-CA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38217" y="3394314"/>
              <a:ext cx="460626" cy="2507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Instruction [25-21]</a:t>
              </a:r>
              <a:endPara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938217" y="3573016"/>
              <a:ext cx="460626" cy="2507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Instruction [20-16]</a:t>
              </a:r>
              <a:endPara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938217" y="3763880"/>
              <a:ext cx="460626" cy="2507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Instruction [15-0]</a:t>
              </a:r>
              <a:endPara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855401" y="3305726"/>
            <a:ext cx="164592" cy="360040"/>
            <a:chOff x="4389120" y="3573016"/>
            <a:chExt cx="182880" cy="360040"/>
          </a:xfrm>
        </p:grpSpPr>
        <p:sp>
          <p:nvSpPr>
            <p:cNvPr id="55" name="Trapezoid 54"/>
            <p:cNvSpPr/>
            <p:nvPr/>
          </p:nvSpPr>
          <p:spPr>
            <a:xfrm rot="5400000">
              <a:off x="4300540" y="3661596"/>
              <a:ext cx="360040" cy="182880"/>
            </a:xfrm>
            <a:prstGeom prst="trapezoid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429606" y="3592068"/>
              <a:ext cx="135632" cy="1737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0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429042" y="3740238"/>
              <a:ext cx="135632" cy="1737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1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</p:grpSp>
      <p:cxnSp>
        <p:nvCxnSpPr>
          <p:cNvPr id="58" name="Straight Arrow Connector 57"/>
          <p:cNvCxnSpPr/>
          <p:nvPr/>
        </p:nvCxnSpPr>
        <p:spPr>
          <a:xfrm flipV="1">
            <a:off x="6019229" y="3469357"/>
            <a:ext cx="144016" cy="0"/>
          </a:xfrm>
          <a:prstGeom prst="straightConnector1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5822257" y="3824071"/>
            <a:ext cx="164592" cy="360040"/>
            <a:chOff x="4389120" y="3573016"/>
            <a:chExt cx="182880" cy="360040"/>
          </a:xfrm>
        </p:grpSpPr>
        <p:sp>
          <p:nvSpPr>
            <p:cNvPr id="60" name="Trapezoid 59"/>
            <p:cNvSpPr/>
            <p:nvPr/>
          </p:nvSpPr>
          <p:spPr>
            <a:xfrm rot="5400000">
              <a:off x="4300540" y="3661596"/>
              <a:ext cx="360040" cy="182880"/>
            </a:xfrm>
            <a:prstGeom prst="trapezoid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429606" y="3592068"/>
              <a:ext cx="135632" cy="1737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0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429042" y="3740238"/>
              <a:ext cx="135632" cy="1737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1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</p:grpSp>
      <p:cxnSp>
        <p:nvCxnSpPr>
          <p:cNvPr id="63" name="Elbow Connector 62"/>
          <p:cNvCxnSpPr/>
          <p:nvPr/>
        </p:nvCxnSpPr>
        <p:spPr>
          <a:xfrm flipV="1">
            <a:off x="5986849" y="3704433"/>
            <a:ext cx="182880" cy="274320"/>
          </a:xfrm>
          <a:prstGeom prst="bentConnector3">
            <a:avLst>
              <a:gd name="adj1" fmla="val 50000"/>
            </a:avLst>
          </a:prstGeom>
          <a:ln w="28575">
            <a:solidFill>
              <a:srgbClr val="FFFF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5471743" y="3031983"/>
            <a:ext cx="685800" cy="0"/>
          </a:xfrm>
          <a:prstGeom prst="straightConnector1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5471743" y="3224192"/>
            <a:ext cx="685800" cy="0"/>
          </a:xfrm>
          <a:prstGeom prst="straightConnector1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86"/>
          <p:cNvCxnSpPr/>
          <p:nvPr/>
        </p:nvCxnSpPr>
        <p:spPr>
          <a:xfrm rot="16200000" flipH="1">
            <a:off x="5711385" y="3263058"/>
            <a:ext cx="182880" cy="105151"/>
          </a:xfrm>
          <a:prstGeom prst="bentConnector2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/>
          <p:nvPr/>
        </p:nvCxnSpPr>
        <p:spPr>
          <a:xfrm>
            <a:off x="5486032" y="3415838"/>
            <a:ext cx="365760" cy="137160"/>
          </a:xfrm>
          <a:prstGeom prst="bentConnector3">
            <a:avLst>
              <a:gd name="adj1" fmla="val 19251"/>
            </a:avLst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5092651" y="3962305"/>
            <a:ext cx="360040" cy="323165"/>
            <a:chOff x="3563888" y="4278807"/>
            <a:chExt cx="360040" cy="323165"/>
          </a:xfrm>
        </p:grpSpPr>
        <p:sp>
          <p:nvSpPr>
            <p:cNvPr id="69" name="Rectangle 68"/>
            <p:cNvSpPr/>
            <p:nvPr/>
          </p:nvSpPr>
          <p:spPr>
            <a:xfrm>
              <a:off x="3563888" y="4293096"/>
              <a:ext cx="360040" cy="288032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563888" y="4278807"/>
              <a:ext cx="360040" cy="3231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Memory data register</a:t>
              </a:r>
              <a:endPara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</p:grpSp>
      <p:cxnSp>
        <p:nvCxnSpPr>
          <p:cNvPr id="71" name="Straight Arrow Connector 70"/>
          <p:cNvCxnSpPr/>
          <p:nvPr/>
        </p:nvCxnSpPr>
        <p:spPr>
          <a:xfrm flipV="1">
            <a:off x="5457454" y="4073999"/>
            <a:ext cx="365760" cy="0"/>
          </a:xfrm>
          <a:prstGeom prst="straightConnector1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4022057" y="2936161"/>
            <a:ext cx="648072" cy="734369"/>
          </a:xfrm>
          <a:prstGeom prst="rect">
            <a:avLst/>
          </a:prstGeom>
          <a:solidFill>
            <a:srgbClr val="00206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266659" y="3171236"/>
            <a:ext cx="360040" cy="24731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rPr>
              <a:t>Memory data</a:t>
            </a:r>
            <a:endParaRPr kumimoji="0" lang="en-CA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Courier New" pitchFamily="49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022057" y="3665766"/>
            <a:ext cx="411480" cy="132344"/>
          </a:xfrm>
          <a:prstGeom prst="rect">
            <a:avLst/>
          </a:prstGeom>
          <a:noFill/>
          <a:ln w="127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27432" tIns="27432" rIns="27432" bIns="2743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rPr>
              <a:t>Memory</a:t>
            </a:r>
            <a:endParaRPr kumimoji="0" lang="en-CA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Courier New" pitchFamily="49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055398" y="3013494"/>
            <a:ext cx="360040" cy="17036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rPr>
              <a:t>Address</a:t>
            </a:r>
            <a:endParaRPr kumimoji="0" lang="en-CA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Courier New" pitchFamily="49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055961" y="3356146"/>
            <a:ext cx="25412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rPr>
              <a:t>Write data</a:t>
            </a:r>
            <a:endParaRPr kumimoji="0" lang="en-CA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Courier New" pitchFamily="49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4674892" y="3305726"/>
            <a:ext cx="274320" cy="0"/>
          </a:xfrm>
          <a:prstGeom prst="straightConnector1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/>
          <p:nvPr/>
        </p:nvCxnSpPr>
        <p:spPr>
          <a:xfrm>
            <a:off x="4670129" y="3303345"/>
            <a:ext cx="422522" cy="864992"/>
          </a:xfrm>
          <a:prstGeom prst="bentConnector3">
            <a:avLst>
              <a:gd name="adj1" fmla="val 30838"/>
            </a:avLst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8774585" y="3257346"/>
            <a:ext cx="283269" cy="259499"/>
            <a:chOff x="7164288" y="3573016"/>
            <a:chExt cx="432048" cy="186188"/>
          </a:xfrm>
        </p:grpSpPr>
        <p:sp>
          <p:nvSpPr>
            <p:cNvPr id="80" name="Rectangle 79"/>
            <p:cNvSpPr/>
            <p:nvPr/>
          </p:nvSpPr>
          <p:spPr>
            <a:xfrm>
              <a:off x="7164288" y="3573016"/>
              <a:ext cx="432048" cy="18288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188666" y="3582542"/>
              <a:ext cx="360041" cy="17666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ALU Out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</p:grpSp>
      <p:cxnSp>
        <p:nvCxnSpPr>
          <p:cNvPr id="82" name="Straight Arrow Connector 81"/>
          <p:cNvCxnSpPr/>
          <p:nvPr/>
        </p:nvCxnSpPr>
        <p:spPr>
          <a:xfrm flipV="1">
            <a:off x="8428834" y="3334867"/>
            <a:ext cx="338328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9225488" y="2311903"/>
            <a:ext cx="182880" cy="432048"/>
            <a:chOff x="7773496" y="2708920"/>
            <a:chExt cx="182880" cy="432048"/>
          </a:xfrm>
        </p:grpSpPr>
        <p:sp>
          <p:nvSpPr>
            <p:cNvPr id="84" name="Trapezoid 83"/>
            <p:cNvSpPr/>
            <p:nvPr/>
          </p:nvSpPr>
          <p:spPr>
            <a:xfrm rot="5400000">
              <a:off x="7648912" y="2833504"/>
              <a:ext cx="432048" cy="182880"/>
            </a:xfrm>
            <a:prstGeom prst="trapezoid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802834" y="2732735"/>
              <a:ext cx="135632" cy="1737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0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802271" y="2827949"/>
              <a:ext cx="135632" cy="1737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1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797874" y="2932765"/>
              <a:ext cx="135632" cy="1737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2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7631603" y="2536397"/>
            <a:ext cx="480053" cy="182880"/>
            <a:chOff x="7156521" y="3573016"/>
            <a:chExt cx="360040" cy="182880"/>
          </a:xfrm>
        </p:grpSpPr>
        <p:sp>
          <p:nvSpPr>
            <p:cNvPr id="89" name="Rectangle 88"/>
            <p:cNvSpPr/>
            <p:nvPr/>
          </p:nvSpPr>
          <p:spPr>
            <a:xfrm>
              <a:off x="7164288" y="3573016"/>
              <a:ext cx="342900" cy="18288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156521" y="3582542"/>
              <a:ext cx="360040" cy="1692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Shift left 2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8101477" y="2630663"/>
            <a:ext cx="1124712" cy="0"/>
          </a:xfrm>
          <a:prstGeom prst="straightConnector1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stCxn id="80" idx="3"/>
            <a:endCxn id="84" idx="2"/>
          </p:cNvCxnSpPr>
          <p:nvPr/>
        </p:nvCxnSpPr>
        <p:spPr>
          <a:xfrm flipV="1">
            <a:off x="9057854" y="2527928"/>
            <a:ext cx="167635" cy="856853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>
            <a:off x="3714973" y="2936160"/>
            <a:ext cx="164592" cy="360040"/>
            <a:chOff x="4389120" y="3573016"/>
            <a:chExt cx="182880" cy="360040"/>
          </a:xfrm>
        </p:grpSpPr>
        <p:sp>
          <p:nvSpPr>
            <p:cNvPr id="94" name="Trapezoid 93"/>
            <p:cNvSpPr/>
            <p:nvPr/>
          </p:nvSpPr>
          <p:spPr>
            <a:xfrm rot="5400000">
              <a:off x="4300540" y="3661596"/>
              <a:ext cx="360040" cy="182880"/>
            </a:xfrm>
            <a:prstGeom prst="trapezoid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429606" y="3592068"/>
              <a:ext cx="135632" cy="1737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0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429042" y="3740238"/>
              <a:ext cx="135632" cy="1737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1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</p:grpSp>
      <p:cxnSp>
        <p:nvCxnSpPr>
          <p:cNvPr id="97" name="Straight Arrow Connector 96"/>
          <p:cNvCxnSpPr/>
          <p:nvPr/>
        </p:nvCxnSpPr>
        <p:spPr>
          <a:xfrm flipV="1">
            <a:off x="3882804" y="3089702"/>
            <a:ext cx="137160" cy="0"/>
          </a:xfrm>
          <a:prstGeom prst="straightConnector1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/>
          <p:cNvGrpSpPr/>
          <p:nvPr/>
        </p:nvGrpSpPr>
        <p:grpSpPr>
          <a:xfrm rot="16200000">
            <a:off x="3190762" y="2960517"/>
            <a:ext cx="480053" cy="190939"/>
            <a:chOff x="7160095" y="3573016"/>
            <a:chExt cx="360040" cy="190939"/>
          </a:xfrm>
        </p:grpSpPr>
        <p:sp>
          <p:nvSpPr>
            <p:cNvPr id="99" name="Rectangle 98"/>
            <p:cNvSpPr/>
            <p:nvPr/>
          </p:nvSpPr>
          <p:spPr>
            <a:xfrm>
              <a:off x="7164288" y="3573016"/>
              <a:ext cx="342900" cy="18288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160095" y="3590189"/>
              <a:ext cx="360040" cy="1737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PC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</p:grpSp>
      <p:cxnSp>
        <p:nvCxnSpPr>
          <p:cNvPr id="101" name="Straight Arrow Connector 100"/>
          <p:cNvCxnSpPr/>
          <p:nvPr/>
        </p:nvCxnSpPr>
        <p:spPr>
          <a:xfrm flipV="1">
            <a:off x="3524294" y="3031983"/>
            <a:ext cx="182880" cy="0"/>
          </a:xfrm>
          <a:prstGeom prst="straightConnector1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/>
          <p:nvPr/>
        </p:nvCxnSpPr>
        <p:spPr>
          <a:xfrm>
            <a:off x="5174185" y="2504112"/>
            <a:ext cx="2323308" cy="485004"/>
          </a:xfrm>
          <a:prstGeom prst="bentConnector3">
            <a:avLst>
              <a:gd name="adj1" fmla="val 92228"/>
            </a:avLst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hape 102"/>
          <p:cNvCxnSpPr/>
          <p:nvPr/>
        </p:nvCxnSpPr>
        <p:spPr>
          <a:xfrm flipV="1">
            <a:off x="7321019" y="2628780"/>
            <a:ext cx="1175060" cy="182880"/>
          </a:xfrm>
          <a:prstGeom prst="bentConnector2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>
          <a:xfrm>
            <a:off x="7300521" y="2791018"/>
            <a:ext cx="36576" cy="36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8478555" y="2611552"/>
            <a:ext cx="36576" cy="36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106" name="Elbow Connector 157"/>
          <p:cNvCxnSpPr/>
          <p:nvPr/>
        </p:nvCxnSpPr>
        <p:spPr>
          <a:xfrm rot="10800000" flipV="1">
            <a:off x="3590010" y="2501429"/>
            <a:ext cx="1734810" cy="512064"/>
          </a:xfrm>
          <a:prstGeom prst="bentConnector2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3572485" y="3015022"/>
            <a:ext cx="36576" cy="36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108" name="Elbow Connector 107"/>
          <p:cNvCxnSpPr/>
          <p:nvPr/>
        </p:nvCxnSpPr>
        <p:spPr>
          <a:xfrm rot="10800000">
            <a:off x="3703089" y="3188187"/>
            <a:ext cx="5431536" cy="1332148"/>
          </a:xfrm>
          <a:prstGeom prst="bentConnector3">
            <a:avLst>
              <a:gd name="adj1" fmla="val 102389"/>
            </a:avLst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9144151" y="3368210"/>
            <a:ext cx="0" cy="11612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9124536" y="3369736"/>
            <a:ext cx="36576" cy="36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111" name="Elbow Connector 191"/>
          <p:cNvCxnSpPr/>
          <p:nvPr/>
        </p:nvCxnSpPr>
        <p:spPr>
          <a:xfrm rot="5400000" flipH="1" flipV="1">
            <a:off x="5456497" y="4148494"/>
            <a:ext cx="594360" cy="137160"/>
          </a:xfrm>
          <a:prstGeom prst="bentConnector2">
            <a:avLst/>
          </a:prstGeom>
          <a:ln w="28575">
            <a:solidFill>
              <a:srgbClr val="FFFF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111"/>
          <p:cNvSpPr/>
          <p:nvPr/>
        </p:nvSpPr>
        <p:spPr>
          <a:xfrm>
            <a:off x="5668152" y="4501284"/>
            <a:ext cx="36576" cy="36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4785567" y="3288765"/>
            <a:ext cx="36576" cy="36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5740160" y="3205140"/>
            <a:ext cx="36576" cy="36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115" name="Elbow Connector 114"/>
          <p:cNvCxnSpPr/>
          <p:nvPr/>
        </p:nvCxnSpPr>
        <p:spPr>
          <a:xfrm flipV="1">
            <a:off x="5497617" y="2623750"/>
            <a:ext cx="2148840" cy="792088"/>
          </a:xfrm>
          <a:prstGeom prst="bentConnector3">
            <a:avLst>
              <a:gd name="adj1" fmla="val 2680"/>
            </a:avLst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5538988" y="3394114"/>
            <a:ext cx="36576" cy="36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>
            <a:off x="5620522" y="2623750"/>
            <a:ext cx="0" cy="59436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5683004" y="2629832"/>
            <a:ext cx="0" cy="41148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5606796" y="3205140"/>
            <a:ext cx="36576" cy="36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5668715" y="3017694"/>
            <a:ext cx="36576" cy="36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5602998" y="2609461"/>
            <a:ext cx="36576" cy="36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5668715" y="2610024"/>
            <a:ext cx="36576" cy="36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123" name="Elbow Connector 252"/>
          <p:cNvCxnSpPr/>
          <p:nvPr/>
        </p:nvCxnSpPr>
        <p:spPr>
          <a:xfrm flipH="1" flipV="1">
            <a:off x="4017857" y="3474494"/>
            <a:ext cx="3172968" cy="47257"/>
          </a:xfrm>
          <a:prstGeom prst="bentConnector5">
            <a:avLst>
              <a:gd name="adj1" fmla="val -1371"/>
              <a:gd name="adj2" fmla="val -1957397"/>
              <a:gd name="adj3" fmla="val 107315"/>
            </a:avLst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7218987" y="3502698"/>
            <a:ext cx="36576" cy="36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125" name="Elbow Connector 124"/>
          <p:cNvCxnSpPr/>
          <p:nvPr/>
        </p:nvCxnSpPr>
        <p:spPr>
          <a:xfrm flipV="1">
            <a:off x="8640095" y="2417816"/>
            <a:ext cx="576062" cy="360039"/>
          </a:xfrm>
          <a:prstGeom prst="bentConnector3">
            <a:avLst>
              <a:gd name="adj1" fmla="val -431"/>
            </a:avLst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hape 269"/>
          <p:cNvCxnSpPr/>
          <p:nvPr/>
        </p:nvCxnSpPr>
        <p:spPr>
          <a:xfrm rot="5400000" flipH="1" flipV="1">
            <a:off x="8286622" y="2977788"/>
            <a:ext cx="548640" cy="148779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>
            <a:off x="8472264" y="3317343"/>
            <a:ext cx="36576" cy="36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128" name="Elbow Connector 272"/>
          <p:cNvCxnSpPr>
            <a:stCxn id="84" idx="0"/>
            <a:endCxn id="100" idx="0"/>
          </p:cNvCxnSpPr>
          <p:nvPr/>
        </p:nvCxnSpPr>
        <p:spPr>
          <a:xfrm flipH="1">
            <a:off x="3352492" y="2527928"/>
            <a:ext cx="6055876" cy="528059"/>
          </a:xfrm>
          <a:prstGeom prst="bentConnector5">
            <a:avLst>
              <a:gd name="adj1" fmla="val -1730"/>
              <a:gd name="adj2" fmla="val -54188"/>
              <a:gd name="adj3" fmla="val 102202"/>
            </a:avLst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/>
          <p:cNvGrpSpPr/>
          <p:nvPr/>
        </p:nvGrpSpPr>
        <p:grpSpPr>
          <a:xfrm>
            <a:off x="4968638" y="1100006"/>
            <a:ext cx="1801040" cy="1773672"/>
            <a:chOff x="3502357" y="1376822"/>
            <a:chExt cx="1801040" cy="1773672"/>
          </a:xfrm>
        </p:grpSpPr>
        <p:sp>
          <p:nvSpPr>
            <p:cNvPr id="130" name="Rounded Rectangle 129"/>
            <p:cNvSpPr/>
            <p:nvPr/>
          </p:nvSpPr>
          <p:spPr>
            <a:xfrm>
              <a:off x="4206323" y="1445871"/>
              <a:ext cx="525038" cy="959745"/>
            </a:xfrm>
            <a:prstGeom prst="round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grpSp>
          <p:nvGrpSpPr>
            <p:cNvPr id="131" name="Group 386"/>
            <p:cNvGrpSpPr/>
            <p:nvPr/>
          </p:nvGrpSpPr>
          <p:grpSpPr>
            <a:xfrm>
              <a:off x="3502357" y="1376822"/>
              <a:ext cx="1801040" cy="1773672"/>
              <a:chOff x="3502357" y="1376822"/>
              <a:chExt cx="1801040" cy="1773672"/>
            </a:xfrm>
          </p:grpSpPr>
          <p:grpSp>
            <p:nvGrpSpPr>
              <p:cNvPr id="132" name="Group 384"/>
              <p:cNvGrpSpPr/>
              <p:nvPr/>
            </p:nvGrpSpPr>
            <p:grpSpPr>
              <a:xfrm>
                <a:off x="3502357" y="1376822"/>
                <a:ext cx="1801040" cy="1010006"/>
                <a:chOff x="3502357" y="1376822"/>
                <a:chExt cx="1801040" cy="1010006"/>
              </a:xfrm>
            </p:grpSpPr>
            <p:sp>
              <p:nvSpPr>
                <p:cNvPr id="136" name="TextBox 135"/>
                <p:cNvSpPr txBox="1"/>
                <p:nvPr/>
              </p:nvSpPr>
              <p:spPr>
                <a:xfrm>
                  <a:off x="3502357" y="1376822"/>
                  <a:ext cx="784190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PCWriteCond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137" name="TextBox 136"/>
                <p:cNvSpPr txBox="1"/>
                <p:nvPr/>
              </p:nvSpPr>
              <p:spPr>
                <a:xfrm>
                  <a:off x="3674855" y="1518530"/>
                  <a:ext cx="566181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PCWrite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138" name="TextBox 137"/>
                <p:cNvSpPr txBox="1"/>
                <p:nvPr/>
              </p:nvSpPr>
              <p:spPr>
                <a:xfrm>
                  <a:off x="3820110" y="1647253"/>
                  <a:ext cx="402675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IorD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>
                <a:xfrm>
                  <a:off x="3674856" y="1783288"/>
                  <a:ext cx="566181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MemRead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140" name="TextBox 139"/>
                <p:cNvSpPr txBox="1"/>
                <p:nvPr/>
              </p:nvSpPr>
              <p:spPr>
                <a:xfrm>
                  <a:off x="3647605" y="1915666"/>
                  <a:ext cx="620683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MemWrite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141" name="TextBox 140"/>
                <p:cNvSpPr txBox="1"/>
                <p:nvPr/>
              </p:nvSpPr>
              <p:spPr>
                <a:xfrm>
                  <a:off x="3630483" y="2048045"/>
                  <a:ext cx="620683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MemtoReg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3668505" y="2186773"/>
                  <a:ext cx="566181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IRWrite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143" name="TextBox 142"/>
                <p:cNvSpPr txBox="1"/>
                <p:nvPr/>
              </p:nvSpPr>
              <p:spPr>
                <a:xfrm>
                  <a:off x="4682714" y="1459913"/>
                  <a:ext cx="620683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PCSource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144" name="TextBox 143"/>
                <p:cNvSpPr txBox="1"/>
                <p:nvPr/>
              </p:nvSpPr>
              <p:spPr>
                <a:xfrm>
                  <a:off x="4694155" y="1582285"/>
                  <a:ext cx="457177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ALUOp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145" name="TextBox 144"/>
                <p:cNvSpPr txBox="1"/>
                <p:nvPr/>
              </p:nvSpPr>
              <p:spPr>
                <a:xfrm>
                  <a:off x="4682975" y="1724671"/>
                  <a:ext cx="566181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ALUSrcB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146" name="TextBox 145"/>
                <p:cNvSpPr txBox="1"/>
                <p:nvPr/>
              </p:nvSpPr>
              <p:spPr>
                <a:xfrm>
                  <a:off x="4682975" y="1857050"/>
                  <a:ext cx="566181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ALUSrcA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147" name="TextBox 146"/>
                <p:cNvSpPr txBox="1"/>
                <p:nvPr/>
              </p:nvSpPr>
              <p:spPr>
                <a:xfrm>
                  <a:off x="4679540" y="1989428"/>
                  <a:ext cx="620683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RegWrite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4682328" y="2121807"/>
                  <a:ext cx="511679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RegDst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</p:grpSp>
          <p:sp>
            <p:nvSpPr>
              <p:cNvPr id="133" name="TextBox 132"/>
              <p:cNvSpPr txBox="1"/>
              <p:nvPr/>
            </p:nvSpPr>
            <p:spPr>
              <a:xfrm>
                <a:off x="4227217" y="2231720"/>
                <a:ext cx="511679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Opcode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4268553" y="1448930"/>
                <a:ext cx="393944" cy="2369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txBody>
              <a:bodyPr wrap="square" lIns="27432" tIns="54864" rIns="27432" bIns="27432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Control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Unit</a:t>
                </a:r>
                <a:endParaRPr kumimoji="0" lang="en-CA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cxnSp>
            <p:nvCxnSpPr>
              <p:cNvPr id="135" name="Elbow Connector 134"/>
              <p:cNvCxnSpPr/>
              <p:nvPr/>
            </p:nvCxnSpPr>
            <p:spPr>
              <a:xfrm rot="5400000" flipH="1" flipV="1">
                <a:off x="3879003" y="2546366"/>
                <a:ext cx="735352" cy="472904"/>
              </a:xfrm>
              <a:prstGeom prst="bentConnector3">
                <a:avLst>
                  <a:gd name="adj1" fmla="val 1426"/>
                </a:avLst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9" name="Group 148"/>
          <p:cNvGrpSpPr/>
          <p:nvPr/>
        </p:nvGrpSpPr>
        <p:grpSpPr>
          <a:xfrm>
            <a:off x="6691117" y="4121629"/>
            <a:ext cx="480053" cy="182880"/>
            <a:chOff x="7156521" y="3573016"/>
            <a:chExt cx="360040" cy="182880"/>
          </a:xfrm>
        </p:grpSpPr>
        <p:sp>
          <p:nvSpPr>
            <p:cNvPr id="150" name="Rectangle 149"/>
            <p:cNvSpPr/>
            <p:nvPr/>
          </p:nvSpPr>
          <p:spPr>
            <a:xfrm>
              <a:off x="7164288" y="3573016"/>
              <a:ext cx="342900" cy="18288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7156521" y="3582542"/>
              <a:ext cx="360040" cy="1692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Shift left 2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6182297" y="4085972"/>
            <a:ext cx="360040" cy="246222"/>
            <a:chOff x="7156521" y="3571164"/>
            <a:chExt cx="360040" cy="196062"/>
          </a:xfrm>
        </p:grpSpPr>
        <p:sp>
          <p:nvSpPr>
            <p:cNvPr id="153" name="Rectangle 152"/>
            <p:cNvSpPr/>
            <p:nvPr/>
          </p:nvSpPr>
          <p:spPr>
            <a:xfrm>
              <a:off x="7164288" y="3573016"/>
              <a:ext cx="342900" cy="18288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156521" y="3571164"/>
              <a:ext cx="360040" cy="19606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Sign extend</a:t>
              </a:r>
              <a:endPara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</p:grpSp>
      <p:cxnSp>
        <p:nvCxnSpPr>
          <p:cNvPr id="155" name="Elbow Connector 293"/>
          <p:cNvCxnSpPr/>
          <p:nvPr/>
        </p:nvCxnSpPr>
        <p:spPr>
          <a:xfrm rot="16200000" flipH="1">
            <a:off x="5492061" y="3542069"/>
            <a:ext cx="755450" cy="625021"/>
          </a:xfrm>
          <a:prstGeom prst="bentConnector2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flipV="1">
            <a:off x="6537574" y="4203163"/>
            <a:ext cx="164592" cy="0"/>
          </a:xfrm>
          <a:prstGeom prst="straightConnector1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Elbow Connector 293"/>
          <p:cNvCxnSpPr/>
          <p:nvPr/>
        </p:nvCxnSpPr>
        <p:spPr>
          <a:xfrm flipV="1">
            <a:off x="6604819" y="3716060"/>
            <a:ext cx="897240" cy="324037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6604819" y="4035332"/>
            <a:ext cx="0" cy="173736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293"/>
          <p:cNvCxnSpPr/>
          <p:nvPr/>
        </p:nvCxnSpPr>
        <p:spPr>
          <a:xfrm flipV="1">
            <a:off x="7156880" y="3812817"/>
            <a:ext cx="347472" cy="384048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Oval 159"/>
          <p:cNvSpPr/>
          <p:nvPr/>
        </p:nvSpPr>
        <p:spPr>
          <a:xfrm>
            <a:off x="6585767" y="4188874"/>
            <a:ext cx="36576" cy="36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161" name="Elbow Connector 293"/>
          <p:cNvCxnSpPr>
            <a:stCxn id="116" idx="4"/>
            <a:endCxn id="33" idx="2"/>
          </p:cNvCxnSpPr>
          <p:nvPr/>
        </p:nvCxnSpPr>
        <p:spPr>
          <a:xfrm rot="16200000" flipH="1">
            <a:off x="6757768" y="2230199"/>
            <a:ext cx="311943" cy="2712925"/>
          </a:xfrm>
          <a:prstGeom prst="bentConnector3">
            <a:avLst>
              <a:gd name="adj1" fmla="val 175451"/>
            </a:avLst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Group 161"/>
          <p:cNvGrpSpPr/>
          <p:nvPr/>
        </p:nvGrpSpPr>
        <p:grpSpPr>
          <a:xfrm>
            <a:off x="3423247" y="1089353"/>
            <a:ext cx="5893410" cy="3074185"/>
            <a:chOff x="1956966" y="1366168"/>
            <a:chExt cx="5893410" cy="3074185"/>
          </a:xfrm>
        </p:grpSpPr>
        <p:grpSp>
          <p:nvGrpSpPr>
            <p:cNvPr id="163" name="Group 385"/>
            <p:cNvGrpSpPr/>
            <p:nvPr/>
          </p:nvGrpSpPr>
          <p:grpSpPr>
            <a:xfrm>
              <a:off x="1956966" y="1366168"/>
              <a:ext cx="5893410" cy="3074185"/>
              <a:chOff x="1956966" y="1366168"/>
              <a:chExt cx="5893410" cy="3074185"/>
            </a:xfrm>
          </p:grpSpPr>
          <p:cxnSp>
            <p:nvCxnSpPr>
              <p:cNvPr id="165" name="Shape 164"/>
              <p:cNvCxnSpPr/>
              <p:nvPr/>
            </p:nvCxnSpPr>
            <p:spPr>
              <a:xfrm>
                <a:off x="3557537" y="1404268"/>
                <a:ext cx="3132920" cy="1892808"/>
              </a:xfrm>
              <a:prstGeom prst="bentConnector2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6" name="Group 383"/>
              <p:cNvGrpSpPr/>
              <p:nvPr/>
            </p:nvGrpSpPr>
            <p:grpSpPr>
              <a:xfrm>
                <a:off x="1956966" y="1366168"/>
                <a:ext cx="5893410" cy="3074185"/>
                <a:chOff x="1956966" y="1366168"/>
                <a:chExt cx="5893410" cy="3074185"/>
              </a:xfrm>
            </p:grpSpPr>
            <p:cxnSp>
              <p:nvCxnSpPr>
                <p:cNvPr id="167" name="Elbow Connector 166"/>
                <p:cNvCxnSpPr/>
                <p:nvPr/>
              </p:nvCxnSpPr>
              <p:spPr>
                <a:xfrm rot="5400000">
                  <a:off x="3643069" y="2447110"/>
                  <a:ext cx="648072" cy="438912"/>
                </a:xfrm>
                <a:prstGeom prst="bentConnector3">
                  <a:avLst>
                    <a:gd name="adj1" fmla="val -951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Elbow Connector 322"/>
                <p:cNvCxnSpPr/>
                <p:nvPr/>
              </p:nvCxnSpPr>
              <p:spPr>
                <a:xfrm rot="10800000" flipH="1" flipV="1">
                  <a:off x="4190752" y="2200073"/>
                  <a:ext cx="247520" cy="2240280"/>
                </a:xfrm>
                <a:prstGeom prst="bentConnector4">
                  <a:avLst>
                    <a:gd name="adj1" fmla="val -371990"/>
                    <a:gd name="adj2" fmla="val 107085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Elbow Connector 168"/>
                <p:cNvCxnSpPr/>
                <p:nvPr/>
              </p:nvCxnSpPr>
              <p:spPr>
                <a:xfrm rot="5400000">
                  <a:off x="3027050" y="2057038"/>
                  <a:ext cx="1143000" cy="1188720"/>
                </a:xfrm>
                <a:prstGeom prst="bentConnector3">
                  <a:avLst>
                    <a:gd name="adj1" fmla="val -951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Elbow Connector 169"/>
                <p:cNvCxnSpPr/>
                <p:nvPr/>
              </p:nvCxnSpPr>
              <p:spPr>
                <a:xfrm rot="5400000">
                  <a:off x="2877080" y="1898274"/>
                  <a:ext cx="1252728" cy="1371600"/>
                </a:xfrm>
                <a:prstGeom prst="bentConnector3">
                  <a:avLst>
                    <a:gd name="adj1" fmla="val -951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Elbow Connector 170"/>
                <p:cNvCxnSpPr/>
                <p:nvPr/>
              </p:nvCxnSpPr>
              <p:spPr>
                <a:xfrm rot="5400000">
                  <a:off x="2549784" y="1591460"/>
                  <a:ext cx="1417320" cy="1856232"/>
                </a:xfrm>
                <a:prstGeom prst="bentConnector3">
                  <a:avLst>
                    <a:gd name="adj1" fmla="val -951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2" name="Group 382"/>
                <p:cNvGrpSpPr/>
                <p:nvPr/>
              </p:nvGrpSpPr>
              <p:grpSpPr>
                <a:xfrm>
                  <a:off x="1956966" y="1366168"/>
                  <a:ext cx="2243083" cy="1746880"/>
                  <a:chOff x="1956966" y="1366168"/>
                  <a:chExt cx="2243083" cy="1746880"/>
                </a:xfrm>
              </p:grpSpPr>
              <p:cxnSp>
                <p:nvCxnSpPr>
                  <p:cNvPr id="184" name="Elbow Connector 183"/>
                  <p:cNvCxnSpPr/>
                  <p:nvPr/>
                </p:nvCxnSpPr>
                <p:spPr>
                  <a:xfrm rot="5400000">
                    <a:off x="1682646" y="1924328"/>
                    <a:ext cx="1463040" cy="914400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5" name="Flowchart: Delay 184"/>
                  <p:cNvSpPr/>
                  <p:nvPr/>
                </p:nvSpPr>
                <p:spPr>
                  <a:xfrm flipH="1">
                    <a:off x="3304942" y="1366168"/>
                    <a:ext cx="258945" cy="196373"/>
                  </a:xfrm>
                  <a:prstGeom prst="flowChartDelay">
                    <a:avLst/>
                  </a:prstGeom>
                  <a:noFill/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6" name="Moon 185"/>
                  <p:cNvSpPr/>
                  <p:nvPr/>
                </p:nvSpPr>
                <p:spPr>
                  <a:xfrm>
                    <a:off x="2862858" y="1544092"/>
                    <a:ext cx="288032" cy="189974"/>
                  </a:xfrm>
                  <a:prstGeom prst="moon">
                    <a:avLst>
                      <a:gd name="adj" fmla="val 82067"/>
                    </a:avLst>
                  </a:prstGeom>
                  <a:noFill/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87" name="Straight Connector 186"/>
                  <p:cNvCxnSpPr/>
                  <p:nvPr/>
                </p:nvCxnSpPr>
                <p:spPr>
                  <a:xfrm>
                    <a:off x="3112790" y="1675408"/>
                    <a:ext cx="1087259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/>
                  <p:cNvCxnSpPr/>
                  <p:nvPr/>
                </p:nvCxnSpPr>
                <p:spPr>
                  <a:xfrm>
                    <a:off x="3576588" y="1529234"/>
                    <a:ext cx="612648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Elbow Connector 188"/>
                  <p:cNvCxnSpPr/>
                  <p:nvPr/>
                </p:nvCxnSpPr>
                <p:spPr>
                  <a:xfrm rot="10800000" flipV="1">
                    <a:off x="3099237" y="1470169"/>
                    <a:ext cx="205706" cy="137160"/>
                  </a:xfrm>
                  <a:prstGeom prst="bentConnector3">
                    <a:avLst>
                      <a:gd name="adj1" fmla="val 37652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3" name="Elbow Connector 354"/>
                <p:cNvCxnSpPr/>
                <p:nvPr/>
              </p:nvCxnSpPr>
              <p:spPr>
                <a:xfrm>
                  <a:off x="4741416" y="1608471"/>
                  <a:ext cx="3108960" cy="1005840"/>
                </a:xfrm>
                <a:prstGeom prst="bentConnector2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Elbow Connector 354"/>
                <p:cNvCxnSpPr/>
                <p:nvPr/>
              </p:nvCxnSpPr>
              <p:spPr>
                <a:xfrm>
                  <a:off x="4741416" y="1724493"/>
                  <a:ext cx="2057400" cy="2346058"/>
                </a:xfrm>
                <a:prstGeom prst="bentConnector4">
                  <a:avLst>
                    <a:gd name="adj1" fmla="val 114915"/>
                    <a:gd name="adj2" fmla="val 109744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Elbow Connector 354"/>
                <p:cNvCxnSpPr/>
                <p:nvPr/>
              </p:nvCxnSpPr>
              <p:spPr>
                <a:xfrm>
                  <a:off x="4735066" y="1997348"/>
                  <a:ext cx="1371600" cy="1188720"/>
                </a:xfrm>
                <a:prstGeom prst="bentConnector2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6" name="Group 381"/>
                <p:cNvGrpSpPr/>
                <p:nvPr/>
              </p:nvGrpSpPr>
              <p:grpSpPr>
                <a:xfrm>
                  <a:off x="4747766" y="1885082"/>
                  <a:ext cx="1375266" cy="1852268"/>
                  <a:chOff x="4747766" y="1885082"/>
                  <a:chExt cx="1375266" cy="1852268"/>
                </a:xfrm>
              </p:grpSpPr>
              <p:cxnSp>
                <p:nvCxnSpPr>
                  <p:cNvPr id="182" name="Elbow Connector 354"/>
                  <p:cNvCxnSpPr/>
                  <p:nvPr/>
                </p:nvCxnSpPr>
                <p:spPr>
                  <a:xfrm>
                    <a:off x="4747766" y="1885082"/>
                    <a:ext cx="1188720" cy="1737360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Elbow Connector 354"/>
                  <p:cNvCxnSpPr/>
                  <p:nvPr/>
                </p:nvCxnSpPr>
                <p:spPr>
                  <a:xfrm>
                    <a:off x="5940152" y="3618478"/>
                    <a:ext cx="182880" cy="118872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7" name="Elbow Connector 354"/>
                <p:cNvCxnSpPr/>
                <p:nvPr/>
              </p:nvCxnSpPr>
              <p:spPr>
                <a:xfrm>
                  <a:off x="4743574" y="2144896"/>
                  <a:ext cx="548640" cy="1024128"/>
                </a:xfrm>
                <a:prstGeom prst="bentConnector2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8" name="Group 380"/>
                <p:cNvGrpSpPr/>
                <p:nvPr/>
              </p:nvGrpSpPr>
              <p:grpSpPr>
                <a:xfrm>
                  <a:off x="4456571" y="2283222"/>
                  <a:ext cx="378443" cy="1318372"/>
                  <a:chOff x="4456571" y="2283222"/>
                  <a:chExt cx="378443" cy="1318372"/>
                </a:xfrm>
              </p:grpSpPr>
              <p:cxnSp>
                <p:nvCxnSpPr>
                  <p:cNvPr id="179" name="Elbow Connector 354"/>
                  <p:cNvCxnSpPr/>
                  <p:nvPr/>
                </p:nvCxnSpPr>
                <p:spPr>
                  <a:xfrm rot="5400000">
                    <a:off x="4330070" y="2506102"/>
                    <a:ext cx="720080" cy="274320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Elbow Connector 354"/>
                  <p:cNvCxnSpPr/>
                  <p:nvPr/>
                </p:nvCxnSpPr>
                <p:spPr>
                  <a:xfrm rot="5400000" flipH="1" flipV="1">
                    <a:off x="4199970" y="3253553"/>
                    <a:ext cx="604642" cy="91440"/>
                  </a:xfrm>
                  <a:prstGeom prst="bentConnector3">
                    <a:avLst>
                      <a:gd name="adj1" fmla="val 62603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/>
                  <p:cNvCxnSpPr/>
                  <p:nvPr/>
                </p:nvCxnSpPr>
                <p:spPr>
                  <a:xfrm flipH="1">
                    <a:off x="4743574" y="2283222"/>
                    <a:ext cx="9144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64" name="Oval 163"/>
            <p:cNvSpPr/>
            <p:nvPr/>
          </p:nvSpPr>
          <p:spPr>
            <a:xfrm>
              <a:off x="6780943" y="4277728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cxnSp>
        <p:nvCxnSpPr>
          <p:cNvPr id="194" name="Straight Connector 193"/>
          <p:cNvCxnSpPr/>
          <p:nvPr/>
        </p:nvCxnSpPr>
        <p:spPr>
          <a:xfrm>
            <a:off x="5684966" y="4530892"/>
            <a:ext cx="347472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7358803" y="229409"/>
            <a:ext cx="3028902" cy="58477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$r7, $r1, $r2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5415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88640"/>
            <a:ext cx="7772400" cy="914400"/>
          </a:xfrm>
        </p:spPr>
        <p:txBody>
          <a:bodyPr/>
          <a:lstStyle/>
          <a:p>
            <a:r>
              <a:rPr lang="en-US" dirty="0">
                <a:latin typeface="+mn-lt"/>
              </a:rPr>
              <a:t>Question #1 (cont’d)</a:t>
            </a:r>
            <a:endParaRPr lang="en-CA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576" y="4797152"/>
            <a:ext cx="8064896" cy="1656184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/>
              <a:t>Step #3b</a:t>
            </a:r>
            <a:r>
              <a:rPr lang="en-US" dirty="0"/>
              <a:t>: Relevant mux signals</a:t>
            </a:r>
          </a:p>
          <a:p>
            <a:pPr lvl="1"/>
            <a:r>
              <a:rPr lang="en-US" dirty="0" err="1"/>
              <a:t>Muxes</a:t>
            </a:r>
            <a:r>
              <a:rPr lang="en-US" dirty="0"/>
              <a:t> before ALU: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ALUSrcA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/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ALUSrcB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dirty="0"/>
              <a:t>.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ALUOp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001</a:t>
            </a:r>
            <a:r>
              <a:rPr lang="en-US" dirty="0"/>
              <a:t> (Add)</a:t>
            </a:r>
          </a:p>
          <a:p>
            <a:pPr lvl="1"/>
            <a:r>
              <a:rPr lang="en-US" dirty="0" err="1"/>
              <a:t>Mux</a:t>
            </a:r>
            <a:r>
              <a:rPr lang="en-US" dirty="0"/>
              <a:t> before registers: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MemToReg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4" name="Group 190"/>
          <p:cNvGrpSpPr/>
          <p:nvPr/>
        </p:nvGrpSpPr>
        <p:grpSpPr>
          <a:xfrm>
            <a:off x="3335318" y="1089352"/>
            <a:ext cx="6073050" cy="3448508"/>
            <a:chOff x="1811318" y="1233368"/>
            <a:chExt cx="6073050" cy="3448508"/>
          </a:xfrm>
        </p:grpSpPr>
        <p:grpSp>
          <p:nvGrpSpPr>
            <p:cNvPr id="5" name="Group 3"/>
            <p:cNvGrpSpPr/>
            <p:nvPr/>
          </p:nvGrpSpPr>
          <p:grpSpPr>
            <a:xfrm>
              <a:off x="4639245" y="2922261"/>
              <a:ext cx="2332834" cy="1166027"/>
              <a:chOff x="4696964" y="3055061"/>
              <a:chExt cx="2332834" cy="1166027"/>
            </a:xfrm>
          </p:grpSpPr>
          <p:grpSp>
            <p:nvGrpSpPr>
              <p:cNvPr id="6" name="Group 25"/>
              <p:cNvGrpSpPr/>
              <p:nvPr/>
            </p:nvGrpSpPr>
            <p:grpSpPr>
              <a:xfrm>
                <a:off x="4696964" y="3055061"/>
                <a:ext cx="748658" cy="1065441"/>
                <a:chOff x="4490466" y="3083639"/>
                <a:chExt cx="748658" cy="1065441"/>
              </a:xfrm>
            </p:grpSpPr>
            <p:sp>
              <p:nvSpPr>
                <p:cNvPr id="39" name="Rectangle 6"/>
                <p:cNvSpPr/>
                <p:nvPr/>
              </p:nvSpPr>
              <p:spPr>
                <a:xfrm>
                  <a:off x="4499992" y="3212976"/>
                  <a:ext cx="720080" cy="936104"/>
                </a:xfrm>
                <a:prstGeom prst="rect">
                  <a:avLst/>
                </a:prstGeom>
                <a:solidFill>
                  <a:srgbClr val="002060"/>
                </a:solidFill>
                <a:ln w="28575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TextBox 7"/>
                <p:cNvSpPr txBox="1"/>
                <p:nvPr/>
              </p:nvSpPr>
              <p:spPr>
                <a:xfrm>
                  <a:off x="4548185" y="3232028"/>
                  <a:ext cx="288032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</a:t>
                  </a: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</a:t>
                  </a: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 1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1" name="TextBox 8"/>
                <p:cNvSpPr txBox="1"/>
                <p:nvPr/>
              </p:nvSpPr>
              <p:spPr>
                <a:xfrm>
                  <a:off x="4548185" y="3441590"/>
                  <a:ext cx="288032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</a:t>
                  </a: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</a:t>
                  </a: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 2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2" name="TextBox 9"/>
                <p:cNvSpPr txBox="1"/>
                <p:nvPr/>
              </p:nvSpPr>
              <p:spPr>
                <a:xfrm>
                  <a:off x="4548185" y="3674519"/>
                  <a:ext cx="288032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Write </a:t>
                  </a: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</a:t>
                  </a: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 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3" name="TextBox 10"/>
                <p:cNvSpPr txBox="1"/>
                <p:nvPr/>
              </p:nvSpPr>
              <p:spPr>
                <a:xfrm>
                  <a:off x="4548185" y="3898370"/>
                  <a:ext cx="288032" cy="250710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Write data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4" name="TextBox 11"/>
                <p:cNvSpPr txBox="1"/>
                <p:nvPr/>
              </p:nvSpPr>
              <p:spPr>
                <a:xfrm>
                  <a:off x="4941566" y="3356992"/>
                  <a:ext cx="297558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data 1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5" name="TextBox 12"/>
                <p:cNvSpPr txBox="1"/>
                <p:nvPr/>
              </p:nvSpPr>
              <p:spPr>
                <a:xfrm>
                  <a:off x="4932040" y="3686835"/>
                  <a:ext cx="297558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data 2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4490466" y="3083639"/>
                  <a:ext cx="451100" cy="132344"/>
                </a:xfrm>
                <a:prstGeom prst="rect">
                  <a:avLst/>
                </a:prstGeom>
                <a:noFill/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txBody>
                <a:bodyPr wrap="square" lIns="27432" tIns="27432" rIns="27432" bIns="27432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Registers</a:t>
                  </a:r>
                  <a:endParaRPr kumimoji="0" lang="en-CA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grpSp>
            <p:nvGrpSpPr>
              <p:cNvPr id="9" name="Group 39"/>
              <p:cNvGrpSpPr/>
              <p:nvPr/>
            </p:nvGrpSpPr>
            <p:grpSpPr>
              <a:xfrm>
                <a:off x="6045304" y="3140968"/>
                <a:ext cx="984494" cy="1080120"/>
                <a:chOff x="6045304" y="3140968"/>
                <a:chExt cx="984494" cy="1080120"/>
              </a:xfrm>
            </p:grpSpPr>
            <p:grpSp>
              <p:nvGrpSpPr>
                <p:cNvPr id="10" name="Group 24"/>
                <p:cNvGrpSpPr/>
                <p:nvPr/>
              </p:nvGrpSpPr>
              <p:grpSpPr>
                <a:xfrm>
                  <a:off x="6372200" y="3140968"/>
                  <a:ext cx="657598" cy="942975"/>
                  <a:chOff x="6372200" y="3140968"/>
                  <a:chExt cx="657598" cy="942975"/>
                </a:xfrm>
              </p:grpSpPr>
              <p:grpSp>
                <p:nvGrpSpPr>
                  <p:cNvPr id="19" name="Group 20"/>
                  <p:cNvGrpSpPr/>
                  <p:nvPr/>
                </p:nvGrpSpPr>
                <p:grpSpPr>
                  <a:xfrm>
                    <a:off x="6372200" y="3140968"/>
                    <a:ext cx="657598" cy="942975"/>
                    <a:chOff x="6372200" y="3140968"/>
                    <a:chExt cx="657598" cy="942975"/>
                  </a:xfrm>
                </p:grpSpPr>
                <p:sp>
                  <p:nvSpPr>
                    <p:cNvPr id="34" name="Freeform 33"/>
                    <p:cNvSpPr/>
                    <p:nvPr/>
                  </p:nvSpPr>
                  <p:spPr>
                    <a:xfrm>
                      <a:off x="6372200" y="3140968"/>
                      <a:ext cx="590550" cy="942975"/>
                    </a:xfrm>
                    <a:custGeom>
                      <a:avLst/>
                      <a:gdLst>
                        <a:gd name="connsiteX0" fmla="*/ 0 w 590550"/>
                        <a:gd name="connsiteY0" fmla="*/ 0 h 942975"/>
                        <a:gd name="connsiteX1" fmla="*/ 590550 w 590550"/>
                        <a:gd name="connsiteY1" fmla="*/ 295275 h 942975"/>
                        <a:gd name="connsiteX2" fmla="*/ 590550 w 590550"/>
                        <a:gd name="connsiteY2" fmla="*/ 652463 h 942975"/>
                        <a:gd name="connsiteX3" fmla="*/ 4763 w 590550"/>
                        <a:gd name="connsiteY3" fmla="*/ 942975 h 942975"/>
                        <a:gd name="connsiteX4" fmla="*/ 4763 w 590550"/>
                        <a:gd name="connsiteY4" fmla="*/ 600075 h 942975"/>
                        <a:gd name="connsiteX5" fmla="*/ 142875 w 590550"/>
                        <a:gd name="connsiteY5" fmla="*/ 471488 h 942975"/>
                        <a:gd name="connsiteX6" fmla="*/ 4763 w 590550"/>
                        <a:gd name="connsiteY6" fmla="*/ 338138 h 942975"/>
                        <a:gd name="connsiteX7" fmla="*/ 0 w 590550"/>
                        <a:gd name="connsiteY7" fmla="*/ 0 h 9429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90550" h="942975">
                          <a:moveTo>
                            <a:pt x="0" y="0"/>
                          </a:moveTo>
                          <a:lnTo>
                            <a:pt x="590550" y="295275"/>
                          </a:lnTo>
                          <a:lnTo>
                            <a:pt x="590550" y="652463"/>
                          </a:lnTo>
                          <a:lnTo>
                            <a:pt x="4763" y="942975"/>
                          </a:lnTo>
                          <a:lnTo>
                            <a:pt x="4763" y="600075"/>
                          </a:lnTo>
                          <a:lnTo>
                            <a:pt x="142875" y="471488"/>
                          </a:lnTo>
                          <a:lnTo>
                            <a:pt x="4763" y="338138"/>
                          </a:lnTo>
                          <a:cubicBezTo>
                            <a:pt x="3175" y="225425"/>
                            <a:pt x="1588" y="112713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6732240" y="3509392"/>
                      <a:ext cx="297558" cy="2507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ALU result</a:t>
                      </a:r>
                      <a:endParaRPr kumimoji="0" lang="en-CA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  <p:sp>
                  <p:nvSpPr>
                    <p:cNvPr id="36" name="TextBox 16"/>
                    <p:cNvSpPr txBox="1"/>
                    <p:nvPr/>
                  </p:nvSpPr>
                  <p:spPr>
                    <a:xfrm>
                      <a:off x="6592987" y="3299273"/>
                      <a:ext cx="207640" cy="17376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Zero</a:t>
                      </a:r>
                      <a:endParaRPr kumimoji="0" lang="en-CA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  <p:sp>
                  <p:nvSpPr>
                    <p:cNvPr id="37" name="TextBox 18"/>
                    <p:cNvSpPr txBox="1"/>
                    <p:nvPr/>
                  </p:nvSpPr>
                  <p:spPr>
                    <a:xfrm>
                      <a:off x="6405541" y="3251080"/>
                      <a:ext cx="110675" cy="1692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A</a:t>
                      </a:r>
                      <a:endParaRPr kumimoji="0" lang="en-CA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6405541" y="3827900"/>
                      <a:ext cx="110675" cy="1692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B</a:t>
                      </a:r>
                      <a:endParaRPr kumimoji="0" lang="en-CA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</p:grpSp>
              <p:sp>
                <p:nvSpPr>
                  <p:cNvPr id="33" name="TextBox 32"/>
                  <p:cNvSpPr txBox="1"/>
                  <p:nvPr/>
                </p:nvSpPr>
                <p:spPr>
                  <a:xfrm rot="20031920">
                    <a:off x="6660472" y="3893870"/>
                    <a:ext cx="228600" cy="132344"/>
                  </a:xfrm>
                  <a:prstGeom prst="rect">
                    <a:avLst/>
                  </a:prstGeom>
                  <a:noFill/>
                  <a:ln w="12700"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txBody>
                  <a:bodyPr wrap="square" lIns="27432" tIns="27432" rIns="27432" bIns="27432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ALU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grpSp>
              <p:nvGrpSpPr>
                <p:cNvPr id="20" name="Group 29"/>
                <p:cNvGrpSpPr/>
                <p:nvPr/>
              </p:nvGrpSpPr>
              <p:grpSpPr>
                <a:xfrm>
                  <a:off x="6045304" y="3179635"/>
                  <a:ext cx="182880" cy="360040"/>
                  <a:chOff x="5651923" y="3212976"/>
                  <a:chExt cx="182880" cy="360040"/>
                </a:xfrm>
              </p:grpSpPr>
              <p:sp>
                <p:nvSpPr>
                  <p:cNvPr id="29" name="Trapezoid 28"/>
                  <p:cNvSpPr/>
                  <p:nvPr/>
                </p:nvSpPr>
                <p:spPr>
                  <a:xfrm rot="5400000">
                    <a:off x="5563343" y="3301556"/>
                    <a:ext cx="360040" cy="182880"/>
                  </a:xfrm>
                  <a:prstGeom prst="trapezoid">
                    <a:avLst/>
                  </a:prstGeom>
                  <a:solidFill>
                    <a:srgbClr val="002060"/>
                  </a:solidFill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5681261" y="3227265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0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680698" y="3375435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1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grpSp>
              <p:nvGrpSpPr>
                <p:cNvPr id="21" name="Group 35"/>
                <p:cNvGrpSpPr/>
                <p:nvPr/>
              </p:nvGrpSpPr>
              <p:grpSpPr>
                <a:xfrm>
                  <a:off x="6045304" y="3717032"/>
                  <a:ext cx="182880" cy="504056"/>
                  <a:chOff x="5652120" y="3573016"/>
                  <a:chExt cx="182880" cy="504056"/>
                </a:xfrm>
              </p:grpSpPr>
              <p:sp>
                <p:nvSpPr>
                  <p:cNvPr id="24" name="Trapezoid 23"/>
                  <p:cNvSpPr/>
                  <p:nvPr/>
                </p:nvSpPr>
                <p:spPr>
                  <a:xfrm rot="5400000">
                    <a:off x="5491532" y="3733604"/>
                    <a:ext cx="504056" cy="182880"/>
                  </a:xfrm>
                  <a:prstGeom prst="trapezoid">
                    <a:avLst/>
                  </a:prstGeom>
                  <a:solidFill>
                    <a:srgbClr val="002060"/>
                  </a:solidFill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5681458" y="3587305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0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5680895" y="3672993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1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5676498" y="3768283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2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5675935" y="3858734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3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cxnSp>
              <p:nvCxnSpPr>
                <p:cNvPr id="22" name="Straight Arrow Connector 21"/>
                <p:cNvCxnSpPr/>
                <p:nvPr/>
              </p:nvCxnSpPr>
              <p:spPr>
                <a:xfrm flipV="1">
                  <a:off x="6228184" y="3894389"/>
                  <a:ext cx="144016" cy="0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6228184" y="3309362"/>
                  <a:ext cx="144016" cy="0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Straight Arrow Connector 6"/>
              <p:cNvCxnSpPr/>
              <p:nvPr/>
            </p:nvCxnSpPr>
            <p:spPr>
              <a:xfrm flipV="1">
                <a:off x="5892522" y="3889626"/>
                <a:ext cx="144016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5815188" y="3802720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4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grpSp>
            <p:nvGrpSpPr>
              <p:cNvPr id="32" name="Group 47"/>
              <p:cNvGrpSpPr/>
              <p:nvPr/>
            </p:nvGrpSpPr>
            <p:grpSpPr>
              <a:xfrm>
                <a:off x="5570586" y="3284984"/>
                <a:ext cx="144016" cy="288032"/>
                <a:chOff x="5364088" y="3212976"/>
                <a:chExt cx="144016" cy="288032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5364088" y="3212976"/>
                  <a:ext cx="144016" cy="288032"/>
                </a:xfrm>
                <a:prstGeom prst="rect">
                  <a:avLst/>
                </a:prstGeom>
                <a:solidFill>
                  <a:srgbClr val="002060"/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5364088" y="3284984"/>
                  <a:ext cx="135632" cy="173766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A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5570586" y="3645024"/>
                <a:ext cx="144016" cy="288032"/>
                <a:chOff x="5364088" y="3645024"/>
                <a:chExt cx="144016" cy="288032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5364088" y="3645024"/>
                  <a:ext cx="144016" cy="288032"/>
                </a:xfrm>
                <a:prstGeom prst="rect">
                  <a:avLst/>
                </a:prstGeom>
                <a:solidFill>
                  <a:srgbClr val="002060"/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5364088" y="3717032"/>
                  <a:ext cx="135632" cy="173766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B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 flipV="1">
                <a:off x="5714602" y="3798566"/>
                <a:ext cx="320040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5714602" y="3424237"/>
                <a:ext cx="320040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5426570" y="3789040"/>
                <a:ext cx="144016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5431333" y="3429000"/>
                <a:ext cx="144016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46"/>
            <p:cNvGrpSpPr/>
            <p:nvPr/>
          </p:nvGrpSpPr>
          <p:grpSpPr>
            <a:xfrm>
              <a:off x="3434161" y="2864152"/>
              <a:ext cx="523108" cy="1107115"/>
              <a:chOff x="3914402" y="3179245"/>
              <a:chExt cx="523108" cy="1107115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3923928" y="3179245"/>
                <a:ext cx="513582" cy="897827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938217" y="3203450"/>
                <a:ext cx="460626" cy="2507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[31-26]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914402" y="4077072"/>
                <a:ext cx="432048" cy="209288"/>
              </a:xfrm>
              <a:prstGeom prst="rect">
                <a:avLst/>
              </a:prstGeom>
              <a:noFill/>
              <a:ln w="127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txBody>
              <a:bodyPr wrap="square" lIns="27432" tIns="27432" rIns="27432" bIns="27432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 Register</a:t>
                </a:r>
                <a:endParaRPr kumimoji="0" lang="en-CA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938217" y="3394314"/>
                <a:ext cx="460626" cy="2507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[25-21]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938217" y="3573016"/>
                <a:ext cx="460626" cy="2507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[20-16]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938217" y="3763880"/>
                <a:ext cx="460626" cy="2507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[15-0]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59" name="Group 53"/>
            <p:cNvGrpSpPr/>
            <p:nvPr/>
          </p:nvGrpSpPr>
          <p:grpSpPr>
            <a:xfrm>
              <a:off x="4331401" y="3449742"/>
              <a:ext cx="164592" cy="360040"/>
              <a:chOff x="4389120" y="3573016"/>
              <a:chExt cx="182880" cy="360040"/>
            </a:xfrm>
          </p:grpSpPr>
          <p:sp>
            <p:nvSpPr>
              <p:cNvPr id="55" name="Trapezoid 54"/>
              <p:cNvSpPr/>
              <p:nvPr/>
            </p:nvSpPr>
            <p:spPr>
              <a:xfrm rot="5400000">
                <a:off x="4300540" y="3661596"/>
                <a:ext cx="360040" cy="182880"/>
              </a:xfrm>
              <a:prstGeom prst="trapezoid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429606" y="359206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429042" y="374023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58" name="Straight Arrow Connector 57"/>
            <p:cNvCxnSpPr/>
            <p:nvPr/>
          </p:nvCxnSpPr>
          <p:spPr>
            <a:xfrm flipV="1">
              <a:off x="4495229" y="3613373"/>
              <a:ext cx="144016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58"/>
            <p:cNvGrpSpPr/>
            <p:nvPr/>
          </p:nvGrpSpPr>
          <p:grpSpPr>
            <a:xfrm>
              <a:off x="4298257" y="3968087"/>
              <a:ext cx="164592" cy="360040"/>
              <a:chOff x="4389120" y="3573016"/>
              <a:chExt cx="182880" cy="360040"/>
            </a:xfrm>
          </p:grpSpPr>
          <p:sp>
            <p:nvSpPr>
              <p:cNvPr id="60" name="Trapezoid 59"/>
              <p:cNvSpPr/>
              <p:nvPr/>
            </p:nvSpPr>
            <p:spPr>
              <a:xfrm rot="5400000">
                <a:off x="4300540" y="3661596"/>
                <a:ext cx="360040" cy="182880"/>
              </a:xfrm>
              <a:prstGeom prst="trapezoid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429606" y="359206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429042" y="374023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63" name="Elbow Connector 62"/>
            <p:cNvCxnSpPr/>
            <p:nvPr/>
          </p:nvCxnSpPr>
          <p:spPr>
            <a:xfrm flipV="1">
              <a:off x="4462849" y="3848449"/>
              <a:ext cx="182880" cy="274320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FF0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3947743" y="3175999"/>
              <a:ext cx="68580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3947743" y="3368208"/>
              <a:ext cx="68580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86"/>
            <p:cNvCxnSpPr/>
            <p:nvPr/>
          </p:nvCxnSpPr>
          <p:spPr>
            <a:xfrm rot="16200000" flipH="1">
              <a:off x="4187385" y="3407073"/>
              <a:ext cx="182880" cy="105151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Elbow Connector 66"/>
            <p:cNvCxnSpPr/>
            <p:nvPr/>
          </p:nvCxnSpPr>
          <p:spPr>
            <a:xfrm>
              <a:off x="3962032" y="3559854"/>
              <a:ext cx="365760" cy="137160"/>
            </a:xfrm>
            <a:prstGeom prst="bentConnector3">
              <a:avLst>
                <a:gd name="adj1" fmla="val 19251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67"/>
            <p:cNvGrpSpPr/>
            <p:nvPr/>
          </p:nvGrpSpPr>
          <p:grpSpPr>
            <a:xfrm>
              <a:off x="3568651" y="4106320"/>
              <a:ext cx="360040" cy="323165"/>
              <a:chOff x="3563888" y="4278807"/>
              <a:chExt cx="360040" cy="323165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3563888" y="4293096"/>
                <a:ext cx="360040" cy="288032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563888" y="4278807"/>
                <a:ext cx="360040" cy="323165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Memory data register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71" name="Straight Arrow Connector 70"/>
            <p:cNvCxnSpPr/>
            <p:nvPr/>
          </p:nvCxnSpPr>
          <p:spPr>
            <a:xfrm flipV="1">
              <a:off x="3933454" y="4218015"/>
              <a:ext cx="36576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2498057" y="3080176"/>
              <a:ext cx="648072" cy="734369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742659" y="3315252"/>
              <a:ext cx="360040" cy="24731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Memory data</a:t>
              </a:r>
              <a:endPara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498057" y="3809782"/>
              <a:ext cx="411480" cy="132344"/>
            </a:xfrm>
            <a:prstGeom prst="rect">
              <a:avLst/>
            </a:prstGeom>
            <a:noFill/>
            <a:ln w="12700"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lIns="27432" tIns="27432" rIns="27432" bIns="27432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Memory</a:t>
              </a:r>
              <a:endParaRPr kumimoji="0" lang="en-CA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531398" y="3157510"/>
              <a:ext cx="360040" cy="17036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Address</a:t>
              </a:r>
              <a:endPara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531961" y="3500161"/>
              <a:ext cx="254128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Write data</a:t>
              </a:r>
              <a:endPara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flipV="1">
              <a:off x="3150892" y="3449742"/>
              <a:ext cx="27432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Elbow Connector 77"/>
            <p:cNvCxnSpPr/>
            <p:nvPr/>
          </p:nvCxnSpPr>
          <p:spPr>
            <a:xfrm>
              <a:off x="3146129" y="3447361"/>
              <a:ext cx="422522" cy="864992"/>
            </a:xfrm>
            <a:prstGeom prst="bentConnector3">
              <a:avLst>
                <a:gd name="adj1" fmla="val 30838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78"/>
            <p:cNvGrpSpPr/>
            <p:nvPr/>
          </p:nvGrpSpPr>
          <p:grpSpPr>
            <a:xfrm>
              <a:off x="7250584" y="3401361"/>
              <a:ext cx="283269" cy="259499"/>
              <a:chOff x="7164288" y="3573016"/>
              <a:chExt cx="432048" cy="186188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7164288" y="3573016"/>
                <a:ext cx="432048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7188666" y="3582542"/>
                <a:ext cx="360041" cy="17666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ALU Out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82" name="Straight Arrow Connector 81"/>
            <p:cNvCxnSpPr/>
            <p:nvPr/>
          </p:nvCxnSpPr>
          <p:spPr>
            <a:xfrm flipV="1">
              <a:off x="6904834" y="3478883"/>
              <a:ext cx="33832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82"/>
            <p:cNvGrpSpPr/>
            <p:nvPr/>
          </p:nvGrpSpPr>
          <p:grpSpPr>
            <a:xfrm>
              <a:off x="7701488" y="2455919"/>
              <a:ext cx="182880" cy="432048"/>
              <a:chOff x="7773496" y="2708920"/>
              <a:chExt cx="182880" cy="432048"/>
            </a:xfrm>
          </p:grpSpPr>
          <p:sp>
            <p:nvSpPr>
              <p:cNvPr id="84" name="Trapezoid 83"/>
              <p:cNvSpPr/>
              <p:nvPr/>
            </p:nvSpPr>
            <p:spPr>
              <a:xfrm rot="5400000">
                <a:off x="7648912" y="2833504"/>
                <a:ext cx="432048" cy="182880"/>
              </a:xfrm>
              <a:prstGeom prst="trapezoid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802834" y="2732735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802271" y="2827949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7797874" y="2932765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2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93" name="Group 87"/>
            <p:cNvGrpSpPr/>
            <p:nvPr/>
          </p:nvGrpSpPr>
          <p:grpSpPr>
            <a:xfrm>
              <a:off x="6107602" y="2680413"/>
              <a:ext cx="480053" cy="182880"/>
              <a:chOff x="7156521" y="3573016"/>
              <a:chExt cx="360040" cy="182880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7156521" y="3582542"/>
                <a:ext cx="360040" cy="1692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Shift left 2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91" name="Straight Arrow Connector 90"/>
            <p:cNvCxnSpPr/>
            <p:nvPr/>
          </p:nvCxnSpPr>
          <p:spPr>
            <a:xfrm flipV="1">
              <a:off x="6577477" y="2774679"/>
              <a:ext cx="1124712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Elbow Connector 91"/>
            <p:cNvCxnSpPr>
              <a:stCxn id="80" idx="3"/>
              <a:endCxn id="84" idx="2"/>
            </p:cNvCxnSpPr>
            <p:nvPr/>
          </p:nvCxnSpPr>
          <p:spPr>
            <a:xfrm flipV="1">
              <a:off x="7533853" y="2671943"/>
              <a:ext cx="167635" cy="85685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92"/>
            <p:cNvGrpSpPr/>
            <p:nvPr/>
          </p:nvGrpSpPr>
          <p:grpSpPr>
            <a:xfrm>
              <a:off x="2190973" y="3080176"/>
              <a:ext cx="164592" cy="360040"/>
              <a:chOff x="4389120" y="3573016"/>
              <a:chExt cx="182880" cy="360040"/>
            </a:xfrm>
          </p:grpSpPr>
          <p:sp>
            <p:nvSpPr>
              <p:cNvPr id="94" name="Trapezoid 93"/>
              <p:cNvSpPr/>
              <p:nvPr/>
            </p:nvSpPr>
            <p:spPr>
              <a:xfrm rot="5400000">
                <a:off x="4300540" y="3661596"/>
                <a:ext cx="360040" cy="182880"/>
              </a:xfrm>
              <a:prstGeom prst="trapezoid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429606" y="359206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4429042" y="374023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97" name="Straight Arrow Connector 96"/>
            <p:cNvCxnSpPr/>
            <p:nvPr/>
          </p:nvCxnSpPr>
          <p:spPr>
            <a:xfrm flipV="1">
              <a:off x="2358804" y="3233718"/>
              <a:ext cx="13716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Group 97"/>
            <p:cNvGrpSpPr/>
            <p:nvPr/>
          </p:nvGrpSpPr>
          <p:grpSpPr>
            <a:xfrm rot="16200000">
              <a:off x="1666761" y="3104532"/>
              <a:ext cx="480053" cy="190939"/>
              <a:chOff x="7160095" y="3573016"/>
              <a:chExt cx="360040" cy="190939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7160095" y="3590189"/>
                <a:ext cx="360040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PC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101" name="Straight Arrow Connector 100"/>
            <p:cNvCxnSpPr/>
            <p:nvPr/>
          </p:nvCxnSpPr>
          <p:spPr>
            <a:xfrm flipV="1">
              <a:off x="2000294" y="3175999"/>
              <a:ext cx="18288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lbow Connector 101"/>
            <p:cNvCxnSpPr/>
            <p:nvPr/>
          </p:nvCxnSpPr>
          <p:spPr>
            <a:xfrm>
              <a:off x="3650185" y="2648128"/>
              <a:ext cx="2323308" cy="485004"/>
            </a:xfrm>
            <a:prstGeom prst="bentConnector3">
              <a:avLst>
                <a:gd name="adj1" fmla="val 92228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hape 102"/>
            <p:cNvCxnSpPr/>
            <p:nvPr/>
          </p:nvCxnSpPr>
          <p:spPr>
            <a:xfrm flipV="1">
              <a:off x="5797019" y="2772796"/>
              <a:ext cx="1175060" cy="182880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5776521" y="2935034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6954555" y="2755568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06" name="Elbow Connector 157"/>
            <p:cNvCxnSpPr/>
            <p:nvPr/>
          </p:nvCxnSpPr>
          <p:spPr>
            <a:xfrm rot="10800000" flipV="1">
              <a:off x="2066010" y="2645445"/>
              <a:ext cx="1734810" cy="512064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2048485" y="3159038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08" name="Elbow Connector 107"/>
            <p:cNvCxnSpPr/>
            <p:nvPr/>
          </p:nvCxnSpPr>
          <p:spPr>
            <a:xfrm rot="10800000">
              <a:off x="2179089" y="3332203"/>
              <a:ext cx="5431536" cy="1332148"/>
            </a:xfrm>
            <a:prstGeom prst="bentConnector3">
              <a:avLst>
                <a:gd name="adj1" fmla="val 102389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7620151" y="3512226"/>
              <a:ext cx="0" cy="116128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7600536" y="351375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1" name="Elbow Connector 191"/>
            <p:cNvCxnSpPr/>
            <p:nvPr/>
          </p:nvCxnSpPr>
          <p:spPr>
            <a:xfrm rot="5400000" flipH="1" flipV="1">
              <a:off x="3932497" y="4292510"/>
              <a:ext cx="594360" cy="137160"/>
            </a:xfrm>
            <a:prstGeom prst="bentConnector2">
              <a:avLst/>
            </a:prstGeom>
            <a:ln w="28575">
              <a:solidFill>
                <a:srgbClr val="FFFF0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4144152" y="4645300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3261567" y="3432781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4216160" y="3349156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5" name="Elbow Connector 114"/>
            <p:cNvCxnSpPr/>
            <p:nvPr/>
          </p:nvCxnSpPr>
          <p:spPr>
            <a:xfrm flipV="1">
              <a:off x="3973617" y="2767766"/>
              <a:ext cx="2148840" cy="792088"/>
            </a:xfrm>
            <a:prstGeom prst="bentConnector3">
              <a:avLst>
                <a:gd name="adj1" fmla="val 268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/>
            <p:cNvSpPr/>
            <p:nvPr/>
          </p:nvSpPr>
          <p:spPr>
            <a:xfrm>
              <a:off x="4014988" y="3538130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4096522" y="2767766"/>
              <a:ext cx="0" cy="594360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4159004" y="2773848"/>
              <a:ext cx="0" cy="411480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/>
            <p:cNvSpPr/>
            <p:nvPr/>
          </p:nvSpPr>
          <p:spPr>
            <a:xfrm>
              <a:off x="4082796" y="3349156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4144715" y="3161710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4078998" y="2753477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4144715" y="2754040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3" name="Elbow Connector 252"/>
            <p:cNvCxnSpPr/>
            <p:nvPr/>
          </p:nvCxnSpPr>
          <p:spPr>
            <a:xfrm flipH="1" flipV="1">
              <a:off x="2493857" y="3618509"/>
              <a:ext cx="3172968" cy="47257"/>
            </a:xfrm>
            <a:prstGeom prst="bentConnector5">
              <a:avLst>
                <a:gd name="adj1" fmla="val -1371"/>
                <a:gd name="adj2" fmla="val -1957397"/>
                <a:gd name="adj3" fmla="val 107315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/>
            <p:cNvSpPr/>
            <p:nvPr/>
          </p:nvSpPr>
          <p:spPr>
            <a:xfrm>
              <a:off x="5694987" y="3646714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5" name="Elbow Connector 124"/>
            <p:cNvCxnSpPr/>
            <p:nvPr/>
          </p:nvCxnSpPr>
          <p:spPr>
            <a:xfrm flipV="1">
              <a:off x="7116095" y="2561831"/>
              <a:ext cx="576062" cy="360039"/>
            </a:xfrm>
            <a:prstGeom prst="bentConnector3">
              <a:avLst>
                <a:gd name="adj1" fmla="val -431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hape 269"/>
            <p:cNvCxnSpPr/>
            <p:nvPr/>
          </p:nvCxnSpPr>
          <p:spPr>
            <a:xfrm rot="5400000" flipH="1" flipV="1">
              <a:off x="6762622" y="3121803"/>
              <a:ext cx="548640" cy="14877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/>
            <p:cNvSpPr/>
            <p:nvPr/>
          </p:nvSpPr>
          <p:spPr>
            <a:xfrm>
              <a:off x="6948264" y="3461359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8" name="Elbow Connector 272"/>
            <p:cNvCxnSpPr>
              <a:stCxn id="84" idx="0"/>
              <a:endCxn id="100" idx="0"/>
            </p:cNvCxnSpPr>
            <p:nvPr/>
          </p:nvCxnSpPr>
          <p:spPr>
            <a:xfrm flipH="1">
              <a:off x="1828492" y="2671943"/>
              <a:ext cx="6055876" cy="528059"/>
            </a:xfrm>
            <a:prstGeom prst="bentConnector5">
              <a:avLst>
                <a:gd name="adj1" fmla="val -1730"/>
                <a:gd name="adj2" fmla="val -54188"/>
                <a:gd name="adj3" fmla="val 102202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oup 128"/>
            <p:cNvGrpSpPr/>
            <p:nvPr/>
          </p:nvGrpSpPr>
          <p:grpSpPr>
            <a:xfrm>
              <a:off x="3444638" y="1244022"/>
              <a:ext cx="1801040" cy="1773672"/>
              <a:chOff x="3502357" y="1376822"/>
              <a:chExt cx="1801040" cy="1773672"/>
            </a:xfrm>
          </p:grpSpPr>
          <p:sp>
            <p:nvSpPr>
              <p:cNvPr id="130" name="Rounded Rectangle 129"/>
              <p:cNvSpPr/>
              <p:nvPr/>
            </p:nvSpPr>
            <p:spPr>
              <a:xfrm>
                <a:off x="4206323" y="1445871"/>
                <a:ext cx="525038" cy="959745"/>
              </a:xfrm>
              <a:prstGeom prst="roundRect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grpSp>
            <p:nvGrpSpPr>
              <p:cNvPr id="132" name="Group 386"/>
              <p:cNvGrpSpPr/>
              <p:nvPr/>
            </p:nvGrpSpPr>
            <p:grpSpPr>
              <a:xfrm>
                <a:off x="3502357" y="1376822"/>
                <a:ext cx="1801040" cy="1773672"/>
                <a:chOff x="3502357" y="1376822"/>
                <a:chExt cx="1801040" cy="1773672"/>
              </a:xfrm>
            </p:grpSpPr>
            <p:grpSp>
              <p:nvGrpSpPr>
                <p:cNvPr id="149" name="Group 384"/>
                <p:cNvGrpSpPr/>
                <p:nvPr/>
              </p:nvGrpSpPr>
              <p:grpSpPr>
                <a:xfrm>
                  <a:off x="3502357" y="1376822"/>
                  <a:ext cx="1801040" cy="1010006"/>
                  <a:chOff x="3502357" y="1376822"/>
                  <a:chExt cx="1801040" cy="1010006"/>
                </a:xfrm>
              </p:grpSpPr>
              <p:sp>
                <p:nvSpPr>
                  <p:cNvPr id="136" name="TextBox 135"/>
                  <p:cNvSpPr txBox="1"/>
                  <p:nvPr/>
                </p:nvSpPr>
                <p:spPr>
                  <a:xfrm>
                    <a:off x="3502357" y="1376822"/>
                    <a:ext cx="784190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PCWriteCond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37" name="TextBox 136"/>
                  <p:cNvSpPr txBox="1"/>
                  <p:nvPr/>
                </p:nvSpPr>
                <p:spPr>
                  <a:xfrm>
                    <a:off x="3674855" y="1518530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PCWrite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38" name="TextBox 137"/>
                  <p:cNvSpPr txBox="1"/>
                  <p:nvPr/>
                </p:nvSpPr>
                <p:spPr>
                  <a:xfrm>
                    <a:off x="3820110" y="1647253"/>
                    <a:ext cx="402675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IorD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39" name="TextBox 138"/>
                  <p:cNvSpPr txBox="1"/>
                  <p:nvPr/>
                </p:nvSpPr>
                <p:spPr>
                  <a:xfrm>
                    <a:off x="3674856" y="1783288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MemRead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3647605" y="1915666"/>
                    <a:ext cx="620683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MemWrite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3630483" y="2048045"/>
                    <a:ext cx="620683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MemtoReg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3668505" y="2186773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IRWrite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4682714" y="1459913"/>
                    <a:ext cx="620683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PCSource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4" name="TextBox 143"/>
                  <p:cNvSpPr txBox="1"/>
                  <p:nvPr/>
                </p:nvSpPr>
                <p:spPr>
                  <a:xfrm>
                    <a:off x="4694155" y="1582285"/>
                    <a:ext cx="457177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ALUOp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4682975" y="1724671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ALUSrcB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4682975" y="1857050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ALUSrcA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4679540" y="1989428"/>
                    <a:ext cx="620683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RegWrite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4682328" y="2121807"/>
                    <a:ext cx="511679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RegDst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sp>
              <p:nvSpPr>
                <p:cNvPr id="133" name="TextBox 132"/>
                <p:cNvSpPr txBox="1"/>
                <p:nvPr/>
              </p:nvSpPr>
              <p:spPr>
                <a:xfrm>
                  <a:off x="4227217" y="2231720"/>
                  <a:ext cx="511679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Opcode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4268553" y="1448930"/>
                  <a:ext cx="393944" cy="23698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txBody>
                <a:bodyPr wrap="square" lIns="27432" tIns="54864" rIns="27432" bIns="27432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Control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Unit</a:t>
                  </a:r>
                  <a:endParaRPr kumimoji="0" lang="en-CA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cxnSp>
              <p:nvCxnSpPr>
                <p:cNvPr id="135" name="Elbow Connector 134"/>
                <p:cNvCxnSpPr/>
                <p:nvPr/>
              </p:nvCxnSpPr>
              <p:spPr>
                <a:xfrm rot="5400000" flipH="1" flipV="1">
                  <a:off x="3879003" y="2546366"/>
                  <a:ext cx="735352" cy="472904"/>
                </a:xfrm>
                <a:prstGeom prst="bentConnector3">
                  <a:avLst>
                    <a:gd name="adj1" fmla="val 1426"/>
                  </a:avLst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2" name="Group 148"/>
            <p:cNvGrpSpPr/>
            <p:nvPr/>
          </p:nvGrpSpPr>
          <p:grpSpPr>
            <a:xfrm>
              <a:off x="5167116" y="4265645"/>
              <a:ext cx="480053" cy="182880"/>
              <a:chOff x="7156521" y="3573016"/>
              <a:chExt cx="360040" cy="182880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7156521" y="3582542"/>
                <a:ext cx="360040" cy="1692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Shift left 2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162" name="Group 151"/>
            <p:cNvGrpSpPr/>
            <p:nvPr/>
          </p:nvGrpSpPr>
          <p:grpSpPr>
            <a:xfrm>
              <a:off x="4658297" y="4229988"/>
              <a:ext cx="360040" cy="246222"/>
              <a:chOff x="7156521" y="3571164"/>
              <a:chExt cx="360040" cy="196062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7156521" y="3571164"/>
                <a:ext cx="360040" cy="19606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Sign extend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155" name="Elbow Connector 293"/>
            <p:cNvCxnSpPr/>
            <p:nvPr/>
          </p:nvCxnSpPr>
          <p:spPr>
            <a:xfrm rot="16200000" flipH="1">
              <a:off x="3968061" y="3686084"/>
              <a:ext cx="755450" cy="625021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 flipV="1">
              <a:off x="5013574" y="4347179"/>
              <a:ext cx="164592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Elbow Connector 293"/>
            <p:cNvCxnSpPr/>
            <p:nvPr/>
          </p:nvCxnSpPr>
          <p:spPr>
            <a:xfrm flipV="1">
              <a:off x="5080819" y="3860075"/>
              <a:ext cx="897240" cy="32403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5080819" y="4179348"/>
              <a:ext cx="0" cy="173736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Elbow Connector 293"/>
            <p:cNvCxnSpPr/>
            <p:nvPr/>
          </p:nvCxnSpPr>
          <p:spPr>
            <a:xfrm flipV="1">
              <a:off x="5632880" y="3956833"/>
              <a:ext cx="347472" cy="38404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val 159"/>
            <p:cNvSpPr/>
            <p:nvPr/>
          </p:nvSpPr>
          <p:spPr>
            <a:xfrm>
              <a:off x="5061767" y="4332890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61" name="Elbow Connector 293"/>
            <p:cNvCxnSpPr>
              <a:stCxn id="116" idx="4"/>
              <a:endCxn id="33" idx="2"/>
            </p:cNvCxnSpPr>
            <p:nvPr/>
          </p:nvCxnSpPr>
          <p:spPr>
            <a:xfrm rot="16200000" flipH="1">
              <a:off x="5233767" y="2374214"/>
              <a:ext cx="311943" cy="2712925"/>
            </a:xfrm>
            <a:prstGeom prst="bentConnector3">
              <a:avLst>
                <a:gd name="adj1" fmla="val 175451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3" name="Group 161"/>
            <p:cNvGrpSpPr/>
            <p:nvPr/>
          </p:nvGrpSpPr>
          <p:grpSpPr>
            <a:xfrm>
              <a:off x="1899247" y="1233368"/>
              <a:ext cx="5893410" cy="3074185"/>
              <a:chOff x="1956966" y="1366168"/>
              <a:chExt cx="5893410" cy="3074185"/>
            </a:xfrm>
          </p:grpSpPr>
          <p:grpSp>
            <p:nvGrpSpPr>
              <p:cNvPr id="166" name="Group 385"/>
              <p:cNvGrpSpPr/>
              <p:nvPr/>
            </p:nvGrpSpPr>
            <p:grpSpPr>
              <a:xfrm>
                <a:off x="1956966" y="1366168"/>
                <a:ext cx="5893410" cy="3074185"/>
                <a:chOff x="1956966" y="1366168"/>
                <a:chExt cx="5893410" cy="3074185"/>
              </a:xfrm>
            </p:grpSpPr>
            <p:cxnSp>
              <p:nvCxnSpPr>
                <p:cNvPr id="165" name="Shape 164"/>
                <p:cNvCxnSpPr/>
                <p:nvPr/>
              </p:nvCxnSpPr>
              <p:spPr>
                <a:xfrm>
                  <a:off x="3557537" y="1404268"/>
                  <a:ext cx="3132920" cy="1892808"/>
                </a:xfrm>
                <a:prstGeom prst="bentConnector2">
                  <a:avLst/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2" name="Group 383"/>
                <p:cNvGrpSpPr/>
                <p:nvPr/>
              </p:nvGrpSpPr>
              <p:grpSpPr>
                <a:xfrm>
                  <a:off x="1956966" y="1366168"/>
                  <a:ext cx="5893410" cy="3074185"/>
                  <a:chOff x="1956966" y="1366168"/>
                  <a:chExt cx="5893410" cy="3074185"/>
                </a:xfrm>
              </p:grpSpPr>
              <p:cxnSp>
                <p:nvCxnSpPr>
                  <p:cNvPr id="167" name="Elbow Connector 166"/>
                  <p:cNvCxnSpPr/>
                  <p:nvPr/>
                </p:nvCxnSpPr>
                <p:spPr>
                  <a:xfrm rot="5400000">
                    <a:off x="3643069" y="2447110"/>
                    <a:ext cx="648072" cy="438912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Elbow Connector 322"/>
                  <p:cNvCxnSpPr/>
                  <p:nvPr/>
                </p:nvCxnSpPr>
                <p:spPr>
                  <a:xfrm rot="10800000" flipH="1" flipV="1">
                    <a:off x="4190752" y="2200073"/>
                    <a:ext cx="247520" cy="2240280"/>
                  </a:xfrm>
                  <a:prstGeom prst="bentConnector4">
                    <a:avLst>
                      <a:gd name="adj1" fmla="val -371990"/>
                      <a:gd name="adj2" fmla="val 10708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Elbow Connector 168"/>
                  <p:cNvCxnSpPr/>
                  <p:nvPr/>
                </p:nvCxnSpPr>
                <p:spPr>
                  <a:xfrm rot="5400000">
                    <a:off x="3027050" y="2057038"/>
                    <a:ext cx="1143000" cy="1188720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Elbow Connector 169"/>
                  <p:cNvCxnSpPr/>
                  <p:nvPr/>
                </p:nvCxnSpPr>
                <p:spPr>
                  <a:xfrm rot="5400000">
                    <a:off x="2877080" y="1898274"/>
                    <a:ext cx="1252728" cy="1371600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Elbow Connector 170"/>
                  <p:cNvCxnSpPr/>
                  <p:nvPr/>
                </p:nvCxnSpPr>
                <p:spPr>
                  <a:xfrm rot="5400000">
                    <a:off x="2549784" y="1591460"/>
                    <a:ext cx="1417320" cy="1856232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6" name="Group 382"/>
                  <p:cNvGrpSpPr/>
                  <p:nvPr/>
                </p:nvGrpSpPr>
                <p:grpSpPr>
                  <a:xfrm>
                    <a:off x="1956966" y="1366168"/>
                    <a:ext cx="2243083" cy="1746880"/>
                    <a:chOff x="1956966" y="1366168"/>
                    <a:chExt cx="2243083" cy="1746880"/>
                  </a:xfrm>
                </p:grpSpPr>
                <p:cxnSp>
                  <p:nvCxnSpPr>
                    <p:cNvPr id="184" name="Elbow Connector 183"/>
                    <p:cNvCxnSpPr/>
                    <p:nvPr/>
                  </p:nvCxnSpPr>
                  <p:spPr>
                    <a:xfrm rot="5400000">
                      <a:off x="1682646" y="1924328"/>
                      <a:ext cx="1463040" cy="914400"/>
                    </a:xfrm>
                    <a:prstGeom prst="bentConnector3">
                      <a:avLst>
                        <a:gd name="adj1" fmla="val -951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5" name="Flowchart: Delay 184"/>
                    <p:cNvSpPr/>
                    <p:nvPr/>
                  </p:nvSpPr>
                  <p:spPr>
                    <a:xfrm flipH="1">
                      <a:off x="3304942" y="1366168"/>
                      <a:ext cx="258945" cy="196373"/>
                    </a:xfrm>
                    <a:prstGeom prst="flowChartDelay">
                      <a:avLst/>
                    </a:prstGeom>
                    <a:noFill/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6" name="Moon 185"/>
                    <p:cNvSpPr/>
                    <p:nvPr/>
                  </p:nvSpPr>
                  <p:spPr>
                    <a:xfrm>
                      <a:off x="2862858" y="1544092"/>
                      <a:ext cx="288032" cy="189974"/>
                    </a:xfrm>
                    <a:prstGeom prst="moon">
                      <a:avLst>
                        <a:gd name="adj" fmla="val 82067"/>
                      </a:avLst>
                    </a:prstGeom>
                    <a:noFill/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187" name="Straight Connector 186"/>
                    <p:cNvCxnSpPr/>
                    <p:nvPr/>
                  </p:nvCxnSpPr>
                  <p:spPr>
                    <a:xfrm>
                      <a:off x="3112790" y="1675408"/>
                      <a:ext cx="1087259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" name="Straight Connector 187"/>
                    <p:cNvCxnSpPr/>
                    <p:nvPr/>
                  </p:nvCxnSpPr>
                  <p:spPr>
                    <a:xfrm>
                      <a:off x="3576588" y="1529234"/>
                      <a:ext cx="61264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" name="Elbow Connector 188"/>
                    <p:cNvCxnSpPr/>
                    <p:nvPr/>
                  </p:nvCxnSpPr>
                  <p:spPr>
                    <a:xfrm rot="10800000" flipV="1">
                      <a:off x="3099237" y="1470169"/>
                      <a:ext cx="205706" cy="137160"/>
                    </a:xfrm>
                    <a:prstGeom prst="bentConnector3">
                      <a:avLst>
                        <a:gd name="adj1" fmla="val 37652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3" name="Elbow Connector 354"/>
                  <p:cNvCxnSpPr/>
                  <p:nvPr/>
                </p:nvCxnSpPr>
                <p:spPr>
                  <a:xfrm>
                    <a:off x="4741416" y="1608471"/>
                    <a:ext cx="3108960" cy="1005840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Elbow Connector 354"/>
                  <p:cNvCxnSpPr/>
                  <p:nvPr/>
                </p:nvCxnSpPr>
                <p:spPr>
                  <a:xfrm>
                    <a:off x="4741416" y="1724493"/>
                    <a:ext cx="2057400" cy="2346058"/>
                  </a:xfrm>
                  <a:prstGeom prst="bentConnector4">
                    <a:avLst>
                      <a:gd name="adj1" fmla="val 114915"/>
                      <a:gd name="adj2" fmla="val 109744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Elbow Connector 354"/>
                  <p:cNvCxnSpPr/>
                  <p:nvPr/>
                </p:nvCxnSpPr>
                <p:spPr>
                  <a:xfrm>
                    <a:off x="4735066" y="1997348"/>
                    <a:ext cx="1371600" cy="1188720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8" name="Group 381"/>
                  <p:cNvGrpSpPr/>
                  <p:nvPr/>
                </p:nvGrpSpPr>
                <p:grpSpPr>
                  <a:xfrm>
                    <a:off x="4747766" y="1885082"/>
                    <a:ext cx="1375266" cy="1852268"/>
                    <a:chOff x="4747766" y="1885082"/>
                    <a:chExt cx="1375266" cy="1852268"/>
                  </a:xfrm>
                </p:grpSpPr>
                <p:cxnSp>
                  <p:nvCxnSpPr>
                    <p:cNvPr id="182" name="Elbow Connector 354"/>
                    <p:cNvCxnSpPr/>
                    <p:nvPr/>
                  </p:nvCxnSpPr>
                  <p:spPr>
                    <a:xfrm>
                      <a:off x="4747766" y="1885082"/>
                      <a:ext cx="1188720" cy="1737360"/>
                    </a:xfrm>
                    <a:prstGeom prst="bentConnector2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" name="Elbow Connector 354"/>
                    <p:cNvCxnSpPr/>
                    <p:nvPr/>
                  </p:nvCxnSpPr>
                  <p:spPr>
                    <a:xfrm>
                      <a:off x="5940152" y="3618478"/>
                      <a:ext cx="182880" cy="118872"/>
                    </a:xfrm>
                    <a:prstGeom prst="bentConnector2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7" name="Elbow Connector 354"/>
                  <p:cNvCxnSpPr/>
                  <p:nvPr/>
                </p:nvCxnSpPr>
                <p:spPr>
                  <a:xfrm>
                    <a:off x="4743574" y="2144896"/>
                    <a:ext cx="548640" cy="1024128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90" name="Group 380"/>
                  <p:cNvGrpSpPr/>
                  <p:nvPr/>
                </p:nvGrpSpPr>
                <p:grpSpPr>
                  <a:xfrm>
                    <a:off x="4456571" y="2283222"/>
                    <a:ext cx="378443" cy="1318372"/>
                    <a:chOff x="4456571" y="2283222"/>
                    <a:chExt cx="378443" cy="1318372"/>
                  </a:xfrm>
                </p:grpSpPr>
                <p:cxnSp>
                  <p:nvCxnSpPr>
                    <p:cNvPr id="179" name="Elbow Connector 354"/>
                    <p:cNvCxnSpPr/>
                    <p:nvPr/>
                  </p:nvCxnSpPr>
                  <p:spPr>
                    <a:xfrm rot="5400000">
                      <a:off x="4330070" y="2506102"/>
                      <a:ext cx="720080" cy="274320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Elbow Connector 354"/>
                    <p:cNvCxnSpPr/>
                    <p:nvPr/>
                  </p:nvCxnSpPr>
                  <p:spPr>
                    <a:xfrm rot="5400000" flipH="1" flipV="1">
                      <a:off x="4199970" y="3253553"/>
                      <a:ext cx="604642" cy="91440"/>
                    </a:xfrm>
                    <a:prstGeom prst="bentConnector3">
                      <a:avLst>
                        <a:gd name="adj1" fmla="val 62603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" name="Straight Connector 180"/>
                    <p:cNvCxnSpPr/>
                    <p:nvPr/>
                  </p:nvCxnSpPr>
                  <p:spPr>
                    <a:xfrm flipH="1">
                      <a:off x="4743574" y="2283222"/>
                      <a:ext cx="9144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164" name="Oval 163"/>
              <p:cNvSpPr/>
              <p:nvPr/>
            </p:nvSpPr>
            <p:spPr>
              <a:xfrm>
                <a:off x="6780943" y="4277728"/>
                <a:ext cx="36576" cy="36576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cxnSp>
          <p:nvCxnSpPr>
            <p:cNvPr id="194" name="Straight Connector 193"/>
            <p:cNvCxnSpPr/>
            <p:nvPr/>
          </p:nvCxnSpPr>
          <p:spPr>
            <a:xfrm>
              <a:off x="4160966" y="4674908"/>
              <a:ext cx="347472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TextBox 191"/>
          <p:cNvSpPr txBox="1"/>
          <p:nvPr/>
        </p:nvSpPr>
        <p:spPr>
          <a:xfrm>
            <a:off x="7358803" y="229409"/>
            <a:ext cx="3028902" cy="58477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$r7, $r1, $r2</a:t>
            </a:r>
          </a:p>
        </p:txBody>
      </p:sp>
      <p:sp>
        <p:nvSpPr>
          <p:cNvPr id="191" name="Slide Number Placeholder 19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9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88640"/>
            <a:ext cx="7772400" cy="914400"/>
          </a:xfrm>
        </p:spPr>
        <p:txBody>
          <a:bodyPr/>
          <a:lstStyle/>
          <a:p>
            <a:r>
              <a:rPr lang="en-US" dirty="0">
                <a:latin typeface="+mn-lt"/>
              </a:rPr>
              <a:t>Question #1 (cont’d)</a:t>
            </a:r>
            <a:endParaRPr lang="en-CA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576" y="4797152"/>
            <a:ext cx="8064896" cy="1656184"/>
          </a:xfrm>
        </p:spPr>
        <p:txBody>
          <a:bodyPr>
            <a:normAutofit/>
          </a:bodyPr>
          <a:lstStyle/>
          <a:p>
            <a:r>
              <a:rPr lang="en-US" u="sng" dirty="0"/>
              <a:t>Step #3c</a:t>
            </a:r>
            <a:r>
              <a:rPr lang="en-US" dirty="0"/>
              <a:t>: Irrelevant mux signals</a:t>
            </a:r>
          </a:p>
          <a:p>
            <a:pPr lvl="1"/>
            <a:r>
              <a:rPr lang="en-US" dirty="0"/>
              <a:t>No writing to PC: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PCSource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No reading from memory: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IorD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/>
              <a:t>.</a:t>
            </a:r>
          </a:p>
        </p:txBody>
      </p:sp>
      <p:grpSp>
        <p:nvGrpSpPr>
          <p:cNvPr id="4" name="Group 190"/>
          <p:cNvGrpSpPr/>
          <p:nvPr/>
        </p:nvGrpSpPr>
        <p:grpSpPr>
          <a:xfrm>
            <a:off x="3335318" y="1089352"/>
            <a:ext cx="6073050" cy="3448508"/>
            <a:chOff x="1811318" y="1233368"/>
            <a:chExt cx="6073050" cy="3448508"/>
          </a:xfrm>
        </p:grpSpPr>
        <p:grpSp>
          <p:nvGrpSpPr>
            <p:cNvPr id="5" name="Group 3"/>
            <p:cNvGrpSpPr/>
            <p:nvPr/>
          </p:nvGrpSpPr>
          <p:grpSpPr>
            <a:xfrm>
              <a:off x="4639245" y="2922261"/>
              <a:ext cx="2332834" cy="1166027"/>
              <a:chOff x="4696964" y="3055061"/>
              <a:chExt cx="2332834" cy="1166027"/>
            </a:xfrm>
          </p:grpSpPr>
          <p:grpSp>
            <p:nvGrpSpPr>
              <p:cNvPr id="6" name="Group 25"/>
              <p:cNvGrpSpPr/>
              <p:nvPr/>
            </p:nvGrpSpPr>
            <p:grpSpPr>
              <a:xfrm>
                <a:off x="4696964" y="3055061"/>
                <a:ext cx="748658" cy="1065441"/>
                <a:chOff x="4490466" y="3083639"/>
                <a:chExt cx="748658" cy="1065441"/>
              </a:xfrm>
            </p:grpSpPr>
            <p:sp>
              <p:nvSpPr>
                <p:cNvPr id="39" name="Rectangle 6"/>
                <p:cNvSpPr/>
                <p:nvPr/>
              </p:nvSpPr>
              <p:spPr>
                <a:xfrm>
                  <a:off x="4499992" y="3212976"/>
                  <a:ext cx="720080" cy="936104"/>
                </a:xfrm>
                <a:prstGeom prst="rect">
                  <a:avLst/>
                </a:prstGeom>
                <a:solidFill>
                  <a:srgbClr val="002060"/>
                </a:solidFill>
                <a:ln w="28575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TextBox 7"/>
                <p:cNvSpPr txBox="1"/>
                <p:nvPr/>
              </p:nvSpPr>
              <p:spPr>
                <a:xfrm>
                  <a:off x="4548185" y="3232028"/>
                  <a:ext cx="288032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</a:t>
                  </a: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</a:t>
                  </a: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 1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1" name="TextBox 8"/>
                <p:cNvSpPr txBox="1"/>
                <p:nvPr/>
              </p:nvSpPr>
              <p:spPr>
                <a:xfrm>
                  <a:off x="4548185" y="3441590"/>
                  <a:ext cx="288032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</a:t>
                  </a: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</a:t>
                  </a: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 2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2" name="TextBox 9"/>
                <p:cNvSpPr txBox="1"/>
                <p:nvPr/>
              </p:nvSpPr>
              <p:spPr>
                <a:xfrm>
                  <a:off x="4548185" y="3674519"/>
                  <a:ext cx="288032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Write </a:t>
                  </a: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</a:t>
                  </a: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 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3" name="TextBox 10"/>
                <p:cNvSpPr txBox="1"/>
                <p:nvPr/>
              </p:nvSpPr>
              <p:spPr>
                <a:xfrm>
                  <a:off x="4548185" y="3898370"/>
                  <a:ext cx="288032" cy="250710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Write data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4" name="TextBox 11"/>
                <p:cNvSpPr txBox="1"/>
                <p:nvPr/>
              </p:nvSpPr>
              <p:spPr>
                <a:xfrm>
                  <a:off x="4941566" y="3356992"/>
                  <a:ext cx="297558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data 1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5" name="TextBox 12"/>
                <p:cNvSpPr txBox="1"/>
                <p:nvPr/>
              </p:nvSpPr>
              <p:spPr>
                <a:xfrm>
                  <a:off x="4932040" y="3686835"/>
                  <a:ext cx="297558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data 2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4490466" y="3083639"/>
                  <a:ext cx="451100" cy="132344"/>
                </a:xfrm>
                <a:prstGeom prst="rect">
                  <a:avLst/>
                </a:prstGeom>
                <a:noFill/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txBody>
                <a:bodyPr wrap="square" lIns="27432" tIns="27432" rIns="27432" bIns="27432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Registers</a:t>
                  </a:r>
                  <a:endParaRPr kumimoji="0" lang="en-CA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grpSp>
            <p:nvGrpSpPr>
              <p:cNvPr id="9" name="Group 39"/>
              <p:cNvGrpSpPr/>
              <p:nvPr/>
            </p:nvGrpSpPr>
            <p:grpSpPr>
              <a:xfrm>
                <a:off x="6045304" y="3140968"/>
                <a:ext cx="984494" cy="1080120"/>
                <a:chOff x="6045304" y="3140968"/>
                <a:chExt cx="984494" cy="1080120"/>
              </a:xfrm>
            </p:grpSpPr>
            <p:grpSp>
              <p:nvGrpSpPr>
                <p:cNvPr id="10" name="Group 24"/>
                <p:cNvGrpSpPr/>
                <p:nvPr/>
              </p:nvGrpSpPr>
              <p:grpSpPr>
                <a:xfrm>
                  <a:off x="6372200" y="3140968"/>
                  <a:ext cx="657598" cy="942975"/>
                  <a:chOff x="6372200" y="3140968"/>
                  <a:chExt cx="657598" cy="942975"/>
                </a:xfrm>
              </p:grpSpPr>
              <p:grpSp>
                <p:nvGrpSpPr>
                  <p:cNvPr id="19" name="Group 20"/>
                  <p:cNvGrpSpPr/>
                  <p:nvPr/>
                </p:nvGrpSpPr>
                <p:grpSpPr>
                  <a:xfrm>
                    <a:off x="6372200" y="3140968"/>
                    <a:ext cx="657598" cy="942975"/>
                    <a:chOff x="6372200" y="3140968"/>
                    <a:chExt cx="657598" cy="942975"/>
                  </a:xfrm>
                </p:grpSpPr>
                <p:sp>
                  <p:nvSpPr>
                    <p:cNvPr id="34" name="Freeform 33"/>
                    <p:cNvSpPr/>
                    <p:nvPr/>
                  </p:nvSpPr>
                  <p:spPr>
                    <a:xfrm>
                      <a:off x="6372200" y="3140968"/>
                      <a:ext cx="590550" cy="942975"/>
                    </a:xfrm>
                    <a:custGeom>
                      <a:avLst/>
                      <a:gdLst>
                        <a:gd name="connsiteX0" fmla="*/ 0 w 590550"/>
                        <a:gd name="connsiteY0" fmla="*/ 0 h 942975"/>
                        <a:gd name="connsiteX1" fmla="*/ 590550 w 590550"/>
                        <a:gd name="connsiteY1" fmla="*/ 295275 h 942975"/>
                        <a:gd name="connsiteX2" fmla="*/ 590550 w 590550"/>
                        <a:gd name="connsiteY2" fmla="*/ 652463 h 942975"/>
                        <a:gd name="connsiteX3" fmla="*/ 4763 w 590550"/>
                        <a:gd name="connsiteY3" fmla="*/ 942975 h 942975"/>
                        <a:gd name="connsiteX4" fmla="*/ 4763 w 590550"/>
                        <a:gd name="connsiteY4" fmla="*/ 600075 h 942975"/>
                        <a:gd name="connsiteX5" fmla="*/ 142875 w 590550"/>
                        <a:gd name="connsiteY5" fmla="*/ 471488 h 942975"/>
                        <a:gd name="connsiteX6" fmla="*/ 4763 w 590550"/>
                        <a:gd name="connsiteY6" fmla="*/ 338138 h 942975"/>
                        <a:gd name="connsiteX7" fmla="*/ 0 w 590550"/>
                        <a:gd name="connsiteY7" fmla="*/ 0 h 9429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90550" h="942975">
                          <a:moveTo>
                            <a:pt x="0" y="0"/>
                          </a:moveTo>
                          <a:lnTo>
                            <a:pt x="590550" y="295275"/>
                          </a:lnTo>
                          <a:lnTo>
                            <a:pt x="590550" y="652463"/>
                          </a:lnTo>
                          <a:lnTo>
                            <a:pt x="4763" y="942975"/>
                          </a:lnTo>
                          <a:lnTo>
                            <a:pt x="4763" y="600075"/>
                          </a:lnTo>
                          <a:lnTo>
                            <a:pt x="142875" y="471488"/>
                          </a:lnTo>
                          <a:lnTo>
                            <a:pt x="4763" y="338138"/>
                          </a:lnTo>
                          <a:cubicBezTo>
                            <a:pt x="3175" y="225425"/>
                            <a:pt x="1588" y="112713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6732240" y="3509392"/>
                      <a:ext cx="297558" cy="2507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ALU result</a:t>
                      </a:r>
                      <a:endParaRPr kumimoji="0" lang="en-CA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  <p:sp>
                  <p:nvSpPr>
                    <p:cNvPr id="36" name="TextBox 16"/>
                    <p:cNvSpPr txBox="1"/>
                    <p:nvPr/>
                  </p:nvSpPr>
                  <p:spPr>
                    <a:xfrm>
                      <a:off x="6592987" y="3299273"/>
                      <a:ext cx="207640" cy="17376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Zero</a:t>
                      </a:r>
                      <a:endParaRPr kumimoji="0" lang="en-CA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  <p:sp>
                  <p:nvSpPr>
                    <p:cNvPr id="37" name="TextBox 18"/>
                    <p:cNvSpPr txBox="1"/>
                    <p:nvPr/>
                  </p:nvSpPr>
                  <p:spPr>
                    <a:xfrm>
                      <a:off x="6405541" y="3251080"/>
                      <a:ext cx="110675" cy="1692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A</a:t>
                      </a:r>
                      <a:endParaRPr kumimoji="0" lang="en-CA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6405541" y="3827900"/>
                      <a:ext cx="110675" cy="1692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B</a:t>
                      </a:r>
                      <a:endParaRPr kumimoji="0" lang="en-CA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</p:grpSp>
              <p:sp>
                <p:nvSpPr>
                  <p:cNvPr id="33" name="TextBox 32"/>
                  <p:cNvSpPr txBox="1"/>
                  <p:nvPr/>
                </p:nvSpPr>
                <p:spPr>
                  <a:xfrm rot="20031920">
                    <a:off x="6660472" y="3893870"/>
                    <a:ext cx="228600" cy="132344"/>
                  </a:xfrm>
                  <a:prstGeom prst="rect">
                    <a:avLst/>
                  </a:prstGeom>
                  <a:noFill/>
                  <a:ln w="12700"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txBody>
                  <a:bodyPr wrap="square" lIns="27432" tIns="27432" rIns="27432" bIns="27432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ALU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grpSp>
              <p:nvGrpSpPr>
                <p:cNvPr id="20" name="Group 29"/>
                <p:cNvGrpSpPr/>
                <p:nvPr/>
              </p:nvGrpSpPr>
              <p:grpSpPr>
                <a:xfrm>
                  <a:off x="6045304" y="3179635"/>
                  <a:ext cx="182880" cy="360040"/>
                  <a:chOff x="5651923" y="3212976"/>
                  <a:chExt cx="182880" cy="360040"/>
                </a:xfrm>
              </p:grpSpPr>
              <p:sp>
                <p:nvSpPr>
                  <p:cNvPr id="29" name="Trapezoid 28"/>
                  <p:cNvSpPr/>
                  <p:nvPr/>
                </p:nvSpPr>
                <p:spPr>
                  <a:xfrm rot="5400000">
                    <a:off x="5563343" y="3301556"/>
                    <a:ext cx="360040" cy="182880"/>
                  </a:xfrm>
                  <a:prstGeom prst="trapezoid">
                    <a:avLst/>
                  </a:prstGeom>
                  <a:solidFill>
                    <a:srgbClr val="002060"/>
                  </a:solidFill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5681261" y="3227265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0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680698" y="3375435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1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grpSp>
              <p:nvGrpSpPr>
                <p:cNvPr id="21" name="Group 35"/>
                <p:cNvGrpSpPr/>
                <p:nvPr/>
              </p:nvGrpSpPr>
              <p:grpSpPr>
                <a:xfrm>
                  <a:off x="6045304" y="3717032"/>
                  <a:ext cx="182880" cy="504056"/>
                  <a:chOff x="5652120" y="3573016"/>
                  <a:chExt cx="182880" cy="504056"/>
                </a:xfrm>
              </p:grpSpPr>
              <p:sp>
                <p:nvSpPr>
                  <p:cNvPr id="24" name="Trapezoid 23"/>
                  <p:cNvSpPr/>
                  <p:nvPr/>
                </p:nvSpPr>
                <p:spPr>
                  <a:xfrm rot="5400000">
                    <a:off x="5491532" y="3733604"/>
                    <a:ext cx="504056" cy="182880"/>
                  </a:xfrm>
                  <a:prstGeom prst="trapezoid">
                    <a:avLst/>
                  </a:prstGeom>
                  <a:solidFill>
                    <a:srgbClr val="002060"/>
                  </a:solidFill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5681458" y="3587305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0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5680895" y="3672993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1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5676498" y="3768283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2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5675935" y="3858734"/>
                    <a:ext cx="135632" cy="17376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3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cxnSp>
              <p:nvCxnSpPr>
                <p:cNvPr id="22" name="Straight Arrow Connector 21"/>
                <p:cNvCxnSpPr/>
                <p:nvPr/>
              </p:nvCxnSpPr>
              <p:spPr>
                <a:xfrm flipV="1">
                  <a:off x="6228184" y="3894389"/>
                  <a:ext cx="144016" cy="0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6228184" y="3309362"/>
                  <a:ext cx="144016" cy="0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Straight Arrow Connector 6"/>
              <p:cNvCxnSpPr/>
              <p:nvPr/>
            </p:nvCxnSpPr>
            <p:spPr>
              <a:xfrm flipV="1">
                <a:off x="5892522" y="3889626"/>
                <a:ext cx="144016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5815188" y="3802720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4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grpSp>
            <p:nvGrpSpPr>
              <p:cNvPr id="32" name="Group 47"/>
              <p:cNvGrpSpPr/>
              <p:nvPr/>
            </p:nvGrpSpPr>
            <p:grpSpPr>
              <a:xfrm>
                <a:off x="5570586" y="3284984"/>
                <a:ext cx="144016" cy="288032"/>
                <a:chOff x="5364088" y="3212976"/>
                <a:chExt cx="144016" cy="288032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5364088" y="3212976"/>
                  <a:ext cx="144016" cy="288032"/>
                </a:xfrm>
                <a:prstGeom prst="rect">
                  <a:avLst/>
                </a:prstGeom>
                <a:solidFill>
                  <a:srgbClr val="002060"/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5364088" y="3284984"/>
                  <a:ext cx="135632" cy="173766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A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5570586" y="3645024"/>
                <a:ext cx="144016" cy="288032"/>
                <a:chOff x="5364088" y="3645024"/>
                <a:chExt cx="144016" cy="288032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5364088" y="3645024"/>
                  <a:ext cx="144016" cy="288032"/>
                </a:xfrm>
                <a:prstGeom prst="rect">
                  <a:avLst/>
                </a:prstGeom>
                <a:solidFill>
                  <a:srgbClr val="002060"/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5364088" y="3717032"/>
                  <a:ext cx="135632" cy="173766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B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 flipV="1">
                <a:off x="5714602" y="3798566"/>
                <a:ext cx="320040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5714602" y="3424237"/>
                <a:ext cx="320040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5426570" y="3789040"/>
                <a:ext cx="144016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5431333" y="3429000"/>
                <a:ext cx="144016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46"/>
            <p:cNvGrpSpPr/>
            <p:nvPr/>
          </p:nvGrpSpPr>
          <p:grpSpPr>
            <a:xfrm>
              <a:off x="3434161" y="2864152"/>
              <a:ext cx="523108" cy="1107115"/>
              <a:chOff x="3914402" y="3179245"/>
              <a:chExt cx="523108" cy="1107115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3923928" y="3179245"/>
                <a:ext cx="513582" cy="897827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938217" y="3203450"/>
                <a:ext cx="460626" cy="2507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[31-26]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914402" y="4077072"/>
                <a:ext cx="432048" cy="209288"/>
              </a:xfrm>
              <a:prstGeom prst="rect">
                <a:avLst/>
              </a:prstGeom>
              <a:noFill/>
              <a:ln w="127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txBody>
              <a:bodyPr wrap="square" lIns="27432" tIns="27432" rIns="27432" bIns="27432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 Register</a:t>
                </a:r>
                <a:endParaRPr kumimoji="0" lang="en-CA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938217" y="3394314"/>
                <a:ext cx="460626" cy="2507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[25-21]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938217" y="3573016"/>
                <a:ext cx="460626" cy="2507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[20-16]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938217" y="3763880"/>
                <a:ext cx="460626" cy="2507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[15-0]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59" name="Group 53"/>
            <p:cNvGrpSpPr/>
            <p:nvPr/>
          </p:nvGrpSpPr>
          <p:grpSpPr>
            <a:xfrm>
              <a:off x="4331401" y="3449742"/>
              <a:ext cx="164592" cy="360040"/>
              <a:chOff x="4389120" y="3573016"/>
              <a:chExt cx="182880" cy="360040"/>
            </a:xfrm>
          </p:grpSpPr>
          <p:sp>
            <p:nvSpPr>
              <p:cNvPr id="55" name="Trapezoid 54"/>
              <p:cNvSpPr/>
              <p:nvPr/>
            </p:nvSpPr>
            <p:spPr>
              <a:xfrm rot="5400000">
                <a:off x="4300540" y="3661596"/>
                <a:ext cx="360040" cy="182880"/>
              </a:xfrm>
              <a:prstGeom prst="trapezoid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429606" y="359206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429042" y="374023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58" name="Straight Arrow Connector 57"/>
            <p:cNvCxnSpPr/>
            <p:nvPr/>
          </p:nvCxnSpPr>
          <p:spPr>
            <a:xfrm flipV="1">
              <a:off x="4495229" y="3613373"/>
              <a:ext cx="144016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58"/>
            <p:cNvGrpSpPr/>
            <p:nvPr/>
          </p:nvGrpSpPr>
          <p:grpSpPr>
            <a:xfrm>
              <a:off x="4298257" y="3968087"/>
              <a:ext cx="164592" cy="360040"/>
              <a:chOff x="4389120" y="3573016"/>
              <a:chExt cx="182880" cy="360040"/>
            </a:xfrm>
          </p:grpSpPr>
          <p:sp>
            <p:nvSpPr>
              <p:cNvPr id="60" name="Trapezoid 59"/>
              <p:cNvSpPr/>
              <p:nvPr/>
            </p:nvSpPr>
            <p:spPr>
              <a:xfrm rot="5400000">
                <a:off x="4300540" y="3661596"/>
                <a:ext cx="360040" cy="182880"/>
              </a:xfrm>
              <a:prstGeom prst="trapezoid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429606" y="359206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429042" y="374023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63" name="Elbow Connector 62"/>
            <p:cNvCxnSpPr/>
            <p:nvPr/>
          </p:nvCxnSpPr>
          <p:spPr>
            <a:xfrm flipV="1">
              <a:off x="4462849" y="3848449"/>
              <a:ext cx="182880" cy="274320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FF0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3947743" y="3175999"/>
              <a:ext cx="68580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3947743" y="3368208"/>
              <a:ext cx="68580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86"/>
            <p:cNvCxnSpPr/>
            <p:nvPr/>
          </p:nvCxnSpPr>
          <p:spPr>
            <a:xfrm rot="16200000" flipH="1">
              <a:off x="4187385" y="3407073"/>
              <a:ext cx="182880" cy="105151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Elbow Connector 66"/>
            <p:cNvCxnSpPr/>
            <p:nvPr/>
          </p:nvCxnSpPr>
          <p:spPr>
            <a:xfrm>
              <a:off x="3962032" y="3559854"/>
              <a:ext cx="365760" cy="137160"/>
            </a:xfrm>
            <a:prstGeom prst="bentConnector3">
              <a:avLst>
                <a:gd name="adj1" fmla="val 19251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67"/>
            <p:cNvGrpSpPr/>
            <p:nvPr/>
          </p:nvGrpSpPr>
          <p:grpSpPr>
            <a:xfrm>
              <a:off x="3568651" y="4106320"/>
              <a:ext cx="360040" cy="323165"/>
              <a:chOff x="3563888" y="4278807"/>
              <a:chExt cx="360040" cy="323165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3563888" y="4293096"/>
                <a:ext cx="360040" cy="288032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563888" y="4278807"/>
                <a:ext cx="360040" cy="323165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Memory data register</a:t>
                </a:r>
                <a:endPara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71" name="Straight Arrow Connector 70"/>
            <p:cNvCxnSpPr/>
            <p:nvPr/>
          </p:nvCxnSpPr>
          <p:spPr>
            <a:xfrm flipV="1">
              <a:off x="3933454" y="4218015"/>
              <a:ext cx="36576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2498057" y="3080176"/>
              <a:ext cx="648072" cy="734369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742659" y="3315252"/>
              <a:ext cx="360040" cy="24731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Memory data</a:t>
              </a:r>
              <a:endPara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498057" y="3809782"/>
              <a:ext cx="411480" cy="132344"/>
            </a:xfrm>
            <a:prstGeom prst="rect">
              <a:avLst/>
            </a:prstGeom>
            <a:noFill/>
            <a:ln w="12700"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lIns="27432" tIns="27432" rIns="27432" bIns="27432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Memory</a:t>
              </a:r>
              <a:endParaRPr kumimoji="0" lang="en-CA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531398" y="3157510"/>
              <a:ext cx="360040" cy="17036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Address</a:t>
              </a:r>
              <a:endPara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531961" y="3500161"/>
              <a:ext cx="254128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Write data</a:t>
              </a:r>
              <a:endPara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flipV="1">
              <a:off x="3150892" y="3449742"/>
              <a:ext cx="27432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Elbow Connector 77"/>
            <p:cNvCxnSpPr/>
            <p:nvPr/>
          </p:nvCxnSpPr>
          <p:spPr>
            <a:xfrm>
              <a:off x="3146129" y="3447361"/>
              <a:ext cx="422522" cy="864992"/>
            </a:xfrm>
            <a:prstGeom prst="bentConnector3">
              <a:avLst>
                <a:gd name="adj1" fmla="val 30838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78"/>
            <p:cNvGrpSpPr/>
            <p:nvPr/>
          </p:nvGrpSpPr>
          <p:grpSpPr>
            <a:xfrm>
              <a:off x="7250584" y="3401361"/>
              <a:ext cx="283269" cy="259499"/>
              <a:chOff x="7164288" y="3573016"/>
              <a:chExt cx="432048" cy="186188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7164288" y="3573016"/>
                <a:ext cx="432048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7188666" y="3582542"/>
                <a:ext cx="360041" cy="17666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ALU Out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82" name="Straight Arrow Connector 81"/>
            <p:cNvCxnSpPr/>
            <p:nvPr/>
          </p:nvCxnSpPr>
          <p:spPr>
            <a:xfrm flipV="1">
              <a:off x="6904834" y="3478883"/>
              <a:ext cx="33832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82"/>
            <p:cNvGrpSpPr/>
            <p:nvPr/>
          </p:nvGrpSpPr>
          <p:grpSpPr>
            <a:xfrm>
              <a:off x="7701488" y="2455919"/>
              <a:ext cx="182880" cy="432048"/>
              <a:chOff x="7773496" y="2708920"/>
              <a:chExt cx="182880" cy="432048"/>
            </a:xfrm>
          </p:grpSpPr>
          <p:sp>
            <p:nvSpPr>
              <p:cNvPr id="84" name="Trapezoid 83"/>
              <p:cNvSpPr/>
              <p:nvPr/>
            </p:nvSpPr>
            <p:spPr>
              <a:xfrm rot="5400000">
                <a:off x="7648912" y="2833504"/>
                <a:ext cx="432048" cy="182880"/>
              </a:xfrm>
              <a:prstGeom prst="trapezoid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802834" y="2732735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802271" y="2827949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7797874" y="2932765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2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93" name="Group 87"/>
            <p:cNvGrpSpPr/>
            <p:nvPr/>
          </p:nvGrpSpPr>
          <p:grpSpPr>
            <a:xfrm>
              <a:off x="6107602" y="2680413"/>
              <a:ext cx="480053" cy="182880"/>
              <a:chOff x="7156521" y="3573016"/>
              <a:chExt cx="360040" cy="182880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7156521" y="3582542"/>
                <a:ext cx="360040" cy="1692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Shift left 2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91" name="Straight Arrow Connector 90"/>
            <p:cNvCxnSpPr/>
            <p:nvPr/>
          </p:nvCxnSpPr>
          <p:spPr>
            <a:xfrm flipV="1">
              <a:off x="6577477" y="2774679"/>
              <a:ext cx="1124712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Elbow Connector 91"/>
            <p:cNvCxnSpPr>
              <a:stCxn id="80" idx="3"/>
              <a:endCxn id="84" idx="2"/>
            </p:cNvCxnSpPr>
            <p:nvPr/>
          </p:nvCxnSpPr>
          <p:spPr>
            <a:xfrm flipV="1">
              <a:off x="7533853" y="2671943"/>
              <a:ext cx="167635" cy="85685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92"/>
            <p:cNvGrpSpPr/>
            <p:nvPr/>
          </p:nvGrpSpPr>
          <p:grpSpPr>
            <a:xfrm>
              <a:off x="2190973" y="3080176"/>
              <a:ext cx="164592" cy="360040"/>
              <a:chOff x="4389120" y="3573016"/>
              <a:chExt cx="182880" cy="360040"/>
            </a:xfrm>
          </p:grpSpPr>
          <p:sp>
            <p:nvSpPr>
              <p:cNvPr id="94" name="Trapezoid 93"/>
              <p:cNvSpPr/>
              <p:nvPr/>
            </p:nvSpPr>
            <p:spPr>
              <a:xfrm rot="5400000">
                <a:off x="4300540" y="3661596"/>
                <a:ext cx="360040" cy="182880"/>
              </a:xfrm>
              <a:prstGeom prst="trapezoid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429606" y="359206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4429042" y="3740238"/>
                <a:ext cx="135632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97" name="Straight Arrow Connector 96"/>
            <p:cNvCxnSpPr/>
            <p:nvPr/>
          </p:nvCxnSpPr>
          <p:spPr>
            <a:xfrm flipV="1">
              <a:off x="2358804" y="3233718"/>
              <a:ext cx="13716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Group 97"/>
            <p:cNvGrpSpPr/>
            <p:nvPr/>
          </p:nvGrpSpPr>
          <p:grpSpPr>
            <a:xfrm rot="16200000">
              <a:off x="1666761" y="3104532"/>
              <a:ext cx="480053" cy="190939"/>
              <a:chOff x="7160095" y="3573016"/>
              <a:chExt cx="360040" cy="190939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7160095" y="3590189"/>
                <a:ext cx="360040" cy="1737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PC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101" name="Straight Arrow Connector 100"/>
            <p:cNvCxnSpPr/>
            <p:nvPr/>
          </p:nvCxnSpPr>
          <p:spPr>
            <a:xfrm flipV="1">
              <a:off x="2000294" y="3175999"/>
              <a:ext cx="18288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lbow Connector 101"/>
            <p:cNvCxnSpPr/>
            <p:nvPr/>
          </p:nvCxnSpPr>
          <p:spPr>
            <a:xfrm>
              <a:off x="3650185" y="2648128"/>
              <a:ext cx="2323308" cy="485004"/>
            </a:xfrm>
            <a:prstGeom prst="bentConnector3">
              <a:avLst>
                <a:gd name="adj1" fmla="val 92228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hape 102"/>
            <p:cNvCxnSpPr/>
            <p:nvPr/>
          </p:nvCxnSpPr>
          <p:spPr>
            <a:xfrm flipV="1">
              <a:off x="5797019" y="2772796"/>
              <a:ext cx="1175060" cy="182880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5776521" y="2935034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6954555" y="2755568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06" name="Elbow Connector 157"/>
            <p:cNvCxnSpPr/>
            <p:nvPr/>
          </p:nvCxnSpPr>
          <p:spPr>
            <a:xfrm rot="10800000" flipV="1">
              <a:off x="2066010" y="2645445"/>
              <a:ext cx="1734810" cy="512064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2048485" y="3159038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08" name="Elbow Connector 107"/>
            <p:cNvCxnSpPr/>
            <p:nvPr/>
          </p:nvCxnSpPr>
          <p:spPr>
            <a:xfrm rot="10800000">
              <a:off x="2179089" y="3332203"/>
              <a:ext cx="5431536" cy="1332148"/>
            </a:xfrm>
            <a:prstGeom prst="bentConnector3">
              <a:avLst>
                <a:gd name="adj1" fmla="val 102389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7620151" y="3512226"/>
              <a:ext cx="0" cy="116128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7600536" y="351375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1" name="Elbow Connector 191"/>
            <p:cNvCxnSpPr/>
            <p:nvPr/>
          </p:nvCxnSpPr>
          <p:spPr>
            <a:xfrm rot="5400000" flipH="1" flipV="1">
              <a:off x="3932497" y="4292510"/>
              <a:ext cx="594360" cy="137160"/>
            </a:xfrm>
            <a:prstGeom prst="bentConnector2">
              <a:avLst/>
            </a:prstGeom>
            <a:ln w="28575">
              <a:solidFill>
                <a:srgbClr val="FFFF0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4144152" y="4645300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3261567" y="3432781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4216160" y="3349156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5" name="Elbow Connector 114"/>
            <p:cNvCxnSpPr/>
            <p:nvPr/>
          </p:nvCxnSpPr>
          <p:spPr>
            <a:xfrm flipV="1">
              <a:off x="3973617" y="2767766"/>
              <a:ext cx="2148840" cy="792088"/>
            </a:xfrm>
            <a:prstGeom prst="bentConnector3">
              <a:avLst>
                <a:gd name="adj1" fmla="val 268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/>
            <p:cNvSpPr/>
            <p:nvPr/>
          </p:nvSpPr>
          <p:spPr>
            <a:xfrm>
              <a:off x="4014988" y="3538130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4096522" y="2767766"/>
              <a:ext cx="0" cy="594360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4159004" y="2773848"/>
              <a:ext cx="0" cy="411480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/>
            <p:cNvSpPr/>
            <p:nvPr/>
          </p:nvSpPr>
          <p:spPr>
            <a:xfrm>
              <a:off x="4082796" y="3349156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4144715" y="3161710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4078998" y="2753477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4144715" y="2754040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3" name="Elbow Connector 252"/>
            <p:cNvCxnSpPr/>
            <p:nvPr/>
          </p:nvCxnSpPr>
          <p:spPr>
            <a:xfrm flipH="1" flipV="1">
              <a:off x="2493857" y="3618509"/>
              <a:ext cx="3172968" cy="47257"/>
            </a:xfrm>
            <a:prstGeom prst="bentConnector5">
              <a:avLst>
                <a:gd name="adj1" fmla="val -1371"/>
                <a:gd name="adj2" fmla="val -1957397"/>
                <a:gd name="adj3" fmla="val 107315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/>
            <p:cNvSpPr/>
            <p:nvPr/>
          </p:nvSpPr>
          <p:spPr>
            <a:xfrm>
              <a:off x="5694987" y="3646714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5" name="Elbow Connector 124"/>
            <p:cNvCxnSpPr/>
            <p:nvPr/>
          </p:nvCxnSpPr>
          <p:spPr>
            <a:xfrm flipV="1">
              <a:off x="7116095" y="2561831"/>
              <a:ext cx="576062" cy="360039"/>
            </a:xfrm>
            <a:prstGeom prst="bentConnector3">
              <a:avLst>
                <a:gd name="adj1" fmla="val -431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hape 269"/>
            <p:cNvCxnSpPr/>
            <p:nvPr/>
          </p:nvCxnSpPr>
          <p:spPr>
            <a:xfrm rot="5400000" flipH="1" flipV="1">
              <a:off x="6762622" y="3121803"/>
              <a:ext cx="548640" cy="14877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/>
            <p:cNvSpPr/>
            <p:nvPr/>
          </p:nvSpPr>
          <p:spPr>
            <a:xfrm>
              <a:off x="6948264" y="3461359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8" name="Elbow Connector 272"/>
            <p:cNvCxnSpPr>
              <a:stCxn id="84" idx="0"/>
              <a:endCxn id="100" idx="0"/>
            </p:cNvCxnSpPr>
            <p:nvPr/>
          </p:nvCxnSpPr>
          <p:spPr>
            <a:xfrm flipH="1">
              <a:off x="1828492" y="2671943"/>
              <a:ext cx="6055876" cy="528059"/>
            </a:xfrm>
            <a:prstGeom prst="bentConnector5">
              <a:avLst>
                <a:gd name="adj1" fmla="val -1730"/>
                <a:gd name="adj2" fmla="val -54188"/>
                <a:gd name="adj3" fmla="val 102202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oup 128"/>
            <p:cNvGrpSpPr/>
            <p:nvPr/>
          </p:nvGrpSpPr>
          <p:grpSpPr>
            <a:xfrm>
              <a:off x="3444638" y="1244022"/>
              <a:ext cx="1801040" cy="1773672"/>
              <a:chOff x="3502357" y="1376822"/>
              <a:chExt cx="1801040" cy="1773672"/>
            </a:xfrm>
          </p:grpSpPr>
          <p:sp>
            <p:nvSpPr>
              <p:cNvPr id="130" name="Rounded Rectangle 129"/>
              <p:cNvSpPr/>
              <p:nvPr/>
            </p:nvSpPr>
            <p:spPr>
              <a:xfrm>
                <a:off x="4206323" y="1445871"/>
                <a:ext cx="525038" cy="959745"/>
              </a:xfrm>
              <a:prstGeom prst="roundRect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grpSp>
            <p:nvGrpSpPr>
              <p:cNvPr id="132" name="Group 386"/>
              <p:cNvGrpSpPr/>
              <p:nvPr/>
            </p:nvGrpSpPr>
            <p:grpSpPr>
              <a:xfrm>
                <a:off x="3502357" y="1376822"/>
                <a:ext cx="1801040" cy="1773672"/>
                <a:chOff x="3502357" y="1376822"/>
                <a:chExt cx="1801040" cy="1773672"/>
              </a:xfrm>
            </p:grpSpPr>
            <p:grpSp>
              <p:nvGrpSpPr>
                <p:cNvPr id="149" name="Group 384"/>
                <p:cNvGrpSpPr/>
                <p:nvPr/>
              </p:nvGrpSpPr>
              <p:grpSpPr>
                <a:xfrm>
                  <a:off x="3502357" y="1376822"/>
                  <a:ext cx="1801040" cy="1010006"/>
                  <a:chOff x="3502357" y="1376822"/>
                  <a:chExt cx="1801040" cy="1010006"/>
                </a:xfrm>
              </p:grpSpPr>
              <p:sp>
                <p:nvSpPr>
                  <p:cNvPr id="136" name="TextBox 135"/>
                  <p:cNvSpPr txBox="1"/>
                  <p:nvPr/>
                </p:nvSpPr>
                <p:spPr>
                  <a:xfrm>
                    <a:off x="3502357" y="1376822"/>
                    <a:ext cx="784190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PCWriteCond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37" name="TextBox 136"/>
                  <p:cNvSpPr txBox="1"/>
                  <p:nvPr/>
                </p:nvSpPr>
                <p:spPr>
                  <a:xfrm>
                    <a:off x="3674855" y="1518530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PCWrite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38" name="TextBox 137"/>
                  <p:cNvSpPr txBox="1"/>
                  <p:nvPr/>
                </p:nvSpPr>
                <p:spPr>
                  <a:xfrm>
                    <a:off x="3820110" y="1647253"/>
                    <a:ext cx="402675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IorD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39" name="TextBox 138"/>
                  <p:cNvSpPr txBox="1"/>
                  <p:nvPr/>
                </p:nvSpPr>
                <p:spPr>
                  <a:xfrm>
                    <a:off x="3674856" y="1783288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MemRead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3647605" y="1915666"/>
                    <a:ext cx="620683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MemWrite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3630483" y="2048045"/>
                    <a:ext cx="620683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MemtoReg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3668505" y="2186773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IRWrite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4682714" y="1459913"/>
                    <a:ext cx="620683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PCSource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4" name="TextBox 143"/>
                  <p:cNvSpPr txBox="1"/>
                  <p:nvPr/>
                </p:nvSpPr>
                <p:spPr>
                  <a:xfrm>
                    <a:off x="4694155" y="1582285"/>
                    <a:ext cx="457177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ALUOp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4682975" y="1724671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ALUSrcB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4682975" y="1857050"/>
                    <a:ext cx="566181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ALUSrcA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4679540" y="1989428"/>
                    <a:ext cx="620683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RegWrite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4682328" y="2121807"/>
                    <a:ext cx="511679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RegDst</a:t>
                    </a:r>
                    <a:endParaRPr kumimoji="0" lang="en-CA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sp>
              <p:nvSpPr>
                <p:cNvPr id="133" name="TextBox 132"/>
                <p:cNvSpPr txBox="1"/>
                <p:nvPr/>
              </p:nvSpPr>
              <p:spPr>
                <a:xfrm>
                  <a:off x="4227217" y="2231720"/>
                  <a:ext cx="511679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Opcode</a:t>
                  </a:r>
                  <a:endParaRPr kumimoji="0" lang="en-CA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4268553" y="1448930"/>
                  <a:ext cx="393944" cy="23698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txBody>
                <a:bodyPr wrap="square" lIns="27432" tIns="54864" rIns="27432" bIns="27432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Control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Unit</a:t>
                  </a:r>
                  <a:endParaRPr kumimoji="0" lang="en-CA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cxnSp>
              <p:nvCxnSpPr>
                <p:cNvPr id="135" name="Elbow Connector 134"/>
                <p:cNvCxnSpPr/>
                <p:nvPr/>
              </p:nvCxnSpPr>
              <p:spPr>
                <a:xfrm rot="5400000" flipH="1" flipV="1">
                  <a:off x="3879003" y="2546366"/>
                  <a:ext cx="735352" cy="472904"/>
                </a:xfrm>
                <a:prstGeom prst="bentConnector3">
                  <a:avLst>
                    <a:gd name="adj1" fmla="val 1426"/>
                  </a:avLst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2" name="Group 148"/>
            <p:cNvGrpSpPr/>
            <p:nvPr/>
          </p:nvGrpSpPr>
          <p:grpSpPr>
            <a:xfrm>
              <a:off x="5167116" y="4265645"/>
              <a:ext cx="480053" cy="182880"/>
              <a:chOff x="7156521" y="3573016"/>
              <a:chExt cx="360040" cy="182880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7156521" y="3582542"/>
                <a:ext cx="360040" cy="1692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Shift left 2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162" name="Group 151"/>
            <p:cNvGrpSpPr/>
            <p:nvPr/>
          </p:nvGrpSpPr>
          <p:grpSpPr>
            <a:xfrm>
              <a:off x="4658297" y="4229988"/>
              <a:ext cx="360040" cy="246222"/>
              <a:chOff x="7156521" y="3571164"/>
              <a:chExt cx="360040" cy="196062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7156521" y="3571164"/>
                <a:ext cx="360040" cy="19606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Sign extend</a:t>
                </a:r>
                <a:endParaRPr kumimoji="0" lang="en-CA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155" name="Elbow Connector 293"/>
            <p:cNvCxnSpPr/>
            <p:nvPr/>
          </p:nvCxnSpPr>
          <p:spPr>
            <a:xfrm rot="16200000" flipH="1">
              <a:off x="3968061" y="3686084"/>
              <a:ext cx="755450" cy="625021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 flipV="1">
              <a:off x="5013574" y="4347179"/>
              <a:ext cx="164592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Elbow Connector 293"/>
            <p:cNvCxnSpPr/>
            <p:nvPr/>
          </p:nvCxnSpPr>
          <p:spPr>
            <a:xfrm flipV="1">
              <a:off x="5080819" y="3860075"/>
              <a:ext cx="897240" cy="32403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5080819" y="4179348"/>
              <a:ext cx="0" cy="173736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Elbow Connector 293"/>
            <p:cNvCxnSpPr/>
            <p:nvPr/>
          </p:nvCxnSpPr>
          <p:spPr>
            <a:xfrm flipV="1">
              <a:off x="5632880" y="3956833"/>
              <a:ext cx="347472" cy="38404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val 159"/>
            <p:cNvSpPr/>
            <p:nvPr/>
          </p:nvSpPr>
          <p:spPr>
            <a:xfrm>
              <a:off x="5061767" y="4332890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61" name="Elbow Connector 293"/>
            <p:cNvCxnSpPr>
              <a:stCxn id="116" idx="4"/>
              <a:endCxn id="33" idx="2"/>
            </p:cNvCxnSpPr>
            <p:nvPr/>
          </p:nvCxnSpPr>
          <p:spPr>
            <a:xfrm rot="16200000" flipH="1">
              <a:off x="5233767" y="2374214"/>
              <a:ext cx="311943" cy="2712925"/>
            </a:xfrm>
            <a:prstGeom prst="bentConnector3">
              <a:avLst>
                <a:gd name="adj1" fmla="val 175451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3" name="Group 161"/>
            <p:cNvGrpSpPr/>
            <p:nvPr/>
          </p:nvGrpSpPr>
          <p:grpSpPr>
            <a:xfrm>
              <a:off x="1899247" y="1233368"/>
              <a:ext cx="5893410" cy="3074185"/>
              <a:chOff x="1956966" y="1366168"/>
              <a:chExt cx="5893410" cy="3074185"/>
            </a:xfrm>
          </p:grpSpPr>
          <p:grpSp>
            <p:nvGrpSpPr>
              <p:cNvPr id="166" name="Group 385"/>
              <p:cNvGrpSpPr/>
              <p:nvPr/>
            </p:nvGrpSpPr>
            <p:grpSpPr>
              <a:xfrm>
                <a:off x="1956966" y="1366168"/>
                <a:ext cx="5893410" cy="3074185"/>
                <a:chOff x="1956966" y="1366168"/>
                <a:chExt cx="5893410" cy="3074185"/>
              </a:xfrm>
            </p:grpSpPr>
            <p:cxnSp>
              <p:nvCxnSpPr>
                <p:cNvPr id="165" name="Shape 164"/>
                <p:cNvCxnSpPr/>
                <p:nvPr/>
              </p:nvCxnSpPr>
              <p:spPr>
                <a:xfrm>
                  <a:off x="3557537" y="1404268"/>
                  <a:ext cx="3132920" cy="1892808"/>
                </a:xfrm>
                <a:prstGeom prst="bentConnector2">
                  <a:avLst/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2" name="Group 383"/>
                <p:cNvGrpSpPr/>
                <p:nvPr/>
              </p:nvGrpSpPr>
              <p:grpSpPr>
                <a:xfrm>
                  <a:off x="1956966" y="1366168"/>
                  <a:ext cx="5893410" cy="3074185"/>
                  <a:chOff x="1956966" y="1366168"/>
                  <a:chExt cx="5893410" cy="3074185"/>
                </a:xfrm>
              </p:grpSpPr>
              <p:cxnSp>
                <p:nvCxnSpPr>
                  <p:cNvPr id="167" name="Elbow Connector 166"/>
                  <p:cNvCxnSpPr/>
                  <p:nvPr/>
                </p:nvCxnSpPr>
                <p:spPr>
                  <a:xfrm rot="5400000">
                    <a:off x="3643069" y="2447110"/>
                    <a:ext cx="648072" cy="438912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Elbow Connector 322"/>
                  <p:cNvCxnSpPr/>
                  <p:nvPr/>
                </p:nvCxnSpPr>
                <p:spPr>
                  <a:xfrm rot="10800000" flipH="1" flipV="1">
                    <a:off x="4190752" y="2200073"/>
                    <a:ext cx="247520" cy="2240280"/>
                  </a:xfrm>
                  <a:prstGeom prst="bentConnector4">
                    <a:avLst>
                      <a:gd name="adj1" fmla="val -371990"/>
                      <a:gd name="adj2" fmla="val 10708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Elbow Connector 168"/>
                  <p:cNvCxnSpPr/>
                  <p:nvPr/>
                </p:nvCxnSpPr>
                <p:spPr>
                  <a:xfrm rot="5400000">
                    <a:off x="3027050" y="2057038"/>
                    <a:ext cx="1143000" cy="1188720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Elbow Connector 169"/>
                  <p:cNvCxnSpPr/>
                  <p:nvPr/>
                </p:nvCxnSpPr>
                <p:spPr>
                  <a:xfrm rot="5400000">
                    <a:off x="2877080" y="1898274"/>
                    <a:ext cx="1252728" cy="1371600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Elbow Connector 170"/>
                  <p:cNvCxnSpPr/>
                  <p:nvPr/>
                </p:nvCxnSpPr>
                <p:spPr>
                  <a:xfrm rot="5400000">
                    <a:off x="2549784" y="1591460"/>
                    <a:ext cx="1417320" cy="1856232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6" name="Group 382"/>
                  <p:cNvGrpSpPr/>
                  <p:nvPr/>
                </p:nvGrpSpPr>
                <p:grpSpPr>
                  <a:xfrm>
                    <a:off x="1956966" y="1366168"/>
                    <a:ext cx="2243083" cy="1746880"/>
                    <a:chOff x="1956966" y="1366168"/>
                    <a:chExt cx="2243083" cy="1746880"/>
                  </a:xfrm>
                </p:grpSpPr>
                <p:cxnSp>
                  <p:nvCxnSpPr>
                    <p:cNvPr id="184" name="Elbow Connector 183"/>
                    <p:cNvCxnSpPr/>
                    <p:nvPr/>
                  </p:nvCxnSpPr>
                  <p:spPr>
                    <a:xfrm rot="5400000">
                      <a:off x="1682646" y="1924328"/>
                      <a:ext cx="1463040" cy="914400"/>
                    </a:xfrm>
                    <a:prstGeom prst="bentConnector3">
                      <a:avLst>
                        <a:gd name="adj1" fmla="val -951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5" name="Flowchart: Delay 184"/>
                    <p:cNvSpPr/>
                    <p:nvPr/>
                  </p:nvSpPr>
                  <p:spPr>
                    <a:xfrm flipH="1">
                      <a:off x="3304942" y="1366168"/>
                      <a:ext cx="258945" cy="196373"/>
                    </a:xfrm>
                    <a:prstGeom prst="flowChartDelay">
                      <a:avLst/>
                    </a:prstGeom>
                    <a:noFill/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6" name="Moon 185"/>
                    <p:cNvSpPr/>
                    <p:nvPr/>
                  </p:nvSpPr>
                  <p:spPr>
                    <a:xfrm>
                      <a:off x="2862858" y="1544092"/>
                      <a:ext cx="288032" cy="189974"/>
                    </a:xfrm>
                    <a:prstGeom prst="moon">
                      <a:avLst>
                        <a:gd name="adj" fmla="val 82067"/>
                      </a:avLst>
                    </a:prstGeom>
                    <a:noFill/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187" name="Straight Connector 186"/>
                    <p:cNvCxnSpPr/>
                    <p:nvPr/>
                  </p:nvCxnSpPr>
                  <p:spPr>
                    <a:xfrm>
                      <a:off x="3112790" y="1675408"/>
                      <a:ext cx="1087259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" name="Straight Connector 187"/>
                    <p:cNvCxnSpPr/>
                    <p:nvPr/>
                  </p:nvCxnSpPr>
                  <p:spPr>
                    <a:xfrm>
                      <a:off x="3576588" y="1529234"/>
                      <a:ext cx="61264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" name="Elbow Connector 188"/>
                    <p:cNvCxnSpPr/>
                    <p:nvPr/>
                  </p:nvCxnSpPr>
                  <p:spPr>
                    <a:xfrm rot="10800000" flipV="1">
                      <a:off x="3099237" y="1470169"/>
                      <a:ext cx="205706" cy="137160"/>
                    </a:xfrm>
                    <a:prstGeom prst="bentConnector3">
                      <a:avLst>
                        <a:gd name="adj1" fmla="val 37652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3" name="Elbow Connector 354"/>
                  <p:cNvCxnSpPr/>
                  <p:nvPr/>
                </p:nvCxnSpPr>
                <p:spPr>
                  <a:xfrm>
                    <a:off x="4741416" y="1608471"/>
                    <a:ext cx="3108960" cy="1005840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Elbow Connector 354"/>
                  <p:cNvCxnSpPr/>
                  <p:nvPr/>
                </p:nvCxnSpPr>
                <p:spPr>
                  <a:xfrm>
                    <a:off x="4741416" y="1724493"/>
                    <a:ext cx="2057400" cy="2346058"/>
                  </a:xfrm>
                  <a:prstGeom prst="bentConnector4">
                    <a:avLst>
                      <a:gd name="adj1" fmla="val 114915"/>
                      <a:gd name="adj2" fmla="val 109744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Elbow Connector 354"/>
                  <p:cNvCxnSpPr/>
                  <p:nvPr/>
                </p:nvCxnSpPr>
                <p:spPr>
                  <a:xfrm>
                    <a:off x="4735066" y="1997348"/>
                    <a:ext cx="1371600" cy="1188720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8" name="Group 381"/>
                  <p:cNvGrpSpPr/>
                  <p:nvPr/>
                </p:nvGrpSpPr>
                <p:grpSpPr>
                  <a:xfrm>
                    <a:off x="4747766" y="1885082"/>
                    <a:ext cx="1375266" cy="1852268"/>
                    <a:chOff x="4747766" y="1885082"/>
                    <a:chExt cx="1375266" cy="1852268"/>
                  </a:xfrm>
                </p:grpSpPr>
                <p:cxnSp>
                  <p:nvCxnSpPr>
                    <p:cNvPr id="182" name="Elbow Connector 354"/>
                    <p:cNvCxnSpPr/>
                    <p:nvPr/>
                  </p:nvCxnSpPr>
                  <p:spPr>
                    <a:xfrm>
                      <a:off x="4747766" y="1885082"/>
                      <a:ext cx="1188720" cy="1737360"/>
                    </a:xfrm>
                    <a:prstGeom prst="bentConnector2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" name="Elbow Connector 354"/>
                    <p:cNvCxnSpPr/>
                    <p:nvPr/>
                  </p:nvCxnSpPr>
                  <p:spPr>
                    <a:xfrm>
                      <a:off x="5940152" y="3618478"/>
                      <a:ext cx="182880" cy="118872"/>
                    </a:xfrm>
                    <a:prstGeom prst="bentConnector2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7" name="Elbow Connector 354"/>
                  <p:cNvCxnSpPr/>
                  <p:nvPr/>
                </p:nvCxnSpPr>
                <p:spPr>
                  <a:xfrm>
                    <a:off x="4743574" y="2144896"/>
                    <a:ext cx="548640" cy="1024128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90" name="Group 380"/>
                  <p:cNvGrpSpPr/>
                  <p:nvPr/>
                </p:nvGrpSpPr>
                <p:grpSpPr>
                  <a:xfrm>
                    <a:off x="4456571" y="2283222"/>
                    <a:ext cx="378443" cy="1318372"/>
                    <a:chOff x="4456571" y="2283222"/>
                    <a:chExt cx="378443" cy="1318372"/>
                  </a:xfrm>
                </p:grpSpPr>
                <p:cxnSp>
                  <p:nvCxnSpPr>
                    <p:cNvPr id="179" name="Elbow Connector 354"/>
                    <p:cNvCxnSpPr/>
                    <p:nvPr/>
                  </p:nvCxnSpPr>
                  <p:spPr>
                    <a:xfrm rot="5400000">
                      <a:off x="4330070" y="2506102"/>
                      <a:ext cx="720080" cy="274320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Elbow Connector 354"/>
                    <p:cNvCxnSpPr/>
                    <p:nvPr/>
                  </p:nvCxnSpPr>
                  <p:spPr>
                    <a:xfrm rot="5400000" flipH="1" flipV="1">
                      <a:off x="4199970" y="3253553"/>
                      <a:ext cx="604642" cy="91440"/>
                    </a:xfrm>
                    <a:prstGeom prst="bentConnector3">
                      <a:avLst>
                        <a:gd name="adj1" fmla="val 62603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" name="Straight Connector 180"/>
                    <p:cNvCxnSpPr/>
                    <p:nvPr/>
                  </p:nvCxnSpPr>
                  <p:spPr>
                    <a:xfrm flipH="1">
                      <a:off x="4743574" y="2283222"/>
                      <a:ext cx="9144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164" name="Oval 163"/>
              <p:cNvSpPr/>
              <p:nvPr/>
            </p:nvSpPr>
            <p:spPr>
              <a:xfrm>
                <a:off x="6780943" y="4277728"/>
                <a:ext cx="36576" cy="36576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cxnSp>
          <p:nvCxnSpPr>
            <p:cNvPr id="194" name="Straight Connector 193"/>
            <p:cNvCxnSpPr/>
            <p:nvPr/>
          </p:nvCxnSpPr>
          <p:spPr>
            <a:xfrm>
              <a:off x="4160966" y="4674908"/>
              <a:ext cx="347472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TextBox 191"/>
          <p:cNvSpPr txBox="1"/>
          <p:nvPr/>
        </p:nvSpPr>
        <p:spPr>
          <a:xfrm>
            <a:off x="7358803" y="229409"/>
            <a:ext cx="3028902" cy="58477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$r7, $r1, $r2</a:t>
            </a:r>
          </a:p>
        </p:txBody>
      </p:sp>
      <p:sp>
        <p:nvSpPr>
          <p:cNvPr id="191" name="Slide Number Placeholder 19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5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32" y="1770501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ALUSrcA</a:t>
            </a:r>
            <a:r>
              <a:rPr lang="en-US" dirty="0"/>
              <a:t> =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</a:t>
            </a:r>
            <a:endParaRPr lang="en-CA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ALUSrcB</a:t>
            </a:r>
            <a:r>
              <a:rPr lang="en-US" dirty="0"/>
              <a:t> =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00</a:t>
            </a:r>
            <a:endParaRPr lang="en-CA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RegWrite</a:t>
            </a:r>
            <a:r>
              <a:rPr lang="en-US" dirty="0">
                <a:solidFill>
                  <a:srgbClr val="FFFF00"/>
                </a:solidFill>
              </a:rPr>
              <a:t> =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CA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RegDst</a:t>
            </a:r>
            <a:r>
              <a:rPr lang="en-US" dirty="0"/>
              <a:t> =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</a:t>
            </a:r>
            <a:endParaRPr lang="en-CA" dirty="0"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31904" y="3976600"/>
            <a:ext cx="5190728" cy="2376264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rPr>
              <a:t>Note: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rPr>
              <a:t>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RegDst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rPr>
              <a:t> rule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rPr>
              <a:t>high for 3-register operations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rPr>
              <a:t>low for 2-register operations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rPr>
              <a:t>X if not using register file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#1 (cont’d)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PCWrite</a:t>
            </a:r>
            <a:r>
              <a:rPr lang="en-US" dirty="0">
                <a:solidFill>
                  <a:srgbClr val="FFFF00"/>
                </a:solidFill>
              </a:rPr>
              <a:t> =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  <a:p>
            <a:r>
              <a:rPr lang="en-US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PCWriteCond</a:t>
            </a:r>
            <a:r>
              <a:rPr lang="en-US" dirty="0">
                <a:solidFill>
                  <a:srgbClr val="FFFF00"/>
                </a:solidFill>
              </a:rPr>
              <a:t> =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0</a:t>
            </a:r>
            <a:endParaRPr lang="en-CA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IorD</a:t>
            </a:r>
            <a:r>
              <a:rPr lang="en-US" dirty="0"/>
              <a:t> =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</a:t>
            </a:r>
            <a:endParaRPr lang="en-CA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MemRead</a:t>
            </a:r>
            <a:r>
              <a:rPr lang="en-US" dirty="0">
                <a:solidFill>
                  <a:srgbClr val="FFFF00"/>
                </a:solidFill>
              </a:rPr>
              <a:t> =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0</a:t>
            </a:r>
            <a:endParaRPr lang="en-CA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MemWrite</a:t>
            </a:r>
            <a:r>
              <a:rPr lang="en-US" dirty="0">
                <a:solidFill>
                  <a:srgbClr val="FFFF00"/>
                </a:solidFill>
              </a:rPr>
              <a:t> =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0</a:t>
            </a:r>
            <a:endParaRPr lang="en-CA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MemToReg</a:t>
            </a:r>
            <a:r>
              <a:rPr lang="en-US" dirty="0"/>
              <a:t> =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  <a:endParaRPr lang="en-CA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IRWrite</a:t>
            </a:r>
            <a:r>
              <a:rPr lang="en-US" dirty="0">
                <a:solidFill>
                  <a:srgbClr val="FFFF00"/>
                </a:solidFill>
              </a:rPr>
              <a:t> =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0</a:t>
            </a:r>
            <a:endParaRPr lang="en-CA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PCSource</a:t>
            </a:r>
            <a:r>
              <a:rPr lang="en-US" dirty="0"/>
              <a:t> =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</a:t>
            </a:r>
            <a:endParaRPr lang="en-CA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ALUOp</a:t>
            </a:r>
            <a:r>
              <a:rPr lang="en-US" dirty="0"/>
              <a:t> =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001</a:t>
            </a:r>
            <a:endParaRPr lang="en-CA" dirty="0"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08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</a:t>
            </a:r>
            <a:r>
              <a:rPr lang="en-US" dirty="0" err="1"/>
              <a:t>Datapath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480" y="1844824"/>
            <a:ext cx="8507288" cy="216024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>
                <a:solidFill>
                  <a:srgbClr val="FFFF00"/>
                </a:solidFill>
              </a:rPr>
              <a:t>datapath</a:t>
            </a:r>
            <a:r>
              <a:rPr lang="en-US" dirty="0"/>
              <a:t> of a processor is a description/ illustration of how the data flows between processor components during the execution of an operation.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332656"/>
            <a:ext cx="7772400" cy="914400"/>
          </a:xfrm>
        </p:spPr>
        <p:txBody>
          <a:bodyPr/>
          <a:lstStyle/>
          <a:p>
            <a:r>
              <a:rPr lang="en-CA" dirty="0">
                <a:latin typeface="+mn-lt"/>
              </a:rPr>
              <a:t>The Tale of “Hello world”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1544" y="1124745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You, the programmer, write a piece of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code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called </a:t>
            </a:r>
            <a:r>
              <a:rPr kumimoji="0" lang="en-CA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hello.c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/java/whatever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You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compile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the code, which translate the code into machine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instructions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and save the in an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executable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file (e.g., hello, hello.exe)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You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run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the executable, OS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load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the executable (the instructions) into memory, set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PC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CPU loads the instruction pointed by PC into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instruction register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Control Unit checks the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opcode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(first 6 bits), decode the rest of the instruction and send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signals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to setup the </a:t>
            </a:r>
            <a:r>
              <a:rPr kumimoji="0" lang="en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datapath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(billions of MOSFETs switching ON/OFF).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Data flow through the </a:t>
            </a:r>
            <a:r>
              <a:rPr kumimoji="0" lang="en-CA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datapath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, electrons move around…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And BOOM!, “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hello world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” shows up on your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67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eknowmemes.com/wp-content/uploads/2011/12/true-story-neil-patrick-harr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476" y="1700809"/>
            <a:ext cx="4824536" cy="460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91544" y="332656"/>
            <a:ext cx="77724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-100" normalizeH="0" baseline="0" noProof="0">
                <a:ln>
                  <a:noFill/>
                </a:ln>
                <a:solidFill>
                  <a:srgbClr val="D6ECFF">
                    <a:satMod val="200000"/>
                  </a:srgbClr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The Tale </a:t>
            </a:r>
            <a:r>
              <a:rPr kumimoji="0" lang="en-CA" sz="4000" b="0" i="0" u="none" strike="noStrike" kern="1200" cap="none" spc="-100" normalizeH="0" baseline="0" noProof="0" dirty="0">
                <a:ln>
                  <a:noFill/>
                </a:ln>
                <a:solidFill>
                  <a:srgbClr val="D6ECFF">
                    <a:satMod val="200000"/>
                  </a:srgbClr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of “Hello world”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9933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12192000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>
                <a:latin typeface="+mn-lt"/>
              </a:rPr>
              <a:t>CSCB58: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Computer Organization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429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Fall 2020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6584" y="621167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content of this lecture is adapted from the lectures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Larry Zheng and Steve Engels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35C7AC-AE60-496C-9820-AFE8A46F9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4" y="3825513"/>
            <a:ext cx="298326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oud TPU | Google Cloud">
            <a:extLst>
              <a:ext uri="{FF2B5EF4-FFF2-40B4-BE49-F238E27FC236}">
                <a16:creationId xmlns:a16="http://schemas.microsoft.com/office/drawing/2014/main" id="{854AA425-A807-46E1-B551-13656F250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694" y="3979312"/>
            <a:ext cx="309038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24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32656"/>
            <a:ext cx="7772400" cy="914400"/>
          </a:xfrm>
        </p:spPr>
        <p:txBody>
          <a:bodyPr/>
          <a:lstStyle/>
          <a:p>
            <a:r>
              <a:rPr lang="en-US" dirty="0" err="1"/>
              <a:t>Datapath</a:t>
            </a:r>
            <a:r>
              <a:rPr lang="en-US" dirty="0"/>
              <a:t> example</a:t>
            </a:r>
            <a:endParaRPr lang="en-CA" dirty="0"/>
          </a:p>
        </p:txBody>
      </p:sp>
      <p:sp>
        <p:nvSpPr>
          <p:cNvPr id="347" name="Content Placeholder 346"/>
          <p:cNvSpPr>
            <a:spLocks noGrp="1"/>
          </p:cNvSpPr>
          <p:nvPr>
            <p:ph idx="1"/>
          </p:nvPr>
        </p:nvSpPr>
        <p:spPr>
          <a:xfrm>
            <a:off x="2135560" y="1412776"/>
            <a:ext cx="2520280" cy="494278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simplified </a:t>
            </a:r>
            <a:r>
              <a:rPr lang="en-US" dirty="0" err="1"/>
              <a:t>datapath</a:t>
            </a:r>
            <a:r>
              <a:rPr lang="en-US" dirty="0"/>
              <a:t> for most processor operations has stages as shown in the diagram:</a:t>
            </a:r>
          </a:p>
          <a:p>
            <a:pPr lvl="1"/>
            <a:r>
              <a:rPr lang="en-US" dirty="0"/>
              <a:t>Instruction fetch</a:t>
            </a:r>
          </a:p>
          <a:p>
            <a:pPr lvl="1"/>
            <a:r>
              <a:rPr lang="en-US" dirty="0"/>
              <a:t>Instruction decode &amp; register fetch</a:t>
            </a:r>
          </a:p>
          <a:p>
            <a:pPr lvl="1"/>
            <a:r>
              <a:rPr lang="en-US" dirty="0"/>
              <a:t>Address/data calculation</a:t>
            </a:r>
          </a:p>
          <a:p>
            <a:pPr lvl="1"/>
            <a:r>
              <a:rPr lang="en-US" dirty="0"/>
              <a:t>Memory access</a:t>
            </a:r>
          </a:p>
          <a:p>
            <a:pPr lvl="1"/>
            <a:r>
              <a:rPr lang="en-US" dirty="0"/>
              <a:t>Write back.</a:t>
            </a:r>
            <a:endParaRPr lang="en-CA" dirty="0"/>
          </a:p>
        </p:txBody>
      </p:sp>
      <p:grpSp>
        <p:nvGrpSpPr>
          <p:cNvPr id="346" name="Group 345"/>
          <p:cNvGrpSpPr/>
          <p:nvPr/>
        </p:nvGrpSpPr>
        <p:grpSpPr>
          <a:xfrm>
            <a:off x="4727848" y="1196752"/>
            <a:ext cx="5505912" cy="5328592"/>
            <a:chOff x="1888192" y="1196752"/>
            <a:chExt cx="5505912" cy="5328592"/>
          </a:xfrm>
        </p:grpSpPr>
        <p:sp>
          <p:nvSpPr>
            <p:cNvPr id="4" name="Rectangle 3"/>
            <p:cNvSpPr/>
            <p:nvPr/>
          </p:nvSpPr>
          <p:spPr>
            <a:xfrm>
              <a:off x="2032208" y="1412776"/>
              <a:ext cx="1440160" cy="360040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Address (PC)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051720" y="2060848"/>
              <a:ext cx="1368152" cy="548640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Instruction Memory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51920" y="2116268"/>
              <a:ext cx="1368152" cy="360040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Instruction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868144" y="2132856"/>
              <a:ext cx="720080" cy="360040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+4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37631" y="2880646"/>
              <a:ext cx="1670474" cy="476346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Register File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55776" y="2924944"/>
              <a:ext cx="1080120" cy="360040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Sign ext.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347864" y="3717032"/>
              <a:ext cx="770384" cy="369332"/>
              <a:chOff x="3707904" y="4146347"/>
              <a:chExt cx="770384" cy="369332"/>
            </a:xfrm>
          </p:grpSpPr>
          <p:sp>
            <p:nvSpPr>
              <p:cNvPr id="11" name="Trapezoid 10"/>
              <p:cNvSpPr/>
              <p:nvPr/>
            </p:nvSpPr>
            <p:spPr>
              <a:xfrm rot="10800000">
                <a:off x="3707904" y="4149080"/>
                <a:ext cx="770384" cy="360040"/>
              </a:xfrm>
              <a:prstGeom prst="trapezoid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779912" y="4146347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rPr>
                  <a:t>Mux</a:t>
                </a:r>
                <a:endParaRPr kumimoji="0" lang="en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355976" y="3717032"/>
              <a:ext cx="770384" cy="369332"/>
              <a:chOff x="3707904" y="4146347"/>
              <a:chExt cx="770384" cy="369332"/>
            </a:xfrm>
          </p:grpSpPr>
          <p:sp>
            <p:nvSpPr>
              <p:cNvPr id="15" name="Trapezoid 14"/>
              <p:cNvSpPr/>
              <p:nvPr/>
            </p:nvSpPr>
            <p:spPr>
              <a:xfrm rot="10800000">
                <a:off x="3707904" y="4149080"/>
                <a:ext cx="770384" cy="360040"/>
              </a:xfrm>
              <a:prstGeom prst="trapezoid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779912" y="4146347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rPr>
                  <a:t>Mux</a:t>
                </a:r>
                <a:endParaRPr kumimoji="0" lang="en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3577743" y="5040886"/>
              <a:ext cx="1368152" cy="548354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Data Memory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275856" y="5877272"/>
              <a:ext cx="770384" cy="369332"/>
              <a:chOff x="3707904" y="4146347"/>
              <a:chExt cx="770384" cy="369332"/>
            </a:xfrm>
          </p:grpSpPr>
          <p:sp>
            <p:nvSpPr>
              <p:cNvPr id="23" name="Trapezoid 22"/>
              <p:cNvSpPr/>
              <p:nvPr/>
            </p:nvSpPr>
            <p:spPr>
              <a:xfrm rot="10800000">
                <a:off x="3707904" y="4149080"/>
                <a:ext cx="770384" cy="360040"/>
              </a:xfrm>
              <a:prstGeom prst="trapezoid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779912" y="4146347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rPr>
                  <a:t>Mux</a:t>
                </a:r>
                <a:endParaRPr kumimoji="0" lang="en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84" name="Freeform 83"/>
            <p:cNvSpPr/>
            <p:nvPr/>
          </p:nvSpPr>
          <p:spPr>
            <a:xfrm>
              <a:off x="3635896" y="4293096"/>
              <a:ext cx="1248932" cy="504056"/>
            </a:xfrm>
            <a:custGeom>
              <a:avLst/>
              <a:gdLst>
                <a:gd name="connsiteX0" fmla="*/ 0 w 3768437"/>
                <a:gd name="connsiteY0" fmla="*/ 0 h 2286000"/>
                <a:gd name="connsiteX1" fmla="*/ 568037 w 3768437"/>
                <a:gd name="connsiteY1" fmla="*/ 2258291 h 2286000"/>
                <a:gd name="connsiteX2" fmla="*/ 3200400 w 3768437"/>
                <a:gd name="connsiteY2" fmla="*/ 2286000 h 2286000"/>
                <a:gd name="connsiteX3" fmla="*/ 3768437 w 3768437"/>
                <a:gd name="connsiteY3" fmla="*/ 13854 h 2286000"/>
                <a:gd name="connsiteX4" fmla="*/ 2466109 w 3768437"/>
                <a:gd name="connsiteY4" fmla="*/ 0 h 2286000"/>
                <a:gd name="connsiteX5" fmla="*/ 1870364 w 3768437"/>
                <a:gd name="connsiteY5" fmla="*/ 1080654 h 2286000"/>
                <a:gd name="connsiteX6" fmla="*/ 1316182 w 3768437"/>
                <a:gd name="connsiteY6" fmla="*/ 0 h 2286000"/>
                <a:gd name="connsiteX7" fmla="*/ 0 w 3768437"/>
                <a:gd name="connsiteY7" fmla="*/ 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8437" h="2286000">
                  <a:moveTo>
                    <a:pt x="0" y="0"/>
                  </a:moveTo>
                  <a:lnTo>
                    <a:pt x="568037" y="2258291"/>
                  </a:lnTo>
                  <a:lnTo>
                    <a:pt x="3200400" y="2286000"/>
                  </a:lnTo>
                  <a:lnTo>
                    <a:pt x="3768437" y="13854"/>
                  </a:lnTo>
                  <a:lnTo>
                    <a:pt x="2466109" y="0"/>
                  </a:lnTo>
                  <a:lnTo>
                    <a:pt x="1870364" y="1080654"/>
                  </a:lnTo>
                  <a:lnTo>
                    <a:pt x="13161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951638" y="4464822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ALU</a:t>
              </a:r>
              <a:endPara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6084168" y="5075892"/>
              <a:ext cx="770384" cy="369332"/>
              <a:chOff x="3707904" y="4146347"/>
              <a:chExt cx="770384" cy="369332"/>
            </a:xfrm>
          </p:grpSpPr>
          <p:sp>
            <p:nvSpPr>
              <p:cNvPr id="106" name="Trapezoid 105"/>
              <p:cNvSpPr/>
              <p:nvPr/>
            </p:nvSpPr>
            <p:spPr>
              <a:xfrm rot="10800000">
                <a:off x="3707904" y="4149080"/>
                <a:ext cx="770384" cy="360040"/>
              </a:xfrm>
              <a:prstGeom prst="trapezoid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779912" y="4146347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rPr>
                  <a:t>Mux</a:t>
                </a:r>
                <a:endParaRPr kumimoji="0" lang="en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2735796" y="1196752"/>
              <a:ext cx="4428492" cy="5328592"/>
              <a:chOff x="2735796" y="1196752"/>
              <a:chExt cx="4428492" cy="5328592"/>
            </a:xfrm>
          </p:grpSpPr>
          <p:cxnSp>
            <p:nvCxnSpPr>
              <p:cNvPr id="26" name="Elbow Connector 25"/>
              <p:cNvCxnSpPr>
                <a:stCxn id="4" idx="2"/>
                <a:endCxn id="5" idx="0"/>
              </p:cNvCxnSpPr>
              <p:nvPr/>
            </p:nvCxnSpPr>
            <p:spPr>
              <a:xfrm rot="5400000">
                <a:off x="2600026" y="1908586"/>
                <a:ext cx="288032" cy="16492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Elbow Connector 27"/>
              <p:cNvCxnSpPr/>
              <p:nvPr/>
            </p:nvCxnSpPr>
            <p:spPr>
              <a:xfrm rot="16200000" flipH="1">
                <a:off x="4315825" y="206642"/>
                <a:ext cx="360040" cy="3492388"/>
              </a:xfrm>
              <a:prstGeom prst="bentConnector3">
                <a:avLst>
                  <a:gd name="adj1" fmla="val 42063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lbow Connector 29"/>
              <p:cNvCxnSpPr>
                <a:stCxn id="5" idx="3"/>
                <a:endCxn id="6" idx="1"/>
              </p:cNvCxnSpPr>
              <p:nvPr/>
            </p:nvCxnSpPr>
            <p:spPr>
              <a:xfrm flipV="1">
                <a:off x="3419872" y="2296288"/>
                <a:ext cx="432048" cy="38880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Elbow Connector 31"/>
              <p:cNvCxnSpPr>
                <a:stCxn id="6" idx="2"/>
                <a:endCxn id="10" idx="0"/>
              </p:cNvCxnSpPr>
              <p:nvPr/>
            </p:nvCxnSpPr>
            <p:spPr>
              <a:xfrm rot="5400000">
                <a:off x="3591598" y="1980546"/>
                <a:ext cx="448636" cy="1440160"/>
              </a:xfrm>
              <a:prstGeom prst="bentConnector3">
                <a:avLst>
                  <a:gd name="adj1" fmla="val 44692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Elbow Connector 39"/>
              <p:cNvCxnSpPr/>
              <p:nvPr/>
            </p:nvCxnSpPr>
            <p:spPr>
              <a:xfrm rot="16200000" flipH="1">
                <a:off x="4535996" y="2487176"/>
                <a:ext cx="365760" cy="365760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Elbow Connector 41"/>
              <p:cNvCxnSpPr/>
              <p:nvPr/>
            </p:nvCxnSpPr>
            <p:spPr>
              <a:xfrm rot="16200000" flipH="1">
                <a:off x="4624379" y="2396693"/>
                <a:ext cx="365760" cy="548640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Elbow Connector 42"/>
              <p:cNvCxnSpPr/>
              <p:nvPr/>
            </p:nvCxnSpPr>
            <p:spPr>
              <a:xfrm rot="16200000" flipH="1">
                <a:off x="4716213" y="2304296"/>
                <a:ext cx="365760" cy="731520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Elbow Connector 44"/>
              <p:cNvCxnSpPr/>
              <p:nvPr/>
            </p:nvCxnSpPr>
            <p:spPr>
              <a:xfrm rot="16200000" flipH="1">
                <a:off x="4441499" y="2584336"/>
                <a:ext cx="365760" cy="182880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Elbow Connector 45"/>
              <p:cNvCxnSpPr/>
              <p:nvPr/>
            </p:nvCxnSpPr>
            <p:spPr>
              <a:xfrm rot="16200000" flipH="1">
                <a:off x="4350453" y="2675776"/>
                <a:ext cx="365760" cy="0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Elbow Connector 46"/>
              <p:cNvCxnSpPr/>
              <p:nvPr/>
            </p:nvCxnSpPr>
            <p:spPr>
              <a:xfrm rot="5400000">
                <a:off x="4168136" y="2492896"/>
                <a:ext cx="365760" cy="365760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Elbow Connector 47"/>
              <p:cNvCxnSpPr/>
              <p:nvPr/>
            </p:nvCxnSpPr>
            <p:spPr>
              <a:xfrm rot="5400000">
                <a:off x="4077850" y="2402413"/>
                <a:ext cx="365760" cy="548640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Elbow Connector 48"/>
              <p:cNvCxnSpPr/>
              <p:nvPr/>
            </p:nvCxnSpPr>
            <p:spPr>
              <a:xfrm rot="5400000">
                <a:off x="4259013" y="2590056"/>
                <a:ext cx="365760" cy="182880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Elbow Connector 64"/>
              <p:cNvCxnSpPr>
                <a:stCxn id="10" idx="2"/>
                <a:endCxn id="12" idx="0"/>
              </p:cNvCxnSpPr>
              <p:nvPr/>
            </p:nvCxnSpPr>
            <p:spPr>
              <a:xfrm rot="16200000" flipH="1">
                <a:off x="3108412" y="3272408"/>
                <a:ext cx="432048" cy="457200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Elbow Connector 68"/>
              <p:cNvCxnSpPr/>
              <p:nvPr/>
            </p:nvCxnSpPr>
            <p:spPr>
              <a:xfrm rot="5400000">
                <a:off x="3900500" y="3308412"/>
                <a:ext cx="360040" cy="457200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>
                <a:off x="4572000" y="3356992"/>
                <a:ext cx="0" cy="360040"/>
              </a:xfrm>
              <a:prstGeom prst="straightConnector1">
                <a:avLst/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Elbow Connector 72"/>
              <p:cNvCxnSpPr>
                <a:stCxn id="7" idx="2"/>
                <a:endCxn id="16" idx="0"/>
              </p:cNvCxnSpPr>
              <p:nvPr/>
            </p:nvCxnSpPr>
            <p:spPr>
              <a:xfrm rot="5400000">
                <a:off x="4871187" y="2360035"/>
                <a:ext cx="1224136" cy="1489858"/>
              </a:xfrm>
              <a:prstGeom prst="bentConnector3">
                <a:avLst>
                  <a:gd name="adj1" fmla="val 85085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Elbow Connector 75"/>
              <p:cNvCxnSpPr>
                <a:stCxn id="7" idx="2"/>
                <a:endCxn id="20" idx="0"/>
              </p:cNvCxnSpPr>
              <p:nvPr/>
            </p:nvCxnSpPr>
            <p:spPr>
              <a:xfrm rot="16200000" flipH="1">
                <a:off x="5127861" y="3593219"/>
                <a:ext cx="2582996" cy="382350"/>
              </a:xfrm>
              <a:prstGeom prst="bentConnector3">
                <a:avLst>
                  <a:gd name="adj1" fmla="val 40345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Elbow Connector 88"/>
              <p:cNvCxnSpPr>
                <a:stCxn id="12" idx="2"/>
              </p:cNvCxnSpPr>
              <p:nvPr/>
            </p:nvCxnSpPr>
            <p:spPr>
              <a:xfrm rot="16200000" flipH="1">
                <a:off x="3687701" y="4128877"/>
                <a:ext cx="206732" cy="121706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Elbow Connector 90"/>
              <p:cNvCxnSpPr>
                <a:stCxn id="16" idx="2"/>
              </p:cNvCxnSpPr>
              <p:nvPr/>
            </p:nvCxnSpPr>
            <p:spPr>
              <a:xfrm rot="5400000">
                <a:off x="4587801" y="4142571"/>
                <a:ext cx="206732" cy="94318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Elbow Connector 92"/>
              <p:cNvCxnSpPr>
                <a:stCxn id="85" idx="2"/>
                <a:endCxn id="21" idx="0"/>
              </p:cNvCxnSpPr>
              <p:nvPr/>
            </p:nvCxnSpPr>
            <p:spPr>
              <a:xfrm rot="5400000">
                <a:off x="4158934" y="4937039"/>
                <a:ext cx="206732" cy="962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Elbow Connector 94"/>
              <p:cNvCxnSpPr>
                <a:stCxn id="21" idx="2"/>
                <a:endCxn id="24" idx="0"/>
              </p:cNvCxnSpPr>
              <p:nvPr/>
            </p:nvCxnSpPr>
            <p:spPr>
              <a:xfrm rot="5400000">
                <a:off x="3889203" y="5504656"/>
                <a:ext cx="288032" cy="457200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Elbow Connector 96"/>
              <p:cNvCxnSpPr>
                <a:stCxn id="85" idx="2"/>
              </p:cNvCxnSpPr>
              <p:nvPr/>
            </p:nvCxnSpPr>
            <p:spPr>
              <a:xfrm rot="5400000">
                <a:off x="3374411" y="4951624"/>
                <a:ext cx="1005840" cy="770901"/>
              </a:xfrm>
              <a:prstGeom prst="bentConnector3">
                <a:avLst>
                  <a:gd name="adj1" fmla="val 5773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Elbow Connector 102"/>
              <p:cNvCxnSpPr>
                <a:stCxn id="85" idx="2"/>
                <a:endCxn id="20" idx="0"/>
              </p:cNvCxnSpPr>
              <p:nvPr/>
            </p:nvCxnSpPr>
            <p:spPr>
              <a:xfrm rot="16200000" flipH="1">
                <a:off x="5147752" y="3949182"/>
                <a:ext cx="241738" cy="2011680"/>
              </a:xfrm>
              <a:prstGeom prst="bentConnector3">
                <a:avLst>
                  <a:gd name="adj1" fmla="val 27075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hape 108"/>
              <p:cNvCxnSpPr/>
              <p:nvPr/>
            </p:nvCxnSpPr>
            <p:spPr>
              <a:xfrm rot="10800000" flipV="1">
                <a:off x="2771800" y="1196752"/>
                <a:ext cx="4389120" cy="216024"/>
              </a:xfrm>
              <a:prstGeom prst="bentConnector2">
                <a:avLst/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hape 110"/>
              <p:cNvCxnSpPr/>
              <p:nvPr/>
            </p:nvCxnSpPr>
            <p:spPr>
              <a:xfrm rot="10800000" flipV="1">
                <a:off x="5436096" y="2636912"/>
                <a:ext cx="365760" cy="216024"/>
              </a:xfrm>
              <a:prstGeom prst="bentConnector2">
                <a:avLst/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5796136" y="2636912"/>
                <a:ext cx="0" cy="3888432"/>
              </a:xfrm>
              <a:prstGeom prst="line">
                <a:avLst/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flipH="1">
                <a:off x="3635896" y="6525344"/>
                <a:ext cx="2160240" cy="0"/>
              </a:xfrm>
              <a:prstGeom prst="line">
                <a:avLst/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>
                <a:endCxn id="24" idx="2"/>
              </p:cNvCxnSpPr>
              <p:nvPr/>
            </p:nvCxnSpPr>
            <p:spPr>
              <a:xfrm flipV="1">
                <a:off x="3635896" y="6246604"/>
                <a:ext cx="0" cy="278740"/>
              </a:xfrm>
              <a:prstGeom prst="line">
                <a:avLst/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flipH="1">
                <a:off x="6458063" y="5445224"/>
                <a:ext cx="0" cy="288032"/>
              </a:xfrm>
              <a:prstGeom prst="line">
                <a:avLst/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6444208" y="5733256"/>
                <a:ext cx="720080" cy="0"/>
              </a:xfrm>
              <a:prstGeom prst="line">
                <a:avLst/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flipV="1">
                <a:off x="7164288" y="1196752"/>
                <a:ext cx="0" cy="4536504"/>
              </a:xfrm>
              <a:prstGeom prst="line">
                <a:avLst/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2" name="Straight Connector 131"/>
            <p:cNvCxnSpPr/>
            <p:nvPr/>
          </p:nvCxnSpPr>
          <p:spPr>
            <a:xfrm>
              <a:off x="1888192" y="2708920"/>
              <a:ext cx="5486400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1893912" y="3573016"/>
              <a:ext cx="5486400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1907704" y="4941168"/>
              <a:ext cx="5486400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1907704" y="5805264"/>
              <a:ext cx="5486400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 rot="411185">
            <a:off x="8301623" y="182502"/>
            <a:ext cx="2366378" cy="925186"/>
            <a:chOff x="6162668" y="582353"/>
            <a:chExt cx="2700880" cy="1110679"/>
          </a:xfrm>
        </p:grpSpPr>
        <p:sp>
          <p:nvSpPr>
            <p:cNvPr id="63" name="TextBox 62"/>
            <p:cNvSpPr txBox="1"/>
            <p:nvPr/>
          </p:nvSpPr>
          <p:spPr>
            <a:xfrm rot="20902602">
              <a:off x="6759578" y="582353"/>
              <a:ext cx="2103970" cy="775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Note: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 this is just an abstraction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  <a:sym typeface="Wingdings" pitchFamily="2" charset="2"/>
                </a:rPr>
                <a:t>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64" name="Bent Arrow 63"/>
            <p:cNvSpPr/>
            <p:nvPr/>
          </p:nvSpPr>
          <p:spPr>
            <a:xfrm rot="15396741" flipH="1">
              <a:off x="6216532" y="1087124"/>
              <a:ext cx="552044" cy="659771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6745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7608" y="764704"/>
            <a:ext cx="69847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What happens when you run an </a:t>
            </a: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executable</a:t>
            </a: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on your computer?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“./</a:t>
            </a:r>
            <a:r>
              <a:rPr kumimoji="0" lang="en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a.out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”, “ls”, “</a:t>
            </a:r>
            <a:r>
              <a:rPr kumimoji="0" lang="en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fornite.exe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”, 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51584" y="3789041"/>
            <a:ext cx="77048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The OS loads a bunch of 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instructions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into the memory at 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certain location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CPU finds that location and 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executes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the instructions stored there one by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12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568" y="692696"/>
            <a:ext cx="7772400" cy="914400"/>
          </a:xfrm>
        </p:spPr>
        <p:txBody>
          <a:bodyPr/>
          <a:lstStyle/>
          <a:p>
            <a:r>
              <a:rPr lang="en-CA" dirty="0">
                <a:latin typeface="+mn-lt"/>
              </a:rPr>
              <a:t>What does an </a:t>
            </a:r>
            <a:r>
              <a:rPr lang="en-CA" dirty="0">
                <a:solidFill>
                  <a:srgbClr val="FFFF00"/>
                </a:solidFill>
                <a:latin typeface="+mn-lt"/>
              </a:rPr>
              <a:t>instruction</a:t>
            </a:r>
            <a:r>
              <a:rPr lang="en-CA" dirty="0">
                <a:latin typeface="+mn-lt"/>
              </a:rPr>
              <a:t> look like?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15681" y="2325176"/>
            <a:ext cx="5194371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none" lIns="182880" tIns="91440" rIns="182880" bIns="9144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00000000 00000001 00111000 00100011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15680" y="3861049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It’s a 32-bit (4-byte) binary string.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50873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104465</TotalTime>
  <Words>4711</Words>
  <Application>Microsoft Office PowerPoint</Application>
  <PresentationFormat>Widescreen</PresentationFormat>
  <Paragraphs>1568</Paragraphs>
  <Slides>62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3" baseType="lpstr">
      <vt:lpstr>Arial</vt:lpstr>
      <vt:lpstr>Calibri</vt:lpstr>
      <vt:lpstr>Calibri Light</vt:lpstr>
      <vt:lpstr>Consolas</vt:lpstr>
      <vt:lpstr>Corbel</vt:lpstr>
      <vt:lpstr>Courier New</vt:lpstr>
      <vt:lpstr>Wingdings</vt:lpstr>
      <vt:lpstr>Wingdings 2</vt:lpstr>
      <vt:lpstr>Wingdings 3</vt:lpstr>
      <vt:lpstr>Office Theme</vt:lpstr>
      <vt:lpstr>Metro</vt:lpstr>
      <vt:lpstr>CSCB58:  Computer Organization</vt:lpstr>
      <vt:lpstr>PowerPoint Presentation</vt:lpstr>
      <vt:lpstr>PowerPoint Presentation</vt:lpstr>
      <vt:lpstr>The “Controller Thing”</vt:lpstr>
      <vt:lpstr>PowerPoint Presentation</vt:lpstr>
      <vt:lpstr>Processor Datapath</vt:lpstr>
      <vt:lpstr>Datapath example</vt:lpstr>
      <vt:lpstr>PowerPoint Presentation</vt:lpstr>
      <vt:lpstr>What does an instruction look like?</vt:lpstr>
      <vt:lpstr>How do we remember the location of the current instruction?</vt:lpstr>
      <vt:lpstr>So, here is the instruction. Do it!</vt:lpstr>
      <vt:lpstr>Instruction decoding</vt:lpstr>
      <vt:lpstr>Instruction registers</vt:lpstr>
      <vt:lpstr>Opcodes</vt:lpstr>
      <vt:lpstr>MIPS instruction types</vt:lpstr>
      <vt:lpstr>R-type instructions</vt:lpstr>
      <vt:lpstr>PowerPoint Presentation</vt:lpstr>
      <vt:lpstr>R-type instruction datapath</vt:lpstr>
      <vt:lpstr>I-type instructions</vt:lpstr>
      <vt:lpstr>I-type instructions</vt:lpstr>
      <vt:lpstr>Word-aligned</vt:lpstr>
      <vt:lpstr>PowerPoint Presentation</vt:lpstr>
      <vt:lpstr>PowerPoint Presentation</vt:lpstr>
      <vt:lpstr>I-type instruction datapath</vt:lpstr>
      <vt:lpstr>Interlude: Sign extension</vt:lpstr>
      <vt:lpstr>I-type instruction datapath</vt:lpstr>
      <vt:lpstr>I-type instruction datapath</vt:lpstr>
      <vt:lpstr>J-type instructions</vt:lpstr>
      <vt:lpstr>PowerPoint Presentation</vt:lpstr>
      <vt:lpstr>J-type instruction datapath</vt:lpstr>
      <vt:lpstr>Takeaway</vt:lpstr>
      <vt:lpstr>Discussion Question</vt:lpstr>
      <vt:lpstr>Datapath control</vt:lpstr>
      <vt:lpstr>Datapath control</vt:lpstr>
      <vt:lpstr>Control unit</vt:lpstr>
      <vt:lpstr>PowerPoint Presentation</vt:lpstr>
      <vt:lpstr>Signals  instructions</vt:lpstr>
      <vt:lpstr>Control unit signals</vt:lpstr>
      <vt:lpstr>More control unit signals</vt:lpstr>
      <vt:lpstr>Example instruction</vt:lpstr>
      <vt:lpstr>PowerPoint Presentation</vt:lpstr>
      <vt:lpstr>Controlling the Datapath</vt:lpstr>
      <vt:lpstr>MIPS Datapath</vt:lpstr>
      <vt:lpstr>Controlling the signals</vt:lpstr>
      <vt:lpstr>Basic approach to datapath</vt:lpstr>
      <vt:lpstr>Example #1: Incrementing PC</vt:lpstr>
      <vt:lpstr>Example #1: Incrementing PC</vt:lpstr>
      <vt:lpstr>Example #1: Incrementing PC</vt:lpstr>
      <vt:lpstr>Example #1: Incrementing PC</vt:lpstr>
      <vt:lpstr>Example #1: Incrementing PC</vt:lpstr>
      <vt:lpstr>Example #1: Incrementing PC</vt:lpstr>
      <vt:lpstr>Example #1 (final signals)</vt:lpstr>
      <vt:lpstr>Another example</vt:lpstr>
      <vt:lpstr>PowerPoint Presentation</vt:lpstr>
      <vt:lpstr>Question #1 (cont’d)</vt:lpstr>
      <vt:lpstr>Question #1 (cont’d)</vt:lpstr>
      <vt:lpstr>Question #1 (cont’d)</vt:lpstr>
      <vt:lpstr>Question #1 (cont’d)</vt:lpstr>
      <vt:lpstr>Question #1 (cont’d)</vt:lpstr>
      <vt:lpstr>The Tale of “Hello world”</vt:lpstr>
      <vt:lpstr>PowerPoint Presentation</vt:lpstr>
      <vt:lpstr>CSCB58:  Computer Organization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</dc:title>
  <dc:creator>Steve Engels</dc:creator>
  <cp:lastModifiedBy>Gennady Pekhimenko</cp:lastModifiedBy>
  <cp:revision>417</cp:revision>
  <dcterms:created xsi:type="dcterms:W3CDTF">2010-11-10T13:23:56Z</dcterms:created>
  <dcterms:modified xsi:type="dcterms:W3CDTF">2020-11-04T16:03:09Z</dcterms:modified>
</cp:coreProperties>
</file>