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1"/>
  </p:notesMasterIdLst>
  <p:handoutMasterIdLst>
    <p:handoutMasterId r:id="rId82"/>
  </p:handoutMasterIdLst>
  <p:sldIdLst>
    <p:sldId id="496" r:id="rId3"/>
    <p:sldId id="256" r:id="rId4"/>
    <p:sldId id="428" r:id="rId5"/>
    <p:sldId id="466" r:id="rId6"/>
    <p:sldId id="425" r:id="rId7"/>
    <p:sldId id="426" r:id="rId8"/>
    <p:sldId id="429" r:id="rId9"/>
    <p:sldId id="405" r:id="rId10"/>
    <p:sldId id="563" r:id="rId11"/>
    <p:sldId id="467" r:id="rId12"/>
    <p:sldId id="441" r:id="rId13"/>
    <p:sldId id="354" r:id="rId14"/>
    <p:sldId id="430" r:id="rId15"/>
    <p:sldId id="445" r:id="rId16"/>
    <p:sldId id="446" r:id="rId17"/>
    <p:sldId id="468" r:id="rId18"/>
    <p:sldId id="431" r:id="rId19"/>
    <p:sldId id="414" r:id="rId20"/>
    <p:sldId id="415" r:id="rId21"/>
    <p:sldId id="416" r:id="rId22"/>
    <p:sldId id="432" r:id="rId23"/>
    <p:sldId id="356" r:id="rId24"/>
    <p:sldId id="357" r:id="rId25"/>
    <p:sldId id="358" r:id="rId26"/>
    <p:sldId id="433" r:id="rId27"/>
    <p:sldId id="442" r:id="rId28"/>
    <p:sldId id="438" r:id="rId29"/>
    <p:sldId id="443" r:id="rId30"/>
    <p:sldId id="359" r:id="rId31"/>
    <p:sldId id="437" r:id="rId32"/>
    <p:sldId id="434" r:id="rId33"/>
    <p:sldId id="417" r:id="rId34"/>
    <p:sldId id="418" r:id="rId35"/>
    <p:sldId id="355" r:id="rId36"/>
    <p:sldId id="571" r:id="rId37"/>
    <p:sldId id="572" r:id="rId38"/>
    <p:sldId id="573" r:id="rId39"/>
    <p:sldId id="502" r:id="rId40"/>
    <p:sldId id="503" r:id="rId41"/>
    <p:sldId id="504" r:id="rId42"/>
    <p:sldId id="505" r:id="rId43"/>
    <p:sldId id="549" r:id="rId44"/>
    <p:sldId id="550" r:id="rId45"/>
    <p:sldId id="508" r:id="rId46"/>
    <p:sldId id="509" r:id="rId47"/>
    <p:sldId id="510" r:id="rId48"/>
    <p:sldId id="511" r:id="rId49"/>
    <p:sldId id="512" r:id="rId50"/>
    <p:sldId id="469" r:id="rId51"/>
    <p:sldId id="472" r:id="rId52"/>
    <p:sldId id="473" r:id="rId53"/>
    <p:sldId id="526" r:id="rId54"/>
    <p:sldId id="476" r:id="rId55"/>
    <p:sldId id="475" r:id="rId56"/>
    <p:sldId id="471" r:id="rId57"/>
    <p:sldId id="477" r:id="rId58"/>
    <p:sldId id="478" r:id="rId59"/>
    <p:sldId id="497" r:id="rId60"/>
    <p:sldId id="479" r:id="rId61"/>
    <p:sldId id="480" r:id="rId62"/>
    <p:sldId id="498" r:id="rId63"/>
    <p:sldId id="490" r:id="rId64"/>
    <p:sldId id="491" r:id="rId65"/>
    <p:sldId id="481" r:id="rId66"/>
    <p:sldId id="493" r:id="rId67"/>
    <p:sldId id="499" r:id="rId68"/>
    <p:sldId id="492" r:id="rId69"/>
    <p:sldId id="494" r:id="rId70"/>
    <p:sldId id="495" r:id="rId71"/>
    <p:sldId id="489" r:id="rId72"/>
    <p:sldId id="488" r:id="rId73"/>
    <p:sldId id="487" r:id="rId74"/>
    <p:sldId id="486" r:id="rId75"/>
    <p:sldId id="485" r:id="rId76"/>
    <p:sldId id="501" r:id="rId77"/>
    <p:sldId id="484" r:id="rId78"/>
    <p:sldId id="440" r:id="rId79"/>
    <p:sldId id="500" r:id="rId80"/>
  </p:sldIdLst>
  <p:sldSz cx="12192000" cy="6858000"/>
  <p:notesSz cx="10234613"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00B0F0"/>
    <a:srgbClr val="7FD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5D018-14B2-48E2-8A22-8E57A3ABAB84}" v="412" dt="2020-10-28T03:44:05.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7"/>
    <p:restoredTop sz="93114" autoAdjust="0"/>
  </p:normalViewPr>
  <p:slideViewPr>
    <p:cSldViewPr>
      <p:cViewPr varScale="1">
        <p:scale>
          <a:sx n="97" d="100"/>
          <a:sy n="97" d="100"/>
        </p:scale>
        <p:origin x="96" y="606"/>
      </p:cViewPr>
      <p:guideLst>
        <p:guide orient="horz" pos="2160"/>
        <p:guide pos="3840"/>
      </p:guideLst>
    </p:cSldViewPr>
  </p:slideViewPr>
  <p:notesTextViewPr>
    <p:cViewPr>
      <p:scale>
        <a:sx n="100" d="100"/>
        <a:sy n="100" d="100"/>
      </p:scale>
      <p:origin x="0" y="0"/>
    </p:cViewPr>
  </p:notesTextViewPr>
  <p:notesViewPr>
    <p:cSldViewPr>
      <p:cViewPr varScale="1">
        <p:scale>
          <a:sx n="107" d="100"/>
          <a:sy n="107" d="100"/>
        </p:scale>
        <p:origin x="-372" y="-90"/>
      </p:cViewPr>
      <p:guideLst>
        <p:guide orient="horz" pos="2236"/>
        <p:guide pos="32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nady Pekhimenko" userId="97aeff6ed7ede7e0" providerId="LiveId" clId="{44E5D018-14B2-48E2-8A22-8E57A3ABAB84}"/>
    <pc:docChg chg="undo custSel addSld delSld modSld">
      <pc:chgData name="Gennady Pekhimenko" userId="97aeff6ed7ede7e0" providerId="LiveId" clId="{44E5D018-14B2-48E2-8A22-8E57A3ABAB84}" dt="2020-10-28T03:49:31.091" v="642" actId="1076"/>
      <pc:docMkLst>
        <pc:docMk/>
      </pc:docMkLst>
      <pc:sldChg chg="addSp delSp modSp mod delAnim modAnim">
        <pc:chgData name="Gennady Pekhimenko" userId="97aeff6ed7ede7e0" providerId="LiveId" clId="{44E5D018-14B2-48E2-8A22-8E57A3ABAB84}" dt="2020-10-28T03:44:05.328" v="639" actId="20577"/>
        <pc:sldMkLst>
          <pc:docMk/>
          <pc:sldMk cId="1475897104" sldId="485"/>
        </pc:sldMkLst>
        <pc:spChg chg="mod">
          <ac:chgData name="Gennady Pekhimenko" userId="97aeff6ed7ede7e0" providerId="LiveId" clId="{44E5D018-14B2-48E2-8A22-8E57A3ABAB84}" dt="2020-10-27T20:55:30.090" v="578" actId="20577"/>
          <ac:spMkLst>
            <pc:docMk/>
            <pc:sldMk cId="1475897104" sldId="485"/>
            <ac:spMk id="3" creationId="{C3D05371-E508-CD48-BA09-0455FEC48DB3}"/>
          </ac:spMkLst>
        </pc:spChg>
        <pc:spChg chg="add mod">
          <ac:chgData name="Gennady Pekhimenko" userId="97aeff6ed7ede7e0" providerId="LiveId" clId="{44E5D018-14B2-48E2-8A22-8E57A3ABAB84}" dt="2020-10-27T20:48:53.395" v="514" actId="1076"/>
          <ac:spMkLst>
            <pc:docMk/>
            <pc:sldMk cId="1475897104" sldId="485"/>
            <ac:spMk id="5" creationId="{90745F04-E1D0-4DCA-A861-7962A0A604F0}"/>
          </ac:spMkLst>
        </pc:spChg>
        <pc:spChg chg="add mod">
          <ac:chgData name="Gennady Pekhimenko" userId="97aeff6ed7ede7e0" providerId="LiveId" clId="{44E5D018-14B2-48E2-8A22-8E57A3ABAB84}" dt="2020-10-27T20:49:03.129" v="516" actId="1076"/>
          <ac:spMkLst>
            <pc:docMk/>
            <pc:sldMk cId="1475897104" sldId="485"/>
            <ac:spMk id="6" creationId="{908D137C-BA46-4BCE-922B-59BD769A617F}"/>
          </ac:spMkLst>
        </pc:spChg>
        <pc:spChg chg="add mod">
          <ac:chgData name="Gennady Pekhimenko" userId="97aeff6ed7ede7e0" providerId="LiveId" clId="{44E5D018-14B2-48E2-8A22-8E57A3ABAB84}" dt="2020-10-27T20:49:13.686" v="518" actId="1076"/>
          <ac:spMkLst>
            <pc:docMk/>
            <pc:sldMk cId="1475897104" sldId="485"/>
            <ac:spMk id="7" creationId="{46A3EEC7-D529-4CD7-BFB7-1FF4A3F32C0C}"/>
          </ac:spMkLst>
        </pc:spChg>
        <pc:spChg chg="add mod">
          <ac:chgData name="Gennady Pekhimenko" userId="97aeff6ed7ede7e0" providerId="LiveId" clId="{44E5D018-14B2-48E2-8A22-8E57A3ABAB84}" dt="2020-10-27T20:49:19.431" v="520" actId="1076"/>
          <ac:spMkLst>
            <pc:docMk/>
            <pc:sldMk cId="1475897104" sldId="485"/>
            <ac:spMk id="8" creationId="{F949B0C3-A4CD-4226-9A34-40929C8C3843}"/>
          </ac:spMkLst>
        </pc:spChg>
        <pc:spChg chg="add mod">
          <ac:chgData name="Gennady Pekhimenko" userId="97aeff6ed7ede7e0" providerId="LiveId" clId="{44E5D018-14B2-48E2-8A22-8E57A3ABAB84}" dt="2020-10-27T20:56:36.207" v="590" actId="1076"/>
          <ac:spMkLst>
            <pc:docMk/>
            <pc:sldMk cId="1475897104" sldId="485"/>
            <ac:spMk id="9" creationId="{6306BADF-17D0-4D8F-9BB8-799D30D6E2F8}"/>
          </ac:spMkLst>
        </pc:spChg>
        <pc:spChg chg="add mod">
          <ac:chgData name="Gennady Pekhimenko" userId="97aeff6ed7ede7e0" providerId="LiveId" clId="{44E5D018-14B2-48E2-8A22-8E57A3ABAB84}" dt="2020-10-27T20:56:49.876" v="591" actId="1076"/>
          <ac:spMkLst>
            <pc:docMk/>
            <pc:sldMk cId="1475897104" sldId="485"/>
            <ac:spMk id="10" creationId="{B28E3A01-44D1-4A95-8144-C4D470173EFC}"/>
          </ac:spMkLst>
        </pc:spChg>
        <pc:spChg chg="add mod">
          <ac:chgData name="Gennady Pekhimenko" userId="97aeff6ed7ede7e0" providerId="LiveId" clId="{44E5D018-14B2-48E2-8A22-8E57A3ABAB84}" dt="2020-10-27T20:57:00.251" v="592" actId="1076"/>
          <ac:spMkLst>
            <pc:docMk/>
            <pc:sldMk cId="1475897104" sldId="485"/>
            <ac:spMk id="11" creationId="{001AB191-80D1-47DC-9916-40360052FFF3}"/>
          </ac:spMkLst>
        </pc:spChg>
        <pc:spChg chg="add mod">
          <ac:chgData name="Gennady Pekhimenko" userId="97aeff6ed7ede7e0" providerId="LiveId" clId="{44E5D018-14B2-48E2-8A22-8E57A3ABAB84}" dt="2020-10-27T20:57:27.373" v="593" actId="1076"/>
          <ac:spMkLst>
            <pc:docMk/>
            <pc:sldMk cId="1475897104" sldId="485"/>
            <ac:spMk id="12" creationId="{D27A9413-E863-4F0E-A949-988126B91FF3}"/>
          </ac:spMkLst>
        </pc:spChg>
        <pc:spChg chg="add del mod">
          <ac:chgData name="Gennady Pekhimenko" userId="97aeff6ed7ede7e0" providerId="LiveId" clId="{44E5D018-14B2-48E2-8A22-8E57A3ABAB84}" dt="2020-10-27T20:59:16.907" v="596" actId="478"/>
          <ac:spMkLst>
            <pc:docMk/>
            <pc:sldMk cId="1475897104" sldId="485"/>
            <ac:spMk id="13" creationId="{617F9A2F-49B8-4DD1-90C2-E51402FB8F7C}"/>
          </ac:spMkLst>
        </pc:spChg>
        <pc:spChg chg="add mod">
          <ac:chgData name="Gennady Pekhimenko" userId="97aeff6ed7ede7e0" providerId="LiveId" clId="{44E5D018-14B2-48E2-8A22-8E57A3ABAB84}" dt="2020-10-27T20:57:43.681" v="594" actId="1076"/>
          <ac:spMkLst>
            <pc:docMk/>
            <pc:sldMk cId="1475897104" sldId="485"/>
            <ac:spMk id="14" creationId="{E28D365D-F75E-4B1C-B10F-30980D0A8267}"/>
          </ac:spMkLst>
        </pc:spChg>
        <pc:spChg chg="add mod">
          <ac:chgData name="Gennady Pekhimenko" userId="97aeff6ed7ede7e0" providerId="LiveId" clId="{44E5D018-14B2-48E2-8A22-8E57A3ABAB84}" dt="2020-10-27T20:58:00.857" v="595" actId="1076"/>
          <ac:spMkLst>
            <pc:docMk/>
            <pc:sldMk cId="1475897104" sldId="485"/>
            <ac:spMk id="15" creationId="{A5596F0A-4ED8-407F-A10B-82BDE367E37D}"/>
          </ac:spMkLst>
        </pc:spChg>
        <pc:spChg chg="add mod">
          <ac:chgData name="Gennady Pekhimenko" userId="97aeff6ed7ede7e0" providerId="LiveId" clId="{44E5D018-14B2-48E2-8A22-8E57A3ABAB84}" dt="2020-10-27T20:59:37.613" v="599" actId="1076"/>
          <ac:spMkLst>
            <pc:docMk/>
            <pc:sldMk cId="1475897104" sldId="485"/>
            <ac:spMk id="16" creationId="{E5042798-006D-4C8E-8F7B-65CAC5E07E41}"/>
          </ac:spMkLst>
        </pc:spChg>
        <pc:spChg chg="add del mod">
          <ac:chgData name="Gennady Pekhimenko" userId="97aeff6ed7ede7e0" providerId="LiveId" clId="{44E5D018-14B2-48E2-8A22-8E57A3ABAB84}" dt="2020-10-27T20:55:56.766" v="581" actId="478"/>
          <ac:spMkLst>
            <pc:docMk/>
            <pc:sldMk cId="1475897104" sldId="485"/>
            <ac:spMk id="17" creationId="{CE470C7F-B4C7-4236-9915-7EBB1780BD7C}"/>
          </ac:spMkLst>
        </pc:spChg>
        <pc:spChg chg="add del mod">
          <ac:chgData name="Gennady Pekhimenko" userId="97aeff6ed7ede7e0" providerId="LiveId" clId="{44E5D018-14B2-48E2-8A22-8E57A3ABAB84}" dt="2020-10-27T20:55:54.883" v="580" actId="478"/>
          <ac:spMkLst>
            <pc:docMk/>
            <pc:sldMk cId="1475897104" sldId="485"/>
            <ac:spMk id="18" creationId="{E3273FF5-E09F-45F4-83F8-AF542347CA21}"/>
          </ac:spMkLst>
        </pc:spChg>
        <pc:spChg chg="add del mod">
          <ac:chgData name="Gennady Pekhimenko" userId="97aeff6ed7ede7e0" providerId="LiveId" clId="{44E5D018-14B2-48E2-8A22-8E57A3ABAB84}" dt="2020-10-27T20:55:52.713" v="579" actId="478"/>
          <ac:spMkLst>
            <pc:docMk/>
            <pc:sldMk cId="1475897104" sldId="485"/>
            <ac:spMk id="19" creationId="{10C642A4-DA27-404B-8937-D2F6472CB57D}"/>
          </ac:spMkLst>
        </pc:spChg>
        <pc:spChg chg="add mod">
          <ac:chgData name="Gennady Pekhimenko" userId="97aeff6ed7ede7e0" providerId="LiveId" clId="{44E5D018-14B2-48E2-8A22-8E57A3ABAB84}" dt="2020-10-27T20:59:55.220" v="603" actId="20577"/>
          <ac:spMkLst>
            <pc:docMk/>
            <pc:sldMk cId="1475897104" sldId="485"/>
            <ac:spMk id="20" creationId="{32A93C0E-01CF-46B4-A659-A1C24FBB0AB2}"/>
          </ac:spMkLst>
        </pc:spChg>
        <pc:spChg chg="add del mod">
          <ac:chgData name="Gennady Pekhimenko" userId="97aeff6ed7ede7e0" providerId="LiveId" clId="{44E5D018-14B2-48E2-8A22-8E57A3ABAB84}" dt="2020-10-27T21:00:21.798" v="605"/>
          <ac:spMkLst>
            <pc:docMk/>
            <pc:sldMk cId="1475897104" sldId="485"/>
            <ac:spMk id="21" creationId="{8869117E-644B-4275-9CAD-CEDA26FFE35F}"/>
          </ac:spMkLst>
        </pc:spChg>
        <pc:spChg chg="add mod">
          <ac:chgData name="Gennady Pekhimenko" userId="97aeff6ed7ede7e0" providerId="LiveId" clId="{44E5D018-14B2-48E2-8A22-8E57A3ABAB84}" dt="2020-10-27T21:02:38.996" v="615" actId="1076"/>
          <ac:spMkLst>
            <pc:docMk/>
            <pc:sldMk cId="1475897104" sldId="485"/>
            <ac:spMk id="22" creationId="{91182BF8-E902-4BC3-A8AC-259518FD49FB}"/>
          </ac:spMkLst>
        </pc:spChg>
        <pc:spChg chg="add mod">
          <ac:chgData name="Gennady Pekhimenko" userId="97aeff6ed7ede7e0" providerId="LiveId" clId="{44E5D018-14B2-48E2-8A22-8E57A3ABAB84}" dt="2020-10-27T21:25:29.015" v="619" actId="20577"/>
          <ac:spMkLst>
            <pc:docMk/>
            <pc:sldMk cId="1475897104" sldId="485"/>
            <ac:spMk id="23" creationId="{CD862E48-B266-434C-8DE7-353A38104CC6}"/>
          </ac:spMkLst>
        </pc:spChg>
        <pc:spChg chg="add mod">
          <ac:chgData name="Gennady Pekhimenko" userId="97aeff6ed7ede7e0" providerId="LiveId" clId="{44E5D018-14B2-48E2-8A22-8E57A3ABAB84}" dt="2020-10-27T21:26:40.494" v="624" actId="1076"/>
          <ac:spMkLst>
            <pc:docMk/>
            <pc:sldMk cId="1475897104" sldId="485"/>
            <ac:spMk id="24" creationId="{2BFB1684-2ECA-4D99-AB54-705AF37436F4}"/>
          </ac:spMkLst>
        </pc:spChg>
        <pc:spChg chg="add mod">
          <ac:chgData name="Gennady Pekhimenko" userId="97aeff6ed7ede7e0" providerId="LiveId" clId="{44E5D018-14B2-48E2-8A22-8E57A3ABAB84}" dt="2020-10-27T21:32:07.591" v="629" actId="20577"/>
          <ac:spMkLst>
            <pc:docMk/>
            <pc:sldMk cId="1475897104" sldId="485"/>
            <ac:spMk id="25" creationId="{F77BE04A-9ACB-4AC8-9996-8958F24247D1}"/>
          </ac:spMkLst>
        </pc:spChg>
        <pc:spChg chg="add mod">
          <ac:chgData name="Gennady Pekhimenko" userId="97aeff6ed7ede7e0" providerId="LiveId" clId="{44E5D018-14B2-48E2-8A22-8E57A3ABAB84}" dt="2020-10-28T03:43:39.679" v="635" actId="1076"/>
          <ac:spMkLst>
            <pc:docMk/>
            <pc:sldMk cId="1475897104" sldId="485"/>
            <ac:spMk id="26" creationId="{131F1DCE-6913-4A79-90F6-5307F51113A0}"/>
          </ac:spMkLst>
        </pc:spChg>
        <pc:spChg chg="add mod">
          <ac:chgData name="Gennady Pekhimenko" userId="97aeff6ed7ede7e0" providerId="LiveId" clId="{44E5D018-14B2-48E2-8A22-8E57A3ABAB84}" dt="2020-10-28T03:44:05.328" v="639" actId="20577"/>
          <ac:spMkLst>
            <pc:docMk/>
            <pc:sldMk cId="1475897104" sldId="485"/>
            <ac:spMk id="27" creationId="{582B6E46-C837-4817-B1F8-CC59CA4A66CA}"/>
          </ac:spMkLst>
        </pc:spChg>
      </pc:sldChg>
      <pc:sldChg chg="addSp delSp modSp mod delAnim modAnim">
        <pc:chgData name="Gennady Pekhimenko" userId="97aeff6ed7ede7e0" providerId="LiveId" clId="{44E5D018-14B2-48E2-8A22-8E57A3ABAB84}" dt="2020-10-27T20:48:18.164" v="512" actId="207"/>
        <pc:sldMkLst>
          <pc:docMk/>
          <pc:sldMk cId="2637682693" sldId="486"/>
        </pc:sldMkLst>
        <pc:spChg chg="add mod">
          <ac:chgData name="Gennady Pekhimenko" userId="97aeff6ed7ede7e0" providerId="LiveId" clId="{44E5D018-14B2-48E2-8A22-8E57A3ABAB84}" dt="2020-10-27T20:32:57.054" v="457" actId="14100"/>
          <ac:spMkLst>
            <pc:docMk/>
            <pc:sldMk cId="2637682693" sldId="486"/>
            <ac:spMk id="5" creationId="{BA68F8D8-9A11-4246-9667-35AF56BBF015}"/>
          </ac:spMkLst>
        </pc:spChg>
        <pc:spChg chg="add mod">
          <ac:chgData name="Gennady Pekhimenko" userId="97aeff6ed7ede7e0" providerId="LiveId" clId="{44E5D018-14B2-48E2-8A22-8E57A3ABAB84}" dt="2020-10-27T20:29:46.957" v="442"/>
          <ac:spMkLst>
            <pc:docMk/>
            <pc:sldMk cId="2637682693" sldId="486"/>
            <ac:spMk id="6" creationId="{16BDD7E6-262B-4DA2-82A9-0FD9F586F80F}"/>
          </ac:spMkLst>
        </pc:spChg>
        <pc:spChg chg="add mod">
          <ac:chgData name="Gennady Pekhimenko" userId="97aeff6ed7ede7e0" providerId="LiveId" clId="{44E5D018-14B2-48E2-8A22-8E57A3ABAB84}" dt="2020-10-27T20:29:46.957" v="442"/>
          <ac:spMkLst>
            <pc:docMk/>
            <pc:sldMk cId="2637682693" sldId="486"/>
            <ac:spMk id="7" creationId="{3B854406-1F3F-4445-9309-90E8118EFA54}"/>
          </ac:spMkLst>
        </pc:spChg>
        <pc:spChg chg="add mod">
          <ac:chgData name="Gennady Pekhimenko" userId="97aeff6ed7ede7e0" providerId="LiveId" clId="{44E5D018-14B2-48E2-8A22-8E57A3ABAB84}" dt="2020-10-27T20:29:46.957" v="442"/>
          <ac:spMkLst>
            <pc:docMk/>
            <pc:sldMk cId="2637682693" sldId="486"/>
            <ac:spMk id="8" creationId="{4AA909CC-26D8-434B-8535-8898AE6F2AAB}"/>
          </ac:spMkLst>
        </pc:spChg>
        <pc:spChg chg="add mod">
          <ac:chgData name="Gennady Pekhimenko" userId="97aeff6ed7ede7e0" providerId="LiveId" clId="{44E5D018-14B2-48E2-8A22-8E57A3ABAB84}" dt="2020-10-27T20:29:46.957" v="442"/>
          <ac:spMkLst>
            <pc:docMk/>
            <pc:sldMk cId="2637682693" sldId="486"/>
            <ac:spMk id="9" creationId="{15CCD219-B957-4032-968D-3EB62119B981}"/>
          </ac:spMkLst>
        </pc:spChg>
        <pc:spChg chg="add mod">
          <ac:chgData name="Gennady Pekhimenko" userId="97aeff6ed7ede7e0" providerId="LiveId" clId="{44E5D018-14B2-48E2-8A22-8E57A3ABAB84}" dt="2020-10-27T20:29:46.957" v="442"/>
          <ac:spMkLst>
            <pc:docMk/>
            <pc:sldMk cId="2637682693" sldId="486"/>
            <ac:spMk id="10" creationId="{C35DBD22-361B-4578-A8DA-33312E990E4A}"/>
          </ac:spMkLst>
        </pc:spChg>
        <pc:spChg chg="add mod">
          <ac:chgData name="Gennady Pekhimenko" userId="97aeff6ed7ede7e0" providerId="LiveId" clId="{44E5D018-14B2-48E2-8A22-8E57A3ABAB84}" dt="2020-10-27T20:29:46.957" v="442"/>
          <ac:spMkLst>
            <pc:docMk/>
            <pc:sldMk cId="2637682693" sldId="486"/>
            <ac:spMk id="11" creationId="{DDB893B2-F45F-4C00-8569-C569527EA465}"/>
          </ac:spMkLst>
        </pc:spChg>
        <pc:spChg chg="add mod">
          <ac:chgData name="Gennady Pekhimenko" userId="97aeff6ed7ede7e0" providerId="LiveId" clId="{44E5D018-14B2-48E2-8A22-8E57A3ABAB84}" dt="2020-10-27T20:33:31.191" v="459" actId="1076"/>
          <ac:spMkLst>
            <pc:docMk/>
            <pc:sldMk cId="2637682693" sldId="486"/>
            <ac:spMk id="12" creationId="{7F33D402-7933-48F5-9FEF-2C24991250A8}"/>
          </ac:spMkLst>
        </pc:spChg>
        <pc:spChg chg="add del mod">
          <ac:chgData name="Gennady Pekhimenko" userId="97aeff6ed7ede7e0" providerId="LiveId" clId="{44E5D018-14B2-48E2-8A22-8E57A3ABAB84}" dt="2020-10-27T20:32:52.331" v="455" actId="478"/>
          <ac:spMkLst>
            <pc:docMk/>
            <pc:sldMk cId="2637682693" sldId="486"/>
            <ac:spMk id="13" creationId="{C1439678-0C76-441E-8250-3DBBEE691B07}"/>
          </ac:spMkLst>
        </pc:spChg>
        <pc:spChg chg="add del mod">
          <ac:chgData name="Gennady Pekhimenko" userId="97aeff6ed7ede7e0" providerId="LiveId" clId="{44E5D018-14B2-48E2-8A22-8E57A3ABAB84}" dt="2020-10-27T20:32:38.520" v="449" actId="478"/>
          <ac:spMkLst>
            <pc:docMk/>
            <pc:sldMk cId="2637682693" sldId="486"/>
            <ac:spMk id="14" creationId="{137AC4E4-E57F-47D2-8EEF-3295925B0882}"/>
          </ac:spMkLst>
        </pc:spChg>
        <pc:spChg chg="add del mod">
          <ac:chgData name="Gennady Pekhimenko" userId="97aeff6ed7ede7e0" providerId="LiveId" clId="{44E5D018-14B2-48E2-8A22-8E57A3ABAB84}" dt="2020-10-27T20:32:51.058" v="454" actId="478"/>
          <ac:spMkLst>
            <pc:docMk/>
            <pc:sldMk cId="2637682693" sldId="486"/>
            <ac:spMk id="15" creationId="{12D8748D-C0CB-4100-A628-407BEA159E88}"/>
          </ac:spMkLst>
        </pc:spChg>
        <pc:spChg chg="add del mod">
          <ac:chgData name="Gennady Pekhimenko" userId="97aeff6ed7ede7e0" providerId="LiveId" clId="{44E5D018-14B2-48E2-8A22-8E57A3ABAB84}" dt="2020-10-27T20:32:44.272" v="451" actId="478"/>
          <ac:spMkLst>
            <pc:docMk/>
            <pc:sldMk cId="2637682693" sldId="486"/>
            <ac:spMk id="16" creationId="{03BBC8BD-1E26-401E-9BA8-3742C5C24BC7}"/>
          </ac:spMkLst>
        </pc:spChg>
        <pc:spChg chg="add del mod">
          <ac:chgData name="Gennady Pekhimenko" userId="97aeff6ed7ede7e0" providerId="LiveId" clId="{44E5D018-14B2-48E2-8A22-8E57A3ABAB84}" dt="2020-10-27T20:32:48.703" v="453" actId="478"/>
          <ac:spMkLst>
            <pc:docMk/>
            <pc:sldMk cId="2637682693" sldId="486"/>
            <ac:spMk id="17" creationId="{1072D1C7-C580-4969-A9F6-315EF2D0E67A}"/>
          </ac:spMkLst>
        </pc:spChg>
        <pc:spChg chg="add del mod">
          <ac:chgData name="Gennady Pekhimenko" userId="97aeff6ed7ede7e0" providerId="LiveId" clId="{44E5D018-14B2-48E2-8A22-8E57A3ABAB84}" dt="2020-10-27T20:32:46.971" v="452" actId="478"/>
          <ac:spMkLst>
            <pc:docMk/>
            <pc:sldMk cId="2637682693" sldId="486"/>
            <ac:spMk id="18" creationId="{D0424ED4-09A8-4828-BA07-49E928099F10}"/>
          </ac:spMkLst>
        </pc:spChg>
        <pc:spChg chg="add del mod">
          <ac:chgData name="Gennady Pekhimenko" userId="97aeff6ed7ede7e0" providerId="LiveId" clId="{44E5D018-14B2-48E2-8A22-8E57A3ABAB84}" dt="2020-10-27T20:32:41.856" v="450" actId="478"/>
          <ac:spMkLst>
            <pc:docMk/>
            <pc:sldMk cId="2637682693" sldId="486"/>
            <ac:spMk id="19" creationId="{823FFDDD-64E5-4036-B9BD-FC65FCAAB02D}"/>
          </ac:spMkLst>
        </pc:spChg>
        <pc:spChg chg="add del mod">
          <ac:chgData name="Gennady Pekhimenko" userId="97aeff6ed7ede7e0" providerId="LiveId" clId="{44E5D018-14B2-48E2-8A22-8E57A3ABAB84}" dt="2020-10-27T20:32:35.060" v="447" actId="478"/>
          <ac:spMkLst>
            <pc:docMk/>
            <pc:sldMk cId="2637682693" sldId="486"/>
            <ac:spMk id="20" creationId="{3238A49E-8B7E-43AC-AB41-7BE8217614CC}"/>
          </ac:spMkLst>
        </pc:spChg>
        <pc:spChg chg="add del mod">
          <ac:chgData name="Gennady Pekhimenko" userId="97aeff6ed7ede7e0" providerId="LiveId" clId="{44E5D018-14B2-48E2-8A22-8E57A3ABAB84}" dt="2020-10-27T20:32:36.912" v="448" actId="478"/>
          <ac:spMkLst>
            <pc:docMk/>
            <pc:sldMk cId="2637682693" sldId="486"/>
            <ac:spMk id="21" creationId="{2B86A0F1-0F0C-49CB-8532-9957BCD595CB}"/>
          </ac:spMkLst>
        </pc:spChg>
        <pc:spChg chg="add mod">
          <ac:chgData name="Gennady Pekhimenko" userId="97aeff6ed7ede7e0" providerId="LiveId" clId="{44E5D018-14B2-48E2-8A22-8E57A3ABAB84}" dt="2020-10-27T20:34:45.797" v="461" actId="1076"/>
          <ac:spMkLst>
            <pc:docMk/>
            <pc:sldMk cId="2637682693" sldId="486"/>
            <ac:spMk id="22" creationId="{9156DF38-2EB6-4C2A-8D35-24C4EEF58574}"/>
          </ac:spMkLst>
        </pc:spChg>
        <pc:spChg chg="add mod">
          <ac:chgData name="Gennady Pekhimenko" userId="97aeff6ed7ede7e0" providerId="LiveId" clId="{44E5D018-14B2-48E2-8A22-8E57A3ABAB84}" dt="2020-10-27T20:34:56.217" v="465" actId="20577"/>
          <ac:spMkLst>
            <pc:docMk/>
            <pc:sldMk cId="2637682693" sldId="486"/>
            <ac:spMk id="23" creationId="{F99C1729-3AB8-4F94-9358-5E5C21BE8C7A}"/>
          </ac:spMkLst>
        </pc:spChg>
        <pc:spChg chg="add mod">
          <ac:chgData name="Gennady Pekhimenko" userId="97aeff6ed7ede7e0" providerId="LiveId" clId="{44E5D018-14B2-48E2-8A22-8E57A3ABAB84}" dt="2020-10-27T20:35:24.881" v="469" actId="20577"/>
          <ac:spMkLst>
            <pc:docMk/>
            <pc:sldMk cId="2637682693" sldId="486"/>
            <ac:spMk id="24" creationId="{ECE4C6AC-2F27-487A-B9F0-5F0F9BB54B75}"/>
          </ac:spMkLst>
        </pc:spChg>
        <pc:spChg chg="add del mod">
          <ac:chgData name="Gennady Pekhimenko" userId="97aeff6ed7ede7e0" providerId="LiveId" clId="{44E5D018-14B2-48E2-8A22-8E57A3ABAB84}" dt="2020-10-27T20:42:27.642" v="471"/>
          <ac:spMkLst>
            <pc:docMk/>
            <pc:sldMk cId="2637682693" sldId="486"/>
            <ac:spMk id="25" creationId="{460D6B7D-79FA-4481-89D9-12FF4EE0F216}"/>
          </ac:spMkLst>
        </pc:spChg>
        <pc:spChg chg="add mod">
          <ac:chgData name="Gennady Pekhimenko" userId="97aeff6ed7ede7e0" providerId="LiveId" clId="{44E5D018-14B2-48E2-8A22-8E57A3ABAB84}" dt="2020-10-27T20:42:37.870" v="475" actId="20577"/>
          <ac:spMkLst>
            <pc:docMk/>
            <pc:sldMk cId="2637682693" sldId="486"/>
            <ac:spMk id="26" creationId="{33D32187-B410-4B0B-BDEE-C70CD0AE4456}"/>
          </ac:spMkLst>
        </pc:spChg>
        <pc:spChg chg="add mod">
          <ac:chgData name="Gennady Pekhimenko" userId="97aeff6ed7ede7e0" providerId="LiveId" clId="{44E5D018-14B2-48E2-8A22-8E57A3ABAB84}" dt="2020-10-27T20:42:49.842" v="479" actId="20577"/>
          <ac:spMkLst>
            <pc:docMk/>
            <pc:sldMk cId="2637682693" sldId="486"/>
            <ac:spMk id="27" creationId="{6587EBEB-A88A-495B-9EDA-0AB194F3976B}"/>
          </ac:spMkLst>
        </pc:spChg>
        <pc:spChg chg="add mod">
          <ac:chgData name="Gennady Pekhimenko" userId="97aeff6ed7ede7e0" providerId="LiveId" clId="{44E5D018-14B2-48E2-8A22-8E57A3ABAB84}" dt="2020-10-27T20:43:17.544" v="483" actId="20577"/>
          <ac:spMkLst>
            <pc:docMk/>
            <pc:sldMk cId="2637682693" sldId="486"/>
            <ac:spMk id="28" creationId="{6CA2F9DE-871F-4670-B088-7C4B607CE355}"/>
          </ac:spMkLst>
        </pc:spChg>
        <pc:spChg chg="add mod">
          <ac:chgData name="Gennady Pekhimenko" userId="97aeff6ed7ede7e0" providerId="LiveId" clId="{44E5D018-14B2-48E2-8A22-8E57A3ABAB84}" dt="2020-10-27T20:44:03.301" v="487" actId="20577"/>
          <ac:spMkLst>
            <pc:docMk/>
            <pc:sldMk cId="2637682693" sldId="486"/>
            <ac:spMk id="29" creationId="{FA2B1B3E-8646-46DA-8CD4-A88CC81DAD08}"/>
          </ac:spMkLst>
        </pc:spChg>
        <pc:spChg chg="add mod">
          <ac:chgData name="Gennady Pekhimenko" userId="97aeff6ed7ede7e0" providerId="LiveId" clId="{44E5D018-14B2-48E2-8A22-8E57A3ABAB84}" dt="2020-10-27T20:44:24.413" v="491" actId="20577"/>
          <ac:spMkLst>
            <pc:docMk/>
            <pc:sldMk cId="2637682693" sldId="486"/>
            <ac:spMk id="30" creationId="{27366B08-A9A7-458E-B76B-2FF283392F04}"/>
          </ac:spMkLst>
        </pc:spChg>
        <pc:spChg chg="add mod">
          <ac:chgData name="Gennady Pekhimenko" userId="97aeff6ed7ede7e0" providerId="LiveId" clId="{44E5D018-14B2-48E2-8A22-8E57A3ABAB84}" dt="2020-10-27T20:45:57.737" v="497" actId="20577"/>
          <ac:spMkLst>
            <pc:docMk/>
            <pc:sldMk cId="2637682693" sldId="486"/>
            <ac:spMk id="31" creationId="{0EB9DD14-CCBA-4470-A9A8-B3D2B55BD6C2}"/>
          </ac:spMkLst>
        </pc:spChg>
        <pc:spChg chg="add mod">
          <ac:chgData name="Gennady Pekhimenko" userId="97aeff6ed7ede7e0" providerId="LiveId" clId="{44E5D018-14B2-48E2-8A22-8E57A3ABAB84}" dt="2020-10-27T20:46:12.368" v="503" actId="20577"/>
          <ac:spMkLst>
            <pc:docMk/>
            <pc:sldMk cId="2637682693" sldId="486"/>
            <ac:spMk id="32" creationId="{E05AB74A-0E4A-4901-9028-DA7B9522330A}"/>
          </ac:spMkLst>
        </pc:spChg>
        <pc:spChg chg="add mod">
          <ac:chgData name="Gennady Pekhimenko" userId="97aeff6ed7ede7e0" providerId="LiveId" clId="{44E5D018-14B2-48E2-8A22-8E57A3ABAB84}" dt="2020-10-27T20:47:15.968" v="507" actId="20577"/>
          <ac:spMkLst>
            <pc:docMk/>
            <pc:sldMk cId="2637682693" sldId="486"/>
            <ac:spMk id="33" creationId="{BB703DDA-7FF3-4662-901D-2AF16B05A7E3}"/>
          </ac:spMkLst>
        </pc:spChg>
        <pc:spChg chg="add mod">
          <ac:chgData name="Gennady Pekhimenko" userId="97aeff6ed7ede7e0" providerId="LiveId" clId="{44E5D018-14B2-48E2-8A22-8E57A3ABAB84}" dt="2020-10-27T20:48:18.164" v="512" actId="207"/>
          <ac:spMkLst>
            <pc:docMk/>
            <pc:sldMk cId="2637682693" sldId="486"/>
            <ac:spMk id="34" creationId="{D2BA9BE4-A006-4237-B931-10DE6F3EF150}"/>
          </ac:spMkLst>
        </pc:spChg>
      </pc:sldChg>
      <pc:sldChg chg="addSp modSp mod modAnim">
        <pc:chgData name="Gennady Pekhimenko" userId="97aeff6ed7ede7e0" providerId="LiveId" clId="{44E5D018-14B2-48E2-8A22-8E57A3ABAB84}" dt="2020-10-27T20:28:06.340" v="441" actId="20577"/>
        <pc:sldMkLst>
          <pc:docMk/>
          <pc:sldMk cId="1895054911" sldId="487"/>
        </pc:sldMkLst>
        <pc:spChg chg="add mod">
          <ac:chgData name="Gennady Pekhimenko" userId="97aeff6ed7ede7e0" providerId="LiveId" clId="{44E5D018-14B2-48E2-8A22-8E57A3ABAB84}" dt="2020-10-27T20:20:54.845" v="370"/>
          <ac:spMkLst>
            <pc:docMk/>
            <pc:sldMk cId="1895054911" sldId="487"/>
            <ac:spMk id="5" creationId="{BB3D90CB-568D-4250-BAA4-A4F2A237C519}"/>
          </ac:spMkLst>
        </pc:spChg>
        <pc:spChg chg="add mod">
          <ac:chgData name="Gennady Pekhimenko" userId="97aeff6ed7ede7e0" providerId="LiveId" clId="{44E5D018-14B2-48E2-8A22-8E57A3ABAB84}" dt="2020-10-27T20:21:00.052" v="372" actId="1076"/>
          <ac:spMkLst>
            <pc:docMk/>
            <pc:sldMk cId="1895054911" sldId="487"/>
            <ac:spMk id="6" creationId="{C15A1254-53F8-461B-A093-2EF9A72EF041}"/>
          </ac:spMkLst>
        </pc:spChg>
        <pc:spChg chg="add mod">
          <ac:chgData name="Gennady Pekhimenko" userId="97aeff6ed7ede7e0" providerId="LiveId" clId="{44E5D018-14B2-48E2-8A22-8E57A3ABAB84}" dt="2020-10-27T20:21:42.809" v="379" actId="1076"/>
          <ac:spMkLst>
            <pc:docMk/>
            <pc:sldMk cId="1895054911" sldId="487"/>
            <ac:spMk id="7" creationId="{72C0DC93-087B-4FA5-88F5-511235724DBF}"/>
          </ac:spMkLst>
        </pc:spChg>
        <pc:spChg chg="add mod">
          <ac:chgData name="Gennady Pekhimenko" userId="97aeff6ed7ede7e0" providerId="LiveId" clId="{44E5D018-14B2-48E2-8A22-8E57A3ABAB84}" dt="2020-10-27T20:21:47.761" v="380" actId="1076"/>
          <ac:spMkLst>
            <pc:docMk/>
            <pc:sldMk cId="1895054911" sldId="487"/>
            <ac:spMk id="8" creationId="{03C97828-7947-4306-9DE5-41629264E123}"/>
          </ac:spMkLst>
        </pc:spChg>
        <pc:spChg chg="add mod">
          <ac:chgData name="Gennady Pekhimenko" userId="97aeff6ed7ede7e0" providerId="LiveId" clId="{44E5D018-14B2-48E2-8A22-8E57A3ABAB84}" dt="2020-10-27T20:22:15.584" v="386" actId="1076"/>
          <ac:spMkLst>
            <pc:docMk/>
            <pc:sldMk cId="1895054911" sldId="487"/>
            <ac:spMk id="9" creationId="{1900749A-0110-4478-8447-3DD15D85C900}"/>
          </ac:spMkLst>
        </pc:spChg>
        <pc:spChg chg="add mod">
          <ac:chgData name="Gennady Pekhimenko" userId="97aeff6ed7ede7e0" providerId="LiveId" clId="{44E5D018-14B2-48E2-8A22-8E57A3ABAB84}" dt="2020-10-27T20:22:28.920" v="390" actId="20577"/>
          <ac:spMkLst>
            <pc:docMk/>
            <pc:sldMk cId="1895054911" sldId="487"/>
            <ac:spMk id="10" creationId="{639A7EC0-6A39-4CB2-A400-772CFCA5768E}"/>
          </ac:spMkLst>
        </pc:spChg>
        <pc:spChg chg="add mod">
          <ac:chgData name="Gennady Pekhimenko" userId="97aeff6ed7ede7e0" providerId="LiveId" clId="{44E5D018-14B2-48E2-8A22-8E57A3ABAB84}" dt="2020-10-27T20:22:52.367" v="394" actId="20577"/>
          <ac:spMkLst>
            <pc:docMk/>
            <pc:sldMk cId="1895054911" sldId="487"/>
            <ac:spMk id="11" creationId="{09BD9BDA-AB45-428E-8010-532B71F55F10}"/>
          </ac:spMkLst>
        </pc:spChg>
        <pc:spChg chg="add mod">
          <ac:chgData name="Gennady Pekhimenko" userId="97aeff6ed7ede7e0" providerId="LiveId" clId="{44E5D018-14B2-48E2-8A22-8E57A3ABAB84}" dt="2020-10-27T20:23:35.461" v="398" actId="20577"/>
          <ac:spMkLst>
            <pc:docMk/>
            <pc:sldMk cId="1895054911" sldId="487"/>
            <ac:spMk id="12" creationId="{3A9B646E-FA4F-4A0D-AD9A-67E6887F13D7}"/>
          </ac:spMkLst>
        </pc:spChg>
        <pc:spChg chg="add mod">
          <ac:chgData name="Gennady Pekhimenko" userId="97aeff6ed7ede7e0" providerId="LiveId" clId="{44E5D018-14B2-48E2-8A22-8E57A3ABAB84}" dt="2020-10-27T20:23:52.712" v="402" actId="20577"/>
          <ac:spMkLst>
            <pc:docMk/>
            <pc:sldMk cId="1895054911" sldId="487"/>
            <ac:spMk id="13" creationId="{8E4EA1B6-D837-4742-9845-1EC457645997}"/>
          </ac:spMkLst>
        </pc:spChg>
        <pc:spChg chg="add mod">
          <ac:chgData name="Gennady Pekhimenko" userId="97aeff6ed7ede7e0" providerId="LiveId" clId="{44E5D018-14B2-48E2-8A22-8E57A3ABAB84}" dt="2020-10-27T20:24:27.963" v="406" actId="20577"/>
          <ac:spMkLst>
            <pc:docMk/>
            <pc:sldMk cId="1895054911" sldId="487"/>
            <ac:spMk id="14" creationId="{AE0B284F-1CF7-42A5-A5EE-8D3250FCB978}"/>
          </ac:spMkLst>
        </pc:spChg>
        <pc:spChg chg="add mod">
          <ac:chgData name="Gennady Pekhimenko" userId="97aeff6ed7ede7e0" providerId="LiveId" clId="{44E5D018-14B2-48E2-8A22-8E57A3ABAB84}" dt="2020-10-27T20:24:54.581" v="410" actId="20577"/>
          <ac:spMkLst>
            <pc:docMk/>
            <pc:sldMk cId="1895054911" sldId="487"/>
            <ac:spMk id="15" creationId="{66674E35-B1E2-438D-B67A-9180A2BF7BEB}"/>
          </ac:spMkLst>
        </pc:spChg>
        <pc:spChg chg="add mod">
          <ac:chgData name="Gennady Pekhimenko" userId="97aeff6ed7ede7e0" providerId="LiveId" clId="{44E5D018-14B2-48E2-8A22-8E57A3ABAB84}" dt="2020-10-27T20:25:05.570" v="414" actId="20577"/>
          <ac:spMkLst>
            <pc:docMk/>
            <pc:sldMk cId="1895054911" sldId="487"/>
            <ac:spMk id="16" creationId="{34882E00-C3E8-4218-87E4-9A00865635D5}"/>
          </ac:spMkLst>
        </pc:spChg>
        <pc:spChg chg="add mod">
          <ac:chgData name="Gennady Pekhimenko" userId="97aeff6ed7ede7e0" providerId="LiveId" clId="{44E5D018-14B2-48E2-8A22-8E57A3ABAB84}" dt="2020-10-27T20:25:19.774" v="418" actId="20577"/>
          <ac:spMkLst>
            <pc:docMk/>
            <pc:sldMk cId="1895054911" sldId="487"/>
            <ac:spMk id="17" creationId="{7A86DA31-D5F5-4FBA-A12C-4A597D8F2781}"/>
          </ac:spMkLst>
        </pc:spChg>
        <pc:spChg chg="add mod">
          <ac:chgData name="Gennady Pekhimenko" userId="97aeff6ed7ede7e0" providerId="LiveId" clId="{44E5D018-14B2-48E2-8A22-8E57A3ABAB84}" dt="2020-10-27T20:26:28.555" v="422" actId="20577"/>
          <ac:spMkLst>
            <pc:docMk/>
            <pc:sldMk cId="1895054911" sldId="487"/>
            <ac:spMk id="18" creationId="{82E3C9BA-23DF-4759-AA7F-CBE4EEFD92C9}"/>
          </ac:spMkLst>
        </pc:spChg>
        <pc:spChg chg="add mod">
          <ac:chgData name="Gennady Pekhimenko" userId="97aeff6ed7ede7e0" providerId="LiveId" clId="{44E5D018-14B2-48E2-8A22-8E57A3ABAB84}" dt="2020-10-27T20:26:52.942" v="426" actId="20577"/>
          <ac:spMkLst>
            <pc:docMk/>
            <pc:sldMk cId="1895054911" sldId="487"/>
            <ac:spMk id="19" creationId="{EB2AD87C-0D4B-43C9-99D6-98A4340430D1}"/>
          </ac:spMkLst>
        </pc:spChg>
        <pc:spChg chg="add mod">
          <ac:chgData name="Gennady Pekhimenko" userId="97aeff6ed7ede7e0" providerId="LiveId" clId="{44E5D018-14B2-48E2-8A22-8E57A3ABAB84}" dt="2020-10-27T20:27:14.497" v="432" actId="20577"/>
          <ac:spMkLst>
            <pc:docMk/>
            <pc:sldMk cId="1895054911" sldId="487"/>
            <ac:spMk id="20" creationId="{1461D0BD-5A8A-4DCA-B83B-475B63CB6ED1}"/>
          </ac:spMkLst>
        </pc:spChg>
        <pc:spChg chg="add mod">
          <ac:chgData name="Gennady Pekhimenko" userId="97aeff6ed7ede7e0" providerId="LiveId" clId="{44E5D018-14B2-48E2-8A22-8E57A3ABAB84}" dt="2020-10-27T20:27:34.097" v="438" actId="20577"/>
          <ac:spMkLst>
            <pc:docMk/>
            <pc:sldMk cId="1895054911" sldId="487"/>
            <ac:spMk id="21" creationId="{9AF925C1-B7D8-48D8-A145-B38DAF016044}"/>
          </ac:spMkLst>
        </pc:spChg>
        <pc:spChg chg="add mod">
          <ac:chgData name="Gennady Pekhimenko" userId="97aeff6ed7ede7e0" providerId="LiveId" clId="{44E5D018-14B2-48E2-8A22-8E57A3ABAB84}" dt="2020-10-27T20:28:06.340" v="441" actId="20577"/>
          <ac:spMkLst>
            <pc:docMk/>
            <pc:sldMk cId="1895054911" sldId="487"/>
            <ac:spMk id="22" creationId="{91FBF09D-A2B8-4E0E-B047-BF8AE2E72C82}"/>
          </ac:spMkLst>
        </pc:spChg>
      </pc:sldChg>
      <pc:sldChg chg="addSp delSp modSp mod delAnim modAnim">
        <pc:chgData name="Gennady Pekhimenko" userId="97aeff6ed7ede7e0" providerId="LiveId" clId="{44E5D018-14B2-48E2-8A22-8E57A3ABAB84}" dt="2020-10-27T20:16:54.593" v="369" actId="207"/>
        <pc:sldMkLst>
          <pc:docMk/>
          <pc:sldMk cId="1555950355" sldId="488"/>
        </pc:sldMkLst>
        <pc:spChg chg="add mod">
          <ac:chgData name="Gennady Pekhimenko" userId="97aeff6ed7ede7e0" providerId="LiveId" clId="{44E5D018-14B2-48E2-8A22-8E57A3ABAB84}" dt="2020-10-27T19:55:33.817" v="230" actId="1076"/>
          <ac:spMkLst>
            <pc:docMk/>
            <pc:sldMk cId="1555950355" sldId="488"/>
            <ac:spMk id="5" creationId="{C8C87517-0CAF-400F-AAA7-70E4A4D1DF6D}"/>
          </ac:spMkLst>
        </pc:spChg>
        <pc:spChg chg="add mod">
          <ac:chgData name="Gennady Pekhimenko" userId="97aeff6ed7ede7e0" providerId="LiveId" clId="{44E5D018-14B2-48E2-8A22-8E57A3ABAB84}" dt="2020-10-27T19:55:53.531" v="237" actId="1076"/>
          <ac:spMkLst>
            <pc:docMk/>
            <pc:sldMk cId="1555950355" sldId="488"/>
            <ac:spMk id="6" creationId="{4F2A7DE5-2DC3-4FC4-92BB-585FFF474874}"/>
          </ac:spMkLst>
        </pc:spChg>
        <pc:spChg chg="add mod">
          <ac:chgData name="Gennady Pekhimenko" userId="97aeff6ed7ede7e0" providerId="LiveId" clId="{44E5D018-14B2-48E2-8A22-8E57A3ABAB84}" dt="2020-10-27T19:55:46.522" v="234" actId="1076"/>
          <ac:spMkLst>
            <pc:docMk/>
            <pc:sldMk cId="1555950355" sldId="488"/>
            <ac:spMk id="7" creationId="{3A3E6B32-4D75-4C7D-BC24-85A5CEB8BE7F}"/>
          </ac:spMkLst>
        </pc:spChg>
        <pc:spChg chg="add mod">
          <ac:chgData name="Gennady Pekhimenko" userId="97aeff6ed7ede7e0" providerId="LiveId" clId="{44E5D018-14B2-48E2-8A22-8E57A3ABAB84}" dt="2020-10-27T19:56:03.249" v="238" actId="1076"/>
          <ac:spMkLst>
            <pc:docMk/>
            <pc:sldMk cId="1555950355" sldId="488"/>
            <ac:spMk id="8" creationId="{D64D736C-CF68-4F7E-BF9A-2618C89695D4}"/>
          </ac:spMkLst>
        </pc:spChg>
        <pc:spChg chg="add mod">
          <ac:chgData name="Gennady Pekhimenko" userId="97aeff6ed7ede7e0" providerId="LiveId" clId="{44E5D018-14B2-48E2-8A22-8E57A3ABAB84}" dt="2020-10-27T19:57:20.214" v="242" actId="20577"/>
          <ac:spMkLst>
            <pc:docMk/>
            <pc:sldMk cId="1555950355" sldId="488"/>
            <ac:spMk id="9" creationId="{A7E12EFC-33E6-4C53-8A16-5324333CB4FC}"/>
          </ac:spMkLst>
        </pc:spChg>
        <pc:spChg chg="add mod">
          <ac:chgData name="Gennady Pekhimenko" userId="97aeff6ed7ede7e0" providerId="LiveId" clId="{44E5D018-14B2-48E2-8A22-8E57A3ABAB84}" dt="2020-10-27T19:57:36.574" v="246" actId="20577"/>
          <ac:spMkLst>
            <pc:docMk/>
            <pc:sldMk cId="1555950355" sldId="488"/>
            <ac:spMk id="10" creationId="{8FF17C85-1F80-419B-8E82-49BBC457403D}"/>
          </ac:spMkLst>
        </pc:spChg>
        <pc:spChg chg="add mod">
          <ac:chgData name="Gennady Pekhimenko" userId="97aeff6ed7ede7e0" providerId="LiveId" clId="{44E5D018-14B2-48E2-8A22-8E57A3ABAB84}" dt="2020-10-27T19:58:19.294" v="250" actId="20577"/>
          <ac:spMkLst>
            <pc:docMk/>
            <pc:sldMk cId="1555950355" sldId="488"/>
            <ac:spMk id="11" creationId="{F7EECAA8-C218-41D5-94E4-27EF1A043B74}"/>
          </ac:spMkLst>
        </pc:spChg>
        <pc:spChg chg="add mod ord">
          <ac:chgData name="Gennady Pekhimenko" userId="97aeff6ed7ede7e0" providerId="LiveId" clId="{44E5D018-14B2-48E2-8A22-8E57A3ABAB84}" dt="2020-10-27T20:05:59.255" v="290" actId="1076"/>
          <ac:spMkLst>
            <pc:docMk/>
            <pc:sldMk cId="1555950355" sldId="488"/>
            <ac:spMk id="12" creationId="{AC1D7F2B-86A5-4D7F-A441-FF2156265680}"/>
          </ac:spMkLst>
        </pc:spChg>
        <pc:spChg chg="add del mod">
          <ac:chgData name="Gennady Pekhimenko" userId="97aeff6ed7ede7e0" providerId="LiveId" clId="{44E5D018-14B2-48E2-8A22-8E57A3ABAB84}" dt="2020-10-27T19:59:16.080" v="257"/>
          <ac:spMkLst>
            <pc:docMk/>
            <pc:sldMk cId="1555950355" sldId="488"/>
            <ac:spMk id="13" creationId="{56C94F4B-954A-4A67-BCBC-A0B3CB4E6266}"/>
          </ac:spMkLst>
        </pc:spChg>
        <pc:spChg chg="add del mod">
          <ac:chgData name="Gennady Pekhimenko" userId="97aeff6ed7ede7e0" providerId="LiveId" clId="{44E5D018-14B2-48E2-8A22-8E57A3ABAB84}" dt="2020-10-27T19:59:19.672" v="259"/>
          <ac:spMkLst>
            <pc:docMk/>
            <pc:sldMk cId="1555950355" sldId="488"/>
            <ac:spMk id="14" creationId="{85EBE8F8-A25C-4EC5-BC0A-F7496FE2772C}"/>
          </ac:spMkLst>
        </pc:spChg>
        <pc:spChg chg="add del mod">
          <ac:chgData name="Gennady Pekhimenko" userId="97aeff6ed7ede7e0" providerId="LiveId" clId="{44E5D018-14B2-48E2-8A22-8E57A3ABAB84}" dt="2020-10-27T19:59:25.933" v="261" actId="478"/>
          <ac:spMkLst>
            <pc:docMk/>
            <pc:sldMk cId="1555950355" sldId="488"/>
            <ac:spMk id="15" creationId="{5E212867-18DD-4470-B342-52AD0882D254}"/>
          </ac:spMkLst>
        </pc:spChg>
        <pc:spChg chg="add mod">
          <ac:chgData name="Gennady Pekhimenko" userId="97aeff6ed7ede7e0" providerId="LiveId" clId="{44E5D018-14B2-48E2-8A22-8E57A3ABAB84}" dt="2020-10-27T19:59:37.201" v="265" actId="20577"/>
          <ac:spMkLst>
            <pc:docMk/>
            <pc:sldMk cId="1555950355" sldId="488"/>
            <ac:spMk id="16" creationId="{11C746EA-6799-4F18-81EE-7E228782190D}"/>
          </ac:spMkLst>
        </pc:spChg>
        <pc:spChg chg="add mod">
          <ac:chgData name="Gennady Pekhimenko" userId="97aeff6ed7ede7e0" providerId="LiveId" clId="{44E5D018-14B2-48E2-8A22-8E57A3ABAB84}" dt="2020-10-27T19:59:52.099" v="271" actId="20577"/>
          <ac:spMkLst>
            <pc:docMk/>
            <pc:sldMk cId="1555950355" sldId="488"/>
            <ac:spMk id="17" creationId="{0C8ED4ED-F283-4C7F-92BA-4FF7CF9D9C5F}"/>
          </ac:spMkLst>
        </pc:spChg>
        <pc:spChg chg="add mod">
          <ac:chgData name="Gennady Pekhimenko" userId="97aeff6ed7ede7e0" providerId="LiveId" clId="{44E5D018-14B2-48E2-8A22-8E57A3ABAB84}" dt="2020-10-27T20:00:08.249" v="275" actId="20577"/>
          <ac:spMkLst>
            <pc:docMk/>
            <pc:sldMk cId="1555950355" sldId="488"/>
            <ac:spMk id="18" creationId="{257AFB96-9D15-4120-8F97-CBA3C263E65A}"/>
          </ac:spMkLst>
        </pc:spChg>
        <pc:spChg chg="add mod">
          <ac:chgData name="Gennady Pekhimenko" userId="97aeff6ed7ede7e0" providerId="LiveId" clId="{44E5D018-14B2-48E2-8A22-8E57A3ABAB84}" dt="2020-10-27T20:05:37.557" v="288" actId="1076"/>
          <ac:spMkLst>
            <pc:docMk/>
            <pc:sldMk cId="1555950355" sldId="488"/>
            <ac:spMk id="19" creationId="{4DC8C8F0-3703-4C2C-9E15-EDDFD3B9F0E9}"/>
          </ac:spMkLst>
        </pc:spChg>
        <pc:spChg chg="add mod">
          <ac:chgData name="Gennady Pekhimenko" userId="97aeff6ed7ede7e0" providerId="LiveId" clId="{44E5D018-14B2-48E2-8A22-8E57A3ABAB84}" dt="2020-10-27T20:13:27.133" v="296" actId="20577"/>
          <ac:spMkLst>
            <pc:docMk/>
            <pc:sldMk cId="1555950355" sldId="488"/>
            <ac:spMk id="20" creationId="{CCE08203-9FCB-4590-8CE2-D2DD11BA6534}"/>
          </ac:spMkLst>
        </pc:spChg>
        <pc:spChg chg="add mod">
          <ac:chgData name="Gennady Pekhimenko" userId="97aeff6ed7ede7e0" providerId="LiveId" clId="{44E5D018-14B2-48E2-8A22-8E57A3ABAB84}" dt="2020-10-27T20:13:59.283" v="307" actId="1076"/>
          <ac:spMkLst>
            <pc:docMk/>
            <pc:sldMk cId="1555950355" sldId="488"/>
            <ac:spMk id="21" creationId="{7705A171-9CEB-4C9A-B06E-C643115D503F}"/>
          </ac:spMkLst>
        </pc:spChg>
        <pc:spChg chg="add mod">
          <ac:chgData name="Gennady Pekhimenko" userId="97aeff6ed7ede7e0" providerId="LiveId" clId="{44E5D018-14B2-48E2-8A22-8E57A3ABAB84}" dt="2020-10-27T20:13:54.627" v="306" actId="20577"/>
          <ac:spMkLst>
            <pc:docMk/>
            <pc:sldMk cId="1555950355" sldId="488"/>
            <ac:spMk id="22" creationId="{229234CB-EB0A-4BAB-9803-8631F567BC25}"/>
          </ac:spMkLst>
        </pc:spChg>
        <pc:spChg chg="add mod">
          <ac:chgData name="Gennady Pekhimenko" userId="97aeff6ed7ede7e0" providerId="LiveId" clId="{44E5D018-14B2-48E2-8A22-8E57A3ABAB84}" dt="2020-10-27T20:14:08.540" v="311" actId="20577"/>
          <ac:spMkLst>
            <pc:docMk/>
            <pc:sldMk cId="1555950355" sldId="488"/>
            <ac:spMk id="23" creationId="{D4E47A52-C1D5-446E-82A4-FE27933633B1}"/>
          </ac:spMkLst>
        </pc:spChg>
        <pc:spChg chg="add mod">
          <ac:chgData name="Gennady Pekhimenko" userId="97aeff6ed7ede7e0" providerId="LiveId" clId="{44E5D018-14B2-48E2-8A22-8E57A3ABAB84}" dt="2020-10-27T20:14:35.533" v="315" actId="20577"/>
          <ac:spMkLst>
            <pc:docMk/>
            <pc:sldMk cId="1555950355" sldId="488"/>
            <ac:spMk id="24" creationId="{EFF9891E-3CC9-4772-BC96-5F9502DB0CBA}"/>
          </ac:spMkLst>
        </pc:spChg>
        <pc:spChg chg="add mod">
          <ac:chgData name="Gennady Pekhimenko" userId="97aeff6ed7ede7e0" providerId="LiveId" clId="{44E5D018-14B2-48E2-8A22-8E57A3ABAB84}" dt="2020-10-27T20:14:46.660" v="319" actId="20577"/>
          <ac:spMkLst>
            <pc:docMk/>
            <pc:sldMk cId="1555950355" sldId="488"/>
            <ac:spMk id="25" creationId="{9F37D101-9D31-4F89-A1CD-1D5C18DA6D80}"/>
          </ac:spMkLst>
        </pc:spChg>
        <pc:spChg chg="add mod">
          <ac:chgData name="Gennady Pekhimenko" userId="97aeff6ed7ede7e0" providerId="LiveId" clId="{44E5D018-14B2-48E2-8A22-8E57A3ABAB84}" dt="2020-10-27T20:15:07.652" v="323" actId="20577"/>
          <ac:spMkLst>
            <pc:docMk/>
            <pc:sldMk cId="1555950355" sldId="488"/>
            <ac:spMk id="26" creationId="{E217FA28-D73B-4968-BDEE-F3850A44EEC4}"/>
          </ac:spMkLst>
        </pc:spChg>
        <pc:spChg chg="add mod">
          <ac:chgData name="Gennady Pekhimenko" userId="97aeff6ed7ede7e0" providerId="LiveId" clId="{44E5D018-14B2-48E2-8A22-8E57A3ABAB84}" dt="2020-10-27T20:15:20.204" v="327" actId="20577"/>
          <ac:spMkLst>
            <pc:docMk/>
            <pc:sldMk cId="1555950355" sldId="488"/>
            <ac:spMk id="27" creationId="{E5793E01-9214-4EF0-935D-D7E37116BEFF}"/>
          </ac:spMkLst>
        </pc:spChg>
        <pc:spChg chg="add mod">
          <ac:chgData name="Gennady Pekhimenko" userId="97aeff6ed7ede7e0" providerId="LiveId" clId="{44E5D018-14B2-48E2-8A22-8E57A3ABAB84}" dt="2020-10-27T20:15:39.863" v="331" actId="20577"/>
          <ac:spMkLst>
            <pc:docMk/>
            <pc:sldMk cId="1555950355" sldId="488"/>
            <ac:spMk id="28" creationId="{45359C7D-ED75-49AE-BA95-17A32F27CBB9}"/>
          </ac:spMkLst>
        </pc:spChg>
        <pc:spChg chg="add mod">
          <ac:chgData name="Gennady Pekhimenko" userId="97aeff6ed7ede7e0" providerId="LiveId" clId="{44E5D018-14B2-48E2-8A22-8E57A3ABAB84}" dt="2020-10-27T20:15:50.664" v="335" actId="20577"/>
          <ac:spMkLst>
            <pc:docMk/>
            <pc:sldMk cId="1555950355" sldId="488"/>
            <ac:spMk id="29" creationId="{541D8B94-5EE0-4E5A-BD23-18896D69A0F9}"/>
          </ac:spMkLst>
        </pc:spChg>
        <pc:spChg chg="add mod">
          <ac:chgData name="Gennady Pekhimenko" userId="97aeff6ed7ede7e0" providerId="LiveId" clId="{44E5D018-14B2-48E2-8A22-8E57A3ABAB84}" dt="2020-10-27T20:16:03.433" v="339" actId="20577"/>
          <ac:spMkLst>
            <pc:docMk/>
            <pc:sldMk cId="1555950355" sldId="488"/>
            <ac:spMk id="30" creationId="{4269D9C4-BF3B-4A06-80C8-D811D52016C6}"/>
          </ac:spMkLst>
        </pc:spChg>
        <pc:spChg chg="add mod">
          <ac:chgData name="Gennady Pekhimenko" userId="97aeff6ed7ede7e0" providerId="LiveId" clId="{44E5D018-14B2-48E2-8A22-8E57A3ABAB84}" dt="2020-10-27T20:16:15.786" v="343" actId="20577"/>
          <ac:spMkLst>
            <pc:docMk/>
            <pc:sldMk cId="1555950355" sldId="488"/>
            <ac:spMk id="31" creationId="{140D7ED2-1EB7-4385-BC79-EE458E3E7D64}"/>
          </ac:spMkLst>
        </pc:spChg>
        <pc:spChg chg="add mod">
          <ac:chgData name="Gennady Pekhimenko" userId="97aeff6ed7ede7e0" providerId="LiveId" clId="{44E5D018-14B2-48E2-8A22-8E57A3ABAB84}" dt="2020-10-27T20:16:54.593" v="369" actId="207"/>
          <ac:spMkLst>
            <pc:docMk/>
            <pc:sldMk cId="1555950355" sldId="488"/>
            <ac:spMk id="32" creationId="{49867DC3-4592-41B3-BE49-5E1D105233BA}"/>
          </ac:spMkLst>
        </pc:spChg>
      </pc:sldChg>
      <pc:sldChg chg="addSp delSp modSp mod modAnim">
        <pc:chgData name="Gennady Pekhimenko" userId="97aeff6ed7ede7e0" providerId="LiveId" clId="{44E5D018-14B2-48E2-8A22-8E57A3ABAB84}" dt="2020-10-27T19:54:41.303" v="228" actId="14100"/>
        <pc:sldMkLst>
          <pc:docMk/>
          <pc:sldMk cId="3943803449" sldId="489"/>
        </pc:sldMkLst>
        <pc:spChg chg="add mod">
          <ac:chgData name="Gennady Pekhimenko" userId="97aeff6ed7ede7e0" providerId="LiveId" clId="{44E5D018-14B2-48E2-8A22-8E57A3ABAB84}" dt="2020-10-27T19:45:13.015" v="136" actId="1076"/>
          <ac:spMkLst>
            <pc:docMk/>
            <pc:sldMk cId="3943803449" sldId="489"/>
            <ac:spMk id="5" creationId="{49C0663B-3E0B-4F73-8109-2BE637F896E4}"/>
          </ac:spMkLst>
        </pc:spChg>
        <pc:spChg chg="add del mod">
          <ac:chgData name="Gennady Pekhimenko" userId="97aeff6ed7ede7e0" providerId="LiveId" clId="{44E5D018-14B2-48E2-8A22-8E57A3ABAB84}" dt="2020-10-27T19:30:59.395" v="62" actId="478"/>
          <ac:spMkLst>
            <pc:docMk/>
            <pc:sldMk cId="3943803449" sldId="489"/>
            <ac:spMk id="7" creationId="{28E0F5CB-65E2-4F5B-BF52-16DCA25367F6}"/>
          </ac:spMkLst>
        </pc:spChg>
        <pc:spChg chg="add mod">
          <ac:chgData name="Gennady Pekhimenko" userId="97aeff6ed7ede7e0" providerId="LiveId" clId="{44E5D018-14B2-48E2-8A22-8E57A3ABAB84}" dt="2020-10-27T19:31:21.169" v="69" actId="1076"/>
          <ac:spMkLst>
            <pc:docMk/>
            <pc:sldMk cId="3943803449" sldId="489"/>
            <ac:spMk id="9" creationId="{07204928-282B-4915-87C9-8FB5AF81CEB6}"/>
          </ac:spMkLst>
        </pc:spChg>
        <pc:spChg chg="add mod">
          <ac:chgData name="Gennady Pekhimenko" userId="97aeff6ed7ede7e0" providerId="LiveId" clId="{44E5D018-14B2-48E2-8A22-8E57A3ABAB84}" dt="2020-10-27T19:31:23.599" v="70" actId="1076"/>
          <ac:spMkLst>
            <pc:docMk/>
            <pc:sldMk cId="3943803449" sldId="489"/>
            <ac:spMk id="11" creationId="{93D1E5C7-32C6-4FBF-84C1-7E4C73DE698C}"/>
          </ac:spMkLst>
        </pc:spChg>
        <pc:spChg chg="add mod">
          <ac:chgData name="Gennady Pekhimenko" userId="97aeff6ed7ede7e0" providerId="LiveId" clId="{44E5D018-14B2-48E2-8A22-8E57A3ABAB84}" dt="2020-10-27T19:31:15.428" v="68" actId="1076"/>
          <ac:spMkLst>
            <pc:docMk/>
            <pc:sldMk cId="3943803449" sldId="489"/>
            <ac:spMk id="13" creationId="{F8A7BC51-5C43-4C6A-9A31-5FB5964A8E0B}"/>
          </ac:spMkLst>
        </pc:spChg>
        <pc:spChg chg="add mod">
          <ac:chgData name="Gennady Pekhimenko" userId="97aeff6ed7ede7e0" providerId="LiveId" clId="{44E5D018-14B2-48E2-8A22-8E57A3ABAB84}" dt="2020-10-27T19:31:52.593" v="74" actId="14100"/>
          <ac:spMkLst>
            <pc:docMk/>
            <pc:sldMk cId="3943803449" sldId="489"/>
            <ac:spMk id="15" creationId="{B330022B-032D-4AB7-AF37-36CEB2C2814F}"/>
          </ac:spMkLst>
        </pc:spChg>
        <pc:spChg chg="add mod">
          <ac:chgData name="Gennady Pekhimenko" userId="97aeff6ed7ede7e0" providerId="LiveId" clId="{44E5D018-14B2-48E2-8A22-8E57A3ABAB84}" dt="2020-10-27T19:32:34.765" v="80" actId="20577"/>
          <ac:spMkLst>
            <pc:docMk/>
            <pc:sldMk cId="3943803449" sldId="489"/>
            <ac:spMk id="16" creationId="{AF7F6A8B-F1D4-431E-923C-0398B019F437}"/>
          </ac:spMkLst>
        </pc:spChg>
        <pc:spChg chg="add mod">
          <ac:chgData name="Gennady Pekhimenko" userId="97aeff6ed7ede7e0" providerId="LiveId" clId="{44E5D018-14B2-48E2-8A22-8E57A3ABAB84}" dt="2020-10-27T19:34:12.900" v="85" actId="20577"/>
          <ac:spMkLst>
            <pc:docMk/>
            <pc:sldMk cId="3943803449" sldId="489"/>
            <ac:spMk id="17" creationId="{69E0B239-DF06-49CE-B392-185880CF41FF}"/>
          </ac:spMkLst>
        </pc:spChg>
        <pc:spChg chg="add mod">
          <ac:chgData name="Gennady Pekhimenko" userId="97aeff6ed7ede7e0" providerId="LiveId" clId="{44E5D018-14B2-48E2-8A22-8E57A3ABAB84}" dt="2020-10-27T19:34:35.274" v="91" actId="20577"/>
          <ac:spMkLst>
            <pc:docMk/>
            <pc:sldMk cId="3943803449" sldId="489"/>
            <ac:spMk id="18" creationId="{FF4890DF-6A0B-489A-BFC6-1E60D76C93DB}"/>
          </ac:spMkLst>
        </pc:spChg>
        <pc:spChg chg="add mod">
          <ac:chgData name="Gennady Pekhimenko" userId="97aeff6ed7ede7e0" providerId="LiveId" clId="{44E5D018-14B2-48E2-8A22-8E57A3ABAB84}" dt="2020-10-27T19:41:35.102" v="96" actId="1076"/>
          <ac:spMkLst>
            <pc:docMk/>
            <pc:sldMk cId="3943803449" sldId="489"/>
            <ac:spMk id="19" creationId="{7BC352CB-46FA-429C-B636-4EE7B96E6ABD}"/>
          </ac:spMkLst>
        </pc:spChg>
        <pc:spChg chg="add mod">
          <ac:chgData name="Gennady Pekhimenko" userId="97aeff6ed7ede7e0" providerId="LiveId" clId="{44E5D018-14B2-48E2-8A22-8E57A3ABAB84}" dt="2020-10-27T19:44:02.950" v="120" actId="1076"/>
          <ac:spMkLst>
            <pc:docMk/>
            <pc:sldMk cId="3943803449" sldId="489"/>
            <ac:spMk id="20" creationId="{BEF6272B-9D9D-4510-85F3-B51A15D6A515}"/>
          </ac:spMkLst>
        </pc:spChg>
        <pc:spChg chg="add mod">
          <ac:chgData name="Gennady Pekhimenko" userId="97aeff6ed7ede7e0" providerId="LiveId" clId="{44E5D018-14B2-48E2-8A22-8E57A3ABAB84}" dt="2020-10-27T19:42:07.859" v="104" actId="20577"/>
          <ac:spMkLst>
            <pc:docMk/>
            <pc:sldMk cId="3943803449" sldId="489"/>
            <ac:spMk id="21" creationId="{BED8C4D4-237D-43DF-B2AD-06272B47B16B}"/>
          </ac:spMkLst>
        </pc:spChg>
        <pc:spChg chg="add mod">
          <ac:chgData name="Gennady Pekhimenko" userId="97aeff6ed7ede7e0" providerId="LiveId" clId="{44E5D018-14B2-48E2-8A22-8E57A3ABAB84}" dt="2020-10-27T19:43:17.431" v="114" actId="1076"/>
          <ac:spMkLst>
            <pc:docMk/>
            <pc:sldMk cId="3943803449" sldId="489"/>
            <ac:spMk id="22" creationId="{6002C15E-7204-4BC3-A56F-948F9C20F9D9}"/>
          </ac:spMkLst>
        </pc:spChg>
        <pc:spChg chg="add mod">
          <ac:chgData name="Gennady Pekhimenko" userId="97aeff6ed7ede7e0" providerId="LiveId" clId="{44E5D018-14B2-48E2-8A22-8E57A3ABAB84}" dt="2020-10-27T19:44:06.470" v="121" actId="1076"/>
          <ac:spMkLst>
            <pc:docMk/>
            <pc:sldMk cId="3943803449" sldId="489"/>
            <ac:spMk id="23" creationId="{93A077B8-595D-497C-9668-A6049E2B0C99}"/>
          </ac:spMkLst>
        </pc:spChg>
        <pc:spChg chg="add mod">
          <ac:chgData name="Gennady Pekhimenko" userId="97aeff6ed7ede7e0" providerId="LiveId" clId="{44E5D018-14B2-48E2-8A22-8E57A3ABAB84}" dt="2020-10-27T19:44:14.850" v="125" actId="20577"/>
          <ac:spMkLst>
            <pc:docMk/>
            <pc:sldMk cId="3943803449" sldId="489"/>
            <ac:spMk id="24" creationId="{6C01FA34-EDFB-4D23-AC4B-36920CEB1407}"/>
          </ac:spMkLst>
        </pc:spChg>
        <pc:spChg chg="add mod">
          <ac:chgData name="Gennady Pekhimenko" userId="97aeff6ed7ede7e0" providerId="LiveId" clId="{44E5D018-14B2-48E2-8A22-8E57A3ABAB84}" dt="2020-10-27T19:45:29.318" v="140" actId="1076"/>
          <ac:spMkLst>
            <pc:docMk/>
            <pc:sldMk cId="3943803449" sldId="489"/>
            <ac:spMk id="25" creationId="{381A12A8-EC31-4081-848D-DB69952D98E7}"/>
          </ac:spMkLst>
        </pc:spChg>
        <pc:spChg chg="add mod">
          <ac:chgData name="Gennady Pekhimenko" userId="97aeff6ed7ede7e0" providerId="LiveId" clId="{44E5D018-14B2-48E2-8A22-8E57A3ABAB84}" dt="2020-10-27T19:45:38.646" v="143" actId="1076"/>
          <ac:spMkLst>
            <pc:docMk/>
            <pc:sldMk cId="3943803449" sldId="489"/>
            <ac:spMk id="26" creationId="{280E8273-4851-4D7E-A97F-1A087D5BBEB1}"/>
          </ac:spMkLst>
        </pc:spChg>
        <pc:spChg chg="add mod">
          <ac:chgData name="Gennady Pekhimenko" userId="97aeff6ed7ede7e0" providerId="LiveId" clId="{44E5D018-14B2-48E2-8A22-8E57A3ABAB84}" dt="2020-10-27T19:48:53.216" v="150" actId="1076"/>
          <ac:spMkLst>
            <pc:docMk/>
            <pc:sldMk cId="3943803449" sldId="489"/>
            <ac:spMk id="27" creationId="{CADFC71C-330E-43C9-911D-BB44DFEB42EC}"/>
          </ac:spMkLst>
        </pc:spChg>
        <pc:spChg chg="add mod">
          <ac:chgData name="Gennady Pekhimenko" userId="97aeff6ed7ede7e0" providerId="LiveId" clId="{44E5D018-14B2-48E2-8A22-8E57A3ABAB84}" dt="2020-10-27T19:49:16.183" v="158" actId="20577"/>
          <ac:spMkLst>
            <pc:docMk/>
            <pc:sldMk cId="3943803449" sldId="489"/>
            <ac:spMk id="28" creationId="{391E6239-7B09-4970-9C84-0458D926E3CF}"/>
          </ac:spMkLst>
        </pc:spChg>
        <pc:spChg chg="add mod">
          <ac:chgData name="Gennady Pekhimenko" userId="97aeff6ed7ede7e0" providerId="LiveId" clId="{44E5D018-14B2-48E2-8A22-8E57A3ABAB84}" dt="2020-10-27T19:49:36.302" v="163" actId="20577"/>
          <ac:spMkLst>
            <pc:docMk/>
            <pc:sldMk cId="3943803449" sldId="489"/>
            <ac:spMk id="29" creationId="{E9308B24-C788-4D4D-BCFF-DB81E797D7CE}"/>
          </ac:spMkLst>
        </pc:spChg>
        <pc:spChg chg="add mod">
          <ac:chgData name="Gennady Pekhimenko" userId="97aeff6ed7ede7e0" providerId="LiveId" clId="{44E5D018-14B2-48E2-8A22-8E57A3ABAB84}" dt="2020-10-27T19:51:00.126" v="167" actId="20577"/>
          <ac:spMkLst>
            <pc:docMk/>
            <pc:sldMk cId="3943803449" sldId="489"/>
            <ac:spMk id="30" creationId="{FBB4552A-1171-4D01-B1C8-11BE74E431F5}"/>
          </ac:spMkLst>
        </pc:spChg>
        <pc:spChg chg="add mod">
          <ac:chgData name="Gennady Pekhimenko" userId="97aeff6ed7ede7e0" providerId="LiveId" clId="{44E5D018-14B2-48E2-8A22-8E57A3ABAB84}" dt="2020-10-27T19:51:18.284" v="169" actId="1076"/>
          <ac:spMkLst>
            <pc:docMk/>
            <pc:sldMk cId="3943803449" sldId="489"/>
            <ac:spMk id="31" creationId="{58766A8C-C0DE-47F5-B385-A63197E4DBCD}"/>
          </ac:spMkLst>
        </pc:spChg>
        <pc:spChg chg="add mod">
          <ac:chgData name="Gennady Pekhimenko" userId="97aeff6ed7ede7e0" providerId="LiveId" clId="{44E5D018-14B2-48E2-8A22-8E57A3ABAB84}" dt="2020-10-27T19:52:41.294" v="173" actId="20577"/>
          <ac:spMkLst>
            <pc:docMk/>
            <pc:sldMk cId="3943803449" sldId="489"/>
            <ac:spMk id="32" creationId="{51B0A571-1C08-42AF-A141-A3DE6DC3BA91}"/>
          </ac:spMkLst>
        </pc:spChg>
        <pc:spChg chg="add mod">
          <ac:chgData name="Gennady Pekhimenko" userId="97aeff6ed7ede7e0" providerId="LiveId" clId="{44E5D018-14B2-48E2-8A22-8E57A3ABAB84}" dt="2020-10-27T19:52:53.344" v="177" actId="20577"/>
          <ac:spMkLst>
            <pc:docMk/>
            <pc:sldMk cId="3943803449" sldId="489"/>
            <ac:spMk id="33" creationId="{F4C84492-9E2B-497C-96F0-1164AED8C258}"/>
          </ac:spMkLst>
        </pc:spChg>
        <pc:spChg chg="add mod">
          <ac:chgData name="Gennady Pekhimenko" userId="97aeff6ed7ede7e0" providerId="LiveId" clId="{44E5D018-14B2-48E2-8A22-8E57A3ABAB84}" dt="2020-10-27T19:54:41.303" v="228" actId="14100"/>
          <ac:spMkLst>
            <pc:docMk/>
            <pc:sldMk cId="3943803449" sldId="489"/>
            <ac:spMk id="34" creationId="{7C331C6E-7CE2-4DF5-981D-29E322AEBF8F}"/>
          </ac:spMkLst>
        </pc:spChg>
      </pc:sldChg>
      <pc:sldChg chg="modSp mod">
        <pc:chgData name="Gennady Pekhimenko" userId="97aeff6ed7ede7e0" providerId="LiveId" clId="{44E5D018-14B2-48E2-8A22-8E57A3ABAB84}" dt="2020-10-27T16:12:50.770" v="5" actId="27636"/>
        <pc:sldMkLst>
          <pc:docMk/>
          <pc:sldMk cId="3033695003" sldId="503"/>
        </pc:sldMkLst>
        <pc:spChg chg="mod">
          <ac:chgData name="Gennady Pekhimenko" userId="97aeff6ed7ede7e0" providerId="LiveId" clId="{44E5D018-14B2-48E2-8A22-8E57A3ABAB84}" dt="2020-10-27T16:12:50.770" v="5" actId="27636"/>
          <ac:spMkLst>
            <pc:docMk/>
            <pc:sldMk cId="3033695003" sldId="503"/>
            <ac:spMk id="2" creationId="{00000000-0000-0000-0000-000000000000}"/>
          </ac:spMkLst>
        </pc:spChg>
      </pc:sldChg>
      <pc:sldChg chg="modSp mod">
        <pc:chgData name="Gennady Pekhimenko" userId="97aeff6ed7ede7e0" providerId="LiveId" clId="{44E5D018-14B2-48E2-8A22-8E57A3ABAB84}" dt="2020-10-27T16:14:07.409" v="13" actId="255"/>
        <pc:sldMkLst>
          <pc:docMk/>
          <pc:sldMk cId="1423658701" sldId="505"/>
        </pc:sldMkLst>
        <pc:spChg chg="mod">
          <ac:chgData name="Gennady Pekhimenko" userId="97aeff6ed7ede7e0" providerId="LiveId" clId="{44E5D018-14B2-48E2-8A22-8E57A3ABAB84}" dt="2020-10-27T16:13:46.153" v="9" actId="255"/>
          <ac:spMkLst>
            <pc:docMk/>
            <pc:sldMk cId="1423658701" sldId="505"/>
            <ac:spMk id="20" creationId="{00000000-0000-0000-0000-000000000000}"/>
          </ac:spMkLst>
        </pc:spChg>
        <pc:spChg chg="mod">
          <ac:chgData name="Gennady Pekhimenko" userId="97aeff6ed7ede7e0" providerId="LiveId" clId="{44E5D018-14B2-48E2-8A22-8E57A3ABAB84}" dt="2020-10-27T16:13:51.646" v="10" actId="255"/>
          <ac:spMkLst>
            <pc:docMk/>
            <pc:sldMk cId="1423658701" sldId="505"/>
            <ac:spMk id="23" creationId="{00000000-0000-0000-0000-000000000000}"/>
          </ac:spMkLst>
        </pc:spChg>
        <pc:spChg chg="mod">
          <ac:chgData name="Gennady Pekhimenko" userId="97aeff6ed7ede7e0" providerId="LiveId" clId="{44E5D018-14B2-48E2-8A22-8E57A3ABAB84}" dt="2020-10-27T16:13:56.529" v="11" actId="255"/>
          <ac:spMkLst>
            <pc:docMk/>
            <pc:sldMk cId="1423658701" sldId="505"/>
            <ac:spMk id="24" creationId="{00000000-0000-0000-0000-000000000000}"/>
          </ac:spMkLst>
        </pc:spChg>
        <pc:spChg chg="mod">
          <ac:chgData name="Gennady Pekhimenko" userId="97aeff6ed7ede7e0" providerId="LiveId" clId="{44E5D018-14B2-48E2-8A22-8E57A3ABAB84}" dt="2020-10-27T16:14:01.684" v="12" actId="255"/>
          <ac:spMkLst>
            <pc:docMk/>
            <pc:sldMk cId="1423658701" sldId="505"/>
            <ac:spMk id="25" creationId="{00000000-0000-0000-0000-000000000000}"/>
          </ac:spMkLst>
        </pc:spChg>
        <pc:spChg chg="mod">
          <ac:chgData name="Gennady Pekhimenko" userId="97aeff6ed7ede7e0" providerId="LiveId" clId="{44E5D018-14B2-48E2-8A22-8E57A3ABAB84}" dt="2020-10-27T16:14:07.409" v="13" actId="255"/>
          <ac:spMkLst>
            <pc:docMk/>
            <pc:sldMk cId="1423658701" sldId="505"/>
            <ac:spMk id="30" creationId="{00000000-0000-0000-0000-000000000000}"/>
          </ac:spMkLst>
        </pc:spChg>
      </pc:sldChg>
      <pc:sldChg chg="del">
        <pc:chgData name="Gennady Pekhimenko" userId="97aeff6ed7ede7e0" providerId="LiveId" clId="{44E5D018-14B2-48E2-8A22-8E57A3ABAB84}" dt="2020-10-27T16:14:18.411" v="14" actId="47"/>
        <pc:sldMkLst>
          <pc:docMk/>
          <pc:sldMk cId="4155320430" sldId="506"/>
        </pc:sldMkLst>
      </pc:sldChg>
      <pc:sldChg chg="modSp mod">
        <pc:chgData name="Gennady Pekhimenko" userId="97aeff6ed7ede7e0" providerId="LiveId" clId="{44E5D018-14B2-48E2-8A22-8E57A3ABAB84}" dt="2020-10-27T16:20:21.264" v="45" actId="207"/>
        <pc:sldMkLst>
          <pc:docMk/>
          <pc:sldMk cId="2965554368" sldId="511"/>
        </pc:sldMkLst>
        <pc:spChg chg="mod">
          <ac:chgData name="Gennady Pekhimenko" userId="97aeff6ed7ede7e0" providerId="LiveId" clId="{44E5D018-14B2-48E2-8A22-8E57A3ABAB84}" dt="2020-10-27T16:20:21.264" v="45" actId="207"/>
          <ac:spMkLst>
            <pc:docMk/>
            <pc:sldMk cId="2965554368" sldId="511"/>
            <ac:spMk id="24" creationId="{00000000-0000-0000-0000-000000000000}"/>
          </ac:spMkLst>
        </pc:spChg>
      </pc:sldChg>
      <pc:sldChg chg="modSp mod">
        <pc:chgData name="Gennady Pekhimenko" userId="97aeff6ed7ede7e0" providerId="LiveId" clId="{44E5D018-14B2-48E2-8A22-8E57A3ABAB84}" dt="2020-10-27T15:52:58.281" v="2" actId="207"/>
        <pc:sldMkLst>
          <pc:docMk/>
          <pc:sldMk cId="4001517241" sldId="526"/>
        </pc:sldMkLst>
        <pc:spChg chg="mod">
          <ac:chgData name="Gennady Pekhimenko" userId="97aeff6ed7ede7e0" providerId="LiveId" clId="{44E5D018-14B2-48E2-8A22-8E57A3ABAB84}" dt="2020-10-27T15:52:44.515" v="0" actId="207"/>
          <ac:spMkLst>
            <pc:docMk/>
            <pc:sldMk cId="4001517241" sldId="526"/>
            <ac:spMk id="58374" creationId="{83F6CA92-63B1-4112-B75A-E87C8FF1FEFF}"/>
          </ac:spMkLst>
        </pc:spChg>
        <pc:spChg chg="mod">
          <ac:chgData name="Gennady Pekhimenko" userId="97aeff6ed7ede7e0" providerId="LiveId" clId="{44E5D018-14B2-48E2-8A22-8E57A3ABAB84}" dt="2020-10-27T15:52:58.281" v="2" actId="207"/>
          <ac:spMkLst>
            <pc:docMk/>
            <pc:sldMk cId="4001517241" sldId="526"/>
            <ac:spMk id="58375" creationId="{76EBD719-0C6E-43BF-AAD7-8F078F481772}"/>
          </ac:spMkLst>
        </pc:spChg>
        <pc:spChg chg="mod">
          <ac:chgData name="Gennady Pekhimenko" userId="97aeff6ed7ede7e0" providerId="LiveId" clId="{44E5D018-14B2-48E2-8A22-8E57A3ABAB84}" dt="2020-10-27T15:52:50" v="1" actId="207"/>
          <ac:spMkLst>
            <pc:docMk/>
            <pc:sldMk cId="4001517241" sldId="526"/>
            <ac:spMk id="58376" creationId="{9843FB9E-C985-4F00-AAEE-7C4F1BFD7875}"/>
          </ac:spMkLst>
        </pc:spChg>
      </pc:sldChg>
      <pc:sldChg chg="modSp mod">
        <pc:chgData name="Gennady Pekhimenko" userId="97aeff6ed7ede7e0" providerId="LiveId" clId="{44E5D018-14B2-48E2-8A22-8E57A3ABAB84}" dt="2020-10-27T16:40:08.231" v="51" actId="14100"/>
        <pc:sldMkLst>
          <pc:docMk/>
          <pc:sldMk cId="3886261762" sldId="549"/>
        </pc:sldMkLst>
        <pc:spChg chg="mod">
          <ac:chgData name="Gennady Pekhimenko" userId="97aeff6ed7ede7e0" providerId="LiveId" clId="{44E5D018-14B2-48E2-8A22-8E57A3ABAB84}" dt="2020-10-27T16:14:41.942" v="18" actId="14100"/>
          <ac:spMkLst>
            <pc:docMk/>
            <pc:sldMk cId="3886261762" sldId="549"/>
            <ac:spMk id="31" creationId="{00000000-0000-0000-0000-000000000000}"/>
          </ac:spMkLst>
        </pc:spChg>
        <pc:spChg chg="mod">
          <ac:chgData name="Gennady Pekhimenko" userId="97aeff6ed7ede7e0" providerId="LiveId" clId="{44E5D018-14B2-48E2-8A22-8E57A3ABAB84}" dt="2020-10-27T16:14:57.655" v="20" actId="1076"/>
          <ac:spMkLst>
            <pc:docMk/>
            <pc:sldMk cId="3886261762" sldId="549"/>
            <ac:spMk id="35" creationId="{00000000-0000-0000-0000-000000000000}"/>
          </ac:spMkLst>
        </pc:spChg>
        <pc:spChg chg="mod">
          <ac:chgData name="Gennady Pekhimenko" userId="97aeff6ed7ede7e0" providerId="LiveId" clId="{44E5D018-14B2-48E2-8A22-8E57A3ABAB84}" dt="2020-10-27T16:14:27.872" v="15" actId="255"/>
          <ac:spMkLst>
            <pc:docMk/>
            <pc:sldMk cId="3886261762" sldId="549"/>
            <ac:spMk id="51" creationId="{00000000-0000-0000-0000-000000000000}"/>
          </ac:spMkLst>
        </pc:spChg>
        <pc:spChg chg="mod">
          <ac:chgData name="Gennady Pekhimenko" userId="97aeff6ed7ede7e0" providerId="LiveId" clId="{44E5D018-14B2-48E2-8A22-8E57A3ABAB84}" dt="2020-10-27T16:14:33.887" v="16" actId="255"/>
          <ac:spMkLst>
            <pc:docMk/>
            <pc:sldMk cId="3886261762" sldId="549"/>
            <ac:spMk id="441" creationId="{00000000-0000-0000-0000-000000000000}"/>
          </ac:spMkLst>
        </pc:spChg>
        <pc:spChg chg="mod">
          <ac:chgData name="Gennady Pekhimenko" userId="97aeff6ed7ede7e0" providerId="LiveId" clId="{44E5D018-14B2-48E2-8A22-8E57A3ABAB84}" dt="2020-10-27T16:40:08.231" v="51" actId="14100"/>
          <ac:spMkLst>
            <pc:docMk/>
            <pc:sldMk cId="3886261762" sldId="549"/>
            <ac:spMk id="496" creationId="{00000000-0000-0000-0000-000000000000}"/>
          </ac:spMkLst>
        </pc:spChg>
        <pc:grpChg chg="mod">
          <ac:chgData name="Gennady Pekhimenko" userId="97aeff6ed7ede7e0" providerId="LiveId" clId="{44E5D018-14B2-48E2-8A22-8E57A3ABAB84}" dt="2020-10-27T16:15:01.191" v="21" actId="1076"/>
          <ac:grpSpMkLst>
            <pc:docMk/>
            <pc:sldMk cId="3886261762" sldId="549"/>
            <ac:grpSpMk id="27" creationId="{00000000-0000-0000-0000-000000000000}"/>
          </ac:grpSpMkLst>
        </pc:grpChg>
        <pc:grpChg chg="mod">
          <ac:chgData name="Gennady Pekhimenko" userId="97aeff6ed7ede7e0" providerId="LiveId" clId="{44E5D018-14B2-48E2-8A22-8E57A3ABAB84}" dt="2020-10-27T16:14:38.195" v="17" actId="14100"/>
          <ac:grpSpMkLst>
            <pc:docMk/>
            <pc:sldMk cId="3886261762" sldId="549"/>
            <ac:grpSpMk id="445" creationId="{00000000-0000-0000-0000-000000000000}"/>
          </ac:grpSpMkLst>
        </pc:grpChg>
      </pc:sldChg>
      <pc:sldChg chg="modSp mod">
        <pc:chgData name="Gennady Pekhimenko" userId="97aeff6ed7ede7e0" providerId="LiveId" clId="{44E5D018-14B2-48E2-8A22-8E57A3ABAB84}" dt="2020-10-27T16:19:21.039" v="44" actId="20577"/>
        <pc:sldMkLst>
          <pc:docMk/>
          <pc:sldMk cId="2799358038" sldId="550"/>
        </pc:sldMkLst>
        <pc:spChg chg="mod">
          <ac:chgData name="Gennady Pekhimenko" userId="97aeff6ed7ede7e0" providerId="LiveId" clId="{44E5D018-14B2-48E2-8A22-8E57A3ABAB84}" dt="2020-10-27T16:19:01.852" v="38" actId="255"/>
          <ac:spMkLst>
            <pc:docMk/>
            <pc:sldMk cId="2799358038" sldId="550"/>
            <ac:spMk id="109" creationId="{00000000-0000-0000-0000-000000000000}"/>
          </ac:spMkLst>
        </pc:spChg>
        <pc:spChg chg="mod">
          <ac:chgData name="Gennady Pekhimenko" userId="97aeff6ed7ede7e0" providerId="LiveId" clId="{44E5D018-14B2-48E2-8A22-8E57A3ABAB84}" dt="2020-10-27T16:19:21.039" v="44" actId="20577"/>
          <ac:spMkLst>
            <pc:docMk/>
            <pc:sldMk cId="2799358038" sldId="550"/>
            <ac:spMk id="110" creationId="{00000000-0000-0000-0000-000000000000}"/>
          </ac:spMkLst>
        </pc:spChg>
        <pc:spChg chg="mod">
          <ac:chgData name="Gennady Pekhimenko" userId="97aeff6ed7ede7e0" providerId="LiveId" clId="{44E5D018-14B2-48E2-8A22-8E57A3ABAB84}" dt="2020-10-27T16:17:54.229" v="31" actId="255"/>
          <ac:spMkLst>
            <pc:docMk/>
            <pc:sldMk cId="2799358038" sldId="550"/>
            <ac:spMk id="112" creationId="{00000000-0000-0000-0000-000000000000}"/>
          </ac:spMkLst>
        </pc:spChg>
        <pc:spChg chg="mod">
          <ac:chgData name="Gennady Pekhimenko" userId="97aeff6ed7ede7e0" providerId="LiveId" clId="{44E5D018-14B2-48E2-8A22-8E57A3ABAB84}" dt="2020-10-27T16:15:31.058" v="22" actId="14100"/>
          <ac:spMkLst>
            <pc:docMk/>
            <pc:sldMk cId="2799358038" sldId="550"/>
            <ac:spMk id="118" creationId="{00000000-0000-0000-0000-000000000000}"/>
          </ac:spMkLst>
        </pc:spChg>
        <pc:spChg chg="mod">
          <ac:chgData name="Gennady Pekhimenko" userId="97aeff6ed7ede7e0" providerId="LiveId" clId="{44E5D018-14B2-48E2-8A22-8E57A3ABAB84}" dt="2020-10-27T16:17:20.312" v="29" actId="207"/>
          <ac:spMkLst>
            <pc:docMk/>
            <pc:sldMk cId="2799358038" sldId="550"/>
            <ac:spMk id="121" creationId="{00000000-0000-0000-0000-000000000000}"/>
          </ac:spMkLst>
        </pc:spChg>
        <pc:spChg chg="mod">
          <ac:chgData name="Gennady Pekhimenko" userId="97aeff6ed7ede7e0" providerId="LiveId" clId="{44E5D018-14B2-48E2-8A22-8E57A3ABAB84}" dt="2020-10-27T16:15:48.935" v="24" actId="255"/>
          <ac:spMkLst>
            <pc:docMk/>
            <pc:sldMk cId="2799358038" sldId="550"/>
            <ac:spMk id="345" creationId="{00000000-0000-0000-0000-000000000000}"/>
          </ac:spMkLst>
        </pc:spChg>
        <pc:grpChg chg="mod">
          <ac:chgData name="Gennady Pekhimenko" userId="97aeff6ed7ede7e0" providerId="LiveId" clId="{44E5D018-14B2-48E2-8A22-8E57A3ABAB84}" dt="2020-10-27T16:17:35.429" v="30" actId="14100"/>
          <ac:grpSpMkLst>
            <pc:docMk/>
            <pc:sldMk cId="2799358038" sldId="550"/>
            <ac:grpSpMk id="6" creationId="{00000000-0000-0000-0000-000000000000}"/>
          </ac:grpSpMkLst>
        </pc:grpChg>
      </pc:sldChg>
      <pc:sldChg chg="add">
        <pc:chgData name="Gennady Pekhimenko" userId="97aeff6ed7ede7e0" providerId="LiveId" clId="{44E5D018-14B2-48E2-8A22-8E57A3ABAB84}" dt="2020-10-27T16:12:25.925" v="3"/>
        <pc:sldMkLst>
          <pc:docMk/>
          <pc:sldMk cId="891388495" sldId="571"/>
        </pc:sldMkLst>
      </pc:sldChg>
      <pc:sldChg chg="del">
        <pc:chgData name="Gennady Pekhimenko" userId="97aeff6ed7ede7e0" providerId="LiveId" clId="{44E5D018-14B2-48E2-8A22-8E57A3ABAB84}" dt="2020-10-27T16:12:42.318" v="4" actId="47"/>
        <pc:sldMkLst>
          <pc:docMk/>
          <pc:sldMk cId="1009094331" sldId="572"/>
        </pc:sldMkLst>
      </pc:sldChg>
      <pc:sldChg chg="delSp modSp mod">
        <pc:chgData name="Gennady Pekhimenko" userId="97aeff6ed7ede7e0" providerId="LiveId" clId="{44E5D018-14B2-48E2-8A22-8E57A3ABAB84}" dt="2020-10-28T03:49:31.091" v="642" actId="1076"/>
        <pc:sldMkLst>
          <pc:docMk/>
          <pc:sldMk cId="2144216163" sldId="572"/>
        </pc:sldMkLst>
        <pc:spChg chg="del mod">
          <ac:chgData name="Gennady Pekhimenko" userId="97aeff6ed7ede7e0" providerId="LiveId" clId="{44E5D018-14B2-48E2-8A22-8E57A3ABAB84}" dt="2020-10-27T16:13:15.339" v="8" actId="478"/>
          <ac:spMkLst>
            <pc:docMk/>
            <pc:sldMk cId="2144216163" sldId="572"/>
            <ac:spMk id="2" creationId="{00000000-0000-0000-0000-000000000000}"/>
          </ac:spMkLst>
        </pc:spChg>
        <pc:spChg chg="mod">
          <ac:chgData name="Gennady Pekhimenko" userId="97aeff6ed7ede7e0" providerId="LiveId" clId="{44E5D018-14B2-48E2-8A22-8E57A3ABAB84}" dt="2020-10-28T03:49:31.091" v="642" actId="1076"/>
          <ac:spMkLst>
            <pc:docMk/>
            <pc:sldMk cId="2144216163" sldId="572"/>
            <ac:spMk id="5" creationId="{00000000-0000-0000-0000-000000000000}"/>
          </ac:spMkLst>
        </pc:spChg>
        <pc:spChg chg="mod">
          <ac:chgData name="Gennady Pekhimenko" userId="97aeff6ed7ede7e0" providerId="LiveId" clId="{44E5D018-14B2-48E2-8A22-8E57A3ABAB84}" dt="2020-10-28T03:49:27.017" v="641" actId="1076"/>
          <ac:spMkLst>
            <pc:docMk/>
            <pc:sldMk cId="2144216163" sldId="572"/>
            <ac:spMk id="2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 y="6743619"/>
            <a:ext cx="4435304" cy="35458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797022" y="6743619"/>
            <a:ext cx="4435304" cy="354580"/>
          </a:xfrm>
          <a:prstGeom prst="rect">
            <a:avLst/>
          </a:prstGeom>
        </p:spPr>
        <p:txBody>
          <a:bodyPr vert="horz" lIns="91440" tIns="45720" rIns="91440" bIns="45720" rtlCol="0" anchor="b"/>
          <a:lstStyle>
            <a:lvl1pPr algn="r">
              <a:defRPr sz="1200"/>
            </a:lvl1pPr>
          </a:lstStyle>
          <a:p>
            <a:fld id="{A93A9309-7565-42BA-8AFE-A0DC43BBC6EE}" type="slidenum">
              <a:rPr lang="en-CA" smtClean="0"/>
              <a:pPr/>
              <a:t>‹#›</a:t>
            </a:fld>
            <a:endParaRPr lang="en-CA"/>
          </a:p>
        </p:txBody>
      </p:sp>
    </p:spTree>
    <p:extLst>
      <p:ext uri="{BB962C8B-B14F-4D97-AF65-F5344CB8AC3E}">
        <p14:creationId xmlns:p14="http://schemas.microsoft.com/office/powerpoint/2010/main" val="3502024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5797550" y="0"/>
            <a:ext cx="4435475" cy="355600"/>
          </a:xfrm>
          <a:prstGeom prst="rect">
            <a:avLst/>
          </a:prstGeom>
        </p:spPr>
        <p:txBody>
          <a:bodyPr vert="horz" lIns="91440" tIns="45720" rIns="91440" bIns="45720" rtlCol="0"/>
          <a:lstStyle>
            <a:lvl1pPr algn="r">
              <a:defRPr sz="1200"/>
            </a:lvl1pPr>
          </a:lstStyle>
          <a:p>
            <a:fld id="{629F7180-9AAA-433D-819B-D6675FB0789A}" type="datetimeFigureOut">
              <a:rPr lang="en-CA" smtClean="0"/>
              <a:pPr/>
              <a:t>2020-10-27</a:t>
            </a:fld>
            <a:endParaRPr lang="en-CA"/>
          </a:p>
        </p:txBody>
      </p:sp>
      <p:sp>
        <p:nvSpPr>
          <p:cNvPr id="4" name="Slide Image Placeholder 3"/>
          <p:cNvSpPr>
            <a:spLocks noGrp="1" noRot="1" noChangeAspect="1"/>
          </p:cNvSpPr>
          <p:nvPr>
            <p:ph type="sldImg" idx="2"/>
          </p:nvPr>
        </p:nvSpPr>
        <p:spPr>
          <a:xfrm>
            <a:off x="2752725" y="531813"/>
            <a:ext cx="4730750" cy="2662237"/>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023938" y="3371850"/>
            <a:ext cx="8186737" cy="31956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743700"/>
            <a:ext cx="4435475" cy="35401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5797550" y="6743700"/>
            <a:ext cx="4435475" cy="354013"/>
          </a:xfrm>
          <a:prstGeom prst="rect">
            <a:avLst/>
          </a:prstGeom>
        </p:spPr>
        <p:txBody>
          <a:bodyPr vert="horz" lIns="91440" tIns="45720" rIns="91440" bIns="45720" rtlCol="0" anchor="b"/>
          <a:lstStyle>
            <a:lvl1pPr algn="r">
              <a:defRPr sz="1200"/>
            </a:lvl1pPr>
          </a:lstStyle>
          <a:p>
            <a:fld id="{5DC2B3EA-9B4F-403D-8748-72BF449D988D}" type="slidenum">
              <a:rPr lang="en-CA" smtClean="0"/>
              <a:pPr/>
              <a:t>‹#›</a:t>
            </a:fld>
            <a:endParaRPr lang="en-CA"/>
          </a:p>
        </p:txBody>
      </p:sp>
    </p:spTree>
    <p:extLst>
      <p:ext uri="{BB962C8B-B14F-4D97-AF65-F5344CB8AC3E}">
        <p14:creationId xmlns:p14="http://schemas.microsoft.com/office/powerpoint/2010/main" val="17744841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359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contrast,</a:t>
            </a:r>
            <a:r>
              <a:rPr lang="en-US" baseline="0" dirty="0"/>
              <a:t> DRAM is at a favorable point in this trade-off spectrum between cost and latency. And it is going to remain so for the foreseeable future.</a:t>
            </a:r>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40</a:t>
            </a:fld>
            <a:endParaRPr lang="en-US"/>
          </a:p>
        </p:txBody>
      </p:sp>
    </p:spTree>
    <p:extLst>
      <p:ext uri="{BB962C8B-B14F-4D97-AF65-F5344CB8AC3E}">
        <p14:creationId xmlns:p14="http://schemas.microsoft.com/office/powerpoint/2010/main" val="192459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DRAM fast enough? Let us try to understand this using today’s processor</a:t>
            </a:r>
            <a:r>
              <a:rPr lang="en-US" baseline="0" dirty="0"/>
              <a:t> and DRAM technology. </a:t>
            </a:r>
            <a:r>
              <a:rPr lang="en-US" dirty="0"/>
              <a:t>The DRAM</a:t>
            </a:r>
            <a:r>
              <a:rPr lang="en-US" baseline="0" dirty="0"/>
              <a:t> we can buy today, which I will refer to as commodity DRAM, takes 50ns to serve a request. A modern processor running at 3Ghz and executing 2 instructions every cycle can run up to 300 instructions in the same duration. To make matters worse, modern processors have multiple cores which can independently execute different programs. If each of these programs independently generate memory requests, the question is whether DRAM can serve the requests in parallel? If the independent requests are served serially, then the cores will have to wait for much longer before doing any useful work. So, there are two problems related to DRAM that we need to address: Latency and Parallelism.</a:t>
            </a:r>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41</a:t>
            </a:fld>
            <a:endParaRPr lang="en-US"/>
          </a:p>
        </p:txBody>
      </p:sp>
    </p:spTree>
    <p:extLst>
      <p:ext uri="{BB962C8B-B14F-4D97-AF65-F5344CB8AC3E}">
        <p14:creationId xmlns:p14="http://schemas.microsoft.com/office/powerpoint/2010/main" val="34985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Right</a:t>
            </a:r>
            <a:r>
              <a:rPr lang="en-US" baseline="0" dirty="0"/>
              <a:t> figure shows the picture of real DRAM chip,</a:t>
            </a:r>
          </a:p>
          <a:p>
            <a:pPr marL="0" indent="0">
              <a:buNone/>
            </a:pPr>
            <a:r>
              <a:rPr lang="en-US" baseline="0" dirty="0"/>
              <a:t>which consists of multiple banks and peripheral logic for accessing cells in banks.</a:t>
            </a:r>
          </a:p>
          <a:p>
            <a:pPr marL="0" indent="0">
              <a:buNone/>
            </a:pPr>
            <a:r>
              <a:rPr lang="en-US" baseline="0" dirty="0"/>
              <a:t>Each bank is subdivided into multiple mats.</a:t>
            </a:r>
          </a:p>
        </p:txBody>
      </p:sp>
      <p:sp>
        <p:nvSpPr>
          <p:cNvPr id="4" name="Slide Number Placeholder 3"/>
          <p:cNvSpPr>
            <a:spLocks noGrp="1"/>
          </p:cNvSpPr>
          <p:nvPr>
            <p:ph type="sldNum" sz="quarter" idx="10"/>
          </p:nvPr>
        </p:nvSpPr>
        <p:spPr/>
        <p:txBody>
          <a:bodyPr/>
          <a:lstStyle/>
          <a:p>
            <a:fld id="{AB959945-7217-484B-8E74-88DC87A74BB0}" type="slidenum">
              <a:rPr lang="en-US" smtClean="0"/>
              <a:pPr/>
              <a:t>42</a:t>
            </a:fld>
            <a:endParaRPr lang="en-US"/>
          </a:p>
        </p:txBody>
      </p:sp>
    </p:spTree>
    <p:extLst>
      <p:ext uri="{BB962C8B-B14F-4D97-AF65-F5344CB8AC3E}">
        <p14:creationId xmlns:p14="http://schemas.microsoft.com/office/powerpoint/2010/main" val="695755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A mat consists of 2d cell array.</a:t>
            </a:r>
          </a:p>
          <a:p>
            <a:pPr marL="0" indent="0">
              <a:buNone/>
            </a:pPr>
            <a:r>
              <a:rPr lang="en-US" baseline="0" dirty="0"/>
              <a:t>The cells are horizontally connected to </a:t>
            </a:r>
            <a:r>
              <a:rPr lang="en-US" baseline="0" dirty="0" err="1"/>
              <a:t>wordline</a:t>
            </a:r>
            <a:r>
              <a:rPr lang="en-US" baseline="0" dirty="0"/>
              <a:t> driver by </a:t>
            </a:r>
            <a:r>
              <a:rPr lang="en-US" baseline="0" dirty="0" err="1"/>
              <a:t>wordline</a:t>
            </a:r>
            <a:r>
              <a:rPr lang="en-US" baseline="0" dirty="0"/>
              <a:t>,</a:t>
            </a:r>
          </a:p>
          <a:p>
            <a:pPr marL="0" indent="0">
              <a:buNone/>
            </a:pPr>
            <a:r>
              <a:rPr lang="en-US" baseline="0" dirty="0"/>
              <a:t>and vertically connected to a sense amplifier by </a:t>
            </a:r>
            <a:r>
              <a:rPr lang="en-US" baseline="0" dirty="0" err="1"/>
              <a:t>bitline</a:t>
            </a:r>
            <a:r>
              <a:rPr lang="en-US" baseline="0" dirty="0"/>
              <a:t>.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43</a:t>
            </a:fld>
            <a:endParaRPr lang="en-US"/>
          </a:p>
        </p:txBody>
      </p:sp>
    </p:spTree>
    <p:extLst>
      <p:ext uri="{BB962C8B-B14F-4D97-AF65-F5344CB8AC3E}">
        <p14:creationId xmlns:p14="http://schemas.microsoft.com/office/powerpoint/2010/main" val="38405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45</a:t>
            </a:fld>
            <a:endParaRPr lang="en-US"/>
          </a:p>
        </p:txBody>
      </p:sp>
    </p:spTree>
    <p:extLst>
      <p:ext uri="{BB962C8B-B14F-4D97-AF65-F5344CB8AC3E}">
        <p14:creationId xmlns:p14="http://schemas.microsoft.com/office/powerpoint/2010/main" val="1024167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0, 2, 3, 0, 0, 2, 3, 0, 0, 0, 2, 3, 1, 0, 0, 2, 3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2B3EA-9B4F-403D-8748-72BF449D988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60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3075" cy="3838575"/>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2B3EA-9B4F-403D-8748-72BF449D988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28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1488" cy="38385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2B3EA-9B4F-403D-8748-72BF449D988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80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2B3EA-9B4F-403D-8748-72BF449D988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77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2B3EA-9B4F-403D-8748-72BF449D988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9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DRAM stands for</a:t>
            </a:r>
            <a:r>
              <a:rPr lang="en-US" baseline="0" dirty="0"/>
              <a:t> Dynamic Random Access Memory. </a:t>
            </a:r>
          </a:p>
          <a:p>
            <a:endParaRPr lang="en-US" baseline="0" dirty="0"/>
          </a:p>
          <a:p>
            <a:r>
              <a:rPr lang="en-US" baseline="0" dirty="0"/>
              <a:t>Memory, as many of may know, is a device that can store information and allow the information to be retrieved at a later point in time. The simplest abstraction for memory is an array of fixed-size values. We can read from a location by specifying its address or write to a location by providing its address and the value to be written.</a:t>
            </a:r>
          </a:p>
          <a:p>
            <a:endParaRPr lang="en-US" baseline="0" dirty="0"/>
          </a:p>
          <a:p>
            <a:r>
              <a:rPr lang="en-US" dirty="0"/>
              <a:t>A</a:t>
            </a:r>
            <a:r>
              <a:rPr lang="en-US" baseline="0" dirty="0"/>
              <a:t> random access memory is one in which accessing any location takes the same amount of time.</a:t>
            </a:r>
          </a:p>
          <a:p>
            <a:endParaRPr lang="en-US" baseline="0" dirty="0"/>
          </a:p>
          <a:p>
            <a:r>
              <a:rPr lang="en-US" baseline="0" dirty="0"/>
              <a:t>The dynamic part of DRAM refers to the fact that DRAM loses data when left alone.</a:t>
            </a:r>
          </a:p>
        </p:txBody>
      </p:sp>
      <p:sp>
        <p:nvSpPr>
          <p:cNvPr id="4" name="Slide Number Placeholder 3"/>
          <p:cNvSpPr>
            <a:spLocks noGrp="1"/>
          </p:cNvSpPr>
          <p:nvPr>
            <p:ph type="sldNum" sz="quarter" idx="10"/>
          </p:nvPr>
        </p:nvSpPr>
        <p:spPr/>
        <p:txBody>
          <a:bodyPr/>
          <a:lstStyle/>
          <a:p>
            <a:fld id="{BDF470A6-A454-462A-A689-3406220B2ED2}" type="slidenum">
              <a:rPr lang="en-US" smtClean="0"/>
              <a:pPr/>
              <a:t>36</a:t>
            </a:fld>
            <a:endParaRPr lang="en-US"/>
          </a:p>
        </p:txBody>
      </p:sp>
    </p:spTree>
    <p:extLst>
      <p:ext uri="{BB962C8B-B14F-4D97-AF65-F5344CB8AC3E}">
        <p14:creationId xmlns:p14="http://schemas.microsoft.com/office/powerpoint/2010/main" val="5618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DRAM memory is an integral part of most computing systems today. Desktops, laptops, mobile phones, large servers; all of them have DRAM based memory.</a:t>
            </a:r>
          </a:p>
          <a:p>
            <a:endParaRPr lang="en-US" baseline="0" dirty="0"/>
          </a:p>
          <a:p>
            <a:r>
              <a:rPr lang="en-US" baseline="0" dirty="0"/>
              <a:t>In fact, if you ever wondered why your laptops have a separate sleep mode and hibernate mode, the dynamic part of DRAM is one of the primary reasons. In the sleep mode, the DRAM in your laptop is still powered on and kept in a state where it does not lose its data. In the hibernate mode, the data in DRAM is written to the hard disk and the system is completely shutdown.</a:t>
            </a:r>
          </a:p>
          <a:p>
            <a:endParaRPr lang="en-US" baseline="0" dirty="0"/>
          </a:p>
          <a:p>
            <a:r>
              <a:rPr lang="en-US" baseline="0" dirty="0"/>
              <a:t>Why DRAM? Why not some other memory?</a:t>
            </a:r>
            <a:endParaRPr lang="en-US" dirty="0"/>
          </a:p>
          <a:p>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37</a:t>
            </a:fld>
            <a:endParaRPr lang="en-US"/>
          </a:p>
        </p:txBody>
      </p:sp>
    </p:spTree>
    <p:extLst>
      <p:ext uri="{BB962C8B-B14F-4D97-AF65-F5344CB8AC3E}">
        <p14:creationId xmlns:p14="http://schemas.microsoft.com/office/powerpoint/2010/main" val="395758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38</a:t>
            </a:fld>
            <a:endParaRPr lang="en-US"/>
          </a:p>
        </p:txBody>
      </p:sp>
    </p:spTree>
    <p:extLst>
      <p:ext uri="{BB962C8B-B14F-4D97-AF65-F5344CB8AC3E}">
        <p14:creationId xmlns:p14="http://schemas.microsoft.com/office/powerpoint/2010/main" val="176266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three factors that affect</a:t>
            </a:r>
            <a:r>
              <a:rPr lang="en-US" baseline="0" dirty="0"/>
              <a:t> the choice of memory in a system.</a:t>
            </a:r>
          </a:p>
          <a:p>
            <a:endParaRPr lang="en-US" baseline="0" dirty="0"/>
          </a:p>
          <a:p>
            <a:r>
              <a:rPr lang="en-US" baseline="0" dirty="0"/>
              <a:t>Speed, Capacity and Cost. Blah..</a:t>
            </a:r>
          </a:p>
          <a:p>
            <a:endParaRPr lang="en-US" baseline="0" dirty="0"/>
          </a:p>
          <a:p>
            <a:r>
              <a:rPr lang="en-US" baseline="0" dirty="0"/>
              <a:t>In fact, as we will see in this talk, cost is one of the primary factors that drives decisions taken by the industry.</a:t>
            </a:r>
            <a:endParaRPr lang="en-US" dirty="0"/>
          </a:p>
        </p:txBody>
      </p:sp>
      <p:sp>
        <p:nvSpPr>
          <p:cNvPr id="4" name="Slide Number Placeholder 3"/>
          <p:cNvSpPr>
            <a:spLocks noGrp="1"/>
          </p:cNvSpPr>
          <p:nvPr>
            <p:ph type="sldNum" sz="quarter" idx="10"/>
          </p:nvPr>
        </p:nvSpPr>
        <p:spPr/>
        <p:txBody>
          <a:bodyPr/>
          <a:lstStyle/>
          <a:p>
            <a:fld id="{BDF470A6-A454-462A-A689-3406220B2ED2}" type="slidenum">
              <a:rPr lang="en-US" smtClean="0"/>
              <a:pPr/>
              <a:t>39</a:t>
            </a:fld>
            <a:endParaRPr lang="en-US"/>
          </a:p>
        </p:txBody>
      </p:sp>
    </p:spTree>
    <p:extLst>
      <p:ext uri="{BB962C8B-B14F-4D97-AF65-F5344CB8AC3E}">
        <p14:creationId xmlns:p14="http://schemas.microsoft.com/office/powerpoint/2010/main" val="84426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8258-866A-46E3-8511-14867A4F87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34E03C-6EFA-42FB-9B56-A48E970A3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609901-052B-45B7-9126-F3B36EDF3EFD}"/>
              </a:ext>
            </a:extLst>
          </p:cNvPr>
          <p:cNvSpPr>
            <a:spLocks noGrp="1"/>
          </p:cNvSpPr>
          <p:nvPr>
            <p:ph type="dt" sz="half" idx="10"/>
          </p:nvPr>
        </p:nvSpPr>
        <p:spPr/>
        <p:txBody>
          <a:bodyPr/>
          <a:lstStyle/>
          <a:p>
            <a:fld id="{C59EE80B-A67B-3947-ADA2-F980BF011B1A}" type="datetime1">
              <a:rPr lang="en-CA" smtClean="0"/>
              <a:t>2020-10-27</a:t>
            </a:fld>
            <a:endParaRPr lang="en-CA"/>
          </a:p>
        </p:txBody>
      </p:sp>
      <p:sp>
        <p:nvSpPr>
          <p:cNvPr id="5" name="Footer Placeholder 4">
            <a:extLst>
              <a:ext uri="{FF2B5EF4-FFF2-40B4-BE49-F238E27FC236}">
                <a16:creationId xmlns:a16="http://schemas.microsoft.com/office/drawing/2014/main" id="{6A5D6ABC-0916-4FA1-860B-E9CCB65482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3ADC2D-E0EB-4F5E-B978-634D873125D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81716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AA3C-24A7-4050-AE1C-C1C357669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E5CBD0-A6FE-492B-AAE9-A6A3D6B39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D7010-C8E9-4F07-975D-9E488E19B9BE}"/>
              </a:ext>
            </a:extLst>
          </p:cNvPr>
          <p:cNvSpPr>
            <a:spLocks noGrp="1"/>
          </p:cNvSpPr>
          <p:nvPr>
            <p:ph type="dt" sz="half" idx="10"/>
          </p:nvPr>
        </p:nvSpPr>
        <p:spPr/>
        <p:txBody>
          <a:bodyPr/>
          <a:lstStyle/>
          <a:p>
            <a:fld id="{8D89BD75-AE4E-B24F-9277-0FE82729A4BE}" type="datetime1">
              <a:rPr lang="en-CA" smtClean="0"/>
              <a:t>2020-10-27</a:t>
            </a:fld>
            <a:endParaRPr lang="en-CA"/>
          </a:p>
        </p:txBody>
      </p:sp>
      <p:sp>
        <p:nvSpPr>
          <p:cNvPr id="5" name="Footer Placeholder 4">
            <a:extLst>
              <a:ext uri="{FF2B5EF4-FFF2-40B4-BE49-F238E27FC236}">
                <a16:creationId xmlns:a16="http://schemas.microsoft.com/office/drawing/2014/main" id="{C35F6670-C240-48D4-B01E-95F32F111A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C9278B-F45C-4B28-9D6D-469522D1C674}"/>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272231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D0576-5A89-4A32-94E4-3F2A50D15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6F186-8BD0-4C3D-8531-A7930F60C4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FF60-5084-4459-A7DA-2FE3829E5E78}"/>
              </a:ext>
            </a:extLst>
          </p:cNvPr>
          <p:cNvSpPr>
            <a:spLocks noGrp="1"/>
          </p:cNvSpPr>
          <p:nvPr>
            <p:ph type="dt" sz="half" idx="10"/>
          </p:nvPr>
        </p:nvSpPr>
        <p:spPr/>
        <p:txBody>
          <a:bodyPr/>
          <a:lstStyle/>
          <a:p>
            <a:fld id="{AE9A8E32-931A-EE4C-B69C-C77925494BA3}" type="datetime1">
              <a:rPr lang="en-CA" smtClean="0"/>
              <a:t>2020-10-27</a:t>
            </a:fld>
            <a:endParaRPr lang="en-CA"/>
          </a:p>
        </p:txBody>
      </p:sp>
      <p:sp>
        <p:nvSpPr>
          <p:cNvPr id="5" name="Footer Placeholder 4">
            <a:extLst>
              <a:ext uri="{FF2B5EF4-FFF2-40B4-BE49-F238E27FC236}">
                <a16:creationId xmlns:a16="http://schemas.microsoft.com/office/drawing/2014/main" id="{F208AB93-EDB4-494F-B78A-3164684B36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053DA19-48B4-4816-A00C-36B558274AE6}"/>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242472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1256F2D-91E2-484D-B31E-72B189EDD813}" type="datetime1">
              <a:rPr lang="en-CA" smtClean="0"/>
              <a:t>2020-10-27</a:t>
            </a:fld>
            <a:endParaRPr lang="en-CA"/>
          </a:p>
        </p:txBody>
      </p:sp>
      <p:sp>
        <p:nvSpPr>
          <p:cNvPr id="17" name="Footer Placeholder 16"/>
          <p:cNvSpPr>
            <a:spLocks noGrp="1"/>
          </p:cNvSpPr>
          <p:nvPr>
            <p:ph type="ftr" sz="quarter" idx="11"/>
          </p:nvPr>
        </p:nvSpPr>
        <p:spPr/>
        <p:txBody>
          <a:bodyPr/>
          <a:lstStyle/>
          <a:p>
            <a:endParaRPr lang="en-CA"/>
          </a:p>
        </p:txBody>
      </p:sp>
      <p:sp>
        <p:nvSpPr>
          <p:cNvPr id="29" name="Slide Number Placeholder 28"/>
          <p:cNvSpPr>
            <a:spLocks noGrp="1"/>
          </p:cNvSpPr>
          <p:nvPr>
            <p:ph type="sldNum" sz="quarter" idx="12"/>
          </p:nvPr>
        </p:nvSpPr>
        <p:spPr/>
        <p:txBody>
          <a:bodyPr/>
          <a:lstStyle/>
          <a:p>
            <a:fld id="{1552E37E-424F-4DCE-BB6E-731ABDD533B7}" type="slidenum">
              <a:rPr lang="en-CA" smtClean="0"/>
              <a:pPr/>
              <a:t>‹#›</a:t>
            </a:fld>
            <a:endParaRPr lang="en-CA"/>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none" spc="0" baseline="0">
                <a:effectLst>
                  <a:reflection blurRad="12700" stA="34000" endA="740" endPos="53000" dir="5400000" sy="-100000" algn="bl" rotWithShape="0"/>
                </a:effectLst>
              </a:defRPr>
            </a:lvl1pPr>
            <a:extLst/>
          </a:lstStyle>
          <a:p>
            <a:r>
              <a:rPr kumimoji="0" lang="en-US" dirty="0"/>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98033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a:xfrm>
            <a:off x="1219200" y="1628800"/>
            <a:ext cx="10363200" cy="4726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F9D91FD2-FCAB-E84A-A506-3BE548D17168}" type="datetime1">
              <a:rPr lang="en-CA" smtClean="0"/>
              <a:t>2020-10-27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94301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6D260B0-45E9-484B-9783-CEE94FC53786}" type="datetime1">
              <a:rPr lang="en-CA" smtClean="0"/>
              <a:t>2020-10-27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2E37E-424F-4DCE-BB6E-731ABDD533B7}" type="slidenum">
              <a:rPr lang="en-CA" smtClean="0"/>
              <a:pPr/>
              <a:t>‹#›</a:t>
            </a:fld>
            <a:endParaRPr lang="en-CA"/>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2884963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E05AD90-4664-8D45-8AA2-DB8BD6E2F5C6}" type="datetime1">
              <a:rPr lang="en-CA" smtClean="0"/>
              <a:t>2020-10-27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77751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A49148-3367-2A46-AF49-CDC22C5CD200}" type="datetime1">
              <a:rPr lang="en-CA" smtClean="0"/>
              <a:t>2020-10-27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52E37E-424F-4DCE-BB6E-731ABDD533B7}" type="slidenum">
              <a:rPr lang="en-CA" smtClean="0"/>
              <a:pPr/>
              <a:t>‹#›</a:t>
            </a:fld>
            <a:endParaRPr lang="en-CA"/>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590369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0448177A-0A48-BB46-8F9F-5C0302826AEC}" type="datetime1">
              <a:rPr lang="en-CA" smtClean="0"/>
              <a:t>2020-10-27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59783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5D61B-FD31-B24B-BC02-9ADEA476CAE7}" type="datetime1">
              <a:rPr lang="en-CA" smtClean="0"/>
              <a:t>2020-10-27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941599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974EF04-CE09-8948-9B7C-71B08FB56A7A}" type="datetime1">
              <a:rPr lang="en-CA" smtClean="0"/>
              <a:t>2020-10-27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66108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6146-2BA9-4552-8DDC-F5D5711AD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020E1-F4DB-4516-ABC6-1321AB07B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ABDC-850B-4026-8A69-E7AA3EECFB03}"/>
              </a:ext>
            </a:extLst>
          </p:cNvPr>
          <p:cNvSpPr>
            <a:spLocks noGrp="1"/>
          </p:cNvSpPr>
          <p:nvPr>
            <p:ph type="dt" sz="half" idx="10"/>
          </p:nvPr>
        </p:nvSpPr>
        <p:spPr/>
        <p:txBody>
          <a:bodyPr/>
          <a:lstStyle/>
          <a:p>
            <a:fld id="{2D1E57FB-1291-0943-BC9C-608C3D7E756D}" type="datetime1">
              <a:rPr lang="en-CA" smtClean="0"/>
              <a:t>2020-10-27</a:t>
            </a:fld>
            <a:endParaRPr lang="en-CA"/>
          </a:p>
        </p:txBody>
      </p:sp>
      <p:sp>
        <p:nvSpPr>
          <p:cNvPr id="5" name="Footer Placeholder 4">
            <a:extLst>
              <a:ext uri="{FF2B5EF4-FFF2-40B4-BE49-F238E27FC236}">
                <a16:creationId xmlns:a16="http://schemas.microsoft.com/office/drawing/2014/main" id="{F3CEC838-7834-4B1C-912E-7509B6B9A8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65381-521D-468F-BFEB-884214D2547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53634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6CC80273-1003-D141-AC8C-D6D4B714CDE5}" type="datetime1">
              <a:rPr lang="en-CA" smtClean="0"/>
              <a:t>2020-10-27</a:t>
            </a:fld>
            <a:endParaRPr lang="en-CA"/>
          </a:p>
        </p:txBody>
      </p:sp>
      <p:sp>
        <p:nvSpPr>
          <p:cNvPr id="6" name="Footer Placeholder 5"/>
          <p:cNvSpPr>
            <a:spLocks noGrp="1"/>
          </p:cNvSpPr>
          <p:nvPr>
            <p:ph type="ftr" sz="quarter" idx="11"/>
          </p:nvPr>
        </p:nvSpPr>
        <p:spPr>
          <a:xfrm>
            <a:off x="1219200" y="55499"/>
            <a:ext cx="7416800" cy="365125"/>
          </a:xfrm>
        </p:spPr>
        <p:txBody>
          <a:bodyPr/>
          <a:lstStyle/>
          <a:p>
            <a:endParaRPr lang="en-CA"/>
          </a:p>
        </p:txBody>
      </p:sp>
      <p:sp>
        <p:nvSpPr>
          <p:cNvPr id="7" name="Slide Number Placeholder 6"/>
          <p:cNvSpPr>
            <a:spLocks noGrp="1"/>
          </p:cNvSpPr>
          <p:nvPr>
            <p:ph type="sldNum" sz="quarter" idx="12"/>
          </p:nvPr>
        </p:nvSpPr>
        <p:spPr>
          <a:xfrm>
            <a:off x="11480800" y="55499"/>
            <a:ext cx="609600" cy="365125"/>
          </a:xfrm>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712596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A605076-4DEB-9C41-A2B3-AED51EC627B1}" type="datetime1">
              <a:rPr lang="en-CA" smtClean="0"/>
              <a:t>2020-10-27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786517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F1FC18-8E37-1E43-A5F1-186B8A6BFADD}" type="datetime1">
              <a:rPr lang="en-CA" smtClean="0"/>
              <a:t>2020-10-27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322951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5AAE-91BB-4311-BF39-2969F0C4B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AD078-09C3-4F32-B872-8A0FF7C97E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2906A8-6EEF-46AE-B326-E5772B879E2A}"/>
              </a:ext>
            </a:extLst>
          </p:cNvPr>
          <p:cNvSpPr>
            <a:spLocks noGrp="1"/>
          </p:cNvSpPr>
          <p:nvPr>
            <p:ph type="dt" sz="half" idx="10"/>
          </p:nvPr>
        </p:nvSpPr>
        <p:spPr/>
        <p:txBody>
          <a:bodyPr/>
          <a:lstStyle/>
          <a:p>
            <a:fld id="{95F43354-9B5A-7745-B456-16A43789C056}" type="datetime1">
              <a:rPr lang="en-CA" smtClean="0"/>
              <a:t>2020-10-27</a:t>
            </a:fld>
            <a:endParaRPr lang="en-CA"/>
          </a:p>
        </p:txBody>
      </p:sp>
      <p:sp>
        <p:nvSpPr>
          <p:cNvPr id="5" name="Footer Placeholder 4">
            <a:extLst>
              <a:ext uri="{FF2B5EF4-FFF2-40B4-BE49-F238E27FC236}">
                <a16:creationId xmlns:a16="http://schemas.microsoft.com/office/drawing/2014/main" id="{EC91111E-3C75-4B2E-A44E-4D80241F62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52063C-DB96-4DD6-B19B-B759EB286E4F}"/>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105885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BB07-FBEB-44E1-B062-5A9EA27E9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1A391-2D9A-4DB8-9804-707FA50FA3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85BB8-5DE1-4923-A520-2F8EA2474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D5A431-3D06-441A-AFC7-2A1E929F8CEF}"/>
              </a:ext>
            </a:extLst>
          </p:cNvPr>
          <p:cNvSpPr>
            <a:spLocks noGrp="1"/>
          </p:cNvSpPr>
          <p:nvPr>
            <p:ph type="dt" sz="half" idx="10"/>
          </p:nvPr>
        </p:nvSpPr>
        <p:spPr/>
        <p:txBody>
          <a:bodyPr/>
          <a:lstStyle/>
          <a:p>
            <a:fld id="{EE9251ED-2173-BC4C-B8A5-21E4198B083C}" type="datetime1">
              <a:rPr lang="en-CA" smtClean="0"/>
              <a:t>2020-10-27</a:t>
            </a:fld>
            <a:endParaRPr lang="en-CA"/>
          </a:p>
        </p:txBody>
      </p:sp>
      <p:sp>
        <p:nvSpPr>
          <p:cNvPr id="6" name="Footer Placeholder 5">
            <a:extLst>
              <a:ext uri="{FF2B5EF4-FFF2-40B4-BE49-F238E27FC236}">
                <a16:creationId xmlns:a16="http://schemas.microsoft.com/office/drawing/2014/main" id="{47D29A14-2B48-48EF-8ABA-2BAAA93869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88913B-9A74-440B-A95D-02BBDEDC68B6}"/>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4882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A0CE-F167-4452-A649-A2FE242A2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46986A-7188-48B2-AAA1-B84CB3940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EF94E7-B0D3-4C43-B635-4A701558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5EB44-AE5E-4FEF-BF6E-B8C4AEEA4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B8DBE-5A26-4A37-937D-5A55E040AF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60EF55-138C-4919-9CFC-B8B25381B416}"/>
              </a:ext>
            </a:extLst>
          </p:cNvPr>
          <p:cNvSpPr>
            <a:spLocks noGrp="1"/>
          </p:cNvSpPr>
          <p:nvPr>
            <p:ph type="dt" sz="half" idx="10"/>
          </p:nvPr>
        </p:nvSpPr>
        <p:spPr/>
        <p:txBody>
          <a:bodyPr/>
          <a:lstStyle/>
          <a:p>
            <a:fld id="{3D10E934-E37E-1446-965C-903777CC04FD}" type="datetime1">
              <a:rPr lang="en-CA" smtClean="0"/>
              <a:t>2020-10-27</a:t>
            </a:fld>
            <a:endParaRPr lang="en-CA"/>
          </a:p>
        </p:txBody>
      </p:sp>
      <p:sp>
        <p:nvSpPr>
          <p:cNvPr id="8" name="Footer Placeholder 7">
            <a:extLst>
              <a:ext uri="{FF2B5EF4-FFF2-40B4-BE49-F238E27FC236}">
                <a16:creationId xmlns:a16="http://schemas.microsoft.com/office/drawing/2014/main" id="{2C46E215-C961-4466-91BA-16A92CEC233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80B00F2-2054-4B44-9BB6-194844C828E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347764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DC78-543F-45B0-B5BB-607266186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3F9AA6-5338-496F-A48C-B64FBCE5E53B}"/>
              </a:ext>
            </a:extLst>
          </p:cNvPr>
          <p:cNvSpPr>
            <a:spLocks noGrp="1"/>
          </p:cNvSpPr>
          <p:nvPr>
            <p:ph type="dt" sz="half" idx="10"/>
          </p:nvPr>
        </p:nvSpPr>
        <p:spPr/>
        <p:txBody>
          <a:bodyPr/>
          <a:lstStyle/>
          <a:p>
            <a:fld id="{A9EFCD0A-F3B3-124B-9568-2A47B559E9ED}" type="datetime1">
              <a:rPr lang="en-CA" smtClean="0"/>
              <a:t>2020-10-27</a:t>
            </a:fld>
            <a:endParaRPr lang="en-CA"/>
          </a:p>
        </p:txBody>
      </p:sp>
      <p:sp>
        <p:nvSpPr>
          <p:cNvPr id="4" name="Footer Placeholder 3">
            <a:extLst>
              <a:ext uri="{FF2B5EF4-FFF2-40B4-BE49-F238E27FC236}">
                <a16:creationId xmlns:a16="http://schemas.microsoft.com/office/drawing/2014/main" id="{27C36863-1CFA-40E3-A679-ED58C8E07D1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99C5368-0FF2-4C47-990B-91E9A7F44DB3}"/>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36764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0A7A6-A123-4A1C-95FF-1F9D43332968}"/>
              </a:ext>
            </a:extLst>
          </p:cNvPr>
          <p:cNvSpPr>
            <a:spLocks noGrp="1"/>
          </p:cNvSpPr>
          <p:nvPr>
            <p:ph type="dt" sz="half" idx="10"/>
          </p:nvPr>
        </p:nvSpPr>
        <p:spPr/>
        <p:txBody>
          <a:bodyPr/>
          <a:lstStyle/>
          <a:p>
            <a:fld id="{D37EE14E-FFAF-1A42-9D5D-E3578C33ABCD}" type="datetime1">
              <a:rPr lang="en-CA" smtClean="0"/>
              <a:t>2020-10-27</a:t>
            </a:fld>
            <a:endParaRPr lang="en-CA"/>
          </a:p>
        </p:txBody>
      </p:sp>
      <p:sp>
        <p:nvSpPr>
          <p:cNvPr id="3" name="Footer Placeholder 2">
            <a:extLst>
              <a:ext uri="{FF2B5EF4-FFF2-40B4-BE49-F238E27FC236}">
                <a16:creationId xmlns:a16="http://schemas.microsoft.com/office/drawing/2014/main" id="{3704CC71-C0D6-4047-BDAA-1B367A60EF4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E986EC-819D-40E2-9BF6-E95600EAAB28}"/>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318471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7AE1-4FA4-45EF-B56F-76F486EF0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CEACBC-4CD5-4FEA-BA3D-E827469A9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1388D-587A-4AE0-8FBA-48A23CEF0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0318AD-5A9F-4460-8A73-1F1A9BBE3C5E}"/>
              </a:ext>
            </a:extLst>
          </p:cNvPr>
          <p:cNvSpPr>
            <a:spLocks noGrp="1"/>
          </p:cNvSpPr>
          <p:nvPr>
            <p:ph type="dt" sz="half" idx="10"/>
          </p:nvPr>
        </p:nvSpPr>
        <p:spPr/>
        <p:txBody>
          <a:bodyPr/>
          <a:lstStyle/>
          <a:p>
            <a:fld id="{3FEC02C0-BDAA-B448-BD6B-E8108E3B814B}" type="datetime1">
              <a:rPr lang="en-CA" smtClean="0"/>
              <a:t>2020-10-27</a:t>
            </a:fld>
            <a:endParaRPr lang="en-CA"/>
          </a:p>
        </p:txBody>
      </p:sp>
      <p:sp>
        <p:nvSpPr>
          <p:cNvPr id="6" name="Footer Placeholder 5">
            <a:extLst>
              <a:ext uri="{FF2B5EF4-FFF2-40B4-BE49-F238E27FC236}">
                <a16:creationId xmlns:a16="http://schemas.microsoft.com/office/drawing/2014/main" id="{34A9C06C-3A5F-4C63-BEEE-57657269323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022A97-29D1-4C65-9AFF-BB3F1835457B}"/>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30308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3064-35DA-4A58-B9C7-770F49F1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54ACF1-85C5-43FD-BCFC-01A27F55A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BC6D7B-D50F-4F3E-A91F-006D59565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B061B-FC70-4CEC-8E47-29BA878BC270}"/>
              </a:ext>
            </a:extLst>
          </p:cNvPr>
          <p:cNvSpPr>
            <a:spLocks noGrp="1"/>
          </p:cNvSpPr>
          <p:nvPr>
            <p:ph type="dt" sz="half" idx="10"/>
          </p:nvPr>
        </p:nvSpPr>
        <p:spPr/>
        <p:txBody>
          <a:bodyPr/>
          <a:lstStyle/>
          <a:p>
            <a:fld id="{3DB54C79-99C8-CE41-B033-39840F6E7222}" type="datetime1">
              <a:rPr lang="en-CA" smtClean="0"/>
              <a:t>2020-10-27</a:t>
            </a:fld>
            <a:endParaRPr lang="en-CA"/>
          </a:p>
        </p:txBody>
      </p:sp>
      <p:sp>
        <p:nvSpPr>
          <p:cNvPr id="6" name="Footer Placeholder 5">
            <a:extLst>
              <a:ext uri="{FF2B5EF4-FFF2-40B4-BE49-F238E27FC236}">
                <a16:creationId xmlns:a16="http://schemas.microsoft.com/office/drawing/2014/main" id="{42CBE8CC-5ED2-4003-8313-89F35157D17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DA4547-396E-4F87-989E-98B59E35D098}"/>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94615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ADA0D-090B-430B-895C-943430A9F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F7A931-C536-4B56-9082-AFB350D04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DDBC6-18F3-4CAB-9850-EEA1973D6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D8216-8D13-964B-9642-F0E16941A36E}" type="datetime1">
              <a:rPr lang="en-CA" smtClean="0"/>
              <a:t>2020-10-27</a:t>
            </a:fld>
            <a:endParaRPr lang="en-CA"/>
          </a:p>
        </p:txBody>
      </p:sp>
      <p:sp>
        <p:nvSpPr>
          <p:cNvPr id="5" name="Footer Placeholder 4">
            <a:extLst>
              <a:ext uri="{FF2B5EF4-FFF2-40B4-BE49-F238E27FC236}">
                <a16:creationId xmlns:a16="http://schemas.microsoft.com/office/drawing/2014/main" id="{A2671085-8472-4259-B70E-013F4142E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DCACAEC-3FE4-4E41-B15E-5AC71C820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2E37E-424F-4DCE-BB6E-731ABDD533B7}" type="slidenum">
              <a:rPr lang="en-CA" smtClean="0"/>
              <a:pPr/>
              <a:t>‹#›</a:t>
            </a:fld>
            <a:endParaRPr lang="en-CA"/>
          </a:p>
        </p:txBody>
      </p:sp>
    </p:spTree>
    <p:extLst>
      <p:ext uri="{BB962C8B-B14F-4D97-AF65-F5344CB8AC3E}">
        <p14:creationId xmlns:p14="http://schemas.microsoft.com/office/powerpoint/2010/main" val="953055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330DB401-812F-A747-89DF-CE945594B279}" type="datetime1">
              <a:rPr lang="en-CA" smtClean="0"/>
              <a:t>2020-10-27</a:t>
            </a:fld>
            <a:endParaRPr lang="en-CA"/>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CA"/>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1552E37E-424F-4DCE-BB6E-731ABDD533B7}" type="slidenum">
              <a:rPr lang="en-CA" smtClean="0"/>
              <a:pPr/>
              <a:t>‹#›</a:t>
            </a:fld>
            <a:endParaRPr lang="en-CA"/>
          </a:p>
        </p:txBody>
      </p:sp>
    </p:spTree>
    <p:extLst>
      <p:ext uri="{BB962C8B-B14F-4D97-AF65-F5344CB8AC3E}">
        <p14:creationId xmlns:p14="http://schemas.microsoft.com/office/powerpoint/2010/main" val="405483614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12192000" cy="2819400"/>
          </a:xfrm>
          <a:solidFill>
            <a:schemeClr val="bg1">
              <a:lumMod val="95000"/>
            </a:schemeClr>
          </a:solidFill>
        </p:spPr>
        <p:txBody>
          <a:bodyPr anchor="ctr" anchorCtr="0">
            <a:noAutofit/>
          </a:bodyPr>
          <a:lstStyle/>
          <a:p>
            <a:pPr fontAlgn="base"/>
            <a:r>
              <a:rPr lang="en-US" b="1" dirty="0">
                <a:latin typeface="+mn-lt"/>
              </a:rPr>
              <a:t>CSCB58: </a:t>
            </a:r>
            <a:br>
              <a:rPr lang="en-US" b="1" dirty="0">
                <a:latin typeface="+mn-lt"/>
              </a:rPr>
            </a:br>
            <a:r>
              <a:rPr lang="en-US" b="1" dirty="0">
                <a:latin typeface="+mn-lt"/>
              </a:rPr>
              <a:t>Computer Organization</a:t>
            </a:r>
          </a:p>
        </p:txBody>
      </p:sp>
      <p:sp>
        <p:nvSpPr>
          <p:cNvPr id="8" name="Subtitle 2"/>
          <p:cNvSpPr txBox="1">
            <a:spLocks/>
          </p:cNvSpPr>
          <p:nvPr/>
        </p:nvSpPr>
        <p:spPr>
          <a:xfrm>
            <a:off x="7429500" y="5414556"/>
            <a:ext cx="571500" cy="4270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2133600" y="3875481"/>
            <a:ext cx="8153400" cy="17526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2020</a:t>
            </a:r>
            <a:endParaRPr lang="en-CA" dirty="0">
              <a:solidFill>
                <a:schemeClr val="tx1"/>
              </a:solidFill>
            </a:endParaRPr>
          </a:p>
        </p:txBody>
      </p:sp>
      <p:sp>
        <p:nvSpPr>
          <p:cNvPr id="3" name="Rectangle 2"/>
          <p:cNvSpPr/>
          <p:nvPr/>
        </p:nvSpPr>
        <p:spPr>
          <a:xfrm>
            <a:off x="1746584" y="6211670"/>
            <a:ext cx="86868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546A"/>
                </a:solidFill>
                <a:effectLst/>
                <a:uLnTx/>
                <a:uFillTx/>
                <a:latin typeface="Calibri" panose="020F0502020204030204"/>
                <a:ea typeface="+mn-ea"/>
                <a:cs typeface="+mn-cs"/>
              </a:rPr>
              <a:t>The content of this lecture is adapted from the lectures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546A"/>
                </a:solidFill>
                <a:effectLst/>
                <a:uLnTx/>
                <a:uFillTx/>
                <a:latin typeface="Calibri" panose="020F0502020204030204"/>
                <a:ea typeface="+mn-ea"/>
                <a:cs typeface="+mn-cs"/>
              </a:rPr>
              <a:t>Larry Zheng and Steve Engels</a:t>
            </a:r>
          </a:p>
        </p:txBody>
      </p:sp>
      <p:pic>
        <p:nvPicPr>
          <p:cNvPr id="1026" name="Picture 2">
            <a:extLst>
              <a:ext uri="{FF2B5EF4-FFF2-40B4-BE49-F238E27FC236}">
                <a16:creationId xmlns:a16="http://schemas.microsoft.com/office/drawing/2014/main" id="{2235C7AC-AE60-496C-9820-AFE8A46F99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54" y="3825513"/>
            <a:ext cx="298326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TPU | Google Cloud">
            <a:extLst>
              <a:ext uri="{FF2B5EF4-FFF2-40B4-BE49-F238E27FC236}">
                <a16:creationId xmlns:a16="http://schemas.microsoft.com/office/drawing/2014/main" id="{854AA425-A807-46E1-B551-13656F25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694" y="3979312"/>
            <a:ext cx="309038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43238"/>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7772400" cy="914400"/>
          </a:xfrm>
        </p:spPr>
        <p:txBody>
          <a:bodyPr/>
          <a:lstStyle/>
          <a:p>
            <a:r>
              <a:rPr lang="en-CA" dirty="0">
                <a:latin typeface="+mn-lt"/>
              </a:rPr>
              <a:t>Computer memory hierarchy</a:t>
            </a:r>
          </a:p>
        </p:txBody>
      </p:sp>
      <p:sp>
        <p:nvSpPr>
          <p:cNvPr id="4" name="TextBox 3"/>
          <p:cNvSpPr txBox="1"/>
          <p:nvPr/>
        </p:nvSpPr>
        <p:spPr>
          <a:xfrm>
            <a:off x="2207568" y="1391072"/>
            <a:ext cx="7776864" cy="497116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Sorted by data access speed</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Registers: in the processor</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Cache: several  levels, the closest is next to the processor</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Memory: off-chip</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Hard disk: for virtualization; requires OS support to  access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Network: not for process execution …</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7231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7772400" cy="914400"/>
          </a:xfrm>
        </p:spPr>
        <p:txBody>
          <a:bodyPr/>
          <a:lstStyle/>
          <a:p>
            <a:r>
              <a:rPr lang="en-CA" dirty="0">
                <a:latin typeface="+mn-lt"/>
              </a:rPr>
              <a:t>Computer memory hierarchy</a:t>
            </a:r>
          </a:p>
        </p:txBody>
      </p:sp>
      <p:sp>
        <p:nvSpPr>
          <p:cNvPr id="4" name="TextBox 3"/>
          <p:cNvSpPr txBox="1"/>
          <p:nvPr/>
        </p:nvSpPr>
        <p:spPr>
          <a:xfrm>
            <a:off x="2207568" y="1628801"/>
            <a:ext cx="7776864" cy="374006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Sorted by data (food) access speed</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Registers: that plate in front of you</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Cache: the fridge in the kitchen</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Memory: the grocery store downstairs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Hard disk: the  farm in the suburb</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Network: the farm in a different country</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5894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and registers</a:t>
            </a:r>
            <a:endParaRPr lang="en-CA" dirty="0"/>
          </a:p>
        </p:txBody>
      </p:sp>
      <p:sp>
        <p:nvSpPr>
          <p:cNvPr id="3" name="Content Placeholder 2"/>
          <p:cNvSpPr>
            <a:spLocks noGrp="1"/>
          </p:cNvSpPr>
          <p:nvPr>
            <p:ph idx="1"/>
          </p:nvPr>
        </p:nvSpPr>
        <p:spPr>
          <a:xfrm>
            <a:off x="1219200" y="1628800"/>
            <a:ext cx="9557320" cy="4726760"/>
          </a:xfrm>
        </p:spPr>
        <p:txBody>
          <a:bodyPr>
            <a:normAutofit/>
          </a:bodyPr>
          <a:lstStyle/>
          <a:p>
            <a:pPr>
              <a:spcAft>
                <a:spcPts val="1200"/>
              </a:spcAft>
            </a:pPr>
            <a:r>
              <a:rPr lang="en-US" dirty="0"/>
              <a:t>There are units in the CPU that store multiple data values for use by the CPU:</a:t>
            </a:r>
          </a:p>
          <a:p>
            <a:pPr lvl="1">
              <a:spcAft>
                <a:spcPts val="1200"/>
              </a:spcAft>
            </a:pPr>
            <a:r>
              <a:rPr lang="en-US" dirty="0">
                <a:solidFill>
                  <a:srgbClr val="FFFF00"/>
                </a:solidFill>
              </a:rPr>
              <a:t>Registers</a:t>
            </a:r>
            <a:r>
              <a:rPr lang="en-US" dirty="0"/>
              <a:t>: Small number of fast memory units that allow multiple values to be read and written simultaneously.</a:t>
            </a:r>
          </a:p>
          <a:p>
            <a:pPr lvl="1">
              <a:spcAft>
                <a:spcPts val="1200"/>
              </a:spcAft>
            </a:pPr>
            <a:r>
              <a:rPr lang="en-US" dirty="0">
                <a:solidFill>
                  <a:srgbClr val="FFFF00"/>
                </a:solidFill>
              </a:rPr>
              <a:t>Main memory</a:t>
            </a:r>
            <a:r>
              <a:rPr lang="en-US" dirty="0"/>
              <a:t>: Larger grid of memory cells that are used to store the main information to be processed by the CPU.</a:t>
            </a:r>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2dayblog.com/images/2010/august/i7-chi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287" y="1211015"/>
            <a:ext cx="3249335" cy="27077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6312024" y="1628799"/>
            <a:ext cx="3672408" cy="936104"/>
          </a:xfrm>
          <a:prstGeom prst="wedgeRectCallout">
            <a:avLst>
              <a:gd name="adj1" fmla="val -102624"/>
              <a:gd name="adj2" fmla="val 34260"/>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orbel"/>
                <a:ea typeface="+mn-ea"/>
                <a:cs typeface="+mn-cs"/>
              </a:rPr>
              <a:t>Registers are in here</a:t>
            </a:r>
          </a:p>
        </p:txBody>
      </p:sp>
      <p:pic>
        <p:nvPicPr>
          <p:cNvPr id="2054" name="Picture 6" descr="http://forwardbit.com/web/wp-content/uploads/2012/04/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650" y="3140969"/>
            <a:ext cx="4968552" cy="2893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a:off x="1703512" y="5332488"/>
            <a:ext cx="3672408" cy="936104"/>
          </a:xfrm>
          <a:prstGeom prst="wedgeRectCallout">
            <a:avLst>
              <a:gd name="adj1" fmla="val 73074"/>
              <a:gd name="adj2" fmla="val -52414"/>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orbel"/>
                <a:ea typeface="+mn-ea"/>
                <a:cs typeface="+mn-cs"/>
              </a:rPr>
              <a:t>Memory is in here</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10052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8017" y="0"/>
            <a:ext cx="7435966" cy="6858000"/>
          </a:xfrm>
          <a:prstGeom prst="rect">
            <a:avLst/>
          </a:prstGeom>
        </p:spPr>
      </p:pic>
      <p:sp>
        <p:nvSpPr>
          <p:cNvPr id="3" name="Rectangular Callout 2"/>
          <p:cNvSpPr/>
          <p:nvPr/>
        </p:nvSpPr>
        <p:spPr>
          <a:xfrm>
            <a:off x="8256240" y="260648"/>
            <a:ext cx="3672408" cy="1080120"/>
          </a:xfrm>
          <a:prstGeom prst="wedgeRectCallout">
            <a:avLst>
              <a:gd name="adj1" fmla="val -47935"/>
              <a:gd name="adj2" fmla="val 220901"/>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orbel"/>
                <a:ea typeface="+mn-ea"/>
                <a:cs typeface="+mn-cs"/>
              </a:rPr>
              <a:t>Registers are in here in the CPU</a:t>
            </a:r>
          </a:p>
        </p:txBody>
      </p:sp>
      <p:sp>
        <p:nvSpPr>
          <p:cNvPr id="4" name="Rectangular Callout 3"/>
          <p:cNvSpPr/>
          <p:nvPr/>
        </p:nvSpPr>
        <p:spPr>
          <a:xfrm>
            <a:off x="263352" y="5085184"/>
            <a:ext cx="3672408" cy="1080120"/>
          </a:xfrm>
          <a:prstGeom prst="wedgeRectCallout">
            <a:avLst>
              <a:gd name="adj1" fmla="val 88191"/>
              <a:gd name="adj2" fmla="val -39506"/>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orbel"/>
                <a:ea typeface="+mn-ea"/>
                <a:cs typeface="+mn-cs"/>
              </a:rPr>
              <a:t>Memory chips are plugged in here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77889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pic>
        <p:nvPicPr>
          <p:cNvPr id="4" name="Picture 3"/>
          <p:cNvPicPr>
            <a:picLocks noChangeAspect="1"/>
          </p:cNvPicPr>
          <p:nvPr/>
        </p:nvPicPr>
        <p:blipFill>
          <a:blip r:embed="rId2"/>
          <a:stretch>
            <a:fillRect/>
          </a:stretch>
        </p:blipFill>
        <p:spPr>
          <a:xfrm>
            <a:off x="1919536" y="908720"/>
            <a:ext cx="7874990" cy="5003900"/>
          </a:xfrm>
          <a:prstGeom prst="rect">
            <a:avLst/>
          </a:prstGeom>
        </p:spPr>
      </p:pic>
      <p:sp>
        <p:nvSpPr>
          <p:cNvPr id="7" name="Left Arrow 6">
            <a:extLst>
              <a:ext uri="{FF2B5EF4-FFF2-40B4-BE49-F238E27FC236}">
                <a16:creationId xmlns:a16="http://schemas.microsoft.com/office/drawing/2014/main" id="{F4B85154-A961-B748-93C4-01D7C9E3F4CC}"/>
              </a:ext>
            </a:extLst>
          </p:cNvPr>
          <p:cNvSpPr/>
          <p:nvPr/>
        </p:nvSpPr>
        <p:spPr>
          <a:xfrm>
            <a:off x="9480376" y="1916832"/>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96239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pic>
        <p:nvPicPr>
          <p:cNvPr id="4" name="Picture 3"/>
          <p:cNvPicPr>
            <a:picLocks noChangeAspect="1"/>
          </p:cNvPicPr>
          <p:nvPr/>
        </p:nvPicPr>
        <p:blipFill>
          <a:blip r:embed="rId2"/>
          <a:stretch>
            <a:fillRect/>
          </a:stretch>
        </p:blipFill>
        <p:spPr>
          <a:xfrm>
            <a:off x="1919536" y="908720"/>
            <a:ext cx="7874990" cy="5003900"/>
          </a:xfrm>
          <a:prstGeom prst="rect">
            <a:avLst/>
          </a:prstGeom>
        </p:spPr>
      </p:pic>
      <p:sp>
        <p:nvSpPr>
          <p:cNvPr id="5" name="Left Arrow 4">
            <a:extLst>
              <a:ext uri="{FF2B5EF4-FFF2-40B4-BE49-F238E27FC236}">
                <a16:creationId xmlns:a16="http://schemas.microsoft.com/office/drawing/2014/main" id="{C931BC17-119B-2F45-83BA-5F79096B7383}"/>
              </a:ext>
            </a:extLst>
          </p:cNvPr>
          <p:cNvSpPr/>
          <p:nvPr/>
        </p:nvSpPr>
        <p:spPr>
          <a:xfrm>
            <a:off x="5303912" y="1268760"/>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Left Arrow 5">
            <a:extLst>
              <a:ext uri="{FF2B5EF4-FFF2-40B4-BE49-F238E27FC236}">
                <a16:creationId xmlns:a16="http://schemas.microsoft.com/office/drawing/2014/main" id="{2A75A21D-9472-C840-AA0D-88E8800BA172}"/>
              </a:ext>
            </a:extLst>
          </p:cNvPr>
          <p:cNvSpPr/>
          <p:nvPr/>
        </p:nvSpPr>
        <p:spPr>
          <a:xfrm>
            <a:off x="8184232" y="5445224"/>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960832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568" y="980728"/>
            <a:ext cx="7772400" cy="914400"/>
          </a:xfrm>
        </p:spPr>
        <p:txBody>
          <a:bodyPr/>
          <a:lstStyle/>
          <a:p>
            <a:r>
              <a:rPr lang="en-CA" dirty="0">
                <a:latin typeface="+mn-lt"/>
              </a:rPr>
              <a:t>Register file</a:t>
            </a:r>
          </a:p>
        </p:txBody>
      </p:sp>
      <p:sp>
        <p:nvSpPr>
          <p:cNvPr id="3" name="TextBox 2"/>
          <p:cNvSpPr txBox="1"/>
          <p:nvPr/>
        </p:nvSpPr>
        <p:spPr>
          <a:xfrm>
            <a:off x="2279576" y="2492897"/>
            <a:ext cx="79928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An array of registers in the CPU</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520518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592" y="188640"/>
            <a:ext cx="7772400" cy="914400"/>
          </a:xfrm>
        </p:spPr>
        <p:txBody>
          <a:bodyPr/>
          <a:lstStyle/>
          <a:p>
            <a:r>
              <a:rPr lang="en-US" dirty="0"/>
              <a:t>Register File Functionality</a:t>
            </a:r>
          </a:p>
        </p:txBody>
      </p:sp>
      <p:grpSp>
        <p:nvGrpSpPr>
          <p:cNvPr id="12" name="Group 11"/>
          <p:cNvGrpSpPr/>
          <p:nvPr/>
        </p:nvGrpSpPr>
        <p:grpSpPr>
          <a:xfrm>
            <a:off x="4511824" y="1412776"/>
            <a:ext cx="2664296" cy="4896545"/>
            <a:chOff x="3851920" y="1918951"/>
            <a:chExt cx="3672408" cy="2520280"/>
          </a:xfrm>
        </p:grpSpPr>
        <p:sp>
          <p:nvSpPr>
            <p:cNvPr id="5" name="Rectangle 4"/>
            <p:cNvSpPr/>
            <p:nvPr/>
          </p:nvSpPr>
          <p:spPr>
            <a:xfrm>
              <a:off x="3851920" y="1918951"/>
              <a:ext cx="3672408" cy="2520280"/>
            </a:xfrm>
            <a:prstGeom prst="rect">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Register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Fil</a:t>
              </a:r>
              <a:r>
                <a:rPr kumimoji="0" lang="en-US"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0"/>
                </a:solidFill>
                <a:effectLst/>
                <a:uLnTx/>
                <a:uFillTx/>
                <a:latin typeface="Courier New" pitchFamily="49" charset="0"/>
                <a:ea typeface="+mn-ea"/>
                <a:cs typeface="Courier New"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0"/>
                </a:solidFill>
                <a:effectLst/>
                <a:uLnTx/>
                <a:uFillTx/>
                <a:latin typeface="Courier New" pitchFamily="49" charset="0"/>
                <a:ea typeface="+mn-ea"/>
                <a:cs typeface="Courier New"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0"/>
                </a:solidFill>
                <a:effectLst/>
                <a:uLnTx/>
                <a:uFillTx/>
                <a:latin typeface="Courier New" pitchFamily="49" charset="0"/>
                <a:ea typeface="+mn-ea"/>
                <a:cs typeface="Courier New"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 name="Rectangle 5"/>
            <p:cNvSpPr/>
            <p:nvPr/>
          </p:nvSpPr>
          <p:spPr>
            <a:xfrm>
              <a:off x="3995936" y="198884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Register 0</a:t>
              </a:r>
              <a:endPar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7" name="Rectangle 6"/>
            <p:cNvSpPr/>
            <p:nvPr/>
          </p:nvSpPr>
          <p:spPr>
            <a:xfrm>
              <a:off x="3995936" y="234888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Register 1</a:t>
              </a:r>
              <a:endPar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8" name="Rectangle 7"/>
            <p:cNvSpPr/>
            <p:nvPr/>
          </p:nvSpPr>
          <p:spPr>
            <a:xfrm>
              <a:off x="3995936" y="270892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Register 2</a:t>
              </a:r>
              <a:endPar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 name="Rectangle 8"/>
            <p:cNvSpPr/>
            <p:nvPr/>
          </p:nvSpPr>
          <p:spPr>
            <a:xfrm>
              <a:off x="3995936" y="378904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Register 2</a:t>
              </a:r>
              <a:r>
                <a:rPr kumimoji="0" lang="en-US" sz="2000" b="0" i="0" u="none" strike="noStrike" kern="1200" cap="none" spc="0" normalizeH="0" baseline="30000" noProof="0" dirty="0">
                  <a:ln>
                    <a:noFill/>
                  </a:ln>
                  <a:solidFill>
                    <a:prstClr val="white"/>
                  </a:solidFill>
                  <a:effectLst/>
                  <a:uLnTx/>
                  <a:uFillTx/>
                  <a:latin typeface="Courier New" pitchFamily="49" charset="0"/>
                  <a:ea typeface="+mn-ea"/>
                  <a:cs typeface="Courier New" pitchFamily="49" charset="0"/>
                </a:rPr>
                <a:t>n</a:t>
              </a:r>
              <a:endPar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0" name="Rectangle 9"/>
            <p:cNvSpPr/>
            <p:nvPr/>
          </p:nvSpPr>
          <p:spPr>
            <a:xfrm>
              <a:off x="3995936" y="306896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t>
              </a:r>
            </a:p>
          </p:txBody>
        </p:sp>
        <p:sp>
          <p:nvSpPr>
            <p:cNvPr id="11" name="Rectangle 10"/>
            <p:cNvSpPr/>
            <p:nvPr/>
          </p:nvSpPr>
          <p:spPr>
            <a:xfrm>
              <a:off x="3995936" y="3429000"/>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t>
              </a:r>
            </a:p>
          </p:txBody>
        </p:sp>
      </p:grpSp>
      <p:sp>
        <p:nvSpPr>
          <p:cNvPr id="21" name="TextBox 20"/>
          <p:cNvSpPr txBox="1"/>
          <p:nvPr/>
        </p:nvSpPr>
        <p:spPr>
          <a:xfrm>
            <a:off x="1343472" y="2276871"/>
            <a:ext cx="29523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B80A">
                    <a:lumMod val="60000"/>
                    <a:lumOff val="40000"/>
                  </a:srgbClr>
                </a:solidFill>
                <a:effectLst/>
                <a:uLnTx/>
                <a:uFillTx/>
                <a:latin typeface="Corbel"/>
                <a:ea typeface="+mn-ea"/>
                <a:cs typeface="+mn-cs"/>
              </a:rPr>
              <a:t>Destination Reg.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B80A">
                    <a:lumMod val="60000"/>
                    <a:lumOff val="40000"/>
                  </a:srgbClr>
                </a:solidFill>
                <a:effectLst/>
                <a:uLnTx/>
                <a:uFillTx/>
                <a:latin typeface="Corbel"/>
                <a:ea typeface="+mn-ea"/>
                <a:cs typeface="+mn-cs"/>
              </a:rPr>
              <a:t> (n-bit address)</a:t>
            </a:r>
          </a:p>
        </p:txBody>
      </p:sp>
      <p:grpSp>
        <p:nvGrpSpPr>
          <p:cNvPr id="36" name="Group 35"/>
          <p:cNvGrpSpPr/>
          <p:nvPr/>
        </p:nvGrpSpPr>
        <p:grpSpPr>
          <a:xfrm>
            <a:off x="1775520" y="1628799"/>
            <a:ext cx="2592288" cy="461665"/>
            <a:chOff x="-180528" y="1844824"/>
            <a:chExt cx="2592288" cy="461665"/>
          </a:xfrm>
        </p:grpSpPr>
        <p:sp>
          <p:nvSpPr>
            <p:cNvPr id="16" name="TextBox 15"/>
            <p:cNvSpPr txBox="1"/>
            <p:nvPr/>
          </p:nvSpPr>
          <p:spPr>
            <a:xfrm>
              <a:off x="-180528" y="1844824"/>
              <a:ext cx="259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Read</a:t>
              </a:r>
              <a:r>
                <a:rPr kumimoji="0" lang="en-US" sz="2400" b="0" i="0" u="none" strike="noStrike" kern="1200" cap="none" spc="0" normalizeH="0" baseline="0" noProof="0" dirty="0">
                  <a:ln>
                    <a:noFill/>
                  </a:ln>
                  <a:solidFill>
                    <a:prstClr val="white"/>
                  </a:solidFill>
                  <a:effectLst/>
                  <a:uLnTx/>
                  <a:uFillTx/>
                  <a:latin typeface="Corbel"/>
                  <a:ea typeface="+mn-ea"/>
                  <a:cs typeface="+mn-cs"/>
                </a:rPr>
                <a:t>/</a:t>
              </a:r>
              <a:r>
                <a:rPr kumimoji="0" lang="en-US" sz="2400" b="0" i="0" u="none" strike="noStrike" kern="1200" cap="none" spc="0" normalizeH="0" baseline="0" noProof="0" dirty="0">
                  <a:ln>
                    <a:noFill/>
                  </a:ln>
                  <a:solidFill>
                    <a:srgbClr val="FED46C"/>
                  </a:solidFill>
                  <a:effectLst/>
                  <a:uLnTx/>
                  <a:uFillTx/>
                  <a:latin typeface="Corbel"/>
                  <a:ea typeface="+mn-ea"/>
                  <a:cs typeface="+mn-cs"/>
                </a:rPr>
                <a:t>Write</a:t>
              </a:r>
              <a:endParaRPr kumimoji="0" lang="en-US" sz="2400" b="0" i="0" u="none" strike="noStrike" kern="1200" cap="none" spc="0" normalizeH="0" baseline="0" noProof="0" dirty="0">
                <a:ln>
                  <a:noFill/>
                </a:ln>
                <a:solidFill>
                  <a:srgbClr val="7FD13B"/>
                </a:solidFill>
                <a:effectLst/>
                <a:uLnTx/>
                <a:uFillTx/>
                <a:latin typeface="Corbel"/>
                <a:ea typeface="+mn-ea"/>
                <a:cs typeface="+mn-cs"/>
              </a:endParaRPr>
            </a:p>
          </p:txBody>
        </p:sp>
        <p:cxnSp>
          <p:nvCxnSpPr>
            <p:cNvPr id="34" name="Straight Connector 33"/>
            <p:cNvCxnSpPr>
              <a:stCxn id="16" idx="0"/>
            </p:cNvCxnSpPr>
            <p:nvPr/>
          </p:nvCxnSpPr>
          <p:spPr>
            <a:xfrm>
              <a:off x="1115616" y="1844824"/>
              <a:ext cx="720080" cy="0"/>
            </a:xfrm>
            <a:prstGeom prst="line">
              <a:avLst/>
            </a:prstGeom>
            <a:ln>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p:nvPr/>
        </p:nvCxnSpPr>
        <p:spPr>
          <a:xfrm>
            <a:off x="3863752" y="1916830"/>
            <a:ext cx="648072" cy="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3791744" y="2852934"/>
            <a:ext cx="720080" cy="45719"/>
            <a:chOff x="3203848" y="3212976"/>
            <a:chExt cx="720080" cy="0"/>
          </a:xfrm>
        </p:grpSpPr>
        <p:cxnSp>
          <p:nvCxnSpPr>
            <p:cNvPr id="49" name="Straight Arrow Connector 48"/>
            <p:cNvCxnSpPr/>
            <p:nvPr/>
          </p:nvCxnSpPr>
          <p:spPr>
            <a:xfrm>
              <a:off x="3779912" y="3212976"/>
              <a:ext cx="144016" cy="0"/>
            </a:xfrm>
            <a:prstGeom prst="straightConnector1">
              <a:avLst/>
            </a:prstGeom>
            <a:ln w="38100" cmpd="sng">
              <a:solidFill>
                <a:schemeClr val="accent3">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03848" y="3212976"/>
              <a:ext cx="576064" cy="0"/>
            </a:xfrm>
            <a:prstGeom prst="line">
              <a:avLst/>
            </a:prstGeom>
            <a:ln w="101600" cmpd="sng">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1343472" y="3284983"/>
            <a:ext cx="2952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D46C"/>
                </a:solidFill>
                <a:effectLst/>
                <a:uLnTx/>
                <a:uFillTx/>
                <a:latin typeface="Corbel"/>
                <a:ea typeface="+mn-ea"/>
                <a:cs typeface="+mn-cs"/>
              </a:rPr>
              <a:t>Data to write</a:t>
            </a:r>
          </a:p>
        </p:txBody>
      </p:sp>
      <p:grpSp>
        <p:nvGrpSpPr>
          <p:cNvPr id="59" name="Group 58"/>
          <p:cNvGrpSpPr/>
          <p:nvPr/>
        </p:nvGrpSpPr>
        <p:grpSpPr>
          <a:xfrm>
            <a:off x="3791744" y="3573015"/>
            <a:ext cx="720080" cy="45719"/>
            <a:chOff x="3203848" y="3212976"/>
            <a:chExt cx="720080" cy="0"/>
          </a:xfrm>
        </p:grpSpPr>
        <p:cxnSp>
          <p:nvCxnSpPr>
            <p:cNvPr id="60" name="Straight Arrow Connector 59"/>
            <p:cNvCxnSpPr/>
            <p:nvPr/>
          </p:nvCxnSpPr>
          <p:spPr>
            <a:xfrm>
              <a:off x="3779912" y="3212976"/>
              <a:ext cx="144016" cy="0"/>
            </a:xfrm>
            <a:prstGeom prst="straightConnector1">
              <a:avLst/>
            </a:prstGeom>
            <a:ln w="38100" cmpd="sng">
              <a:solidFill>
                <a:schemeClr val="accent3">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03848" y="3212976"/>
              <a:ext cx="576064" cy="0"/>
            </a:xfrm>
            <a:prstGeom prst="line">
              <a:avLst/>
            </a:prstGeom>
            <a:ln w="101600" cmpd="sng">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487488" y="4509119"/>
            <a:ext cx="29523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Register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(n-bit address)</a:t>
            </a:r>
          </a:p>
        </p:txBody>
      </p:sp>
      <p:grpSp>
        <p:nvGrpSpPr>
          <p:cNvPr id="63" name="Group 62"/>
          <p:cNvGrpSpPr/>
          <p:nvPr/>
        </p:nvGrpSpPr>
        <p:grpSpPr>
          <a:xfrm>
            <a:off x="3791744" y="4869158"/>
            <a:ext cx="720080" cy="45719"/>
            <a:chOff x="3203848" y="3212976"/>
            <a:chExt cx="720080" cy="0"/>
          </a:xfrm>
        </p:grpSpPr>
        <p:cxnSp>
          <p:nvCxnSpPr>
            <p:cNvPr id="64" name="Straight Arrow Connector 63"/>
            <p:cNvCxnSpPr/>
            <p:nvPr/>
          </p:nvCxnSpPr>
          <p:spPr>
            <a:xfrm>
              <a:off x="3779912" y="3212976"/>
              <a:ext cx="144016" cy="0"/>
            </a:xfrm>
            <a:prstGeom prst="straightConnector1">
              <a:avLst/>
            </a:prstGeom>
            <a:ln w="38100" cmpd="sng">
              <a:solidFill>
                <a:srgbClr val="7FD13B"/>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03848" y="3212976"/>
              <a:ext cx="576064" cy="0"/>
            </a:xfrm>
            <a:prstGeom prst="line">
              <a:avLst/>
            </a:prstGeom>
            <a:ln w="101600" cmpd="sng">
              <a:solidFill>
                <a:srgbClr val="7FD13B"/>
              </a:solidFill>
              <a:tailEnd type="none"/>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1487488" y="5301207"/>
            <a:ext cx="29523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Register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(n-bit address)</a:t>
            </a:r>
          </a:p>
        </p:txBody>
      </p:sp>
      <p:grpSp>
        <p:nvGrpSpPr>
          <p:cNvPr id="67" name="Group 66"/>
          <p:cNvGrpSpPr/>
          <p:nvPr/>
        </p:nvGrpSpPr>
        <p:grpSpPr>
          <a:xfrm>
            <a:off x="3791744" y="5589239"/>
            <a:ext cx="720080" cy="45719"/>
            <a:chOff x="3203848" y="3212976"/>
            <a:chExt cx="720080" cy="0"/>
          </a:xfrm>
        </p:grpSpPr>
        <p:cxnSp>
          <p:nvCxnSpPr>
            <p:cNvPr id="68" name="Straight Arrow Connector 67"/>
            <p:cNvCxnSpPr/>
            <p:nvPr/>
          </p:nvCxnSpPr>
          <p:spPr>
            <a:xfrm>
              <a:off x="3779912" y="3212976"/>
              <a:ext cx="144016" cy="0"/>
            </a:xfrm>
            <a:prstGeom prst="straightConnector1">
              <a:avLst/>
            </a:prstGeom>
            <a:ln w="38100" cmpd="sng">
              <a:solidFill>
                <a:srgbClr val="7FD13B"/>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203848" y="3212976"/>
              <a:ext cx="576064" cy="0"/>
            </a:xfrm>
            <a:prstGeom prst="line">
              <a:avLst/>
            </a:prstGeom>
            <a:ln w="101600" cmpd="sng">
              <a:solidFill>
                <a:srgbClr val="7FD13B"/>
              </a:solidFill>
              <a:tailEnd type="none"/>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7752184" y="4437111"/>
            <a:ext cx="1656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Value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Reg. A</a:t>
            </a:r>
          </a:p>
        </p:txBody>
      </p:sp>
      <p:grpSp>
        <p:nvGrpSpPr>
          <p:cNvPr id="76" name="Group 75"/>
          <p:cNvGrpSpPr/>
          <p:nvPr/>
        </p:nvGrpSpPr>
        <p:grpSpPr>
          <a:xfrm>
            <a:off x="7176120" y="4797151"/>
            <a:ext cx="720080" cy="45719"/>
            <a:chOff x="3203848" y="3212976"/>
            <a:chExt cx="720080" cy="0"/>
          </a:xfrm>
        </p:grpSpPr>
        <p:cxnSp>
          <p:nvCxnSpPr>
            <p:cNvPr id="77" name="Straight Arrow Connector 76"/>
            <p:cNvCxnSpPr/>
            <p:nvPr/>
          </p:nvCxnSpPr>
          <p:spPr>
            <a:xfrm>
              <a:off x="3779912" y="3212976"/>
              <a:ext cx="144016" cy="0"/>
            </a:xfrm>
            <a:prstGeom prst="straightConnector1">
              <a:avLst/>
            </a:prstGeom>
            <a:ln w="38100" cmpd="sng">
              <a:solidFill>
                <a:srgbClr val="7FD13B"/>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203848" y="3212976"/>
              <a:ext cx="576064" cy="0"/>
            </a:xfrm>
            <a:prstGeom prst="line">
              <a:avLst/>
            </a:prstGeom>
            <a:ln w="101600" cmpd="sng">
              <a:solidFill>
                <a:srgbClr val="7FD13B"/>
              </a:solidFill>
              <a:tailEnd type="none"/>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7680176" y="5301207"/>
            <a:ext cx="18722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Value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 Reg. B</a:t>
            </a:r>
          </a:p>
        </p:txBody>
      </p:sp>
      <p:grpSp>
        <p:nvGrpSpPr>
          <p:cNvPr id="80" name="Group 79"/>
          <p:cNvGrpSpPr/>
          <p:nvPr/>
        </p:nvGrpSpPr>
        <p:grpSpPr>
          <a:xfrm>
            <a:off x="7176120" y="5517232"/>
            <a:ext cx="720080" cy="45719"/>
            <a:chOff x="3203848" y="3212976"/>
            <a:chExt cx="720080" cy="0"/>
          </a:xfrm>
        </p:grpSpPr>
        <p:cxnSp>
          <p:nvCxnSpPr>
            <p:cNvPr id="81" name="Straight Arrow Connector 80"/>
            <p:cNvCxnSpPr/>
            <p:nvPr/>
          </p:nvCxnSpPr>
          <p:spPr>
            <a:xfrm>
              <a:off x="3779912" y="3212976"/>
              <a:ext cx="144016" cy="0"/>
            </a:xfrm>
            <a:prstGeom prst="straightConnector1">
              <a:avLst/>
            </a:prstGeom>
            <a:ln w="38100" cmpd="sng">
              <a:solidFill>
                <a:srgbClr val="7FD13B"/>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03848" y="3212976"/>
              <a:ext cx="576064" cy="0"/>
            </a:xfrm>
            <a:prstGeom prst="line">
              <a:avLst/>
            </a:prstGeom>
            <a:ln w="101600" cmpd="sng">
              <a:solidFill>
                <a:srgbClr val="7FD13B"/>
              </a:solidFill>
              <a:tailEnd type="none"/>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a:off x="4439816" y="5805262"/>
            <a:ext cx="28083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Courier New"/>
                <a:ea typeface="+mn-ea"/>
                <a:cs typeface="Courier New"/>
              </a:rPr>
              <a:t>Register File</a:t>
            </a:r>
          </a:p>
        </p:txBody>
      </p:sp>
      <p:sp>
        <p:nvSpPr>
          <p:cNvPr id="3" name="TextBox 2"/>
          <p:cNvSpPr txBox="1"/>
          <p:nvPr/>
        </p:nvSpPr>
        <p:spPr>
          <a:xfrm>
            <a:off x="7824192" y="1259466"/>
            <a:ext cx="4104456" cy="156966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Typical setup (MIPS):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Each register is 32-bit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There are 32 registers.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5-bit address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0892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10" fill="hold"/>
                                        <p:tgtEl>
                                          <p:spTgt spid="37"/>
                                        </p:tgtEl>
                                        <p:attrNameLst>
                                          <p:attrName>stroke.color</p:attrName>
                                        </p:attrNameLst>
                                      </p:cBhvr>
                                      <p:to>
                                        <a:srgbClr val="FFFF28"/>
                                      </p:to>
                                    </p:animClr>
                                    <p:set>
                                      <p:cBhvr>
                                        <p:cTn id="7" dur="10" fill="hold"/>
                                        <p:tgtEl>
                                          <p:spTgt spid="37"/>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Register File – Write Operation</a:t>
            </a:r>
            <a:endParaRPr lang="en-CA" sz="3600" dirty="0"/>
          </a:p>
        </p:txBody>
      </p:sp>
      <p:grpSp>
        <p:nvGrpSpPr>
          <p:cNvPr id="20" name="Group 19"/>
          <p:cNvGrpSpPr/>
          <p:nvPr/>
        </p:nvGrpSpPr>
        <p:grpSpPr>
          <a:xfrm>
            <a:off x="8904312" y="2143742"/>
            <a:ext cx="504056" cy="1296144"/>
            <a:chOff x="6516216" y="1772816"/>
            <a:chExt cx="504056" cy="1296144"/>
          </a:xfrm>
        </p:grpSpPr>
        <p:sp>
          <p:nvSpPr>
            <p:cNvPr id="9" name="Trapezoid 8"/>
            <p:cNvSpPr/>
            <p:nvPr/>
          </p:nvSpPr>
          <p:spPr>
            <a:xfrm rot="5400000">
              <a:off x="6120172" y="2168860"/>
              <a:ext cx="1296144" cy="504056"/>
            </a:xfrm>
            <a:prstGeom prst="trapezoid">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TextBox 9"/>
            <p:cNvSpPr txBox="1"/>
            <p:nvPr/>
          </p:nvSpPr>
          <p:spPr>
            <a:xfrm>
              <a:off x="6516216" y="1866310"/>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1" name="TextBox 10"/>
            <p:cNvSpPr txBox="1"/>
            <p:nvPr/>
          </p:nvSpPr>
          <p:spPr>
            <a:xfrm>
              <a:off x="6516216" y="2132856"/>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2" name="TextBox 11"/>
            <p:cNvSpPr txBox="1"/>
            <p:nvPr/>
          </p:nvSpPr>
          <p:spPr>
            <a:xfrm>
              <a:off x="6516216" y="2420888"/>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3" name="TextBox 12"/>
            <p:cNvSpPr txBox="1"/>
            <p:nvPr/>
          </p:nvSpPr>
          <p:spPr>
            <a:xfrm>
              <a:off x="6516216" y="2708920"/>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grpSp>
      <p:grpSp>
        <p:nvGrpSpPr>
          <p:cNvPr id="19" name="Group 18"/>
          <p:cNvGrpSpPr/>
          <p:nvPr/>
        </p:nvGrpSpPr>
        <p:grpSpPr>
          <a:xfrm>
            <a:off x="8904312" y="3655910"/>
            <a:ext cx="504056" cy="1296144"/>
            <a:chOff x="6516216" y="3356992"/>
            <a:chExt cx="504056" cy="1296144"/>
          </a:xfrm>
        </p:grpSpPr>
        <p:sp>
          <p:nvSpPr>
            <p:cNvPr id="14" name="Trapezoid 13"/>
            <p:cNvSpPr/>
            <p:nvPr/>
          </p:nvSpPr>
          <p:spPr>
            <a:xfrm rot="5400000">
              <a:off x="6120172" y="3753036"/>
              <a:ext cx="1296144" cy="504056"/>
            </a:xfrm>
            <a:prstGeom prst="trapezoid">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TextBox 14"/>
            <p:cNvSpPr txBox="1"/>
            <p:nvPr/>
          </p:nvSpPr>
          <p:spPr>
            <a:xfrm>
              <a:off x="6516216" y="3450486"/>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6" name="TextBox 15"/>
            <p:cNvSpPr txBox="1"/>
            <p:nvPr/>
          </p:nvSpPr>
          <p:spPr>
            <a:xfrm>
              <a:off x="6516216" y="3717032"/>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7" name="TextBox 16"/>
            <p:cNvSpPr txBox="1"/>
            <p:nvPr/>
          </p:nvSpPr>
          <p:spPr>
            <a:xfrm>
              <a:off x="6516216" y="4005064"/>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8" name="TextBox 17"/>
            <p:cNvSpPr txBox="1"/>
            <p:nvPr/>
          </p:nvSpPr>
          <p:spPr>
            <a:xfrm>
              <a:off x="6516216" y="4293096"/>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grpSp>
      <p:cxnSp>
        <p:nvCxnSpPr>
          <p:cNvPr id="21" name="Straight Arrow Connector 20"/>
          <p:cNvCxnSpPr/>
          <p:nvPr/>
        </p:nvCxnSpPr>
        <p:spPr>
          <a:xfrm>
            <a:off x="9408368" y="2719806"/>
            <a:ext cx="64008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408368" y="4231974"/>
            <a:ext cx="64008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011062" y="2533840"/>
            <a:ext cx="32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24" name="TextBox 23"/>
          <p:cNvSpPr txBox="1"/>
          <p:nvPr/>
        </p:nvSpPr>
        <p:spPr>
          <a:xfrm>
            <a:off x="10027976" y="4050202"/>
            <a:ext cx="32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B</a:t>
            </a:r>
            <a:endParaRPr kumimoji="0" lang="en-CA" sz="18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26" name="Elbow Connector 25"/>
          <p:cNvCxnSpPr>
            <a:stCxn id="4" idx="3"/>
            <a:endCxn id="10" idx="1"/>
          </p:cNvCxnSpPr>
          <p:nvPr/>
        </p:nvCxnSpPr>
        <p:spPr>
          <a:xfrm>
            <a:off x="6296070" y="2215751"/>
            <a:ext cx="2608243" cy="190763"/>
          </a:xfrm>
          <a:prstGeom prst="bentConnector3">
            <a:avLst>
              <a:gd name="adj1" fmla="val 27045"/>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6" idx="3"/>
            <a:endCxn id="11" idx="1"/>
          </p:cNvCxnSpPr>
          <p:nvPr/>
        </p:nvCxnSpPr>
        <p:spPr>
          <a:xfrm flipV="1">
            <a:off x="6296070" y="2673060"/>
            <a:ext cx="2608243" cy="334779"/>
          </a:xfrm>
          <a:prstGeom prst="bentConnector3">
            <a:avLst>
              <a:gd name="adj1" fmla="val 38731"/>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7" idx="3"/>
            <a:endCxn id="12" idx="1"/>
          </p:cNvCxnSpPr>
          <p:nvPr/>
        </p:nvCxnSpPr>
        <p:spPr>
          <a:xfrm flipV="1">
            <a:off x="6296070" y="2961092"/>
            <a:ext cx="2608243" cy="838835"/>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8" idx="3"/>
            <a:endCxn id="13" idx="1"/>
          </p:cNvCxnSpPr>
          <p:nvPr/>
        </p:nvCxnSpPr>
        <p:spPr>
          <a:xfrm flipV="1">
            <a:off x="6296070" y="3249124"/>
            <a:ext cx="2608243" cy="1342891"/>
          </a:xfrm>
          <a:prstGeom prst="bentConnector3">
            <a:avLst>
              <a:gd name="adj1" fmla="val 62103"/>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4" idx="3"/>
            <a:endCxn id="15" idx="1"/>
          </p:cNvCxnSpPr>
          <p:nvPr/>
        </p:nvCxnSpPr>
        <p:spPr>
          <a:xfrm>
            <a:off x="6296070" y="2215751"/>
            <a:ext cx="2608243" cy="1702931"/>
          </a:xfrm>
          <a:prstGeom prst="bentConnector3">
            <a:avLst>
              <a:gd name="adj1" fmla="val 26628"/>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6" idx="3"/>
            <a:endCxn id="16" idx="1"/>
          </p:cNvCxnSpPr>
          <p:nvPr/>
        </p:nvCxnSpPr>
        <p:spPr>
          <a:xfrm>
            <a:off x="6296070" y="3007839"/>
            <a:ext cx="2608243" cy="1177389"/>
          </a:xfrm>
          <a:prstGeom prst="bentConnector3">
            <a:avLst>
              <a:gd name="adj1" fmla="val 38731"/>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7" idx="3"/>
            <a:endCxn id="17" idx="1"/>
          </p:cNvCxnSpPr>
          <p:nvPr/>
        </p:nvCxnSpPr>
        <p:spPr>
          <a:xfrm>
            <a:off x="6296070" y="3799927"/>
            <a:ext cx="2608243" cy="673333"/>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8" idx="3"/>
            <a:endCxn id="18" idx="1"/>
          </p:cNvCxnSpPr>
          <p:nvPr/>
        </p:nvCxnSpPr>
        <p:spPr>
          <a:xfrm>
            <a:off x="6296070" y="4592015"/>
            <a:ext cx="2608243" cy="169277"/>
          </a:xfrm>
          <a:prstGeom prst="bentConnector3">
            <a:avLst>
              <a:gd name="adj1" fmla="val 62103"/>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rot="5400000">
            <a:off x="6960096" y="238153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4" name="Oval 53"/>
          <p:cNvSpPr/>
          <p:nvPr/>
        </p:nvSpPr>
        <p:spPr>
          <a:xfrm rot="5400000">
            <a:off x="7268756" y="2963150"/>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5" name="Oval 54"/>
          <p:cNvSpPr/>
          <p:nvPr/>
        </p:nvSpPr>
        <p:spPr>
          <a:xfrm rot="5400000">
            <a:off x="7557932" y="375523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6" name="Oval 55"/>
          <p:cNvSpPr/>
          <p:nvPr/>
        </p:nvSpPr>
        <p:spPr>
          <a:xfrm rot="5400000">
            <a:off x="7873284" y="455821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57" name="Straight Arrow Connector 56"/>
          <p:cNvCxnSpPr/>
          <p:nvPr/>
        </p:nvCxnSpPr>
        <p:spPr>
          <a:xfrm flipV="1">
            <a:off x="9192344" y="4880046"/>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720947" y="5240086"/>
            <a:ext cx="9893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B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select</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61" name="TextBox 60"/>
          <p:cNvSpPr txBox="1"/>
          <p:nvPr/>
        </p:nvSpPr>
        <p:spPr>
          <a:xfrm>
            <a:off x="8710061" y="1567678"/>
            <a:ext cx="9893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select</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62" name="Straight Arrow Connector 61"/>
          <p:cNvCxnSpPr/>
          <p:nvPr/>
        </p:nvCxnSpPr>
        <p:spPr>
          <a:xfrm>
            <a:off x="9192345" y="1855710"/>
            <a:ext cx="9369" cy="381526"/>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59897" y="1999726"/>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0</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 name="Rectangle 5"/>
          <p:cNvSpPr/>
          <p:nvPr/>
        </p:nvSpPr>
        <p:spPr>
          <a:xfrm>
            <a:off x="5159897" y="2791814"/>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1</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 name="Rectangle 6"/>
          <p:cNvSpPr/>
          <p:nvPr/>
        </p:nvSpPr>
        <p:spPr>
          <a:xfrm>
            <a:off x="5159897" y="3583902"/>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2</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8" name="Rectangle 7"/>
          <p:cNvSpPr/>
          <p:nvPr/>
        </p:nvSpPr>
        <p:spPr>
          <a:xfrm>
            <a:off x="5159897" y="4375990"/>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3</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81" name="Flowchart: Delay 80"/>
          <p:cNvSpPr/>
          <p:nvPr/>
        </p:nvSpPr>
        <p:spPr>
          <a:xfrm>
            <a:off x="4439816" y="2071734"/>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2" name="Straight Arrow Connector 81"/>
          <p:cNvCxnSpPr/>
          <p:nvPr/>
        </p:nvCxnSpPr>
        <p:spPr>
          <a:xfrm>
            <a:off x="4794136" y="2215750"/>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Flowchart: Delay 82"/>
          <p:cNvSpPr/>
          <p:nvPr/>
        </p:nvSpPr>
        <p:spPr>
          <a:xfrm>
            <a:off x="4439816" y="2863822"/>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4" name="Straight Arrow Connector 83"/>
          <p:cNvCxnSpPr/>
          <p:nvPr/>
        </p:nvCxnSpPr>
        <p:spPr>
          <a:xfrm>
            <a:off x="4794136" y="3007838"/>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Flowchart: Delay 84"/>
          <p:cNvSpPr/>
          <p:nvPr/>
        </p:nvSpPr>
        <p:spPr>
          <a:xfrm>
            <a:off x="4439816" y="3655910"/>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6" name="Straight Arrow Connector 85"/>
          <p:cNvCxnSpPr/>
          <p:nvPr/>
        </p:nvCxnSpPr>
        <p:spPr>
          <a:xfrm>
            <a:off x="4794136" y="3799926"/>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7" name="Flowchart: Delay 86"/>
          <p:cNvSpPr/>
          <p:nvPr/>
        </p:nvSpPr>
        <p:spPr>
          <a:xfrm>
            <a:off x="4439816" y="4447998"/>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8" name="Straight Arrow Connector 87"/>
          <p:cNvCxnSpPr/>
          <p:nvPr/>
        </p:nvCxnSpPr>
        <p:spPr>
          <a:xfrm>
            <a:off x="4794136" y="4592014"/>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77613" y="4297438"/>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0" name="TextBox 89"/>
          <p:cNvSpPr txBox="1"/>
          <p:nvPr/>
        </p:nvSpPr>
        <p:spPr>
          <a:xfrm>
            <a:off x="4675342" y="3494317"/>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1" name="TextBox 90"/>
          <p:cNvSpPr txBox="1"/>
          <p:nvPr/>
        </p:nvSpPr>
        <p:spPr>
          <a:xfrm>
            <a:off x="4675342" y="2713262"/>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2" name="TextBox 91"/>
          <p:cNvSpPr txBox="1"/>
          <p:nvPr/>
        </p:nvSpPr>
        <p:spPr>
          <a:xfrm>
            <a:off x="4675342" y="1921174"/>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67" name="Rectangle 66"/>
          <p:cNvSpPr/>
          <p:nvPr/>
        </p:nvSpPr>
        <p:spPr>
          <a:xfrm>
            <a:off x="3143672" y="5067606"/>
            <a:ext cx="1080120"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Decoder</a:t>
            </a:r>
            <a:endParaRPr kumimoji="0" lang="en-CA" sz="14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8" name="TextBox 67"/>
          <p:cNvSpPr txBox="1"/>
          <p:nvPr/>
        </p:nvSpPr>
        <p:spPr>
          <a:xfrm>
            <a:off x="3211643"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9" name="TextBox 68"/>
          <p:cNvSpPr txBox="1"/>
          <p:nvPr/>
        </p:nvSpPr>
        <p:spPr>
          <a:xfrm>
            <a:off x="3427667"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0" name="TextBox 69"/>
          <p:cNvSpPr txBox="1"/>
          <p:nvPr/>
        </p:nvSpPr>
        <p:spPr>
          <a:xfrm>
            <a:off x="3643691"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1" name="TextBox 70"/>
          <p:cNvSpPr txBox="1"/>
          <p:nvPr/>
        </p:nvSpPr>
        <p:spPr>
          <a:xfrm>
            <a:off x="3859715"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94" name="Shape 93"/>
          <p:cNvCxnSpPr/>
          <p:nvPr/>
        </p:nvCxnSpPr>
        <p:spPr>
          <a:xfrm rot="5400000" flipH="1" flipV="1">
            <a:off x="4016632" y="4646450"/>
            <a:ext cx="412303" cy="434067"/>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hape 95"/>
          <p:cNvCxnSpPr/>
          <p:nvPr/>
        </p:nvCxnSpPr>
        <p:spPr>
          <a:xfrm rot="5400000" flipH="1" flipV="1">
            <a:off x="3512576" y="4142394"/>
            <a:ext cx="1204391" cy="650091"/>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hape 97"/>
          <p:cNvCxnSpPr/>
          <p:nvPr/>
        </p:nvCxnSpPr>
        <p:spPr>
          <a:xfrm rot="5400000" flipH="1" flipV="1">
            <a:off x="3008520" y="3638338"/>
            <a:ext cx="1996479" cy="866115"/>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hape 99"/>
          <p:cNvCxnSpPr/>
          <p:nvPr/>
        </p:nvCxnSpPr>
        <p:spPr>
          <a:xfrm rot="5400000" flipH="1" flipV="1">
            <a:off x="2504464" y="3134282"/>
            <a:ext cx="2788567" cy="1082139"/>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4223792" y="1683230"/>
            <a:ext cx="0" cy="283464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47728" y="1434549"/>
            <a:ext cx="12073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 Enable</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104" name="Straight Connector 103"/>
          <p:cNvCxnSpPr/>
          <p:nvPr/>
        </p:nvCxnSpPr>
        <p:spPr>
          <a:xfrm>
            <a:off x="4212906" y="4520006"/>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12906" y="3727918"/>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12906" y="2935830"/>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12906" y="2143742"/>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rot="5400000">
            <a:off x="4189990" y="368856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1" name="Oval 110"/>
          <p:cNvSpPr/>
          <p:nvPr/>
        </p:nvSpPr>
        <p:spPr>
          <a:xfrm rot="5400000">
            <a:off x="4189990" y="2896480"/>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2" name="Oval 111"/>
          <p:cNvSpPr/>
          <p:nvPr/>
        </p:nvSpPr>
        <p:spPr>
          <a:xfrm rot="5400000">
            <a:off x="4195328" y="210439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3" name="TextBox 112"/>
          <p:cNvSpPr txBox="1"/>
          <p:nvPr/>
        </p:nvSpPr>
        <p:spPr>
          <a:xfrm>
            <a:off x="1991545" y="1711695"/>
            <a:ext cx="6142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115" name="Shape 114"/>
          <p:cNvCxnSpPr>
            <a:stCxn id="113" idx="3"/>
            <a:endCxn id="4" idx="0"/>
          </p:cNvCxnSpPr>
          <p:nvPr/>
        </p:nvCxnSpPr>
        <p:spPr>
          <a:xfrm>
            <a:off x="2605815" y="1865584"/>
            <a:ext cx="3122168" cy="134143"/>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hape 116"/>
          <p:cNvCxnSpPr/>
          <p:nvPr/>
        </p:nvCxnSpPr>
        <p:spPr>
          <a:xfrm>
            <a:off x="2927649" y="2575790"/>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hape 119"/>
          <p:cNvCxnSpPr/>
          <p:nvPr/>
        </p:nvCxnSpPr>
        <p:spPr>
          <a:xfrm>
            <a:off x="2927649" y="3367878"/>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hape 123"/>
          <p:cNvCxnSpPr/>
          <p:nvPr/>
        </p:nvCxnSpPr>
        <p:spPr>
          <a:xfrm>
            <a:off x="2927649" y="4159966"/>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2938534" y="1885338"/>
            <a:ext cx="0" cy="228600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rot="5400000">
            <a:off x="2904732" y="254618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28" name="Oval 127"/>
          <p:cNvSpPr/>
          <p:nvPr/>
        </p:nvSpPr>
        <p:spPr>
          <a:xfrm rot="5400000">
            <a:off x="2893846" y="3334076"/>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133" name="Straight Arrow Connector 132"/>
          <p:cNvCxnSpPr/>
          <p:nvPr/>
        </p:nvCxnSpPr>
        <p:spPr>
          <a:xfrm flipV="1">
            <a:off x="3697964" y="5516946"/>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3215680" y="5898758"/>
            <a:ext cx="10823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address</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62546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115"/>
                                        </p:tgtEl>
                                        <p:attrNameLst>
                                          <p:attrName>stroke.color</p:attrName>
                                        </p:attrNameLst>
                                      </p:cBhvr>
                                      <p:to>
                                        <a:srgbClr val="FFFF28"/>
                                      </p:to>
                                    </p:animClr>
                                    <p:set>
                                      <p:cBhvr>
                                        <p:cTn id="7" dur="10" fill="hold"/>
                                        <p:tgtEl>
                                          <p:spTgt spid="115"/>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 fill="hold"/>
                                        <p:tgtEl>
                                          <p:spTgt spid="126"/>
                                        </p:tgtEl>
                                        <p:attrNameLst>
                                          <p:attrName>stroke.color</p:attrName>
                                        </p:attrNameLst>
                                      </p:cBhvr>
                                      <p:to>
                                        <a:srgbClr val="FFFF28"/>
                                      </p:to>
                                    </p:animClr>
                                    <p:set>
                                      <p:cBhvr>
                                        <p:cTn id="10" dur="10" fill="hold"/>
                                        <p:tgtEl>
                                          <p:spTgt spid="126"/>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 fill="hold"/>
                                        <p:tgtEl>
                                          <p:spTgt spid="117"/>
                                        </p:tgtEl>
                                        <p:attrNameLst>
                                          <p:attrName>stroke.color</p:attrName>
                                        </p:attrNameLst>
                                      </p:cBhvr>
                                      <p:to>
                                        <a:srgbClr val="FFFF28"/>
                                      </p:to>
                                    </p:animClr>
                                    <p:set>
                                      <p:cBhvr>
                                        <p:cTn id="13" dur="10" fill="hold"/>
                                        <p:tgtEl>
                                          <p:spTgt spid="117"/>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100"/>
                                        </p:tgtEl>
                                        <p:attrNameLst>
                                          <p:attrName>stroke.color</p:attrName>
                                        </p:attrNameLst>
                                      </p:cBhvr>
                                      <p:to>
                                        <a:srgbClr val="FFFF28"/>
                                      </p:to>
                                    </p:animClr>
                                    <p:set>
                                      <p:cBhvr>
                                        <p:cTn id="16" dur="10" fill="hold"/>
                                        <p:tgtEl>
                                          <p:spTgt spid="100"/>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120"/>
                                        </p:tgtEl>
                                        <p:attrNameLst>
                                          <p:attrName>stroke.color</p:attrName>
                                        </p:attrNameLst>
                                      </p:cBhvr>
                                      <p:to>
                                        <a:srgbClr val="FFFF28"/>
                                      </p:to>
                                    </p:animClr>
                                    <p:set>
                                      <p:cBhvr>
                                        <p:cTn id="19" dur="10" fill="hold"/>
                                        <p:tgtEl>
                                          <p:spTgt spid="120"/>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98"/>
                                        </p:tgtEl>
                                        <p:attrNameLst>
                                          <p:attrName>stroke.color</p:attrName>
                                        </p:attrNameLst>
                                      </p:cBhvr>
                                      <p:to>
                                        <a:srgbClr val="FFFF28"/>
                                      </p:to>
                                    </p:animClr>
                                    <p:set>
                                      <p:cBhvr>
                                        <p:cTn id="22" dur="10" fill="hold"/>
                                        <p:tgtEl>
                                          <p:spTgt spid="98"/>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124"/>
                                        </p:tgtEl>
                                        <p:attrNameLst>
                                          <p:attrName>stroke.color</p:attrName>
                                        </p:attrNameLst>
                                      </p:cBhvr>
                                      <p:to>
                                        <a:srgbClr val="FFFF28"/>
                                      </p:to>
                                    </p:animClr>
                                    <p:set>
                                      <p:cBhvr>
                                        <p:cTn id="25" dur="10" fill="hold"/>
                                        <p:tgtEl>
                                          <p:spTgt spid="124"/>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 fill="hold"/>
                                        <p:tgtEl>
                                          <p:spTgt spid="94"/>
                                        </p:tgtEl>
                                        <p:attrNameLst>
                                          <p:attrName>stroke.color</p:attrName>
                                        </p:attrNameLst>
                                      </p:cBhvr>
                                      <p:to>
                                        <a:srgbClr val="FFFF28"/>
                                      </p:to>
                                    </p:animClr>
                                    <p:set>
                                      <p:cBhvr>
                                        <p:cTn id="28" dur="10" fill="hold"/>
                                        <p:tgtEl>
                                          <p:spTgt spid="94"/>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 fill="hold"/>
                                        <p:tgtEl>
                                          <p:spTgt spid="96"/>
                                        </p:tgtEl>
                                        <p:attrNameLst>
                                          <p:attrName>stroke.color</p:attrName>
                                        </p:attrNameLst>
                                      </p:cBhvr>
                                      <p:to>
                                        <a:srgbClr val="FFFF28"/>
                                      </p:to>
                                    </p:animClr>
                                    <p:set>
                                      <p:cBhvr>
                                        <p:cTn id="31" dur="10" fill="hold"/>
                                        <p:tgtEl>
                                          <p:spTgt spid="96"/>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 fill="hold"/>
                                        <p:tgtEl>
                                          <p:spTgt spid="86"/>
                                        </p:tgtEl>
                                        <p:attrNameLst>
                                          <p:attrName>stroke.color</p:attrName>
                                        </p:attrNameLst>
                                      </p:cBhvr>
                                      <p:to>
                                        <a:srgbClr val="FFFF28"/>
                                      </p:to>
                                    </p:animClr>
                                    <p:set>
                                      <p:cBhvr>
                                        <p:cTn id="34" dur="10" fill="hold"/>
                                        <p:tgtEl>
                                          <p:spTgt spid="86"/>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 fill="hold"/>
                                        <p:tgtEl>
                                          <p:spTgt spid="88"/>
                                        </p:tgtEl>
                                        <p:attrNameLst>
                                          <p:attrName>stroke.color</p:attrName>
                                        </p:attrNameLst>
                                      </p:cBhvr>
                                      <p:to>
                                        <a:srgbClr val="FFFF28"/>
                                      </p:to>
                                    </p:animClr>
                                    <p:set>
                                      <p:cBhvr>
                                        <p:cTn id="37" dur="10" fill="hold"/>
                                        <p:tgtEl>
                                          <p:spTgt spid="88"/>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 fill="hold"/>
                                        <p:tgtEl>
                                          <p:spTgt spid="84"/>
                                        </p:tgtEl>
                                        <p:attrNameLst>
                                          <p:attrName>stroke.color</p:attrName>
                                        </p:attrNameLst>
                                      </p:cBhvr>
                                      <p:to>
                                        <a:srgbClr val="FFFF28"/>
                                      </p:to>
                                    </p:animClr>
                                    <p:set>
                                      <p:cBhvr>
                                        <p:cTn id="40" dur="10" fill="hold"/>
                                        <p:tgtEl>
                                          <p:spTgt spid="84"/>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10" fill="hold"/>
                                        <p:tgtEl>
                                          <p:spTgt spid="82"/>
                                        </p:tgtEl>
                                        <p:attrNameLst>
                                          <p:attrName>stroke.color</p:attrName>
                                        </p:attrNameLst>
                                      </p:cBhvr>
                                      <p:to>
                                        <a:srgbClr val="FFFF28"/>
                                      </p:to>
                                    </p:animClr>
                                    <p:set>
                                      <p:cBhvr>
                                        <p:cTn id="43" dur="10" fill="hold"/>
                                        <p:tgtEl>
                                          <p:spTgt spid="82"/>
                                        </p:tgtEl>
                                        <p:attrNameLst>
                                          <p:attrName>stroke.on</p:attrName>
                                        </p:attrNameLst>
                                      </p:cBhvr>
                                      <p:to>
                                        <p:strVal val="true"/>
                                      </p:to>
                                    </p:set>
                                  </p:childTnLst>
                                </p:cTn>
                              </p:par>
                              <p:par>
                                <p:cTn id="44" presetID="7" presetClass="emph" presetSubtype="2" fill="hold" nodeType="withEffect">
                                  <p:stCondLst>
                                    <p:cond delay="0"/>
                                  </p:stCondLst>
                                  <p:childTnLst>
                                    <p:animClr clrSpc="rgb" dir="cw">
                                      <p:cBhvr>
                                        <p:cTn id="45" dur="10" fill="hold"/>
                                        <p:tgtEl>
                                          <p:spTgt spid="102"/>
                                        </p:tgtEl>
                                        <p:attrNameLst>
                                          <p:attrName>stroke.color</p:attrName>
                                        </p:attrNameLst>
                                      </p:cBhvr>
                                      <p:to>
                                        <a:srgbClr val="FFFF28"/>
                                      </p:to>
                                    </p:animClr>
                                    <p:set>
                                      <p:cBhvr>
                                        <p:cTn id="46" dur="10" fill="hold"/>
                                        <p:tgtEl>
                                          <p:spTgt spid="102"/>
                                        </p:tgtEl>
                                        <p:attrNameLst>
                                          <p:attrName>stroke.on</p:attrName>
                                        </p:attrNameLst>
                                      </p:cBhvr>
                                      <p:to>
                                        <p:strVal val="true"/>
                                      </p:to>
                                    </p:set>
                                  </p:childTnLst>
                                </p:cTn>
                              </p:par>
                              <p:par>
                                <p:cTn id="47" presetID="7" presetClass="emph" presetSubtype="2" fill="hold" nodeType="withEffect">
                                  <p:stCondLst>
                                    <p:cond delay="0"/>
                                  </p:stCondLst>
                                  <p:childTnLst>
                                    <p:animClr clrSpc="rgb" dir="cw">
                                      <p:cBhvr>
                                        <p:cTn id="48" dur="10" fill="hold"/>
                                        <p:tgtEl>
                                          <p:spTgt spid="133"/>
                                        </p:tgtEl>
                                        <p:attrNameLst>
                                          <p:attrName>stroke.color</p:attrName>
                                        </p:attrNameLst>
                                      </p:cBhvr>
                                      <p:to>
                                        <a:srgbClr val="FFFF28"/>
                                      </p:to>
                                    </p:animClr>
                                    <p:set>
                                      <p:cBhvr>
                                        <p:cTn id="49" dur="10" fill="hold"/>
                                        <p:tgtEl>
                                          <p:spTgt spid="133"/>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10" fill="hold"/>
                                        <p:tgtEl>
                                          <p:spTgt spid="4"/>
                                        </p:tgtEl>
                                        <p:attrNameLst>
                                          <p:attrName>stroke.color</p:attrName>
                                        </p:attrNameLst>
                                      </p:cBhvr>
                                      <p:to>
                                        <a:srgbClr val="FFFF28"/>
                                      </p:to>
                                    </p:animClr>
                                    <p:set>
                                      <p:cBhvr>
                                        <p:cTn id="52" dur="10" fill="hold"/>
                                        <p:tgtEl>
                                          <p:spTgt spid="4"/>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10" fill="hold"/>
                                        <p:tgtEl>
                                          <p:spTgt spid="6"/>
                                        </p:tgtEl>
                                        <p:attrNameLst>
                                          <p:attrName>stroke.color</p:attrName>
                                        </p:attrNameLst>
                                      </p:cBhvr>
                                      <p:to>
                                        <a:srgbClr val="FFFF28"/>
                                      </p:to>
                                    </p:animClr>
                                    <p:set>
                                      <p:cBhvr>
                                        <p:cTn id="55" dur="10" fill="hold"/>
                                        <p:tgtEl>
                                          <p:spTgt spid="6"/>
                                        </p:tgtEl>
                                        <p:attrNameLst>
                                          <p:attrName>stroke.on</p:attrName>
                                        </p:attrNameLst>
                                      </p:cBhvr>
                                      <p:to>
                                        <p:strVal val="true"/>
                                      </p:to>
                                    </p:set>
                                  </p:childTnLst>
                                </p:cTn>
                              </p:par>
                              <p:par>
                                <p:cTn id="56" presetID="7" presetClass="emph" presetSubtype="2" fill="hold" nodeType="withEffect">
                                  <p:stCondLst>
                                    <p:cond delay="0"/>
                                  </p:stCondLst>
                                  <p:childTnLst>
                                    <p:animClr clrSpc="rgb" dir="cw">
                                      <p:cBhvr>
                                        <p:cTn id="57" dur="10" fill="hold"/>
                                        <p:tgtEl>
                                          <p:spTgt spid="7"/>
                                        </p:tgtEl>
                                        <p:attrNameLst>
                                          <p:attrName>stroke.color</p:attrName>
                                        </p:attrNameLst>
                                      </p:cBhvr>
                                      <p:to>
                                        <a:srgbClr val="FFFF28"/>
                                      </p:to>
                                    </p:animClr>
                                    <p:set>
                                      <p:cBhvr>
                                        <p:cTn id="58" dur="10" fill="hold"/>
                                        <p:tgtEl>
                                          <p:spTgt spid="7"/>
                                        </p:tgtEl>
                                        <p:attrNameLst>
                                          <p:attrName>stroke.on</p:attrName>
                                        </p:attrNameLst>
                                      </p:cBhvr>
                                      <p:to>
                                        <p:strVal val="true"/>
                                      </p:to>
                                    </p:set>
                                  </p:childTnLst>
                                </p:cTn>
                              </p:par>
                              <p:par>
                                <p:cTn id="59" presetID="7" presetClass="emph" presetSubtype="2" fill="hold" nodeType="withEffect">
                                  <p:stCondLst>
                                    <p:cond delay="0"/>
                                  </p:stCondLst>
                                  <p:childTnLst>
                                    <p:animClr clrSpc="rgb" dir="cw">
                                      <p:cBhvr>
                                        <p:cTn id="60" dur="10" fill="hold"/>
                                        <p:tgtEl>
                                          <p:spTgt spid="8"/>
                                        </p:tgtEl>
                                        <p:attrNameLst>
                                          <p:attrName>stroke.color</p:attrName>
                                        </p:attrNameLst>
                                      </p:cBhvr>
                                      <p:to>
                                        <a:srgbClr val="FFFF28"/>
                                      </p:to>
                                    </p:animClr>
                                    <p:set>
                                      <p:cBhvr>
                                        <p:cTn id="61" dur="10" fill="hold"/>
                                        <p:tgtEl>
                                          <p:spTgt spid="8"/>
                                        </p:tgtEl>
                                        <p:attrNameLst>
                                          <p:attrName>stroke.on</p:attrName>
                                        </p:attrNameLst>
                                      </p:cBhvr>
                                      <p:to>
                                        <p:strVal val="true"/>
                                      </p:to>
                                    </p:set>
                                  </p:childTnLst>
                                </p:cTn>
                              </p:par>
                              <p:par>
                                <p:cTn id="62" presetID="7" presetClass="emph" presetSubtype="2" fill="hold" nodeType="withEffect">
                                  <p:stCondLst>
                                    <p:cond delay="0"/>
                                  </p:stCondLst>
                                  <p:childTnLst>
                                    <p:animClr clrSpc="rgb" dir="cw">
                                      <p:cBhvr>
                                        <p:cTn id="63" dur="2000" fill="hold"/>
                                        <p:tgtEl>
                                          <p:spTgt spid="67"/>
                                        </p:tgtEl>
                                        <p:attrNameLst>
                                          <p:attrName>stroke.color</p:attrName>
                                        </p:attrNameLst>
                                      </p:cBhvr>
                                      <p:to>
                                        <a:srgbClr val="FFFF28"/>
                                      </p:to>
                                    </p:animClr>
                                    <p:set>
                                      <p:cBhvr>
                                        <p:cTn id="64" dur="2000" fill="hold"/>
                                        <p:tgtEl>
                                          <p:spTgt spid="67"/>
                                        </p:tgtEl>
                                        <p:attrNameLst>
                                          <p:attrName>stroke.on</p:attrName>
                                        </p:attrNameLst>
                                      </p:cBhvr>
                                      <p:to>
                                        <p:strVal val="true"/>
                                      </p:to>
                                    </p:set>
                                  </p:childTnLst>
                                </p:cTn>
                              </p:par>
                              <p:par>
                                <p:cTn id="65" presetID="7" presetClass="emph" presetSubtype="2" fill="hold" nodeType="withEffect">
                                  <p:stCondLst>
                                    <p:cond delay="0"/>
                                  </p:stCondLst>
                                  <p:childTnLst>
                                    <p:animClr clrSpc="rgb" dir="cw">
                                      <p:cBhvr>
                                        <p:cTn id="66" dur="10" fill="hold"/>
                                        <p:tgtEl>
                                          <p:spTgt spid="87"/>
                                        </p:tgtEl>
                                        <p:attrNameLst>
                                          <p:attrName>stroke.color</p:attrName>
                                        </p:attrNameLst>
                                      </p:cBhvr>
                                      <p:to>
                                        <a:srgbClr val="FFFF28"/>
                                      </p:to>
                                    </p:animClr>
                                    <p:set>
                                      <p:cBhvr>
                                        <p:cTn id="67" dur="10" fill="hold"/>
                                        <p:tgtEl>
                                          <p:spTgt spid="87"/>
                                        </p:tgtEl>
                                        <p:attrNameLst>
                                          <p:attrName>stroke.on</p:attrName>
                                        </p:attrNameLst>
                                      </p:cBhvr>
                                      <p:to>
                                        <p:strVal val="true"/>
                                      </p:to>
                                    </p:set>
                                  </p:childTnLst>
                                </p:cTn>
                              </p:par>
                              <p:par>
                                <p:cTn id="68" presetID="7" presetClass="emph" presetSubtype="2" fill="hold" nodeType="withEffect">
                                  <p:stCondLst>
                                    <p:cond delay="0"/>
                                  </p:stCondLst>
                                  <p:childTnLst>
                                    <p:animClr clrSpc="rgb" dir="cw">
                                      <p:cBhvr>
                                        <p:cTn id="69" dur="10" fill="hold"/>
                                        <p:tgtEl>
                                          <p:spTgt spid="85"/>
                                        </p:tgtEl>
                                        <p:attrNameLst>
                                          <p:attrName>stroke.color</p:attrName>
                                        </p:attrNameLst>
                                      </p:cBhvr>
                                      <p:to>
                                        <a:srgbClr val="FFFF28"/>
                                      </p:to>
                                    </p:animClr>
                                    <p:set>
                                      <p:cBhvr>
                                        <p:cTn id="70" dur="10" fill="hold"/>
                                        <p:tgtEl>
                                          <p:spTgt spid="85"/>
                                        </p:tgtEl>
                                        <p:attrNameLst>
                                          <p:attrName>stroke.on</p:attrName>
                                        </p:attrNameLst>
                                      </p:cBhvr>
                                      <p:to>
                                        <p:strVal val="true"/>
                                      </p:to>
                                    </p:set>
                                  </p:childTnLst>
                                </p:cTn>
                              </p:par>
                              <p:par>
                                <p:cTn id="71" presetID="7" presetClass="emph" presetSubtype="2" fill="hold" nodeType="withEffect">
                                  <p:stCondLst>
                                    <p:cond delay="0"/>
                                  </p:stCondLst>
                                  <p:childTnLst>
                                    <p:animClr clrSpc="rgb" dir="cw">
                                      <p:cBhvr>
                                        <p:cTn id="72" dur="10" fill="hold"/>
                                        <p:tgtEl>
                                          <p:spTgt spid="83"/>
                                        </p:tgtEl>
                                        <p:attrNameLst>
                                          <p:attrName>stroke.color</p:attrName>
                                        </p:attrNameLst>
                                      </p:cBhvr>
                                      <p:to>
                                        <a:srgbClr val="FFFF28"/>
                                      </p:to>
                                    </p:animClr>
                                    <p:set>
                                      <p:cBhvr>
                                        <p:cTn id="73" dur="10" fill="hold"/>
                                        <p:tgtEl>
                                          <p:spTgt spid="83"/>
                                        </p:tgtEl>
                                        <p:attrNameLst>
                                          <p:attrName>stroke.on</p:attrName>
                                        </p:attrNameLst>
                                      </p:cBhvr>
                                      <p:to>
                                        <p:strVal val="true"/>
                                      </p:to>
                                    </p:set>
                                  </p:childTnLst>
                                </p:cTn>
                              </p:par>
                              <p:par>
                                <p:cTn id="74" presetID="7" presetClass="emph" presetSubtype="2" fill="hold" nodeType="withEffect">
                                  <p:stCondLst>
                                    <p:cond delay="0"/>
                                  </p:stCondLst>
                                  <p:childTnLst>
                                    <p:animClr clrSpc="rgb" dir="cw">
                                      <p:cBhvr>
                                        <p:cTn id="75" dur="10" fill="hold"/>
                                        <p:tgtEl>
                                          <p:spTgt spid="81"/>
                                        </p:tgtEl>
                                        <p:attrNameLst>
                                          <p:attrName>stroke.color</p:attrName>
                                        </p:attrNameLst>
                                      </p:cBhvr>
                                      <p:to>
                                        <a:srgbClr val="FFFF28"/>
                                      </p:to>
                                    </p:animClr>
                                    <p:set>
                                      <p:cBhvr>
                                        <p:cTn id="76" dur="10" fill="hold"/>
                                        <p:tgtEl>
                                          <p:spTgt spid="81"/>
                                        </p:tgtEl>
                                        <p:attrNameLst>
                                          <p:attrName>stroke.on</p:attrName>
                                        </p:attrNameLst>
                                      </p:cBhvr>
                                      <p:to>
                                        <p:strVal val="true"/>
                                      </p:to>
                                    </p:set>
                                  </p:childTnLst>
                                </p:cTn>
                              </p:par>
                              <p:par>
                                <p:cTn id="77" presetID="7" presetClass="emph" presetSubtype="2" fill="hold" nodeType="withEffect">
                                  <p:stCondLst>
                                    <p:cond delay="0"/>
                                  </p:stCondLst>
                                  <p:childTnLst>
                                    <p:animClr clrSpc="rgb" dir="cw">
                                      <p:cBhvr>
                                        <p:cTn id="78" dur="10" fill="hold"/>
                                        <p:tgtEl>
                                          <p:spTgt spid="112"/>
                                        </p:tgtEl>
                                        <p:attrNameLst>
                                          <p:attrName>stroke.color</p:attrName>
                                        </p:attrNameLst>
                                      </p:cBhvr>
                                      <p:to>
                                        <a:srgbClr val="FFFF28"/>
                                      </p:to>
                                    </p:animClr>
                                    <p:set>
                                      <p:cBhvr>
                                        <p:cTn id="79" dur="10" fill="hold"/>
                                        <p:tgtEl>
                                          <p:spTgt spid="112"/>
                                        </p:tgtEl>
                                        <p:attrNameLst>
                                          <p:attrName>stroke.on</p:attrName>
                                        </p:attrNameLst>
                                      </p:cBhvr>
                                      <p:to>
                                        <p:strVal val="true"/>
                                      </p:to>
                                    </p:set>
                                  </p:childTnLst>
                                </p:cTn>
                              </p:par>
                              <p:par>
                                <p:cTn id="80" presetID="7" presetClass="emph" presetSubtype="2" fill="hold" nodeType="withEffect">
                                  <p:stCondLst>
                                    <p:cond delay="0"/>
                                  </p:stCondLst>
                                  <p:childTnLst>
                                    <p:animClr clrSpc="rgb" dir="cw">
                                      <p:cBhvr>
                                        <p:cTn id="81" dur="10" fill="hold"/>
                                        <p:tgtEl>
                                          <p:spTgt spid="111"/>
                                        </p:tgtEl>
                                        <p:attrNameLst>
                                          <p:attrName>stroke.color</p:attrName>
                                        </p:attrNameLst>
                                      </p:cBhvr>
                                      <p:to>
                                        <a:srgbClr val="FFFF28"/>
                                      </p:to>
                                    </p:animClr>
                                    <p:set>
                                      <p:cBhvr>
                                        <p:cTn id="82" dur="10" fill="hold"/>
                                        <p:tgtEl>
                                          <p:spTgt spid="111"/>
                                        </p:tgtEl>
                                        <p:attrNameLst>
                                          <p:attrName>stroke.on</p:attrName>
                                        </p:attrNameLst>
                                      </p:cBhvr>
                                      <p:to>
                                        <p:strVal val="true"/>
                                      </p:to>
                                    </p:set>
                                  </p:childTnLst>
                                </p:cTn>
                              </p:par>
                              <p:par>
                                <p:cTn id="83" presetID="7" presetClass="emph" presetSubtype="2" fill="hold" nodeType="withEffect">
                                  <p:stCondLst>
                                    <p:cond delay="0"/>
                                  </p:stCondLst>
                                  <p:childTnLst>
                                    <p:animClr clrSpc="rgb" dir="cw">
                                      <p:cBhvr>
                                        <p:cTn id="84" dur="10" fill="hold"/>
                                        <p:tgtEl>
                                          <p:spTgt spid="110"/>
                                        </p:tgtEl>
                                        <p:attrNameLst>
                                          <p:attrName>stroke.color</p:attrName>
                                        </p:attrNameLst>
                                      </p:cBhvr>
                                      <p:to>
                                        <a:srgbClr val="FFFF28"/>
                                      </p:to>
                                    </p:animClr>
                                    <p:set>
                                      <p:cBhvr>
                                        <p:cTn id="85" dur="10" fill="hold"/>
                                        <p:tgtEl>
                                          <p:spTgt spid="110"/>
                                        </p:tgtEl>
                                        <p:attrNameLst>
                                          <p:attrName>stroke.on</p:attrName>
                                        </p:attrNameLst>
                                      </p:cBhvr>
                                      <p:to>
                                        <p:strVal val="true"/>
                                      </p:to>
                                    </p:set>
                                  </p:childTnLst>
                                </p:cTn>
                              </p:par>
                              <p:par>
                                <p:cTn id="86" presetID="7" presetClass="emph" presetSubtype="2" fill="hold" nodeType="withEffect">
                                  <p:stCondLst>
                                    <p:cond delay="0"/>
                                  </p:stCondLst>
                                  <p:childTnLst>
                                    <p:animClr clrSpc="rgb" dir="cw">
                                      <p:cBhvr>
                                        <p:cTn id="87" dur="10" fill="hold"/>
                                        <p:tgtEl>
                                          <p:spTgt spid="104"/>
                                        </p:tgtEl>
                                        <p:attrNameLst>
                                          <p:attrName>stroke.color</p:attrName>
                                        </p:attrNameLst>
                                      </p:cBhvr>
                                      <p:to>
                                        <a:srgbClr val="FFFF28"/>
                                      </p:to>
                                    </p:animClr>
                                    <p:set>
                                      <p:cBhvr>
                                        <p:cTn id="88" dur="10" fill="hold"/>
                                        <p:tgtEl>
                                          <p:spTgt spid="104"/>
                                        </p:tgtEl>
                                        <p:attrNameLst>
                                          <p:attrName>stroke.on</p:attrName>
                                        </p:attrNameLst>
                                      </p:cBhvr>
                                      <p:to>
                                        <p:strVal val="true"/>
                                      </p:to>
                                    </p:set>
                                  </p:childTnLst>
                                </p:cTn>
                              </p:par>
                              <p:par>
                                <p:cTn id="89" presetID="7" presetClass="emph" presetSubtype="2" fill="hold" nodeType="withEffect">
                                  <p:stCondLst>
                                    <p:cond delay="0"/>
                                  </p:stCondLst>
                                  <p:childTnLst>
                                    <p:animClr clrSpc="rgb" dir="cw">
                                      <p:cBhvr>
                                        <p:cTn id="90" dur="10" fill="hold"/>
                                        <p:tgtEl>
                                          <p:spTgt spid="108"/>
                                        </p:tgtEl>
                                        <p:attrNameLst>
                                          <p:attrName>stroke.color</p:attrName>
                                        </p:attrNameLst>
                                      </p:cBhvr>
                                      <p:to>
                                        <a:srgbClr val="FFFF28"/>
                                      </p:to>
                                    </p:animClr>
                                    <p:set>
                                      <p:cBhvr>
                                        <p:cTn id="91" dur="10" fill="hold"/>
                                        <p:tgtEl>
                                          <p:spTgt spid="108"/>
                                        </p:tgtEl>
                                        <p:attrNameLst>
                                          <p:attrName>stroke.on</p:attrName>
                                        </p:attrNameLst>
                                      </p:cBhvr>
                                      <p:to>
                                        <p:strVal val="true"/>
                                      </p:to>
                                    </p:set>
                                  </p:childTnLst>
                                </p:cTn>
                              </p:par>
                              <p:par>
                                <p:cTn id="92" presetID="7" presetClass="emph" presetSubtype="2" fill="hold" nodeType="withEffect">
                                  <p:stCondLst>
                                    <p:cond delay="0"/>
                                  </p:stCondLst>
                                  <p:childTnLst>
                                    <p:animClr clrSpc="rgb" dir="cw">
                                      <p:cBhvr>
                                        <p:cTn id="93" dur="10" fill="hold"/>
                                        <p:tgtEl>
                                          <p:spTgt spid="109"/>
                                        </p:tgtEl>
                                        <p:attrNameLst>
                                          <p:attrName>stroke.color</p:attrName>
                                        </p:attrNameLst>
                                      </p:cBhvr>
                                      <p:to>
                                        <a:srgbClr val="FFFF28"/>
                                      </p:to>
                                    </p:animClr>
                                    <p:set>
                                      <p:cBhvr>
                                        <p:cTn id="94" dur="10" fill="hold"/>
                                        <p:tgtEl>
                                          <p:spTgt spid="109"/>
                                        </p:tgtEl>
                                        <p:attrNameLst>
                                          <p:attrName>stroke.on</p:attrName>
                                        </p:attrNameLst>
                                      </p:cBhvr>
                                      <p:to>
                                        <p:strVal val="true"/>
                                      </p:to>
                                    </p:set>
                                  </p:childTnLst>
                                </p:cTn>
                              </p:par>
                              <p:par>
                                <p:cTn id="95" presetID="7" presetClass="emph" presetSubtype="2" fill="hold" nodeType="withEffect">
                                  <p:stCondLst>
                                    <p:cond delay="0"/>
                                  </p:stCondLst>
                                  <p:childTnLst>
                                    <p:animClr clrSpc="rgb" dir="cw">
                                      <p:cBhvr>
                                        <p:cTn id="96" dur="10" fill="hold"/>
                                        <p:tgtEl>
                                          <p:spTgt spid="107"/>
                                        </p:tgtEl>
                                        <p:attrNameLst>
                                          <p:attrName>stroke.color</p:attrName>
                                        </p:attrNameLst>
                                      </p:cBhvr>
                                      <p:to>
                                        <a:srgbClr val="FFFF28"/>
                                      </p:to>
                                    </p:animClr>
                                    <p:set>
                                      <p:cBhvr>
                                        <p:cTn id="97" dur="10" fill="hold"/>
                                        <p:tgtEl>
                                          <p:spTgt spid="107"/>
                                        </p:tgtEl>
                                        <p:attrNameLst>
                                          <p:attrName>stroke.on</p:attrName>
                                        </p:attrNameLst>
                                      </p:cBhvr>
                                      <p:to>
                                        <p:strVal val="true"/>
                                      </p:to>
                                    </p:set>
                                  </p:childTnLst>
                                </p:cTn>
                              </p:par>
                              <p:par>
                                <p:cTn id="98" presetID="7" presetClass="emph" presetSubtype="2" fill="hold" nodeType="withEffect">
                                  <p:stCondLst>
                                    <p:cond delay="0"/>
                                  </p:stCondLst>
                                  <p:childTnLst>
                                    <p:animClr clrSpc="rgb" dir="cw">
                                      <p:cBhvr>
                                        <p:cTn id="99" dur="10" fill="hold"/>
                                        <p:tgtEl>
                                          <p:spTgt spid="127"/>
                                        </p:tgtEl>
                                        <p:attrNameLst>
                                          <p:attrName>stroke.color</p:attrName>
                                        </p:attrNameLst>
                                      </p:cBhvr>
                                      <p:to>
                                        <a:srgbClr val="FFFF28"/>
                                      </p:to>
                                    </p:animClr>
                                    <p:set>
                                      <p:cBhvr>
                                        <p:cTn id="100" dur="10" fill="hold"/>
                                        <p:tgtEl>
                                          <p:spTgt spid="127"/>
                                        </p:tgtEl>
                                        <p:attrNameLst>
                                          <p:attrName>stroke.on</p:attrName>
                                        </p:attrNameLst>
                                      </p:cBhvr>
                                      <p:to>
                                        <p:strVal val="true"/>
                                      </p:to>
                                    </p:set>
                                  </p:childTnLst>
                                </p:cTn>
                              </p:par>
                              <p:par>
                                <p:cTn id="101" presetID="7" presetClass="emph" presetSubtype="2" fill="hold" nodeType="withEffect">
                                  <p:stCondLst>
                                    <p:cond delay="0"/>
                                  </p:stCondLst>
                                  <p:childTnLst>
                                    <p:animClr clrSpc="rgb" dir="cw">
                                      <p:cBhvr>
                                        <p:cTn id="102" dur="10" fill="hold"/>
                                        <p:tgtEl>
                                          <p:spTgt spid="128"/>
                                        </p:tgtEl>
                                        <p:attrNameLst>
                                          <p:attrName>stroke.color</p:attrName>
                                        </p:attrNameLst>
                                      </p:cBhvr>
                                      <p:to>
                                        <a:srgbClr val="FFFF28"/>
                                      </p:to>
                                    </p:animClr>
                                    <p:set>
                                      <p:cBhvr>
                                        <p:cTn id="103" dur="10" fill="hold"/>
                                        <p:tgtEl>
                                          <p:spTgt spid="12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207568" y="2708920"/>
            <a:ext cx="7128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CSCB58 Week 8</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Register File – Read Operation</a:t>
            </a:r>
            <a:endParaRPr lang="en-CA" sz="3600" dirty="0"/>
          </a:p>
        </p:txBody>
      </p:sp>
      <p:sp>
        <p:nvSpPr>
          <p:cNvPr id="9" name="Trapezoid 8"/>
          <p:cNvSpPr/>
          <p:nvPr/>
        </p:nvSpPr>
        <p:spPr>
          <a:xfrm rot="5400000">
            <a:off x="8508268" y="2539786"/>
            <a:ext cx="1296144" cy="504056"/>
          </a:xfrm>
          <a:prstGeom prst="trapezoid">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TextBox 9"/>
          <p:cNvSpPr txBox="1"/>
          <p:nvPr/>
        </p:nvSpPr>
        <p:spPr>
          <a:xfrm>
            <a:off x="8904312" y="2237236"/>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1" name="TextBox 10"/>
          <p:cNvSpPr txBox="1"/>
          <p:nvPr/>
        </p:nvSpPr>
        <p:spPr>
          <a:xfrm>
            <a:off x="8904312" y="2503782"/>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2" name="TextBox 11"/>
          <p:cNvSpPr txBox="1"/>
          <p:nvPr/>
        </p:nvSpPr>
        <p:spPr>
          <a:xfrm>
            <a:off x="8904312" y="2791814"/>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3" name="TextBox 12"/>
          <p:cNvSpPr txBox="1"/>
          <p:nvPr/>
        </p:nvSpPr>
        <p:spPr>
          <a:xfrm>
            <a:off x="8904312" y="3079846"/>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4" name="Trapezoid 13"/>
          <p:cNvSpPr/>
          <p:nvPr/>
        </p:nvSpPr>
        <p:spPr>
          <a:xfrm rot="5400000">
            <a:off x="8508268" y="4051954"/>
            <a:ext cx="1296144" cy="504056"/>
          </a:xfrm>
          <a:prstGeom prst="trapezoid">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TextBox 14"/>
          <p:cNvSpPr txBox="1"/>
          <p:nvPr/>
        </p:nvSpPr>
        <p:spPr>
          <a:xfrm>
            <a:off x="8904312" y="3749404"/>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6" name="TextBox 15"/>
          <p:cNvSpPr txBox="1"/>
          <p:nvPr/>
        </p:nvSpPr>
        <p:spPr>
          <a:xfrm>
            <a:off x="8904312" y="4015950"/>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7" name="TextBox 16"/>
          <p:cNvSpPr txBox="1"/>
          <p:nvPr/>
        </p:nvSpPr>
        <p:spPr>
          <a:xfrm>
            <a:off x="8904312" y="4303982"/>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18" name="TextBox 17"/>
          <p:cNvSpPr txBox="1"/>
          <p:nvPr/>
        </p:nvSpPr>
        <p:spPr>
          <a:xfrm>
            <a:off x="8904312" y="4592014"/>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21" name="Straight Arrow Connector 20"/>
          <p:cNvCxnSpPr/>
          <p:nvPr/>
        </p:nvCxnSpPr>
        <p:spPr>
          <a:xfrm>
            <a:off x="9408368" y="2719806"/>
            <a:ext cx="64008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408368" y="4231974"/>
            <a:ext cx="64008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011062" y="2533840"/>
            <a:ext cx="32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24" name="TextBox 23"/>
          <p:cNvSpPr txBox="1"/>
          <p:nvPr/>
        </p:nvSpPr>
        <p:spPr>
          <a:xfrm>
            <a:off x="10027976" y="4050202"/>
            <a:ext cx="32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B</a:t>
            </a:r>
            <a:endParaRPr kumimoji="0" lang="en-CA" sz="18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26" name="Elbow Connector 25"/>
          <p:cNvCxnSpPr>
            <a:stCxn id="4" idx="3"/>
            <a:endCxn id="10" idx="1"/>
          </p:cNvCxnSpPr>
          <p:nvPr/>
        </p:nvCxnSpPr>
        <p:spPr>
          <a:xfrm>
            <a:off x="6296070" y="2215751"/>
            <a:ext cx="2608243" cy="190763"/>
          </a:xfrm>
          <a:prstGeom prst="bentConnector3">
            <a:avLst>
              <a:gd name="adj1" fmla="val 27045"/>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6" idx="3"/>
            <a:endCxn id="11" idx="1"/>
          </p:cNvCxnSpPr>
          <p:nvPr/>
        </p:nvCxnSpPr>
        <p:spPr>
          <a:xfrm flipV="1">
            <a:off x="6296070" y="2673060"/>
            <a:ext cx="2608243" cy="334779"/>
          </a:xfrm>
          <a:prstGeom prst="bentConnector3">
            <a:avLst>
              <a:gd name="adj1" fmla="val 38731"/>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7" idx="3"/>
            <a:endCxn id="12" idx="1"/>
          </p:cNvCxnSpPr>
          <p:nvPr/>
        </p:nvCxnSpPr>
        <p:spPr>
          <a:xfrm flipV="1">
            <a:off x="6296070" y="2961092"/>
            <a:ext cx="2608243" cy="838835"/>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8" idx="3"/>
            <a:endCxn id="13" idx="1"/>
          </p:cNvCxnSpPr>
          <p:nvPr/>
        </p:nvCxnSpPr>
        <p:spPr>
          <a:xfrm flipV="1">
            <a:off x="6296070" y="3249124"/>
            <a:ext cx="2608243" cy="1342891"/>
          </a:xfrm>
          <a:prstGeom prst="bentConnector3">
            <a:avLst>
              <a:gd name="adj1" fmla="val 62103"/>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4" idx="3"/>
            <a:endCxn id="15" idx="1"/>
          </p:cNvCxnSpPr>
          <p:nvPr/>
        </p:nvCxnSpPr>
        <p:spPr>
          <a:xfrm>
            <a:off x="6296070" y="2215751"/>
            <a:ext cx="2608243" cy="1702931"/>
          </a:xfrm>
          <a:prstGeom prst="bentConnector3">
            <a:avLst>
              <a:gd name="adj1" fmla="val 26628"/>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6" idx="3"/>
            <a:endCxn id="16" idx="1"/>
          </p:cNvCxnSpPr>
          <p:nvPr/>
        </p:nvCxnSpPr>
        <p:spPr>
          <a:xfrm>
            <a:off x="6296070" y="3007839"/>
            <a:ext cx="2608243" cy="1177389"/>
          </a:xfrm>
          <a:prstGeom prst="bentConnector3">
            <a:avLst>
              <a:gd name="adj1" fmla="val 38731"/>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7" idx="3"/>
            <a:endCxn id="17" idx="1"/>
          </p:cNvCxnSpPr>
          <p:nvPr/>
        </p:nvCxnSpPr>
        <p:spPr>
          <a:xfrm>
            <a:off x="6296070" y="3799927"/>
            <a:ext cx="2608243" cy="673333"/>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8" idx="3"/>
            <a:endCxn id="18" idx="1"/>
          </p:cNvCxnSpPr>
          <p:nvPr/>
        </p:nvCxnSpPr>
        <p:spPr>
          <a:xfrm>
            <a:off x="6296070" y="4592015"/>
            <a:ext cx="2608243" cy="169277"/>
          </a:xfrm>
          <a:prstGeom prst="bentConnector3">
            <a:avLst>
              <a:gd name="adj1" fmla="val 62103"/>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rot="5400000">
            <a:off x="6960096" y="238153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4" name="Oval 53"/>
          <p:cNvSpPr/>
          <p:nvPr/>
        </p:nvSpPr>
        <p:spPr>
          <a:xfrm rot="5400000">
            <a:off x="7268756" y="2963150"/>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5" name="Oval 54"/>
          <p:cNvSpPr/>
          <p:nvPr/>
        </p:nvSpPr>
        <p:spPr>
          <a:xfrm rot="5400000">
            <a:off x="7557932" y="375523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6" name="Oval 55"/>
          <p:cNvSpPr/>
          <p:nvPr/>
        </p:nvSpPr>
        <p:spPr>
          <a:xfrm rot="5400000">
            <a:off x="7873284" y="455821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57" name="Straight Arrow Connector 56"/>
          <p:cNvCxnSpPr/>
          <p:nvPr/>
        </p:nvCxnSpPr>
        <p:spPr>
          <a:xfrm flipV="1">
            <a:off x="9192344" y="4880046"/>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720947" y="5240086"/>
            <a:ext cx="9893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B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select</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61" name="TextBox 60"/>
          <p:cNvSpPr txBox="1"/>
          <p:nvPr/>
        </p:nvSpPr>
        <p:spPr>
          <a:xfrm>
            <a:off x="8710061" y="1567678"/>
            <a:ext cx="9893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select</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62" name="Straight Arrow Connector 61"/>
          <p:cNvCxnSpPr/>
          <p:nvPr/>
        </p:nvCxnSpPr>
        <p:spPr>
          <a:xfrm>
            <a:off x="9192345" y="1855710"/>
            <a:ext cx="9369" cy="381526"/>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59897" y="1999726"/>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0</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 name="Rectangle 5"/>
          <p:cNvSpPr/>
          <p:nvPr/>
        </p:nvSpPr>
        <p:spPr>
          <a:xfrm>
            <a:off x="5159897" y="2791814"/>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1</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 name="Rectangle 6"/>
          <p:cNvSpPr/>
          <p:nvPr/>
        </p:nvSpPr>
        <p:spPr>
          <a:xfrm>
            <a:off x="5159897" y="3583902"/>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2</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8" name="Rectangle 7"/>
          <p:cNvSpPr/>
          <p:nvPr/>
        </p:nvSpPr>
        <p:spPr>
          <a:xfrm>
            <a:off x="5159897" y="4375990"/>
            <a:ext cx="1136173"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a:t>
            </a:r>
            <a:r>
              <a:rPr kumimoji="0" lang="en-US"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3</a:t>
            </a:r>
            <a:endParaRPr kumimoji="0" lang="en-CA" sz="18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81" name="Flowchart: Delay 80"/>
          <p:cNvSpPr/>
          <p:nvPr/>
        </p:nvSpPr>
        <p:spPr>
          <a:xfrm>
            <a:off x="4439816" y="2071734"/>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2" name="Straight Arrow Connector 81"/>
          <p:cNvCxnSpPr/>
          <p:nvPr/>
        </p:nvCxnSpPr>
        <p:spPr>
          <a:xfrm>
            <a:off x="4794136" y="2215750"/>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Flowchart: Delay 82"/>
          <p:cNvSpPr/>
          <p:nvPr/>
        </p:nvSpPr>
        <p:spPr>
          <a:xfrm>
            <a:off x="4439816" y="2863822"/>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4" name="Straight Arrow Connector 83"/>
          <p:cNvCxnSpPr/>
          <p:nvPr/>
        </p:nvCxnSpPr>
        <p:spPr>
          <a:xfrm>
            <a:off x="4794136" y="3007838"/>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Flowchart: Delay 84"/>
          <p:cNvSpPr/>
          <p:nvPr/>
        </p:nvSpPr>
        <p:spPr>
          <a:xfrm>
            <a:off x="4439816" y="3655910"/>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6" name="Straight Arrow Connector 85"/>
          <p:cNvCxnSpPr/>
          <p:nvPr/>
        </p:nvCxnSpPr>
        <p:spPr>
          <a:xfrm>
            <a:off x="4794136" y="3799926"/>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7" name="Flowchart: Delay 86"/>
          <p:cNvSpPr/>
          <p:nvPr/>
        </p:nvSpPr>
        <p:spPr>
          <a:xfrm>
            <a:off x="4439816" y="4447998"/>
            <a:ext cx="360040" cy="288032"/>
          </a:xfrm>
          <a:prstGeom prst="flowChartDelay">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8" name="Straight Arrow Connector 87"/>
          <p:cNvCxnSpPr/>
          <p:nvPr/>
        </p:nvCxnSpPr>
        <p:spPr>
          <a:xfrm>
            <a:off x="4794136" y="4592014"/>
            <a:ext cx="3657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77613" y="4297438"/>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0" name="TextBox 89"/>
          <p:cNvSpPr txBox="1"/>
          <p:nvPr/>
        </p:nvSpPr>
        <p:spPr>
          <a:xfrm>
            <a:off x="4675342" y="3494317"/>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1" name="TextBox 90"/>
          <p:cNvSpPr txBox="1"/>
          <p:nvPr/>
        </p:nvSpPr>
        <p:spPr>
          <a:xfrm>
            <a:off x="4675342" y="2713262"/>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2" name="TextBox 91"/>
          <p:cNvSpPr txBox="1"/>
          <p:nvPr/>
        </p:nvSpPr>
        <p:spPr>
          <a:xfrm>
            <a:off x="4675342" y="1921174"/>
            <a:ext cx="556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67" name="Rectangle 66"/>
          <p:cNvSpPr/>
          <p:nvPr/>
        </p:nvSpPr>
        <p:spPr>
          <a:xfrm>
            <a:off x="3143672" y="5067606"/>
            <a:ext cx="1080120" cy="43204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Decoder</a:t>
            </a:r>
            <a:endParaRPr kumimoji="0" lang="en-CA" sz="14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8" name="TextBox 67"/>
          <p:cNvSpPr txBox="1"/>
          <p:nvPr/>
        </p:nvSpPr>
        <p:spPr>
          <a:xfrm>
            <a:off x="3211643"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0</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69" name="TextBox 68"/>
          <p:cNvSpPr txBox="1"/>
          <p:nvPr/>
        </p:nvSpPr>
        <p:spPr>
          <a:xfrm>
            <a:off x="3427667"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0" name="TextBox 69"/>
          <p:cNvSpPr txBox="1"/>
          <p:nvPr/>
        </p:nvSpPr>
        <p:spPr>
          <a:xfrm>
            <a:off x="3643691"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2</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71" name="TextBox 70"/>
          <p:cNvSpPr txBox="1"/>
          <p:nvPr/>
        </p:nvSpPr>
        <p:spPr>
          <a:xfrm>
            <a:off x="3859715" y="5047862"/>
            <a:ext cx="2920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3</a:t>
            </a:r>
            <a:endParaRPr kumimoji="0" lang="en-CA" sz="14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94" name="Shape 93"/>
          <p:cNvCxnSpPr/>
          <p:nvPr/>
        </p:nvCxnSpPr>
        <p:spPr>
          <a:xfrm rot="5400000" flipH="1" flipV="1">
            <a:off x="4016632" y="4646450"/>
            <a:ext cx="412303" cy="434067"/>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hape 95"/>
          <p:cNvCxnSpPr/>
          <p:nvPr/>
        </p:nvCxnSpPr>
        <p:spPr>
          <a:xfrm rot="5400000" flipH="1" flipV="1">
            <a:off x="3512576" y="4142394"/>
            <a:ext cx="1204391" cy="650091"/>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hape 97"/>
          <p:cNvCxnSpPr/>
          <p:nvPr/>
        </p:nvCxnSpPr>
        <p:spPr>
          <a:xfrm rot="5400000" flipH="1" flipV="1">
            <a:off x="3008520" y="3638338"/>
            <a:ext cx="1996479" cy="866115"/>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hape 99"/>
          <p:cNvCxnSpPr/>
          <p:nvPr/>
        </p:nvCxnSpPr>
        <p:spPr>
          <a:xfrm rot="5400000" flipH="1" flipV="1">
            <a:off x="2504464" y="3134282"/>
            <a:ext cx="2788567" cy="1082139"/>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4223792" y="1683230"/>
            <a:ext cx="0" cy="283464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47728" y="1434549"/>
            <a:ext cx="12073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Load Enable</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104" name="Straight Connector 103"/>
          <p:cNvCxnSpPr/>
          <p:nvPr/>
        </p:nvCxnSpPr>
        <p:spPr>
          <a:xfrm>
            <a:off x="4212906" y="4520006"/>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12906" y="3727918"/>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12906" y="2935830"/>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12906" y="2143742"/>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rot="5400000">
            <a:off x="4189990" y="3688568"/>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1" name="Oval 110"/>
          <p:cNvSpPr/>
          <p:nvPr/>
        </p:nvSpPr>
        <p:spPr>
          <a:xfrm rot="5400000">
            <a:off x="4189990" y="2896480"/>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2" name="Oval 111"/>
          <p:cNvSpPr/>
          <p:nvPr/>
        </p:nvSpPr>
        <p:spPr>
          <a:xfrm rot="5400000">
            <a:off x="4195328" y="210439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3" name="TextBox 112"/>
          <p:cNvSpPr txBox="1"/>
          <p:nvPr/>
        </p:nvSpPr>
        <p:spPr>
          <a:xfrm>
            <a:off x="1991545" y="1711695"/>
            <a:ext cx="6142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115" name="Shape 114"/>
          <p:cNvCxnSpPr>
            <a:stCxn id="113" idx="3"/>
            <a:endCxn id="4" idx="0"/>
          </p:cNvCxnSpPr>
          <p:nvPr/>
        </p:nvCxnSpPr>
        <p:spPr>
          <a:xfrm>
            <a:off x="2605815" y="1865584"/>
            <a:ext cx="3122168" cy="134143"/>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hape 116"/>
          <p:cNvCxnSpPr/>
          <p:nvPr/>
        </p:nvCxnSpPr>
        <p:spPr>
          <a:xfrm>
            <a:off x="2927649" y="2575790"/>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hape 119"/>
          <p:cNvCxnSpPr/>
          <p:nvPr/>
        </p:nvCxnSpPr>
        <p:spPr>
          <a:xfrm>
            <a:off x="2927649" y="3367878"/>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hape 123"/>
          <p:cNvCxnSpPr/>
          <p:nvPr/>
        </p:nvCxnSpPr>
        <p:spPr>
          <a:xfrm>
            <a:off x="2927649" y="4159966"/>
            <a:ext cx="2800335" cy="216024"/>
          </a:xfrm>
          <a:prstGeom prst="bentConnector2">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2938534" y="1885338"/>
            <a:ext cx="0" cy="228600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rot="5400000">
            <a:off x="2904732" y="2546182"/>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28" name="Oval 127"/>
          <p:cNvSpPr/>
          <p:nvPr/>
        </p:nvSpPr>
        <p:spPr>
          <a:xfrm rot="5400000">
            <a:off x="2893846" y="3334076"/>
            <a:ext cx="73152" cy="73152"/>
          </a:xfrm>
          <a:prstGeom prst="ellipse">
            <a:avLst/>
          </a:prstGeom>
          <a:solidFill>
            <a:schemeClr val="tx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133" name="Straight Arrow Connector 132"/>
          <p:cNvCxnSpPr/>
          <p:nvPr/>
        </p:nvCxnSpPr>
        <p:spPr>
          <a:xfrm flipV="1">
            <a:off x="3697964" y="5516946"/>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3215680" y="5898758"/>
            <a:ext cx="10823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 </a:t>
            </a:r>
            <a:r>
              <a:rPr kumimoji="0" lang="en-US" sz="1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address</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66089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9"/>
                                        </p:tgtEl>
                                        <p:attrNameLst>
                                          <p:attrName>stroke.color</p:attrName>
                                        </p:attrNameLst>
                                      </p:cBhvr>
                                      <p:to>
                                        <a:srgbClr val="FFFF28"/>
                                      </p:to>
                                    </p:animClr>
                                    <p:set>
                                      <p:cBhvr>
                                        <p:cTn id="7" dur="10" fill="hold"/>
                                        <p:tgtEl>
                                          <p:spTgt spid="9"/>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 fill="hold"/>
                                        <p:tgtEl>
                                          <p:spTgt spid="14"/>
                                        </p:tgtEl>
                                        <p:attrNameLst>
                                          <p:attrName>stroke.color</p:attrName>
                                        </p:attrNameLst>
                                      </p:cBhvr>
                                      <p:to>
                                        <a:srgbClr val="FFFF28"/>
                                      </p:to>
                                    </p:animClr>
                                    <p:set>
                                      <p:cBhvr>
                                        <p:cTn id="10" dur="10" fill="hold"/>
                                        <p:tgtEl>
                                          <p:spTgt spid="1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 fill="hold"/>
                                        <p:tgtEl>
                                          <p:spTgt spid="21"/>
                                        </p:tgtEl>
                                        <p:attrNameLst>
                                          <p:attrName>stroke.color</p:attrName>
                                        </p:attrNameLst>
                                      </p:cBhvr>
                                      <p:to>
                                        <a:srgbClr val="FFFF28"/>
                                      </p:to>
                                    </p:animClr>
                                    <p:set>
                                      <p:cBhvr>
                                        <p:cTn id="13" dur="10" fill="hold"/>
                                        <p:tgtEl>
                                          <p:spTgt spid="21"/>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22"/>
                                        </p:tgtEl>
                                        <p:attrNameLst>
                                          <p:attrName>stroke.color</p:attrName>
                                        </p:attrNameLst>
                                      </p:cBhvr>
                                      <p:to>
                                        <a:srgbClr val="FFFF28"/>
                                      </p:to>
                                    </p:animClr>
                                    <p:set>
                                      <p:cBhvr>
                                        <p:cTn id="16" dur="1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26"/>
                                        </p:tgtEl>
                                        <p:attrNameLst>
                                          <p:attrName>stroke.color</p:attrName>
                                        </p:attrNameLst>
                                      </p:cBhvr>
                                      <p:to>
                                        <a:srgbClr val="FFFF28"/>
                                      </p:to>
                                    </p:animClr>
                                    <p:set>
                                      <p:cBhvr>
                                        <p:cTn id="19" dur="10" fill="hold"/>
                                        <p:tgtEl>
                                          <p:spTgt spid="26"/>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28"/>
                                        </p:tgtEl>
                                        <p:attrNameLst>
                                          <p:attrName>stroke.color</p:attrName>
                                        </p:attrNameLst>
                                      </p:cBhvr>
                                      <p:to>
                                        <a:srgbClr val="FFFF28"/>
                                      </p:to>
                                    </p:animClr>
                                    <p:set>
                                      <p:cBhvr>
                                        <p:cTn id="22" dur="10" fill="hold"/>
                                        <p:tgtEl>
                                          <p:spTgt spid="28"/>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30"/>
                                        </p:tgtEl>
                                        <p:attrNameLst>
                                          <p:attrName>stroke.color</p:attrName>
                                        </p:attrNameLst>
                                      </p:cBhvr>
                                      <p:to>
                                        <a:srgbClr val="FFFF28"/>
                                      </p:to>
                                    </p:animClr>
                                    <p:set>
                                      <p:cBhvr>
                                        <p:cTn id="25" dur="10" fill="hold"/>
                                        <p:tgtEl>
                                          <p:spTgt spid="30"/>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 fill="hold"/>
                                        <p:tgtEl>
                                          <p:spTgt spid="34"/>
                                        </p:tgtEl>
                                        <p:attrNameLst>
                                          <p:attrName>stroke.color</p:attrName>
                                        </p:attrNameLst>
                                      </p:cBhvr>
                                      <p:to>
                                        <a:srgbClr val="FFFF28"/>
                                      </p:to>
                                    </p:animClr>
                                    <p:set>
                                      <p:cBhvr>
                                        <p:cTn id="28" dur="10" fill="hold"/>
                                        <p:tgtEl>
                                          <p:spTgt spid="34"/>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 fill="hold"/>
                                        <p:tgtEl>
                                          <p:spTgt spid="37"/>
                                        </p:tgtEl>
                                        <p:attrNameLst>
                                          <p:attrName>stroke.color</p:attrName>
                                        </p:attrNameLst>
                                      </p:cBhvr>
                                      <p:to>
                                        <a:srgbClr val="FFFF28"/>
                                      </p:to>
                                    </p:animClr>
                                    <p:set>
                                      <p:cBhvr>
                                        <p:cTn id="31" dur="10" fill="hold"/>
                                        <p:tgtEl>
                                          <p:spTgt spid="37"/>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 fill="hold"/>
                                        <p:tgtEl>
                                          <p:spTgt spid="44"/>
                                        </p:tgtEl>
                                        <p:attrNameLst>
                                          <p:attrName>stroke.color</p:attrName>
                                        </p:attrNameLst>
                                      </p:cBhvr>
                                      <p:to>
                                        <a:srgbClr val="FFFF28"/>
                                      </p:to>
                                    </p:animClr>
                                    <p:set>
                                      <p:cBhvr>
                                        <p:cTn id="34" dur="10" fill="hold"/>
                                        <p:tgtEl>
                                          <p:spTgt spid="44"/>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 fill="hold"/>
                                        <p:tgtEl>
                                          <p:spTgt spid="47"/>
                                        </p:tgtEl>
                                        <p:attrNameLst>
                                          <p:attrName>stroke.color</p:attrName>
                                        </p:attrNameLst>
                                      </p:cBhvr>
                                      <p:to>
                                        <a:srgbClr val="FFFF28"/>
                                      </p:to>
                                    </p:animClr>
                                    <p:set>
                                      <p:cBhvr>
                                        <p:cTn id="37" dur="10" fill="hold"/>
                                        <p:tgtEl>
                                          <p:spTgt spid="47"/>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 fill="hold"/>
                                        <p:tgtEl>
                                          <p:spTgt spid="51"/>
                                        </p:tgtEl>
                                        <p:attrNameLst>
                                          <p:attrName>stroke.color</p:attrName>
                                        </p:attrNameLst>
                                      </p:cBhvr>
                                      <p:to>
                                        <a:srgbClr val="FFFF28"/>
                                      </p:to>
                                    </p:animClr>
                                    <p:set>
                                      <p:cBhvr>
                                        <p:cTn id="40" dur="10" fill="hold"/>
                                        <p:tgtEl>
                                          <p:spTgt spid="51"/>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10" fill="hold"/>
                                        <p:tgtEl>
                                          <p:spTgt spid="53"/>
                                        </p:tgtEl>
                                        <p:attrNameLst>
                                          <p:attrName>stroke.color</p:attrName>
                                        </p:attrNameLst>
                                      </p:cBhvr>
                                      <p:to>
                                        <a:srgbClr val="FFFF28"/>
                                      </p:to>
                                    </p:animClr>
                                    <p:set>
                                      <p:cBhvr>
                                        <p:cTn id="43" dur="10" fill="hold"/>
                                        <p:tgtEl>
                                          <p:spTgt spid="53"/>
                                        </p:tgtEl>
                                        <p:attrNameLst>
                                          <p:attrName>stroke.on</p:attrName>
                                        </p:attrNameLst>
                                      </p:cBhvr>
                                      <p:to>
                                        <p:strVal val="true"/>
                                      </p:to>
                                    </p:set>
                                  </p:childTnLst>
                                </p:cTn>
                              </p:par>
                              <p:par>
                                <p:cTn id="44" presetID="7" presetClass="emph" presetSubtype="2" fill="hold" nodeType="withEffect">
                                  <p:stCondLst>
                                    <p:cond delay="0"/>
                                  </p:stCondLst>
                                  <p:childTnLst>
                                    <p:animClr clrSpc="rgb" dir="cw">
                                      <p:cBhvr>
                                        <p:cTn id="45" dur="10" fill="hold"/>
                                        <p:tgtEl>
                                          <p:spTgt spid="54"/>
                                        </p:tgtEl>
                                        <p:attrNameLst>
                                          <p:attrName>stroke.color</p:attrName>
                                        </p:attrNameLst>
                                      </p:cBhvr>
                                      <p:to>
                                        <a:srgbClr val="FFFF28"/>
                                      </p:to>
                                    </p:animClr>
                                    <p:set>
                                      <p:cBhvr>
                                        <p:cTn id="46" dur="10" fill="hold"/>
                                        <p:tgtEl>
                                          <p:spTgt spid="54"/>
                                        </p:tgtEl>
                                        <p:attrNameLst>
                                          <p:attrName>stroke.on</p:attrName>
                                        </p:attrNameLst>
                                      </p:cBhvr>
                                      <p:to>
                                        <p:strVal val="true"/>
                                      </p:to>
                                    </p:set>
                                  </p:childTnLst>
                                </p:cTn>
                              </p:par>
                              <p:par>
                                <p:cTn id="47" presetID="7" presetClass="emph" presetSubtype="2" fill="hold" nodeType="withEffect">
                                  <p:stCondLst>
                                    <p:cond delay="0"/>
                                  </p:stCondLst>
                                  <p:childTnLst>
                                    <p:animClr clrSpc="rgb" dir="cw">
                                      <p:cBhvr>
                                        <p:cTn id="48" dur="10" fill="hold"/>
                                        <p:tgtEl>
                                          <p:spTgt spid="55"/>
                                        </p:tgtEl>
                                        <p:attrNameLst>
                                          <p:attrName>stroke.color</p:attrName>
                                        </p:attrNameLst>
                                      </p:cBhvr>
                                      <p:to>
                                        <a:srgbClr val="FFFF28"/>
                                      </p:to>
                                    </p:animClr>
                                    <p:set>
                                      <p:cBhvr>
                                        <p:cTn id="49" dur="10" fill="hold"/>
                                        <p:tgtEl>
                                          <p:spTgt spid="55"/>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10" fill="hold"/>
                                        <p:tgtEl>
                                          <p:spTgt spid="56"/>
                                        </p:tgtEl>
                                        <p:attrNameLst>
                                          <p:attrName>stroke.color</p:attrName>
                                        </p:attrNameLst>
                                      </p:cBhvr>
                                      <p:to>
                                        <a:srgbClr val="FFFF28"/>
                                      </p:to>
                                    </p:animClr>
                                    <p:set>
                                      <p:cBhvr>
                                        <p:cTn id="52" dur="10" fill="hold"/>
                                        <p:tgtEl>
                                          <p:spTgt spid="56"/>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10" fill="hold"/>
                                        <p:tgtEl>
                                          <p:spTgt spid="57"/>
                                        </p:tgtEl>
                                        <p:attrNameLst>
                                          <p:attrName>stroke.color</p:attrName>
                                        </p:attrNameLst>
                                      </p:cBhvr>
                                      <p:to>
                                        <a:srgbClr val="FFFF28"/>
                                      </p:to>
                                    </p:animClr>
                                    <p:set>
                                      <p:cBhvr>
                                        <p:cTn id="55" dur="10" fill="hold"/>
                                        <p:tgtEl>
                                          <p:spTgt spid="57"/>
                                        </p:tgtEl>
                                        <p:attrNameLst>
                                          <p:attrName>stroke.on</p:attrName>
                                        </p:attrNameLst>
                                      </p:cBhvr>
                                      <p:to>
                                        <p:strVal val="true"/>
                                      </p:to>
                                    </p:set>
                                  </p:childTnLst>
                                </p:cTn>
                              </p:par>
                              <p:par>
                                <p:cTn id="56" presetID="7" presetClass="emph" presetSubtype="2" fill="hold" nodeType="withEffect">
                                  <p:stCondLst>
                                    <p:cond delay="0"/>
                                  </p:stCondLst>
                                  <p:childTnLst>
                                    <p:animClr clrSpc="rgb" dir="cw">
                                      <p:cBhvr>
                                        <p:cTn id="57" dur="10" fill="hold"/>
                                        <p:tgtEl>
                                          <p:spTgt spid="62"/>
                                        </p:tgtEl>
                                        <p:attrNameLst>
                                          <p:attrName>stroke.color</p:attrName>
                                        </p:attrNameLst>
                                      </p:cBhvr>
                                      <p:to>
                                        <a:srgbClr val="FFFF28"/>
                                      </p:to>
                                    </p:animClr>
                                    <p:set>
                                      <p:cBhvr>
                                        <p:cTn id="58" dur="10" fill="hold"/>
                                        <p:tgtEl>
                                          <p:spTgt spid="62"/>
                                        </p:tgtEl>
                                        <p:attrNameLst>
                                          <p:attrName>stroke.on</p:attrName>
                                        </p:attrNameLst>
                                      </p:cBhvr>
                                      <p:to>
                                        <p:strVal val="true"/>
                                      </p:to>
                                    </p:set>
                                  </p:childTnLst>
                                </p:cTn>
                              </p:par>
                              <p:par>
                                <p:cTn id="59" presetID="7" presetClass="emph" presetSubtype="2" fill="hold" nodeType="withEffect">
                                  <p:stCondLst>
                                    <p:cond delay="0"/>
                                  </p:stCondLst>
                                  <p:childTnLst>
                                    <p:animClr clrSpc="rgb" dir="cw">
                                      <p:cBhvr>
                                        <p:cTn id="60" dur="10" fill="hold"/>
                                        <p:tgtEl>
                                          <p:spTgt spid="4"/>
                                        </p:tgtEl>
                                        <p:attrNameLst>
                                          <p:attrName>stroke.color</p:attrName>
                                        </p:attrNameLst>
                                      </p:cBhvr>
                                      <p:to>
                                        <a:srgbClr val="FFFF28"/>
                                      </p:to>
                                    </p:animClr>
                                    <p:set>
                                      <p:cBhvr>
                                        <p:cTn id="61" dur="10" fill="hold"/>
                                        <p:tgtEl>
                                          <p:spTgt spid="4"/>
                                        </p:tgtEl>
                                        <p:attrNameLst>
                                          <p:attrName>stroke.on</p:attrName>
                                        </p:attrNameLst>
                                      </p:cBhvr>
                                      <p:to>
                                        <p:strVal val="true"/>
                                      </p:to>
                                    </p:set>
                                  </p:childTnLst>
                                </p:cTn>
                              </p:par>
                              <p:par>
                                <p:cTn id="62" presetID="7" presetClass="emph" presetSubtype="2" fill="hold" nodeType="withEffect">
                                  <p:stCondLst>
                                    <p:cond delay="0"/>
                                  </p:stCondLst>
                                  <p:childTnLst>
                                    <p:animClr clrSpc="rgb" dir="cw">
                                      <p:cBhvr>
                                        <p:cTn id="63" dur="10" fill="hold"/>
                                        <p:tgtEl>
                                          <p:spTgt spid="6"/>
                                        </p:tgtEl>
                                        <p:attrNameLst>
                                          <p:attrName>stroke.color</p:attrName>
                                        </p:attrNameLst>
                                      </p:cBhvr>
                                      <p:to>
                                        <a:srgbClr val="FFFF28"/>
                                      </p:to>
                                    </p:animClr>
                                    <p:set>
                                      <p:cBhvr>
                                        <p:cTn id="64" dur="10" fill="hold"/>
                                        <p:tgtEl>
                                          <p:spTgt spid="6"/>
                                        </p:tgtEl>
                                        <p:attrNameLst>
                                          <p:attrName>stroke.on</p:attrName>
                                        </p:attrNameLst>
                                      </p:cBhvr>
                                      <p:to>
                                        <p:strVal val="true"/>
                                      </p:to>
                                    </p:set>
                                  </p:childTnLst>
                                </p:cTn>
                              </p:par>
                              <p:par>
                                <p:cTn id="65" presetID="7" presetClass="emph" presetSubtype="2" fill="hold" nodeType="withEffect">
                                  <p:stCondLst>
                                    <p:cond delay="0"/>
                                  </p:stCondLst>
                                  <p:childTnLst>
                                    <p:animClr clrSpc="rgb" dir="cw">
                                      <p:cBhvr>
                                        <p:cTn id="66" dur="10" fill="hold"/>
                                        <p:tgtEl>
                                          <p:spTgt spid="7"/>
                                        </p:tgtEl>
                                        <p:attrNameLst>
                                          <p:attrName>stroke.color</p:attrName>
                                        </p:attrNameLst>
                                      </p:cBhvr>
                                      <p:to>
                                        <a:srgbClr val="FFFF28"/>
                                      </p:to>
                                    </p:animClr>
                                    <p:set>
                                      <p:cBhvr>
                                        <p:cTn id="67" dur="10" fill="hold"/>
                                        <p:tgtEl>
                                          <p:spTgt spid="7"/>
                                        </p:tgtEl>
                                        <p:attrNameLst>
                                          <p:attrName>stroke.on</p:attrName>
                                        </p:attrNameLst>
                                      </p:cBhvr>
                                      <p:to>
                                        <p:strVal val="true"/>
                                      </p:to>
                                    </p:set>
                                  </p:childTnLst>
                                </p:cTn>
                              </p:par>
                              <p:par>
                                <p:cTn id="68" presetID="7" presetClass="emph" presetSubtype="2" fill="hold" nodeType="withEffect">
                                  <p:stCondLst>
                                    <p:cond delay="0"/>
                                  </p:stCondLst>
                                  <p:childTnLst>
                                    <p:animClr clrSpc="rgb" dir="cw">
                                      <p:cBhvr>
                                        <p:cTn id="69" dur="10" fill="hold"/>
                                        <p:tgtEl>
                                          <p:spTgt spid="8"/>
                                        </p:tgtEl>
                                        <p:attrNameLst>
                                          <p:attrName>stroke.color</p:attrName>
                                        </p:attrNameLst>
                                      </p:cBhvr>
                                      <p:to>
                                        <a:srgbClr val="FFFF28"/>
                                      </p:to>
                                    </p:animClr>
                                    <p:set>
                                      <p:cBhvr>
                                        <p:cTn id="70" dur="1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584" y="1700808"/>
            <a:ext cx="5544616" cy="914400"/>
          </a:xfrm>
        </p:spPr>
        <p:txBody>
          <a:bodyPr/>
          <a:lstStyle/>
          <a:p>
            <a:r>
              <a:rPr lang="en-CA" dirty="0">
                <a:latin typeface="+mn-lt"/>
              </a:rPr>
              <a:t>The main memory</a:t>
            </a:r>
          </a:p>
        </p:txBody>
      </p:sp>
      <p:sp>
        <p:nvSpPr>
          <p:cNvPr id="3" name="TextBox 2"/>
          <p:cNvSpPr txBox="1"/>
          <p:nvPr/>
        </p:nvSpPr>
        <p:spPr>
          <a:xfrm>
            <a:off x="2351584" y="3068961"/>
            <a:ext cx="6696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An array of memory units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6374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Electronic Memory</a:t>
            </a:r>
            <a:endParaRPr lang="en-CA" dirty="0"/>
          </a:p>
        </p:txBody>
      </p:sp>
      <p:sp>
        <p:nvSpPr>
          <p:cNvPr id="4" name="Content Placeholder 3"/>
          <p:cNvSpPr>
            <a:spLocks noGrp="1"/>
          </p:cNvSpPr>
          <p:nvPr>
            <p:ph idx="1"/>
          </p:nvPr>
        </p:nvSpPr>
        <p:spPr>
          <a:xfrm>
            <a:off x="2438400" y="1484784"/>
            <a:ext cx="7772400" cy="4726760"/>
          </a:xfrm>
        </p:spPr>
        <p:txBody>
          <a:bodyPr/>
          <a:lstStyle/>
          <a:p>
            <a:r>
              <a:rPr lang="en-US" dirty="0"/>
              <a:t>Like register files, main memory is made up of a decoder and rows of memory units.</a:t>
            </a:r>
            <a:endParaRPr lang="en-CA" dirty="0"/>
          </a:p>
        </p:txBody>
      </p:sp>
      <p:grpSp>
        <p:nvGrpSpPr>
          <p:cNvPr id="44" name="Group 43"/>
          <p:cNvGrpSpPr/>
          <p:nvPr/>
        </p:nvGrpSpPr>
        <p:grpSpPr>
          <a:xfrm>
            <a:off x="1935349" y="2780928"/>
            <a:ext cx="8233673" cy="3567742"/>
            <a:chOff x="411348" y="2924944"/>
            <a:chExt cx="8233673" cy="3567742"/>
          </a:xfrm>
        </p:grpSpPr>
        <p:sp>
          <p:nvSpPr>
            <p:cNvPr id="5" name="Rectangle 4"/>
            <p:cNvSpPr/>
            <p:nvPr/>
          </p:nvSpPr>
          <p:spPr>
            <a:xfrm>
              <a:off x="5188637" y="292494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Row 0</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6" name="Rectangle 5"/>
            <p:cNvSpPr/>
            <p:nvPr/>
          </p:nvSpPr>
          <p:spPr>
            <a:xfrm>
              <a:off x="5188637" y="328498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Row 1</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7" name="Rectangle 6"/>
            <p:cNvSpPr/>
            <p:nvPr/>
          </p:nvSpPr>
          <p:spPr>
            <a:xfrm>
              <a:off x="5188637" y="364502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Row 2</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8" name="Rectangle 7"/>
            <p:cNvSpPr/>
            <p:nvPr/>
          </p:nvSpPr>
          <p:spPr>
            <a:xfrm>
              <a:off x="5188637" y="400506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Row 3</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9" name="Rectangle 8"/>
            <p:cNvSpPr/>
            <p:nvPr/>
          </p:nvSpPr>
          <p:spPr>
            <a:xfrm>
              <a:off x="5188637" y="436510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0" name="Rectangle 9"/>
            <p:cNvSpPr/>
            <p:nvPr/>
          </p:nvSpPr>
          <p:spPr>
            <a:xfrm>
              <a:off x="5188637" y="4725144"/>
              <a:ext cx="3312368" cy="360040"/>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Row 2</a:t>
              </a:r>
              <a:r>
                <a:rPr kumimoji="0" lang="en-US" sz="1800" b="1" i="0" u="none" strike="noStrike" kern="1200" cap="none" spc="0" normalizeH="0" baseline="30000" noProof="0" dirty="0">
                  <a:ln>
                    <a:noFill/>
                  </a:ln>
                  <a:solidFill>
                    <a:prstClr val="white"/>
                  </a:solidFill>
                  <a:effectLst/>
                  <a:uLnTx/>
                  <a:uFillTx/>
                  <a:latin typeface="Courier New" pitchFamily="49" charset="0"/>
                  <a:ea typeface="+mn-ea"/>
                  <a:cs typeface="Courier New" pitchFamily="49" charset="0"/>
                </a:rPr>
                <a:t>m</a:t>
              </a:r>
              <a:r>
                <a:rPr kumimoji="0" lang="en-US"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-1</a:t>
              </a:r>
              <a:endParaRPr kumimoji="0" lang="en-CA" sz="18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1" name="Rectangle 10"/>
            <p:cNvSpPr/>
            <p:nvPr/>
          </p:nvSpPr>
          <p:spPr>
            <a:xfrm rot="5400000">
              <a:off x="2322549" y="3609020"/>
              <a:ext cx="1260140" cy="612068"/>
            </a:xfrm>
            <a:prstGeom prst="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Decoder</a:t>
              </a:r>
              <a:endParaRPr kumimoji="0" lang="en-CA" sz="1600" b="1"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cxnSp>
          <p:nvCxnSpPr>
            <p:cNvPr id="13" name="Elbow Connector 12"/>
            <p:cNvCxnSpPr>
              <a:endCxn id="5" idx="1"/>
            </p:cNvCxnSpPr>
            <p:nvPr/>
          </p:nvCxnSpPr>
          <p:spPr>
            <a:xfrm flipV="1">
              <a:off x="3244421" y="3104964"/>
              <a:ext cx="1944216" cy="324036"/>
            </a:xfrm>
            <a:prstGeom prst="bentConnector3">
              <a:avLst>
                <a:gd name="adj1" fmla="val 24244"/>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endCxn id="6" idx="1"/>
            </p:cNvCxnSpPr>
            <p:nvPr/>
          </p:nvCxnSpPr>
          <p:spPr>
            <a:xfrm flipV="1">
              <a:off x="3244421" y="3465004"/>
              <a:ext cx="1944216" cy="180020"/>
            </a:xfrm>
            <a:prstGeom prst="bentConnector3">
              <a:avLst>
                <a:gd name="adj1" fmla="val 36002"/>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1" idx="0"/>
              <a:endCxn id="7" idx="1"/>
            </p:cNvCxnSpPr>
            <p:nvPr/>
          </p:nvCxnSpPr>
          <p:spPr>
            <a:xfrm flipV="1">
              <a:off x="3258653" y="3825044"/>
              <a:ext cx="1929984" cy="90010"/>
            </a:xfrm>
            <a:prstGeom prst="bentConnector3">
              <a:avLst>
                <a:gd name="adj1" fmla="val 43796"/>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8" idx="1"/>
            </p:cNvCxnSpPr>
            <p:nvPr/>
          </p:nvCxnSpPr>
          <p:spPr>
            <a:xfrm>
              <a:off x="3244421" y="4149080"/>
              <a:ext cx="1944216" cy="36004"/>
            </a:xfrm>
            <a:prstGeom prst="bentConnector3">
              <a:avLst>
                <a:gd name="adj1" fmla="val 50000"/>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0" idx="1"/>
            </p:cNvCxnSpPr>
            <p:nvPr/>
          </p:nvCxnSpPr>
          <p:spPr>
            <a:xfrm>
              <a:off x="3244421" y="4437112"/>
              <a:ext cx="1944216" cy="468052"/>
            </a:xfrm>
            <a:prstGeom prst="bentConnector3">
              <a:avLst>
                <a:gd name="adj1" fmla="val 50000"/>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804261" y="3717032"/>
              <a:ext cx="822960"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164301" y="3623252"/>
              <a:ext cx="72008" cy="20004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072227" y="3345820"/>
              <a:ext cx="3080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m</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31" name="TextBox 30"/>
            <p:cNvSpPr txBox="1"/>
            <p:nvPr/>
          </p:nvSpPr>
          <p:spPr>
            <a:xfrm>
              <a:off x="411348" y="3229525"/>
              <a:ext cx="147508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Lines</a:t>
              </a:r>
              <a:endParaRPr kumimoji="0" lang="en-CA" sz="24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32" name="Straight Arrow Connector 31"/>
            <p:cNvCxnSpPr/>
            <p:nvPr/>
          </p:nvCxnSpPr>
          <p:spPr>
            <a:xfrm>
              <a:off x="5404661" y="5085184"/>
              <a:ext cx="0" cy="36576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692693" y="5085184"/>
              <a:ext cx="0" cy="36576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80725" y="5085184"/>
              <a:ext cx="0" cy="36576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356989" y="5085184"/>
              <a:ext cx="0" cy="36576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937933" y="5229200"/>
              <a:ext cx="554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38" name="TextBox 37"/>
            <p:cNvSpPr txBox="1"/>
            <p:nvPr/>
          </p:nvSpPr>
          <p:spPr>
            <a:xfrm>
              <a:off x="6570646" y="5907911"/>
              <a:ext cx="80182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Lines</a:t>
              </a:r>
              <a:endParaRPr kumimoji="0" lang="en-CA"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39" name="TextBox 38"/>
            <p:cNvSpPr txBox="1"/>
            <p:nvPr/>
          </p:nvSpPr>
          <p:spPr>
            <a:xfrm>
              <a:off x="5260645" y="5394702"/>
              <a:ext cx="3898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
              </a:r>
              <a:r>
                <a:rPr kumimoji="0" lang="en-US"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0</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40" name="TextBox 39"/>
            <p:cNvSpPr txBox="1"/>
            <p:nvPr/>
          </p:nvSpPr>
          <p:spPr>
            <a:xfrm>
              <a:off x="5548677" y="5394702"/>
              <a:ext cx="3898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
              </a:r>
              <a:r>
                <a:rPr kumimoji="0" lang="en-US"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41" name="TextBox 40"/>
            <p:cNvSpPr txBox="1"/>
            <p:nvPr/>
          </p:nvSpPr>
          <p:spPr>
            <a:xfrm>
              <a:off x="5836709" y="5394702"/>
              <a:ext cx="3898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
              </a:r>
              <a:r>
                <a:rPr kumimoji="0" lang="en-US"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2</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42" name="TextBox 41"/>
            <p:cNvSpPr txBox="1"/>
            <p:nvPr/>
          </p:nvSpPr>
          <p:spPr>
            <a:xfrm>
              <a:off x="8091664" y="5394702"/>
              <a:ext cx="5533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D</a:t>
              </a:r>
              <a:r>
                <a:rPr kumimoji="0" lang="en-US"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rPr>
                <a:t>n-1</a:t>
              </a:r>
              <a:endParaRPr kumimoji="0" lang="en-CA" sz="1600" b="0" i="0" u="none" strike="noStrike" kern="1200" cap="none" spc="0" normalizeH="0" baseline="-25000" noProof="0" dirty="0">
                <a:ln>
                  <a:noFill/>
                </a:ln>
                <a:solidFill>
                  <a:prstClr val="white"/>
                </a:solidFill>
                <a:effectLst/>
                <a:uLnTx/>
                <a:uFillTx/>
                <a:latin typeface="Courier New" pitchFamily="49" charset="0"/>
                <a:ea typeface="+mn-ea"/>
                <a:cs typeface="Courier New" pitchFamily="49" charset="0"/>
              </a:endParaRPr>
            </a:p>
          </p:txBody>
        </p:sp>
        <p:sp>
          <p:nvSpPr>
            <p:cNvPr id="43" name="Right Brace 42"/>
            <p:cNvSpPr/>
            <p:nvPr/>
          </p:nvSpPr>
          <p:spPr>
            <a:xfrm rot="5400000">
              <a:off x="6807594" y="4113076"/>
              <a:ext cx="288032" cy="3384376"/>
            </a:xfrm>
            <a:prstGeom prst="rightBrace">
              <a:avLst>
                <a:gd name="adj1" fmla="val 27986"/>
                <a:gd name="adj2" fmla="val 50000"/>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grpSp>
      <p:sp>
        <p:nvSpPr>
          <p:cNvPr id="2" name="Rectangular Callout 1"/>
          <p:cNvSpPr/>
          <p:nvPr/>
        </p:nvSpPr>
        <p:spPr>
          <a:xfrm>
            <a:off x="839416" y="5306928"/>
            <a:ext cx="4320480" cy="904616"/>
          </a:xfrm>
          <a:prstGeom prst="wedgeRectCallout">
            <a:avLst>
              <a:gd name="adj1" fmla="val 91400"/>
              <a:gd name="adj2" fmla="val -5843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These lines are used for both input and output (called a </a:t>
            </a:r>
            <a:r>
              <a:rPr kumimoji="0" lang="en-US" sz="2400" b="0" i="0" u="none" strike="noStrike" kern="1200" cap="none" spc="0" normalizeH="0" baseline="0" noProof="0" dirty="0">
                <a:ln>
                  <a:noFill/>
                </a:ln>
                <a:solidFill>
                  <a:srgbClr val="FF0000"/>
                </a:solidFill>
                <a:effectLst/>
                <a:uLnTx/>
                <a:uFillTx/>
                <a:latin typeface="Corbel"/>
                <a:ea typeface="+mn-ea"/>
                <a:cs typeface="+mn-cs"/>
              </a:rPr>
              <a:t>bus</a:t>
            </a:r>
            <a:r>
              <a:rPr kumimoji="0" lang="en-US" sz="2400" b="0" i="0" u="none" strike="noStrike" kern="1200" cap="none" spc="0" normalizeH="0" baseline="0" noProof="0" dirty="0">
                <a:ln>
                  <a:noFill/>
                </a:ln>
                <a:solidFill>
                  <a:prstClr val="white"/>
                </a:solidFill>
                <a:effectLst/>
                <a:uLnTx/>
                <a:uFillTx/>
                <a:latin typeface="Corbel"/>
                <a:ea typeface="+mn-ea"/>
                <a:cs typeface="+mn-cs"/>
              </a:rPr>
              <a:t>)</a:t>
            </a:r>
          </a:p>
        </p:txBody>
      </p:sp>
      <p:sp>
        <p:nvSpPr>
          <p:cNvPr id="12" name="Slide Number Placeholder 1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One-hot decoder</a:t>
            </a:r>
            <a:endParaRPr lang="en-CA" dirty="0"/>
          </a:p>
        </p:txBody>
      </p:sp>
      <p:graphicFrame>
        <p:nvGraphicFramePr>
          <p:cNvPr id="4" name="Content Placeholder 3"/>
          <p:cNvGraphicFramePr>
            <a:graphicFrameLocks noGrp="1"/>
          </p:cNvGraphicFramePr>
          <p:nvPr>
            <p:ph sz="half" idx="1"/>
          </p:nvPr>
        </p:nvGraphicFramePr>
        <p:xfrm>
          <a:off x="1991545" y="2708920"/>
          <a:ext cx="8280921" cy="3604242"/>
        </p:xfrm>
        <a:graphic>
          <a:graphicData uri="http://schemas.openxmlformats.org/drawingml/2006/table">
            <a:tbl>
              <a:tblPr firstRow="1" bandRow="1">
                <a:tableStyleId>{5C22544A-7EE6-4342-B048-85BDC9FD1C3A}</a:tableStyleId>
              </a:tblPr>
              <a:tblGrid>
                <a:gridCol w="752811">
                  <a:extLst>
                    <a:ext uri="{9D8B030D-6E8A-4147-A177-3AD203B41FA5}">
                      <a16:colId xmlns:a16="http://schemas.microsoft.com/office/drawing/2014/main" val="20000"/>
                    </a:ext>
                  </a:extLst>
                </a:gridCol>
                <a:gridCol w="752811">
                  <a:extLst>
                    <a:ext uri="{9D8B030D-6E8A-4147-A177-3AD203B41FA5}">
                      <a16:colId xmlns:a16="http://schemas.microsoft.com/office/drawing/2014/main" val="20001"/>
                    </a:ext>
                  </a:extLst>
                </a:gridCol>
                <a:gridCol w="752811">
                  <a:extLst>
                    <a:ext uri="{9D8B030D-6E8A-4147-A177-3AD203B41FA5}">
                      <a16:colId xmlns:a16="http://schemas.microsoft.com/office/drawing/2014/main" val="20002"/>
                    </a:ext>
                  </a:extLst>
                </a:gridCol>
                <a:gridCol w="752811">
                  <a:extLst>
                    <a:ext uri="{9D8B030D-6E8A-4147-A177-3AD203B41FA5}">
                      <a16:colId xmlns:a16="http://schemas.microsoft.com/office/drawing/2014/main" val="20003"/>
                    </a:ext>
                  </a:extLst>
                </a:gridCol>
                <a:gridCol w="752811">
                  <a:extLst>
                    <a:ext uri="{9D8B030D-6E8A-4147-A177-3AD203B41FA5}">
                      <a16:colId xmlns:a16="http://schemas.microsoft.com/office/drawing/2014/main" val="20004"/>
                    </a:ext>
                  </a:extLst>
                </a:gridCol>
                <a:gridCol w="752811">
                  <a:extLst>
                    <a:ext uri="{9D8B030D-6E8A-4147-A177-3AD203B41FA5}">
                      <a16:colId xmlns:a16="http://schemas.microsoft.com/office/drawing/2014/main" val="20005"/>
                    </a:ext>
                  </a:extLst>
                </a:gridCol>
                <a:gridCol w="752811">
                  <a:extLst>
                    <a:ext uri="{9D8B030D-6E8A-4147-A177-3AD203B41FA5}">
                      <a16:colId xmlns:a16="http://schemas.microsoft.com/office/drawing/2014/main" val="20006"/>
                    </a:ext>
                  </a:extLst>
                </a:gridCol>
                <a:gridCol w="752811">
                  <a:extLst>
                    <a:ext uri="{9D8B030D-6E8A-4147-A177-3AD203B41FA5}">
                      <a16:colId xmlns:a16="http://schemas.microsoft.com/office/drawing/2014/main" val="20007"/>
                    </a:ext>
                  </a:extLst>
                </a:gridCol>
                <a:gridCol w="752811">
                  <a:extLst>
                    <a:ext uri="{9D8B030D-6E8A-4147-A177-3AD203B41FA5}">
                      <a16:colId xmlns:a16="http://schemas.microsoft.com/office/drawing/2014/main" val="20008"/>
                    </a:ext>
                  </a:extLst>
                </a:gridCol>
                <a:gridCol w="752811">
                  <a:extLst>
                    <a:ext uri="{9D8B030D-6E8A-4147-A177-3AD203B41FA5}">
                      <a16:colId xmlns:a16="http://schemas.microsoft.com/office/drawing/2014/main" val="20009"/>
                    </a:ext>
                  </a:extLst>
                </a:gridCol>
                <a:gridCol w="752811">
                  <a:extLst>
                    <a:ext uri="{9D8B030D-6E8A-4147-A177-3AD203B41FA5}">
                      <a16:colId xmlns:a16="http://schemas.microsoft.com/office/drawing/2014/main" val="20010"/>
                    </a:ext>
                  </a:extLst>
                </a:gridCol>
              </a:tblGrid>
              <a:tr h="514347">
                <a:tc>
                  <a:txBody>
                    <a:bodyPr/>
                    <a:lstStyle/>
                    <a:p>
                      <a:pPr algn="ctr"/>
                      <a:r>
                        <a:rPr lang="en-US" dirty="0"/>
                        <a:t>A</a:t>
                      </a:r>
                      <a:r>
                        <a:rPr lang="en-US" baseline="-25000" dirty="0"/>
                        <a:t>2</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1</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0</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7</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6</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5</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4</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3</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2</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1</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O</a:t>
                      </a:r>
                      <a:r>
                        <a:rPr lang="en-US" baseline="-25000" dirty="0"/>
                        <a:t>0</a:t>
                      </a:r>
                      <a:endParaRPr lang="en-CA" baseline="-25000" dirty="0"/>
                    </a:p>
                  </a:txBody>
                  <a:tcPr marL="47513" marR="47513" anchor="ctr"/>
                </a:tc>
                <a:extLst>
                  <a:ext uri="{0D108BD9-81ED-4DB2-BD59-A6C34878D82A}">
                    <a16:rowId xmlns:a16="http://schemas.microsoft.com/office/drawing/2014/main" val="10000"/>
                  </a:ext>
                </a:extLst>
              </a:tr>
              <a:tr h="514347">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1</a:t>
                      </a: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1"/>
                  </a:ext>
                </a:extLst>
              </a:tr>
              <a:tr h="514347">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1</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2"/>
                  </a:ext>
                </a:extLst>
              </a:tr>
              <a:tr h="514347">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1</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3"/>
                  </a:ext>
                </a:extLst>
              </a:tr>
              <a:tr h="514347">
                <a:tc gridSpan="3">
                  <a:txBody>
                    <a:bodyPr/>
                    <a:lstStyle/>
                    <a:p>
                      <a:pPr algn="ctr"/>
                      <a:r>
                        <a:rPr lang="en-US" sz="2800" b="1" dirty="0">
                          <a:latin typeface="Courier New" pitchFamily="49" charset="0"/>
                          <a:cs typeface="Courier New" pitchFamily="49" charset="0"/>
                        </a:rPr>
                        <a:t>…</a:t>
                      </a:r>
                      <a:endParaRPr lang="en-CA" sz="2800" b="1" dirty="0">
                        <a:latin typeface="Courier New" pitchFamily="49" charset="0"/>
                        <a:cs typeface="Courier New" pitchFamily="49" charset="0"/>
                      </a:endParaRPr>
                    </a:p>
                  </a:txBody>
                  <a:tcPr marL="47513" marR="47513" anchor="ctr"/>
                </a:tc>
                <a:tc hMerge="1">
                  <a:txBody>
                    <a:bodyPr/>
                    <a:lstStyle/>
                    <a:p>
                      <a:endParaRPr lang="en-CA" dirty="0"/>
                    </a:p>
                  </a:txBody>
                  <a:tcPr marL="47513" marR="47513"/>
                </a:tc>
                <a:tc hMerge="1">
                  <a:txBody>
                    <a:bodyPr/>
                    <a:lstStyle/>
                    <a:p>
                      <a:endParaRPr lang="en-CA" dirty="0"/>
                    </a:p>
                  </a:txBody>
                  <a:tcPr marL="47513" marR="47513"/>
                </a:tc>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ourier New" pitchFamily="49" charset="0"/>
                          <a:cs typeface="Courier New" pitchFamily="49" charset="0"/>
                        </a:rPr>
                        <a:t>…</a:t>
                      </a:r>
                      <a:endParaRPr lang="en-CA" sz="1800" b="1"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tc hMerge="1">
                  <a:txBody>
                    <a:bodyPr/>
                    <a:lstStyle/>
                    <a:p>
                      <a:pPr algn="ct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4"/>
                  </a:ext>
                </a:extLst>
              </a:tr>
              <a:tr h="514347">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1</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5"/>
                  </a:ext>
                </a:extLst>
              </a:tr>
              <a:tr h="514347">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1</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tc>
                  <a:txBody>
                    <a:bodyPr/>
                    <a:lstStyle/>
                    <a:p>
                      <a:pPr algn="ctr"/>
                      <a:r>
                        <a:rPr lang="en-US" dirty="0">
                          <a:latin typeface="Courier New" pitchFamily="49" charset="0"/>
                          <a:cs typeface="Courier New" pitchFamily="49" charset="0"/>
                        </a:rPr>
                        <a:t>0</a:t>
                      </a:r>
                      <a:endParaRPr lang="en-CA"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6"/>
                  </a:ext>
                </a:extLst>
              </a:tr>
            </a:tbl>
          </a:graphicData>
        </a:graphic>
      </p:graphicFrame>
      <p:sp>
        <p:nvSpPr>
          <p:cNvPr id="5" name="Content Placeholder 4"/>
          <p:cNvSpPr>
            <a:spLocks noGrp="1"/>
          </p:cNvSpPr>
          <p:nvPr>
            <p:ph sz="half" idx="2"/>
          </p:nvPr>
        </p:nvSpPr>
        <p:spPr>
          <a:xfrm>
            <a:off x="1991544" y="1484784"/>
            <a:ext cx="8226400" cy="1152128"/>
          </a:xfrm>
        </p:spPr>
        <p:txBody>
          <a:bodyPr/>
          <a:lstStyle/>
          <a:p>
            <a:r>
              <a:rPr lang="en-US" dirty="0"/>
              <a:t>The decoder takes in the m-bit binary address and activates a single row in the memory array.</a:t>
            </a:r>
            <a:endParaRPr lang="en-CA" dirty="0"/>
          </a:p>
        </p:txBody>
      </p:sp>
      <p:cxnSp>
        <p:nvCxnSpPr>
          <p:cNvPr id="7" name="Straight Connector 6"/>
          <p:cNvCxnSpPr/>
          <p:nvPr/>
        </p:nvCxnSpPr>
        <p:spPr>
          <a:xfrm>
            <a:off x="4245564" y="3212976"/>
            <a:ext cx="0" cy="3096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Controlling the flow</a:t>
            </a:r>
            <a:endParaRPr lang="en-CA" dirty="0"/>
          </a:p>
        </p:txBody>
      </p:sp>
      <p:sp>
        <p:nvSpPr>
          <p:cNvPr id="6" name="Content Placeholder 5"/>
          <p:cNvSpPr>
            <a:spLocks noGrp="1"/>
          </p:cNvSpPr>
          <p:nvPr>
            <p:ph idx="1"/>
          </p:nvPr>
        </p:nvSpPr>
        <p:spPr>
          <a:xfrm>
            <a:off x="983432" y="1556792"/>
            <a:ext cx="5976664" cy="4824536"/>
          </a:xfrm>
        </p:spPr>
        <p:txBody>
          <a:bodyPr>
            <a:normAutofit/>
          </a:bodyPr>
          <a:lstStyle/>
          <a:p>
            <a:pPr>
              <a:spcAft>
                <a:spcPts val="1200"/>
              </a:spcAft>
            </a:pPr>
            <a:r>
              <a:rPr lang="en-US" dirty="0"/>
              <a:t>Since some lines (buses) will now be used for both input and output, we use a </a:t>
            </a:r>
            <a:r>
              <a:rPr lang="en-US" dirty="0">
                <a:solidFill>
                  <a:srgbClr val="FFFF00"/>
                </a:solidFill>
              </a:rPr>
              <a:t>tri-state buffer</a:t>
            </a:r>
            <a:r>
              <a:rPr lang="en-US" dirty="0"/>
              <a:t> (remember them from the mux  example?)</a:t>
            </a:r>
          </a:p>
          <a:p>
            <a:pPr>
              <a:spcAft>
                <a:spcPts val="1200"/>
              </a:spcAft>
            </a:pPr>
            <a:r>
              <a:rPr lang="en-US" dirty="0"/>
              <a:t>When WE (write enable) signal is low, buffer output is a </a:t>
            </a:r>
            <a:r>
              <a:rPr lang="en-US" dirty="0">
                <a:solidFill>
                  <a:srgbClr val="FFFF00"/>
                </a:solidFill>
              </a:rPr>
              <a:t>high impedance </a:t>
            </a:r>
            <a:r>
              <a:rPr lang="en-US" dirty="0"/>
              <a:t>signal (connected to neither  high voltage or ground).</a:t>
            </a:r>
          </a:p>
          <a:p>
            <a:pPr lvl="1">
              <a:spcAft>
                <a:spcPts val="1200"/>
              </a:spcAft>
            </a:pPr>
            <a:endParaRPr lang="en-CA" dirty="0"/>
          </a:p>
        </p:txBody>
      </p:sp>
      <p:sp>
        <p:nvSpPr>
          <p:cNvPr id="7" name="Isosceles Triangle 6"/>
          <p:cNvSpPr/>
          <p:nvPr/>
        </p:nvSpPr>
        <p:spPr>
          <a:xfrm rot="5400000">
            <a:off x="8220236" y="2255134"/>
            <a:ext cx="648072" cy="576064"/>
          </a:xfrm>
          <a:prstGeom prst="triangle">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10" name="Straight Connector 9"/>
          <p:cNvCxnSpPr/>
          <p:nvPr/>
        </p:nvCxnSpPr>
        <p:spPr>
          <a:xfrm flipH="1" flipV="1">
            <a:off x="8544272" y="1916832"/>
            <a:ext cx="0" cy="45720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0"/>
          </p:cNvCxnSpPr>
          <p:nvPr/>
        </p:nvCxnSpPr>
        <p:spPr>
          <a:xfrm flipH="1" flipV="1">
            <a:off x="8832304" y="2543166"/>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flipH="1">
            <a:off x="7536160" y="2543166"/>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3"/>
          <p:cNvGraphicFramePr>
            <a:graphicFrameLocks/>
          </p:cNvGraphicFramePr>
          <p:nvPr/>
        </p:nvGraphicFramePr>
        <p:xfrm>
          <a:off x="7536161" y="3645024"/>
          <a:ext cx="2258433" cy="2088232"/>
        </p:xfrm>
        <a:graphic>
          <a:graphicData uri="http://schemas.openxmlformats.org/drawingml/2006/table">
            <a:tbl>
              <a:tblPr firstRow="1" bandRow="1">
                <a:tableStyleId>{5C22544A-7EE6-4342-B048-85BDC9FD1C3A}</a:tableStyleId>
              </a:tblPr>
              <a:tblGrid>
                <a:gridCol w="752811">
                  <a:extLst>
                    <a:ext uri="{9D8B030D-6E8A-4147-A177-3AD203B41FA5}">
                      <a16:colId xmlns:a16="http://schemas.microsoft.com/office/drawing/2014/main" val="20000"/>
                    </a:ext>
                  </a:extLst>
                </a:gridCol>
                <a:gridCol w="752811">
                  <a:extLst>
                    <a:ext uri="{9D8B030D-6E8A-4147-A177-3AD203B41FA5}">
                      <a16:colId xmlns:a16="http://schemas.microsoft.com/office/drawing/2014/main" val="20001"/>
                    </a:ext>
                  </a:extLst>
                </a:gridCol>
                <a:gridCol w="752811">
                  <a:extLst>
                    <a:ext uri="{9D8B030D-6E8A-4147-A177-3AD203B41FA5}">
                      <a16:colId xmlns:a16="http://schemas.microsoft.com/office/drawing/2014/main" val="20002"/>
                    </a:ext>
                  </a:extLst>
                </a:gridCol>
              </a:tblGrid>
              <a:tr h="522058">
                <a:tc>
                  <a:txBody>
                    <a:bodyPr/>
                    <a:lstStyle/>
                    <a:p>
                      <a:pPr algn="ctr"/>
                      <a:r>
                        <a:rPr lang="en-US" dirty="0"/>
                        <a:t>WE</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Y</a:t>
                      </a:r>
                      <a:endParaRPr lang="en-CA" baseline="-25000" dirty="0"/>
                    </a:p>
                  </a:txBody>
                  <a:tcPr marL="47513" marR="47513" anchor="ctr"/>
                </a:tc>
                <a:extLst>
                  <a:ext uri="{0D108BD9-81ED-4DB2-BD59-A6C34878D82A}">
                    <a16:rowId xmlns:a16="http://schemas.microsoft.com/office/drawing/2014/main" val="10000"/>
                  </a:ext>
                </a:extLst>
              </a:tr>
              <a:tr h="522058">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X</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Z</a:t>
                      </a:r>
                    </a:p>
                  </a:txBody>
                  <a:tcPr marL="47513" marR="47513" anchor="ctr"/>
                </a:tc>
                <a:extLst>
                  <a:ext uri="{0D108BD9-81ED-4DB2-BD59-A6C34878D82A}">
                    <a16:rowId xmlns:a16="http://schemas.microsoft.com/office/drawing/2014/main" val="10001"/>
                  </a:ext>
                </a:extLst>
              </a:tr>
              <a:tr h="522058">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2"/>
                  </a:ext>
                </a:extLst>
              </a:tr>
              <a:tr h="522058">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3"/>
                  </a:ext>
                </a:extLst>
              </a:tr>
            </a:tbl>
          </a:graphicData>
        </a:graphic>
      </p:graphicFrame>
      <p:sp>
        <p:nvSpPr>
          <p:cNvPr id="17" name="TextBox 16"/>
          <p:cNvSpPr txBox="1"/>
          <p:nvPr/>
        </p:nvSpPr>
        <p:spPr>
          <a:xfrm>
            <a:off x="8313821" y="1556792"/>
            <a:ext cx="4603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WE</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8" name="TextBox 17"/>
          <p:cNvSpPr txBox="1"/>
          <p:nvPr/>
        </p:nvSpPr>
        <p:spPr>
          <a:xfrm>
            <a:off x="7173041" y="2348880"/>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9" name="TextBox 18"/>
          <p:cNvSpPr txBox="1"/>
          <p:nvPr/>
        </p:nvSpPr>
        <p:spPr>
          <a:xfrm>
            <a:off x="9549305" y="2348880"/>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Y</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20" name="Straight Connector 19"/>
          <p:cNvCxnSpPr/>
          <p:nvPr/>
        </p:nvCxnSpPr>
        <p:spPr>
          <a:xfrm>
            <a:off x="9048328" y="4159966"/>
            <a:ext cx="0" cy="15841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237" y="2564905"/>
            <a:ext cx="2808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WE = 1</a:t>
            </a:r>
          </a:p>
        </p:txBody>
      </p:sp>
      <p:sp>
        <p:nvSpPr>
          <p:cNvPr id="5" name="Isosceles Triangle 4"/>
          <p:cNvSpPr/>
          <p:nvPr/>
        </p:nvSpPr>
        <p:spPr>
          <a:xfrm rot="5400000">
            <a:off x="5182610" y="1184984"/>
            <a:ext cx="648072" cy="576064"/>
          </a:xfrm>
          <a:prstGeom prst="triangle">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6" name="Straight Connector 5"/>
          <p:cNvCxnSpPr/>
          <p:nvPr/>
        </p:nvCxnSpPr>
        <p:spPr>
          <a:xfrm flipH="1" flipV="1">
            <a:off x="5506646" y="846682"/>
            <a:ext cx="0" cy="45720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5" idx="0"/>
          </p:cNvCxnSpPr>
          <p:nvPr/>
        </p:nvCxnSpPr>
        <p:spPr>
          <a:xfrm flipH="1" flipV="1">
            <a:off x="5794678" y="1473016"/>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5" idx="3"/>
          </p:cNvCxnSpPr>
          <p:nvPr/>
        </p:nvCxnSpPr>
        <p:spPr>
          <a:xfrm flipH="1">
            <a:off x="4498534" y="1473016"/>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76195" y="486642"/>
            <a:ext cx="4603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WE</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0" name="TextBox 9"/>
          <p:cNvSpPr txBox="1"/>
          <p:nvPr/>
        </p:nvSpPr>
        <p:spPr>
          <a:xfrm>
            <a:off x="4135415" y="1278730"/>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1" name="TextBox 10"/>
          <p:cNvSpPr txBox="1"/>
          <p:nvPr/>
        </p:nvSpPr>
        <p:spPr>
          <a:xfrm>
            <a:off x="6511679" y="1278730"/>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Y</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cxnSp>
        <p:nvCxnSpPr>
          <p:cNvPr id="21" name="Straight Connector 20"/>
          <p:cNvCxnSpPr/>
          <p:nvPr/>
        </p:nvCxnSpPr>
        <p:spPr>
          <a:xfrm flipH="1" flipV="1">
            <a:off x="5721533" y="3728631"/>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25389" y="3728631"/>
            <a:ext cx="144016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62270" y="3534345"/>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25" name="TextBox 24"/>
          <p:cNvSpPr txBox="1"/>
          <p:nvPr/>
        </p:nvSpPr>
        <p:spPr>
          <a:xfrm>
            <a:off x="6438534" y="3534345"/>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Y</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27" name="TextBox 26"/>
          <p:cNvSpPr txBox="1"/>
          <p:nvPr/>
        </p:nvSpPr>
        <p:spPr>
          <a:xfrm>
            <a:off x="3057237" y="4492258"/>
            <a:ext cx="2808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orbel"/>
                <a:ea typeface="+mn-ea"/>
                <a:cs typeface="+mn-cs"/>
              </a:rPr>
              <a:t>WE = 0</a:t>
            </a:r>
          </a:p>
        </p:txBody>
      </p:sp>
      <p:cxnSp>
        <p:nvCxnSpPr>
          <p:cNvPr id="30" name="Straight Connector 29"/>
          <p:cNvCxnSpPr/>
          <p:nvPr/>
        </p:nvCxnSpPr>
        <p:spPr>
          <a:xfrm flipH="1" flipV="1">
            <a:off x="5768920" y="5545025"/>
            <a:ext cx="72008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472776" y="5545025"/>
            <a:ext cx="615112"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09657" y="5350739"/>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A</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33" name="TextBox 32"/>
          <p:cNvSpPr txBox="1"/>
          <p:nvPr/>
        </p:nvSpPr>
        <p:spPr>
          <a:xfrm>
            <a:off x="6485921" y="5350739"/>
            <a:ext cx="3225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Y</a:t>
            </a:r>
            <a:endParaRPr kumimoji="0" lang="en-CA" sz="18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graphicFrame>
        <p:nvGraphicFramePr>
          <p:cNvPr id="35" name="Content Placeholder 3"/>
          <p:cNvGraphicFramePr>
            <a:graphicFrameLocks/>
          </p:cNvGraphicFramePr>
          <p:nvPr/>
        </p:nvGraphicFramePr>
        <p:xfrm>
          <a:off x="7968209" y="651718"/>
          <a:ext cx="2258433" cy="2088232"/>
        </p:xfrm>
        <a:graphic>
          <a:graphicData uri="http://schemas.openxmlformats.org/drawingml/2006/table">
            <a:tbl>
              <a:tblPr firstRow="1" bandRow="1">
                <a:tableStyleId>{5C22544A-7EE6-4342-B048-85BDC9FD1C3A}</a:tableStyleId>
              </a:tblPr>
              <a:tblGrid>
                <a:gridCol w="752811">
                  <a:extLst>
                    <a:ext uri="{9D8B030D-6E8A-4147-A177-3AD203B41FA5}">
                      <a16:colId xmlns:a16="http://schemas.microsoft.com/office/drawing/2014/main" val="20000"/>
                    </a:ext>
                  </a:extLst>
                </a:gridCol>
                <a:gridCol w="752811">
                  <a:extLst>
                    <a:ext uri="{9D8B030D-6E8A-4147-A177-3AD203B41FA5}">
                      <a16:colId xmlns:a16="http://schemas.microsoft.com/office/drawing/2014/main" val="20001"/>
                    </a:ext>
                  </a:extLst>
                </a:gridCol>
                <a:gridCol w="752811">
                  <a:extLst>
                    <a:ext uri="{9D8B030D-6E8A-4147-A177-3AD203B41FA5}">
                      <a16:colId xmlns:a16="http://schemas.microsoft.com/office/drawing/2014/main" val="20002"/>
                    </a:ext>
                  </a:extLst>
                </a:gridCol>
              </a:tblGrid>
              <a:tr h="522058">
                <a:tc>
                  <a:txBody>
                    <a:bodyPr/>
                    <a:lstStyle/>
                    <a:p>
                      <a:pPr algn="ctr"/>
                      <a:r>
                        <a:rPr lang="en-US" dirty="0"/>
                        <a:t>WE</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a:t>
                      </a:r>
                      <a:endParaRPr lang="en-CA" baseline="-25000" dirty="0"/>
                    </a:p>
                  </a:txBody>
                  <a:tcPr marL="47513" marR="475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Y</a:t>
                      </a:r>
                      <a:endParaRPr lang="en-CA" baseline="-25000" dirty="0"/>
                    </a:p>
                  </a:txBody>
                  <a:tcPr marL="47513" marR="47513" anchor="ctr"/>
                </a:tc>
                <a:extLst>
                  <a:ext uri="{0D108BD9-81ED-4DB2-BD59-A6C34878D82A}">
                    <a16:rowId xmlns:a16="http://schemas.microsoft.com/office/drawing/2014/main" val="10000"/>
                  </a:ext>
                </a:extLst>
              </a:tr>
              <a:tr h="522058">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X</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Z</a:t>
                      </a:r>
                    </a:p>
                  </a:txBody>
                  <a:tcPr marL="47513" marR="47513" anchor="ctr"/>
                </a:tc>
                <a:extLst>
                  <a:ext uri="{0D108BD9-81ED-4DB2-BD59-A6C34878D82A}">
                    <a16:rowId xmlns:a16="http://schemas.microsoft.com/office/drawing/2014/main" val="10001"/>
                  </a:ext>
                </a:extLst>
              </a:tr>
              <a:tr h="522058">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0</a:t>
                      </a:r>
                      <a:endParaRPr lang="en-CA" b="1"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2"/>
                  </a:ext>
                </a:extLst>
              </a:tr>
              <a:tr h="522058">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tc>
                  <a:txBody>
                    <a:bodyPr/>
                    <a:lstStyle/>
                    <a:p>
                      <a:pPr algn="ctr"/>
                      <a:r>
                        <a:rPr lang="en-US" b="1" dirty="0">
                          <a:latin typeface="Courier New" pitchFamily="49" charset="0"/>
                          <a:cs typeface="Courier New" pitchFamily="49" charset="0"/>
                        </a:rPr>
                        <a:t>1</a:t>
                      </a:r>
                      <a:endParaRPr lang="en-CA" b="1" dirty="0">
                        <a:latin typeface="Courier New" pitchFamily="49" charset="0"/>
                        <a:cs typeface="Courier New" pitchFamily="49" charset="0"/>
                      </a:endParaRPr>
                    </a:p>
                  </a:txBody>
                  <a:tcPr marL="47513" marR="47513" anchor="ct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95966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76672"/>
            <a:ext cx="10814992" cy="914400"/>
          </a:xfrm>
        </p:spPr>
        <p:txBody>
          <a:bodyPr/>
          <a:lstStyle/>
          <a:p>
            <a:r>
              <a:rPr lang="en-US" dirty="0"/>
              <a:t>Control the flow using </a:t>
            </a:r>
            <a:r>
              <a:rPr lang="en-US"/>
              <a:t>tri-state buffer</a:t>
            </a:r>
          </a:p>
        </p:txBody>
      </p:sp>
      <p:pic>
        <p:nvPicPr>
          <p:cNvPr id="3" name="Picture 2"/>
          <p:cNvPicPr>
            <a:picLocks noChangeAspect="1"/>
          </p:cNvPicPr>
          <p:nvPr/>
        </p:nvPicPr>
        <p:blipFill>
          <a:blip r:embed="rId2"/>
          <a:stretch>
            <a:fillRect/>
          </a:stretch>
        </p:blipFill>
        <p:spPr>
          <a:xfrm>
            <a:off x="1055440" y="1789449"/>
            <a:ext cx="5760640" cy="4392766"/>
          </a:xfrm>
          <a:prstGeom prst="rect">
            <a:avLst/>
          </a:prstGeom>
        </p:spPr>
      </p:pic>
      <p:sp>
        <p:nvSpPr>
          <p:cNvPr id="4" name="TextBox 3"/>
          <p:cNvSpPr txBox="1"/>
          <p:nvPr/>
        </p:nvSpPr>
        <p:spPr>
          <a:xfrm>
            <a:off x="7349919" y="1799084"/>
            <a:ext cx="424847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Control c0, c1 and c2 so that </a:t>
            </a:r>
            <a:r>
              <a:rPr kumimoji="0" lang="en-US" sz="2800" b="0" i="0" u="none" strike="noStrike" kern="1200" cap="none" spc="0" normalizeH="0" baseline="0" noProof="0" dirty="0">
                <a:ln>
                  <a:noFill/>
                </a:ln>
                <a:solidFill>
                  <a:srgbClr val="FFC000"/>
                </a:solidFill>
                <a:effectLst/>
                <a:uLnTx/>
                <a:uFillTx/>
                <a:latin typeface="Corbel"/>
                <a:ea typeface="+mn-ea"/>
                <a:cs typeface="+mn-cs"/>
              </a:rPr>
              <a:t>only one </a:t>
            </a:r>
            <a:r>
              <a:rPr kumimoji="0" lang="en-US" sz="2800" b="0" i="0" u="none" strike="noStrike" kern="1200" cap="none" spc="0" normalizeH="0" baseline="0" noProof="0" dirty="0">
                <a:ln>
                  <a:noFill/>
                </a:ln>
                <a:solidFill>
                  <a:prstClr val="white"/>
                </a:solidFill>
                <a:effectLst/>
                <a:uLnTx/>
                <a:uFillTx/>
                <a:latin typeface="Corbel"/>
                <a:ea typeface="+mn-ea"/>
                <a:cs typeface="+mn-cs"/>
              </a:rPr>
              <a:t>of the devices output is written to the bus.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In general, the bus can be </a:t>
            </a:r>
            <a:r>
              <a:rPr kumimoji="0" lang="en-US" sz="2800" b="0" i="0" u="none" strike="noStrike" kern="1200" cap="none" spc="0" normalizeH="0" baseline="0" noProof="0" dirty="0">
                <a:ln>
                  <a:noFill/>
                </a:ln>
                <a:solidFill>
                  <a:srgbClr val="FFC000"/>
                </a:solidFill>
                <a:effectLst/>
                <a:uLnTx/>
                <a:uFillTx/>
                <a:latin typeface="Corbel"/>
                <a:ea typeface="+mn-ea"/>
                <a:cs typeface="+mn-cs"/>
              </a:rPr>
              <a:t>read</a:t>
            </a:r>
            <a:r>
              <a:rPr kumimoji="0" lang="en-US" sz="2800" b="0" i="0" u="none" strike="noStrike" kern="1200" cap="none" spc="0" normalizeH="0" baseline="0" noProof="0" dirty="0">
                <a:ln>
                  <a:noFill/>
                </a:ln>
                <a:solidFill>
                  <a:prstClr val="white"/>
                </a:solidFill>
                <a:effectLst/>
                <a:uLnTx/>
                <a:uFillTx/>
                <a:latin typeface="Corbel"/>
                <a:ea typeface="+mn-ea"/>
                <a:cs typeface="+mn-cs"/>
              </a:rPr>
              <a:t> by multiple devices at the same but can only be </a:t>
            </a:r>
            <a:r>
              <a:rPr kumimoji="0" lang="en-US" sz="2800" b="0" i="0" u="none" strike="noStrike" kern="1200" cap="none" spc="0" normalizeH="0" baseline="0" noProof="0" dirty="0">
                <a:ln>
                  <a:noFill/>
                </a:ln>
                <a:solidFill>
                  <a:srgbClr val="FFC000"/>
                </a:solidFill>
                <a:effectLst/>
                <a:uLnTx/>
                <a:uFillTx/>
                <a:latin typeface="Corbel"/>
                <a:ea typeface="+mn-ea"/>
                <a:cs typeface="+mn-cs"/>
              </a:rPr>
              <a:t>written</a:t>
            </a:r>
            <a:r>
              <a:rPr kumimoji="0" lang="en-US" sz="2800" b="0" i="0" u="none" strike="noStrike" kern="1200" cap="none" spc="0" normalizeH="0" baseline="0" noProof="0" dirty="0">
                <a:ln>
                  <a:noFill/>
                </a:ln>
                <a:solidFill>
                  <a:prstClr val="white"/>
                </a:solidFill>
                <a:effectLst/>
                <a:uLnTx/>
                <a:uFillTx/>
                <a:latin typeface="Corbel"/>
                <a:ea typeface="+mn-ea"/>
                <a:cs typeface="+mn-cs"/>
              </a:rPr>
              <a:t> by one device at a time.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602935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Bus</a:t>
            </a:r>
            <a:endParaRPr lang="en-CA" dirty="0"/>
          </a:p>
        </p:txBody>
      </p:sp>
      <p:sp>
        <p:nvSpPr>
          <p:cNvPr id="3" name="Content Placeholder 2"/>
          <p:cNvSpPr>
            <a:spLocks noGrp="1"/>
          </p:cNvSpPr>
          <p:nvPr>
            <p:ph idx="1"/>
          </p:nvPr>
        </p:nvSpPr>
        <p:spPr>
          <a:xfrm>
            <a:off x="1219200" y="1556792"/>
            <a:ext cx="6388968" cy="4726760"/>
          </a:xfrm>
        </p:spPr>
        <p:txBody>
          <a:bodyPr>
            <a:normAutofit lnSpcReduction="10000"/>
          </a:bodyPr>
          <a:lstStyle/>
          <a:p>
            <a:pPr>
              <a:spcAft>
                <a:spcPts val="1200"/>
              </a:spcAft>
            </a:pPr>
            <a:r>
              <a:rPr lang="en-US" dirty="0"/>
              <a:t>Communication between components takes place through groups of wires called a </a:t>
            </a:r>
            <a:r>
              <a:rPr lang="en-US" dirty="0">
                <a:solidFill>
                  <a:srgbClr val="FFFF00"/>
                </a:solidFill>
              </a:rPr>
              <a:t>bus</a:t>
            </a:r>
            <a:r>
              <a:rPr lang="en-US" dirty="0"/>
              <a:t> (or </a:t>
            </a:r>
            <a:r>
              <a:rPr lang="en-US" dirty="0">
                <a:solidFill>
                  <a:srgbClr val="FFFF00"/>
                </a:solidFill>
              </a:rPr>
              <a:t>data bus</a:t>
            </a:r>
            <a:r>
              <a:rPr lang="en-US" dirty="0"/>
              <a:t>).</a:t>
            </a:r>
          </a:p>
          <a:p>
            <a:pPr lvl="1">
              <a:spcAft>
                <a:spcPts val="1200"/>
              </a:spcAft>
            </a:pPr>
            <a:r>
              <a:rPr lang="en-US" dirty="0"/>
              <a:t>Multiple components can read from a bus, but only one can write to a bus at a time.</a:t>
            </a:r>
          </a:p>
          <a:p>
            <a:pPr lvl="1">
              <a:spcAft>
                <a:spcPts val="1200"/>
              </a:spcAft>
            </a:pPr>
            <a:r>
              <a:rPr lang="en-US" dirty="0"/>
              <a:t>Each component has a tri-state buffer that feeds into the bus. When not reading or writing, the tri-state buffer drives high impedance onto the bus.</a:t>
            </a:r>
          </a:p>
        </p:txBody>
      </p:sp>
      <p:pic>
        <p:nvPicPr>
          <p:cNvPr id="5122" name="Picture 2" descr="File:PCIExpress.jpg"/>
          <p:cNvPicPr>
            <a:picLocks noChangeAspect="1" noChangeArrowheads="1"/>
          </p:cNvPicPr>
          <p:nvPr/>
        </p:nvPicPr>
        <p:blipFill>
          <a:blip r:embed="rId2" cstate="print"/>
          <a:srcRect/>
          <a:stretch>
            <a:fillRect/>
          </a:stretch>
        </p:blipFill>
        <p:spPr bwMode="auto">
          <a:xfrm>
            <a:off x="8389235" y="3789040"/>
            <a:ext cx="3182674" cy="2160240"/>
          </a:xfrm>
          <a:prstGeom prst="rect">
            <a:avLst/>
          </a:prstGeom>
          <a:noFill/>
        </p:spPr>
      </p:pic>
      <p:pic>
        <p:nvPicPr>
          <p:cNvPr id="5124" name="Picture 4" descr="http://farm3.static.flickr.com/2483/3893610573_f332b95e66.jpg"/>
          <p:cNvPicPr>
            <a:picLocks noChangeAspect="1" noChangeArrowheads="1"/>
          </p:cNvPicPr>
          <p:nvPr/>
        </p:nvPicPr>
        <p:blipFill>
          <a:blip r:embed="rId3" cstate="print"/>
          <a:srcRect/>
          <a:stretch>
            <a:fillRect/>
          </a:stretch>
        </p:blipFill>
        <p:spPr bwMode="auto">
          <a:xfrm>
            <a:off x="8389235" y="789750"/>
            <a:ext cx="3178324" cy="1818002"/>
          </a:xfrm>
          <a:prstGeom prst="rect">
            <a:avLst/>
          </a:prstGeom>
          <a:noFill/>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183793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1844824"/>
            <a:ext cx="7253064" cy="914400"/>
          </a:xfrm>
        </p:spPr>
        <p:txBody>
          <a:bodyPr/>
          <a:lstStyle/>
          <a:p>
            <a:r>
              <a:rPr lang="en-US"/>
              <a:t>RAM Storage </a:t>
            </a:r>
            <a:r>
              <a:rPr lang="en-US" dirty="0"/>
              <a:t>C</a:t>
            </a:r>
            <a:r>
              <a:rPr lang="en-US"/>
              <a:t>ell</a:t>
            </a:r>
            <a:endParaRPr lang="en-US" dirty="0"/>
          </a:p>
        </p:txBody>
      </p:sp>
      <p:sp>
        <p:nvSpPr>
          <p:cNvPr id="3" name="TextBox 2"/>
          <p:cNvSpPr txBox="1"/>
          <p:nvPr/>
        </p:nvSpPr>
        <p:spPr>
          <a:xfrm>
            <a:off x="1415480" y="2759224"/>
            <a:ext cx="7704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a:ea typeface="+mn-ea"/>
                <a:cs typeface="+mn-cs"/>
              </a:rPr>
              <a:t>what stores each bit of the memory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146596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cells</a:t>
            </a:r>
            <a:endParaRPr lang="en-CA" dirty="0"/>
          </a:p>
        </p:txBody>
      </p:sp>
      <p:sp>
        <p:nvSpPr>
          <p:cNvPr id="3" name="Content Placeholder 2"/>
          <p:cNvSpPr>
            <a:spLocks noGrp="1"/>
          </p:cNvSpPr>
          <p:nvPr>
            <p:ph idx="1"/>
          </p:nvPr>
        </p:nvSpPr>
        <p:spPr>
          <a:xfrm>
            <a:off x="1843284" y="1444430"/>
            <a:ext cx="9437292" cy="1728192"/>
          </a:xfrm>
        </p:spPr>
        <p:txBody>
          <a:bodyPr>
            <a:normAutofit fontScale="92500" lnSpcReduction="20000"/>
          </a:bodyPr>
          <a:lstStyle/>
          <a:p>
            <a:r>
              <a:rPr lang="en-US" dirty="0"/>
              <a:t>For storing a single bit</a:t>
            </a:r>
          </a:p>
          <a:p>
            <a:r>
              <a:rPr lang="en-US" dirty="0"/>
              <a:t>Each row is made of an array of storage cells.</a:t>
            </a:r>
          </a:p>
          <a:p>
            <a:r>
              <a:rPr lang="en-US" dirty="0"/>
              <a:t>Multiple ways of representing these cells.</a:t>
            </a:r>
          </a:p>
          <a:p>
            <a:pPr lvl="1"/>
            <a:r>
              <a:rPr lang="en-US" dirty="0"/>
              <a:t>e.g. </a:t>
            </a:r>
            <a:r>
              <a:rPr lang="en-US" dirty="0">
                <a:solidFill>
                  <a:srgbClr val="FFC000"/>
                </a:solidFill>
              </a:rPr>
              <a:t>RAM cell (basically a gated latch)</a:t>
            </a:r>
            <a:endParaRPr lang="en-CA" dirty="0">
              <a:solidFill>
                <a:srgbClr val="FFC000"/>
              </a:solidFill>
            </a:endParaRPr>
          </a:p>
        </p:txBody>
      </p:sp>
      <p:sp>
        <p:nvSpPr>
          <p:cNvPr id="4" name="Freeform 7"/>
          <p:cNvSpPr>
            <a:spLocks/>
          </p:cNvSpPr>
          <p:nvPr/>
        </p:nvSpPr>
        <p:spPr bwMode="auto">
          <a:xfrm>
            <a:off x="2668081" y="3791992"/>
            <a:ext cx="3887787" cy="2373313"/>
          </a:xfrm>
          <a:custGeom>
            <a:avLst/>
            <a:gdLst/>
            <a:ahLst/>
            <a:cxnLst>
              <a:cxn ang="0">
                <a:pos x="0" y="0"/>
              </a:cxn>
              <a:cxn ang="0">
                <a:pos x="2449" y="0"/>
              </a:cxn>
              <a:cxn ang="0">
                <a:pos x="2449" y="1495"/>
              </a:cxn>
              <a:cxn ang="0">
                <a:pos x="0" y="1495"/>
              </a:cxn>
              <a:cxn ang="0">
                <a:pos x="0" y="0"/>
              </a:cxn>
              <a:cxn ang="0">
                <a:pos x="0" y="0"/>
              </a:cxn>
            </a:cxnLst>
            <a:rect l="0" t="0" r="r" b="b"/>
            <a:pathLst>
              <a:path w="2449" h="1495">
                <a:moveTo>
                  <a:pt x="0" y="0"/>
                </a:moveTo>
                <a:lnTo>
                  <a:pt x="2449" y="0"/>
                </a:lnTo>
                <a:lnTo>
                  <a:pt x="2449" y="1495"/>
                </a:lnTo>
                <a:lnTo>
                  <a:pt x="0" y="1495"/>
                </a:lnTo>
                <a:lnTo>
                  <a:pt x="0" y="0"/>
                </a:lnTo>
                <a:lnTo>
                  <a:pt x="0" y="0"/>
                </a:lnTo>
                <a:close/>
              </a:path>
            </a:pathLst>
          </a:custGeom>
          <a:solidFill>
            <a:srgbClr val="002060"/>
          </a:solidFill>
          <a:ln w="28575">
            <a:solidFill>
              <a:schemeClr val="accent4">
                <a:lumMod val="20000"/>
                <a:lumOff val="8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5" name="Line 8"/>
          <p:cNvSpPr>
            <a:spLocks noChangeShapeType="1"/>
          </p:cNvSpPr>
          <p:nvPr/>
        </p:nvSpPr>
        <p:spPr bwMode="auto">
          <a:xfrm>
            <a:off x="6406642" y="4617491"/>
            <a:ext cx="719138"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Line 9"/>
          <p:cNvSpPr>
            <a:spLocks noChangeShapeType="1"/>
          </p:cNvSpPr>
          <p:nvPr/>
        </p:nvSpPr>
        <p:spPr bwMode="auto">
          <a:xfrm>
            <a:off x="6403467" y="5487441"/>
            <a:ext cx="712788"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Line 10"/>
          <p:cNvSpPr>
            <a:spLocks noChangeShapeType="1"/>
          </p:cNvSpPr>
          <p:nvPr/>
        </p:nvSpPr>
        <p:spPr bwMode="auto">
          <a:xfrm>
            <a:off x="5292217" y="5636666"/>
            <a:ext cx="596900"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11"/>
          <p:cNvSpPr>
            <a:spLocks noChangeArrowheads="1"/>
          </p:cNvSpPr>
          <p:nvPr/>
        </p:nvSpPr>
        <p:spPr bwMode="auto">
          <a:xfrm>
            <a:off x="3590417" y="3372892"/>
            <a:ext cx="527388" cy="246221"/>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a:ea typeface="+mn-ea"/>
                <a:cs typeface="+mn-cs"/>
              </a:rPr>
              <a:t>Select</a:t>
            </a:r>
            <a:endParaRPr kumimoji="0" lang="en-US" sz="32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Line 12"/>
          <p:cNvSpPr>
            <a:spLocks noChangeShapeType="1"/>
          </p:cNvSpPr>
          <p:nvPr/>
        </p:nvSpPr>
        <p:spPr bwMode="auto">
          <a:xfrm>
            <a:off x="3666617" y="5639841"/>
            <a:ext cx="488950"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Line 13"/>
          <p:cNvSpPr>
            <a:spLocks noChangeShapeType="1"/>
          </p:cNvSpPr>
          <p:nvPr/>
        </p:nvSpPr>
        <p:spPr bwMode="auto">
          <a:xfrm>
            <a:off x="3666617" y="4754016"/>
            <a:ext cx="488950"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Line 15"/>
          <p:cNvSpPr>
            <a:spLocks noChangeShapeType="1"/>
          </p:cNvSpPr>
          <p:nvPr/>
        </p:nvSpPr>
        <p:spPr bwMode="auto">
          <a:xfrm flipH="1">
            <a:off x="2418842" y="4614316"/>
            <a:ext cx="731838"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3" name="Line 16"/>
          <p:cNvSpPr>
            <a:spLocks noChangeShapeType="1"/>
          </p:cNvSpPr>
          <p:nvPr/>
        </p:nvSpPr>
        <p:spPr bwMode="auto">
          <a:xfrm flipH="1">
            <a:off x="2418842" y="5777955"/>
            <a:ext cx="731838" cy="1587"/>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Freeform 17"/>
          <p:cNvSpPr>
            <a:spLocks/>
          </p:cNvSpPr>
          <p:nvPr/>
        </p:nvSpPr>
        <p:spPr bwMode="auto">
          <a:xfrm>
            <a:off x="2823655" y="4895305"/>
            <a:ext cx="328612" cy="604837"/>
          </a:xfrm>
          <a:custGeom>
            <a:avLst/>
            <a:gdLst/>
            <a:ahLst/>
            <a:cxnLst>
              <a:cxn ang="0">
                <a:pos x="207" y="0"/>
              </a:cxn>
              <a:cxn ang="0">
                <a:pos x="0" y="0"/>
              </a:cxn>
              <a:cxn ang="0">
                <a:pos x="0" y="381"/>
              </a:cxn>
              <a:cxn ang="0">
                <a:pos x="206" y="381"/>
              </a:cxn>
            </a:cxnLst>
            <a:rect l="0" t="0" r="r" b="b"/>
            <a:pathLst>
              <a:path w="207" h="381">
                <a:moveTo>
                  <a:pt x="207" y="0"/>
                </a:moveTo>
                <a:lnTo>
                  <a:pt x="0" y="0"/>
                </a:lnTo>
                <a:lnTo>
                  <a:pt x="0" y="381"/>
                </a:lnTo>
                <a:lnTo>
                  <a:pt x="206" y="381"/>
                </a:lnTo>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Freeform 18"/>
          <p:cNvSpPr>
            <a:spLocks/>
          </p:cNvSpPr>
          <p:nvPr/>
        </p:nvSpPr>
        <p:spPr bwMode="auto">
          <a:xfrm>
            <a:off x="2823656" y="3598317"/>
            <a:ext cx="1076325" cy="1603375"/>
          </a:xfrm>
          <a:custGeom>
            <a:avLst/>
            <a:gdLst/>
            <a:ahLst/>
            <a:cxnLst>
              <a:cxn ang="0">
                <a:pos x="0" y="1010"/>
              </a:cxn>
              <a:cxn ang="0">
                <a:pos x="678" y="1010"/>
              </a:cxn>
              <a:cxn ang="0">
                <a:pos x="678" y="0"/>
              </a:cxn>
            </a:cxnLst>
            <a:rect l="0" t="0" r="r" b="b"/>
            <a:pathLst>
              <a:path w="678" h="1010">
                <a:moveTo>
                  <a:pt x="0" y="1010"/>
                </a:moveTo>
                <a:lnTo>
                  <a:pt x="678" y="1010"/>
                </a:lnTo>
                <a:lnTo>
                  <a:pt x="678" y="0"/>
                </a:lnTo>
              </a:path>
            </a:pathLst>
          </a:custGeom>
          <a:no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6" name="Freeform 19"/>
          <p:cNvSpPr>
            <a:spLocks/>
          </p:cNvSpPr>
          <p:nvPr/>
        </p:nvSpPr>
        <p:spPr bwMode="auto">
          <a:xfrm>
            <a:off x="3899981" y="4042816"/>
            <a:ext cx="1989137" cy="1316038"/>
          </a:xfrm>
          <a:custGeom>
            <a:avLst/>
            <a:gdLst/>
            <a:ahLst/>
            <a:cxnLst>
              <a:cxn ang="0">
                <a:pos x="0" y="0"/>
              </a:cxn>
              <a:cxn ang="0">
                <a:pos x="1002" y="0"/>
              </a:cxn>
              <a:cxn ang="0">
                <a:pos x="1002" y="829"/>
              </a:cxn>
              <a:cxn ang="0">
                <a:pos x="1253" y="829"/>
              </a:cxn>
            </a:cxnLst>
            <a:rect l="0" t="0" r="r" b="b"/>
            <a:pathLst>
              <a:path w="1253" h="829">
                <a:moveTo>
                  <a:pt x="0" y="0"/>
                </a:moveTo>
                <a:lnTo>
                  <a:pt x="1002" y="0"/>
                </a:lnTo>
                <a:lnTo>
                  <a:pt x="1002" y="829"/>
                </a:lnTo>
                <a:lnTo>
                  <a:pt x="1253" y="829"/>
                </a:lnTo>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Line 20"/>
          <p:cNvSpPr>
            <a:spLocks noChangeShapeType="1"/>
          </p:cNvSpPr>
          <p:nvPr/>
        </p:nvSpPr>
        <p:spPr bwMode="auto">
          <a:xfrm flipH="1">
            <a:off x="5487480" y="4473030"/>
            <a:ext cx="406400" cy="1587"/>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Rectangle 21"/>
          <p:cNvSpPr>
            <a:spLocks noChangeArrowheads="1"/>
          </p:cNvSpPr>
          <p:nvPr/>
        </p:nvSpPr>
        <p:spPr bwMode="auto">
          <a:xfrm>
            <a:off x="2223580" y="4493667"/>
            <a:ext cx="123432" cy="246221"/>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rPr>
              <a:t>B</a:t>
            </a:r>
            <a:endParaRPr kumimoji="0" lang="en-US" sz="32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endParaRPr>
          </a:p>
        </p:txBody>
      </p:sp>
      <p:sp>
        <p:nvSpPr>
          <p:cNvPr id="19" name="Rectangle 22"/>
          <p:cNvSpPr>
            <a:spLocks noChangeArrowheads="1"/>
          </p:cNvSpPr>
          <p:nvPr/>
        </p:nvSpPr>
        <p:spPr bwMode="auto">
          <a:xfrm>
            <a:off x="5558918" y="5855742"/>
            <a:ext cx="750205"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a:ea typeface="+mn-ea"/>
                <a:cs typeface="+mn-cs"/>
              </a:rPr>
              <a:t>RAM cell</a:t>
            </a:r>
            <a:endParaRPr kumimoji="0" lang="en-US" sz="320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Rectangle 23"/>
          <p:cNvSpPr>
            <a:spLocks noChangeArrowheads="1"/>
          </p:cNvSpPr>
          <p:nvPr/>
        </p:nvSpPr>
        <p:spPr bwMode="auto">
          <a:xfrm>
            <a:off x="7165467" y="4495255"/>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C</a:t>
            </a:r>
            <a:endParaRPr kumimoji="0" lang="en-US" sz="3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21" name="Rectangle 24"/>
          <p:cNvSpPr>
            <a:spLocks noChangeArrowheads="1"/>
          </p:cNvSpPr>
          <p:nvPr/>
        </p:nvSpPr>
        <p:spPr bwMode="auto">
          <a:xfrm>
            <a:off x="7168642" y="5368380"/>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C</a:t>
            </a:r>
            <a:endParaRPr kumimoji="0" lang="en-US" sz="3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22" name="Line 25"/>
          <p:cNvSpPr>
            <a:spLocks noChangeShapeType="1"/>
          </p:cNvSpPr>
          <p:nvPr/>
        </p:nvSpPr>
        <p:spPr bwMode="auto">
          <a:xfrm>
            <a:off x="7165468" y="5381080"/>
            <a:ext cx="155575" cy="1587"/>
          </a:xfrm>
          <a:prstGeom prst="line">
            <a:avLst/>
          </a:prstGeom>
          <a:noFill/>
          <a:ln w="2857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Rectangle 26"/>
          <p:cNvSpPr>
            <a:spLocks noChangeArrowheads="1"/>
          </p:cNvSpPr>
          <p:nvPr/>
        </p:nvSpPr>
        <p:spPr bwMode="auto">
          <a:xfrm>
            <a:off x="2215642" y="5660480"/>
            <a:ext cx="123432" cy="246221"/>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rPr>
              <a:t>B</a:t>
            </a:r>
            <a:endParaRPr kumimoji="0" lang="en-US" sz="32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24" name="Line 27"/>
          <p:cNvSpPr>
            <a:spLocks noChangeShapeType="1"/>
          </p:cNvSpPr>
          <p:nvPr/>
        </p:nvSpPr>
        <p:spPr bwMode="auto">
          <a:xfrm>
            <a:off x="2212468" y="5674766"/>
            <a:ext cx="155575" cy="1588"/>
          </a:xfrm>
          <a:prstGeom prst="line">
            <a:avLst/>
          </a:prstGeom>
          <a:noFill/>
          <a:ln w="12700">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Freeform 28"/>
          <p:cNvSpPr>
            <a:spLocks/>
          </p:cNvSpPr>
          <p:nvPr/>
        </p:nvSpPr>
        <p:spPr bwMode="auto">
          <a:xfrm>
            <a:off x="5889118" y="4398417"/>
            <a:ext cx="517525" cy="430213"/>
          </a:xfrm>
          <a:custGeom>
            <a:avLst/>
            <a:gdLst/>
            <a:ahLst/>
            <a:cxnLst>
              <a:cxn ang="0">
                <a:pos x="0" y="0"/>
              </a:cxn>
              <a:cxn ang="0">
                <a:pos x="0" y="207"/>
              </a:cxn>
              <a:cxn ang="0">
                <a:pos x="143" y="207"/>
              </a:cxn>
              <a:cxn ang="0">
                <a:pos x="248" y="105"/>
              </a:cxn>
              <a:cxn ang="0">
                <a:pos x="146" y="0"/>
              </a:cxn>
              <a:cxn ang="0">
                <a:pos x="0" y="0"/>
              </a:cxn>
            </a:cxnLst>
            <a:rect l="0" t="0" r="r" b="b"/>
            <a:pathLst>
              <a:path w="248" h="207">
                <a:moveTo>
                  <a:pt x="0" y="0"/>
                </a:moveTo>
                <a:cubicBezTo>
                  <a:pt x="0" y="207"/>
                  <a:pt x="0" y="207"/>
                  <a:pt x="0" y="207"/>
                </a:cubicBezTo>
                <a:cubicBezTo>
                  <a:pt x="143" y="207"/>
                  <a:pt x="143" y="207"/>
                  <a:pt x="143" y="207"/>
                </a:cubicBezTo>
                <a:cubicBezTo>
                  <a:pt x="200" y="207"/>
                  <a:pt x="248" y="161"/>
                  <a:pt x="248" y="105"/>
                </a:cubicBezTo>
                <a:cubicBezTo>
                  <a:pt x="248" y="48"/>
                  <a:pt x="202" y="1"/>
                  <a:pt x="146" y="0"/>
                </a:cubicBezTo>
                <a:cubicBezTo>
                  <a:pt x="0" y="0"/>
                  <a:pt x="0" y="0"/>
                  <a:pt x="0" y="0"/>
                </a:cubicBezTo>
                <a:close/>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6" name="Freeform 29"/>
          <p:cNvSpPr>
            <a:spLocks/>
          </p:cNvSpPr>
          <p:nvPr/>
        </p:nvSpPr>
        <p:spPr bwMode="auto">
          <a:xfrm>
            <a:off x="3150681" y="4539704"/>
            <a:ext cx="515937" cy="431800"/>
          </a:xfrm>
          <a:custGeom>
            <a:avLst/>
            <a:gdLst/>
            <a:ahLst/>
            <a:cxnLst>
              <a:cxn ang="0">
                <a:pos x="0" y="0"/>
              </a:cxn>
              <a:cxn ang="0">
                <a:pos x="0" y="207"/>
              </a:cxn>
              <a:cxn ang="0">
                <a:pos x="143" y="206"/>
              </a:cxn>
              <a:cxn ang="0">
                <a:pos x="248" y="104"/>
              </a:cxn>
              <a:cxn ang="0">
                <a:pos x="146" y="0"/>
              </a:cxn>
              <a:cxn ang="0">
                <a:pos x="0" y="0"/>
              </a:cxn>
            </a:cxnLst>
            <a:rect l="0" t="0" r="r" b="b"/>
            <a:pathLst>
              <a:path w="248" h="207">
                <a:moveTo>
                  <a:pt x="0" y="0"/>
                </a:moveTo>
                <a:cubicBezTo>
                  <a:pt x="0" y="207"/>
                  <a:pt x="0" y="207"/>
                  <a:pt x="0" y="207"/>
                </a:cubicBezTo>
                <a:cubicBezTo>
                  <a:pt x="143" y="206"/>
                  <a:pt x="143" y="206"/>
                  <a:pt x="143" y="206"/>
                </a:cubicBezTo>
                <a:cubicBezTo>
                  <a:pt x="200" y="206"/>
                  <a:pt x="248" y="161"/>
                  <a:pt x="248" y="104"/>
                </a:cubicBezTo>
                <a:cubicBezTo>
                  <a:pt x="248" y="48"/>
                  <a:pt x="202" y="1"/>
                  <a:pt x="146" y="0"/>
                </a:cubicBezTo>
                <a:cubicBezTo>
                  <a:pt x="0" y="0"/>
                  <a:pt x="0" y="0"/>
                  <a:pt x="0" y="0"/>
                </a:cubicBezTo>
                <a:close/>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Freeform 30"/>
          <p:cNvSpPr>
            <a:spLocks/>
          </p:cNvSpPr>
          <p:nvPr/>
        </p:nvSpPr>
        <p:spPr bwMode="auto">
          <a:xfrm>
            <a:off x="3150681" y="5425530"/>
            <a:ext cx="515937" cy="428625"/>
          </a:xfrm>
          <a:custGeom>
            <a:avLst/>
            <a:gdLst/>
            <a:ahLst/>
            <a:cxnLst>
              <a:cxn ang="0">
                <a:pos x="0" y="0"/>
              </a:cxn>
              <a:cxn ang="0">
                <a:pos x="0" y="206"/>
              </a:cxn>
              <a:cxn ang="0">
                <a:pos x="143" y="206"/>
              </a:cxn>
              <a:cxn ang="0">
                <a:pos x="248" y="104"/>
              </a:cxn>
              <a:cxn ang="0">
                <a:pos x="146" y="0"/>
              </a:cxn>
              <a:cxn ang="0">
                <a:pos x="0" y="0"/>
              </a:cxn>
            </a:cxnLst>
            <a:rect l="0" t="0" r="r" b="b"/>
            <a:pathLst>
              <a:path w="248" h="206">
                <a:moveTo>
                  <a:pt x="0" y="0"/>
                </a:moveTo>
                <a:cubicBezTo>
                  <a:pt x="0" y="206"/>
                  <a:pt x="0" y="206"/>
                  <a:pt x="0" y="206"/>
                </a:cubicBezTo>
                <a:cubicBezTo>
                  <a:pt x="143" y="206"/>
                  <a:pt x="143" y="206"/>
                  <a:pt x="143" y="206"/>
                </a:cubicBezTo>
                <a:cubicBezTo>
                  <a:pt x="200" y="206"/>
                  <a:pt x="248" y="161"/>
                  <a:pt x="248" y="104"/>
                </a:cubicBezTo>
                <a:cubicBezTo>
                  <a:pt x="248" y="47"/>
                  <a:pt x="202" y="1"/>
                  <a:pt x="146" y="0"/>
                </a:cubicBezTo>
                <a:cubicBezTo>
                  <a:pt x="0" y="0"/>
                  <a:pt x="0" y="0"/>
                  <a:pt x="0" y="0"/>
                </a:cubicBezTo>
                <a:close/>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Freeform 31"/>
          <p:cNvSpPr>
            <a:spLocks/>
          </p:cNvSpPr>
          <p:nvPr/>
        </p:nvSpPr>
        <p:spPr bwMode="auto">
          <a:xfrm>
            <a:off x="5889118" y="5282654"/>
            <a:ext cx="517525" cy="431800"/>
          </a:xfrm>
          <a:custGeom>
            <a:avLst/>
            <a:gdLst/>
            <a:ahLst/>
            <a:cxnLst>
              <a:cxn ang="0">
                <a:pos x="0" y="0"/>
              </a:cxn>
              <a:cxn ang="0">
                <a:pos x="0" y="207"/>
              </a:cxn>
              <a:cxn ang="0">
                <a:pos x="143" y="206"/>
              </a:cxn>
              <a:cxn ang="0">
                <a:pos x="248" y="104"/>
              </a:cxn>
              <a:cxn ang="0">
                <a:pos x="146" y="0"/>
              </a:cxn>
              <a:cxn ang="0">
                <a:pos x="0" y="0"/>
              </a:cxn>
            </a:cxnLst>
            <a:rect l="0" t="0" r="r" b="b"/>
            <a:pathLst>
              <a:path w="248" h="207">
                <a:moveTo>
                  <a:pt x="0" y="0"/>
                </a:moveTo>
                <a:cubicBezTo>
                  <a:pt x="0" y="207"/>
                  <a:pt x="0" y="207"/>
                  <a:pt x="0" y="207"/>
                </a:cubicBezTo>
                <a:cubicBezTo>
                  <a:pt x="143" y="206"/>
                  <a:pt x="143" y="206"/>
                  <a:pt x="143" y="206"/>
                </a:cubicBezTo>
                <a:cubicBezTo>
                  <a:pt x="200" y="206"/>
                  <a:pt x="248" y="161"/>
                  <a:pt x="248" y="104"/>
                </a:cubicBezTo>
                <a:cubicBezTo>
                  <a:pt x="248" y="47"/>
                  <a:pt x="202" y="1"/>
                  <a:pt x="146" y="0"/>
                </a:cubicBezTo>
                <a:cubicBezTo>
                  <a:pt x="0" y="0"/>
                  <a:pt x="0" y="0"/>
                  <a:pt x="0" y="0"/>
                </a:cubicBezTo>
                <a:close/>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Oval 32"/>
          <p:cNvSpPr>
            <a:spLocks noChangeArrowheads="1"/>
          </p:cNvSpPr>
          <p:nvPr/>
        </p:nvSpPr>
        <p:spPr bwMode="auto">
          <a:xfrm>
            <a:off x="5230305" y="5574754"/>
            <a:ext cx="125412" cy="125412"/>
          </a:xfrm>
          <a:prstGeom prst="ellipse">
            <a:avLst/>
          </a:prstGeom>
          <a:solidFill>
            <a:srgbClr val="002060"/>
          </a:solid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Freeform 33"/>
          <p:cNvSpPr>
            <a:spLocks/>
          </p:cNvSpPr>
          <p:nvPr/>
        </p:nvSpPr>
        <p:spPr bwMode="auto">
          <a:xfrm>
            <a:off x="4155567" y="4357142"/>
            <a:ext cx="1074738" cy="1647825"/>
          </a:xfrm>
          <a:custGeom>
            <a:avLst/>
            <a:gdLst/>
            <a:ahLst/>
            <a:cxnLst>
              <a:cxn ang="0">
                <a:pos x="0" y="0"/>
              </a:cxn>
              <a:cxn ang="0">
                <a:pos x="677" y="0"/>
              </a:cxn>
              <a:cxn ang="0">
                <a:pos x="677" y="1038"/>
              </a:cxn>
              <a:cxn ang="0">
                <a:pos x="0" y="1038"/>
              </a:cxn>
              <a:cxn ang="0">
                <a:pos x="0" y="0"/>
              </a:cxn>
              <a:cxn ang="0">
                <a:pos x="0" y="0"/>
              </a:cxn>
            </a:cxnLst>
            <a:rect l="0" t="0" r="r" b="b"/>
            <a:pathLst>
              <a:path w="677" h="1038">
                <a:moveTo>
                  <a:pt x="0" y="0"/>
                </a:moveTo>
                <a:lnTo>
                  <a:pt x="677" y="0"/>
                </a:lnTo>
                <a:lnTo>
                  <a:pt x="677" y="1038"/>
                </a:lnTo>
                <a:lnTo>
                  <a:pt x="0" y="1038"/>
                </a:lnTo>
                <a:lnTo>
                  <a:pt x="0" y="0"/>
                </a:lnTo>
                <a:lnTo>
                  <a:pt x="0" y="0"/>
                </a:lnTo>
                <a:close/>
              </a:path>
            </a:pathLst>
          </a:custGeom>
          <a:solidFill>
            <a:srgbClr val="002060"/>
          </a:solidFill>
          <a:ln w="2857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31" name="Rectangle 34"/>
          <p:cNvSpPr>
            <a:spLocks noChangeArrowheads="1"/>
          </p:cNvSpPr>
          <p:nvPr/>
        </p:nvSpPr>
        <p:spPr bwMode="auto">
          <a:xfrm>
            <a:off x="4230180" y="4630192"/>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rPr>
              <a:t>S</a:t>
            </a:r>
            <a:endParaRPr kumimoji="0" lang="en-US" sz="32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endParaRPr>
          </a:p>
        </p:txBody>
      </p:sp>
      <p:sp>
        <p:nvSpPr>
          <p:cNvPr id="32" name="Rectangle 35"/>
          <p:cNvSpPr>
            <a:spLocks noChangeArrowheads="1"/>
          </p:cNvSpPr>
          <p:nvPr/>
        </p:nvSpPr>
        <p:spPr bwMode="auto">
          <a:xfrm>
            <a:off x="4230180" y="5523955"/>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rPr>
              <a:t>R</a:t>
            </a:r>
            <a:endParaRPr kumimoji="0" lang="en-US" sz="32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endParaRPr>
          </a:p>
        </p:txBody>
      </p:sp>
      <p:sp>
        <p:nvSpPr>
          <p:cNvPr id="33" name="Rectangle 36"/>
          <p:cNvSpPr>
            <a:spLocks noChangeArrowheads="1"/>
          </p:cNvSpPr>
          <p:nvPr/>
        </p:nvSpPr>
        <p:spPr bwMode="auto">
          <a:xfrm>
            <a:off x="4987417" y="4630192"/>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rPr>
              <a:t>Q</a:t>
            </a:r>
            <a:endParaRPr kumimoji="0" lang="en-US" sz="32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endParaRPr>
          </a:p>
        </p:txBody>
      </p:sp>
      <p:sp>
        <p:nvSpPr>
          <p:cNvPr id="34" name="Rectangle 37"/>
          <p:cNvSpPr>
            <a:spLocks noChangeArrowheads="1"/>
          </p:cNvSpPr>
          <p:nvPr/>
        </p:nvSpPr>
        <p:spPr bwMode="auto">
          <a:xfrm>
            <a:off x="4987417" y="5523955"/>
            <a:ext cx="123432" cy="246221"/>
          </a:xfrm>
          <a:prstGeom prst="rect">
            <a:avLst/>
          </a:prstGeom>
          <a:noFill/>
          <a:ln w="2857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rPr>
              <a:t>Q</a:t>
            </a:r>
            <a:endParaRPr kumimoji="0" lang="en-US" sz="3200" b="0" i="0" u="none" strike="noStrike" kern="1200" cap="none" spc="0" normalizeH="0" baseline="0" noProof="0">
              <a:ln>
                <a:noFill/>
              </a:ln>
              <a:solidFill>
                <a:prstClr val="white"/>
              </a:solidFill>
              <a:effectLst/>
              <a:uLnTx/>
              <a:uFillTx/>
              <a:latin typeface="Courier New" pitchFamily="49" charset="0"/>
              <a:ea typeface="+mn-ea"/>
              <a:cs typeface="Courier New" pitchFamily="49" charset="0"/>
            </a:endParaRPr>
          </a:p>
        </p:txBody>
      </p:sp>
      <p:sp>
        <p:nvSpPr>
          <p:cNvPr id="35" name="Oval 38"/>
          <p:cNvSpPr>
            <a:spLocks noChangeArrowheads="1"/>
          </p:cNvSpPr>
          <p:nvPr/>
        </p:nvSpPr>
        <p:spPr bwMode="auto">
          <a:xfrm>
            <a:off x="3863468" y="4004717"/>
            <a:ext cx="74613" cy="74613"/>
          </a:xfrm>
          <a:prstGeom prst="ellipse">
            <a:avLst/>
          </a:prstGeom>
          <a:solidFill>
            <a:schemeClr val="accent4">
              <a:lumMod val="20000"/>
              <a:lumOff val="80000"/>
            </a:schemeClr>
          </a:solidFill>
          <a:ln w="28575">
            <a:solidFill>
              <a:schemeClr val="accent4">
                <a:lumMod val="20000"/>
                <a:lumOff val="8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36" name="Oval 39"/>
          <p:cNvSpPr>
            <a:spLocks noChangeArrowheads="1"/>
          </p:cNvSpPr>
          <p:nvPr/>
        </p:nvSpPr>
        <p:spPr bwMode="auto">
          <a:xfrm>
            <a:off x="5450968" y="4436517"/>
            <a:ext cx="74613" cy="74613"/>
          </a:xfrm>
          <a:prstGeom prst="ellipse">
            <a:avLst/>
          </a:prstGeom>
          <a:solidFill>
            <a:schemeClr val="accent4">
              <a:lumMod val="20000"/>
              <a:lumOff val="80000"/>
            </a:schemeClr>
          </a:solidFill>
          <a:ln w="28575">
            <a:solidFill>
              <a:schemeClr val="accent4">
                <a:lumMod val="20000"/>
                <a:lumOff val="8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37" name="Oval 40"/>
          <p:cNvSpPr>
            <a:spLocks noChangeArrowheads="1"/>
          </p:cNvSpPr>
          <p:nvPr/>
        </p:nvSpPr>
        <p:spPr bwMode="auto">
          <a:xfrm>
            <a:off x="2787143" y="5165179"/>
            <a:ext cx="74613" cy="74612"/>
          </a:xfrm>
          <a:prstGeom prst="ellipse">
            <a:avLst/>
          </a:prstGeom>
          <a:solidFill>
            <a:schemeClr val="accent4">
              <a:lumMod val="20000"/>
              <a:lumOff val="80000"/>
            </a:schemeClr>
          </a:solidFill>
          <a:ln w="28575">
            <a:solidFill>
              <a:schemeClr val="accent4">
                <a:lumMod val="20000"/>
                <a:lumOff val="80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42" name="Straight Connector 41"/>
          <p:cNvCxnSpPr/>
          <p:nvPr/>
        </p:nvCxnSpPr>
        <p:spPr>
          <a:xfrm>
            <a:off x="5003140" y="5531069"/>
            <a:ext cx="1188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74266" y="5365281"/>
            <a:ext cx="1188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207568" y="5675085"/>
            <a:ext cx="1188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Line 14"/>
          <p:cNvSpPr>
            <a:spLocks noChangeShapeType="1"/>
          </p:cNvSpPr>
          <p:nvPr/>
        </p:nvSpPr>
        <p:spPr bwMode="auto">
          <a:xfrm>
            <a:off x="5225543" y="4754016"/>
            <a:ext cx="663575" cy="1588"/>
          </a:xfrm>
          <a:prstGeom prst="line">
            <a:avLst/>
          </a:prstGeom>
          <a:noFill/>
          <a:ln w="28575">
            <a:solidFill>
              <a:schemeClr val="accent4">
                <a:lumMod val="20000"/>
                <a:lumOff val="80000"/>
              </a:schemeClr>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38" name="Slide Number Placeholder 3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77278" y="415043"/>
            <a:ext cx="6599042" cy="914400"/>
          </a:xfrm>
        </p:spPr>
        <p:txBody>
          <a:bodyPr/>
          <a:lstStyle/>
          <a:p>
            <a:r>
              <a:rPr lang="en-US" dirty="0"/>
              <a:t>Recap: We are here</a:t>
            </a:r>
            <a:endParaRPr lang="en-CA" dirty="0"/>
          </a:p>
        </p:txBody>
      </p:sp>
      <p:sp>
        <p:nvSpPr>
          <p:cNvPr id="17" name="Rounded Rectangle 16"/>
          <p:cNvSpPr/>
          <p:nvPr/>
        </p:nvSpPr>
        <p:spPr>
          <a:xfrm>
            <a:off x="3143672" y="1556792"/>
            <a:ext cx="3960440" cy="3888432"/>
          </a:xfrm>
          <a:prstGeom prst="roundRect">
            <a:avLst/>
          </a:prstGeom>
          <a:solidFill>
            <a:schemeClr val="bg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    Assembly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ounded Rectangle 15"/>
          <p:cNvSpPr/>
          <p:nvPr/>
        </p:nvSpPr>
        <p:spPr>
          <a:xfrm>
            <a:off x="3442590" y="2017304"/>
            <a:ext cx="3456384" cy="3312368"/>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Processors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ounded Rectangle 13"/>
          <p:cNvSpPr/>
          <p:nvPr/>
        </p:nvSpPr>
        <p:spPr>
          <a:xfrm>
            <a:off x="5231904" y="2492896"/>
            <a:ext cx="1440160" cy="2736304"/>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Finite State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ounded Rectangle 14"/>
          <p:cNvSpPr/>
          <p:nvPr/>
        </p:nvSpPr>
        <p:spPr>
          <a:xfrm>
            <a:off x="3719736" y="2492896"/>
            <a:ext cx="1512168" cy="273630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Arithmetic Logic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Rounded Rectangle 11"/>
          <p:cNvSpPr/>
          <p:nvPr/>
        </p:nvSpPr>
        <p:spPr>
          <a:xfrm>
            <a:off x="3935760" y="3140968"/>
            <a:ext cx="1296144" cy="2016224"/>
          </a:xfrm>
          <a:prstGeom prst="round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ounded Rectangle 12"/>
          <p:cNvSpPr/>
          <p:nvPr/>
        </p:nvSpPr>
        <p:spPr>
          <a:xfrm>
            <a:off x="5231904" y="3140968"/>
            <a:ext cx="1224136" cy="2016224"/>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Flip-flops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ounded Rectangle 10"/>
          <p:cNvSpPr/>
          <p:nvPr/>
        </p:nvSpPr>
        <p:spPr>
          <a:xfrm>
            <a:off x="4151784" y="3573016"/>
            <a:ext cx="2088232" cy="1512168"/>
          </a:xfrm>
          <a:prstGeom prst="roundRect">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Circuits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Rounded Rectangle 9"/>
          <p:cNvSpPr/>
          <p:nvPr/>
        </p:nvSpPr>
        <p:spPr>
          <a:xfrm>
            <a:off x="4439816" y="4005064"/>
            <a:ext cx="1728192" cy="1008112"/>
          </a:xfrm>
          <a:prstGeom prst="roundRect">
            <a:avLst/>
          </a:prstGeom>
          <a:solidFill>
            <a:srgbClr val="0501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Gates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ounded Rectangle 7"/>
          <p:cNvSpPr/>
          <p:nvPr/>
        </p:nvSpPr>
        <p:spPr>
          <a:xfrm>
            <a:off x="4677612" y="4480656"/>
            <a:ext cx="1368152" cy="432048"/>
          </a:xfrm>
          <a:prstGeom prst="roundRect">
            <a:avLst/>
          </a:prstGeom>
          <a:solidFill>
            <a:srgbClr val="030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Transistors</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19" name="Elbow Connector 18"/>
          <p:cNvCxnSpPr/>
          <p:nvPr/>
        </p:nvCxnSpPr>
        <p:spPr>
          <a:xfrm rot="10800000" flipV="1">
            <a:off x="6333796" y="602226"/>
            <a:ext cx="1728192" cy="1642257"/>
          </a:xfrm>
          <a:prstGeom prst="bentConnector3">
            <a:avLst>
              <a:gd name="adj1" fmla="val -133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820703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86"/>
          <p:cNvSpPr>
            <a:spLocks noGrp="1"/>
          </p:cNvSpPr>
          <p:nvPr>
            <p:ph type="title"/>
          </p:nvPr>
        </p:nvSpPr>
        <p:spPr/>
        <p:txBody>
          <a:bodyPr/>
          <a:lstStyle/>
          <a:p>
            <a:r>
              <a:rPr lang="en-US" dirty="0"/>
              <a:t>RAM slice model</a:t>
            </a:r>
            <a:endParaRPr lang="en-CA" dirty="0"/>
          </a:p>
        </p:txBody>
      </p:sp>
      <p:sp>
        <p:nvSpPr>
          <p:cNvPr id="188" name="Content Placeholder 187"/>
          <p:cNvSpPr>
            <a:spLocks noGrp="1"/>
          </p:cNvSpPr>
          <p:nvPr>
            <p:ph idx="1"/>
          </p:nvPr>
        </p:nvSpPr>
        <p:spPr>
          <a:xfrm>
            <a:off x="1181710" y="1661341"/>
            <a:ext cx="3665573" cy="4726760"/>
          </a:xfrm>
        </p:spPr>
        <p:txBody>
          <a:bodyPr>
            <a:normAutofit/>
          </a:bodyPr>
          <a:lstStyle/>
          <a:p>
            <a:r>
              <a:rPr lang="en-US" dirty="0">
                <a:solidFill>
                  <a:srgbClr val="FFC000"/>
                </a:solidFill>
              </a:rPr>
              <a:t>Word select </a:t>
            </a:r>
            <a:r>
              <a:rPr lang="en-US" dirty="0"/>
              <a:t>signals determine which row to send out on the C lines.</a:t>
            </a:r>
            <a:endParaRPr lang="en-CA" dirty="0"/>
          </a:p>
        </p:txBody>
      </p:sp>
      <p:sp>
        <p:nvSpPr>
          <p:cNvPr id="2051" name="AutoShape 3"/>
          <p:cNvSpPr>
            <a:spLocks noChangeAspect="1" noChangeArrowheads="1" noTextEdit="1"/>
          </p:cNvSpPr>
          <p:nvPr/>
        </p:nvSpPr>
        <p:spPr bwMode="auto">
          <a:xfrm>
            <a:off x="5753101" y="1657350"/>
            <a:ext cx="45434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89" name="Group 188"/>
          <p:cNvGrpSpPr/>
          <p:nvPr/>
        </p:nvGrpSpPr>
        <p:grpSpPr>
          <a:xfrm>
            <a:off x="10288096" y="1040964"/>
            <a:ext cx="1271587" cy="3442573"/>
            <a:chOff x="7504113" y="2424113"/>
            <a:chExt cx="1271587" cy="3442573"/>
          </a:xfrm>
        </p:grpSpPr>
        <p:sp>
          <p:nvSpPr>
            <p:cNvPr id="2103" name="Rectangle 55"/>
            <p:cNvSpPr>
              <a:spLocks noChangeArrowheads="1"/>
            </p:cNvSpPr>
            <p:nvPr/>
          </p:nvSpPr>
          <p:spPr bwMode="auto">
            <a:xfrm>
              <a:off x="7504113" y="3910013"/>
              <a:ext cx="977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4" name="Rectangle 56"/>
            <p:cNvSpPr>
              <a:spLocks noChangeArrowheads="1"/>
            </p:cNvSpPr>
            <p:nvPr/>
          </p:nvSpPr>
          <p:spPr bwMode="auto">
            <a:xfrm>
              <a:off x="7597775" y="3910013"/>
              <a:ext cx="13625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TimesTen" pitchFamily="18" charset="0"/>
                  <a:ea typeface="+mn-ea"/>
                  <a:cs typeface="Arial" pitchFamily="34" charset="0"/>
                </a:rPr>
                <a:t>ord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5" name="Rectangle 57"/>
            <p:cNvSpPr>
              <a:spLocks noChangeArrowheads="1"/>
            </p:cNvSpPr>
            <p:nvPr/>
          </p:nvSpPr>
          <p:spPr bwMode="auto">
            <a:xfrm>
              <a:off x="7504113" y="4022725"/>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6" name="Rectangle 58"/>
            <p:cNvSpPr>
              <a:spLocks noChangeArrowheads="1"/>
            </p:cNvSpPr>
            <p:nvPr/>
          </p:nvSpPr>
          <p:spPr bwMode="auto">
            <a:xfrm>
              <a:off x="7504113" y="4140200"/>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2</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7" name="Rectangle 59"/>
            <p:cNvSpPr>
              <a:spLocks noChangeArrowheads="1"/>
            </p:cNvSpPr>
            <p:nvPr/>
          </p:nvSpPr>
          <p:spPr bwMode="auto">
            <a:xfrm>
              <a:off x="7554913" y="4121150"/>
              <a:ext cx="38472"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n</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8" name="Rectangle 60"/>
            <p:cNvSpPr>
              <a:spLocks noChangeArrowheads="1"/>
            </p:cNvSpPr>
            <p:nvPr/>
          </p:nvSpPr>
          <p:spPr bwMode="auto">
            <a:xfrm>
              <a:off x="7620000" y="4140200"/>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athematicalPi 1" charset="0"/>
                  <a:ea typeface="+mn-ea"/>
                  <a:cs typeface="Arial" pitchFamily="34" charset="0"/>
                </a:rPr>
                <a:t>2</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9" name="Rectangle 61"/>
            <p:cNvSpPr>
              <a:spLocks noChangeArrowheads="1"/>
            </p:cNvSpPr>
            <p:nvPr/>
          </p:nvSpPr>
          <p:spPr bwMode="auto">
            <a:xfrm>
              <a:off x="7705725" y="4140200"/>
              <a:ext cx="7694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 1</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0" name="Rectangle 62"/>
            <p:cNvSpPr>
              <a:spLocks noChangeArrowheads="1"/>
            </p:cNvSpPr>
            <p:nvPr/>
          </p:nvSpPr>
          <p:spPr bwMode="auto">
            <a:xfrm>
              <a:off x="7504113" y="2476500"/>
              <a:ext cx="977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1" name="Rectangle 63"/>
            <p:cNvSpPr>
              <a:spLocks noChangeArrowheads="1"/>
            </p:cNvSpPr>
            <p:nvPr/>
          </p:nvSpPr>
          <p:spPr bwMode="auto">
            <a:xfrm>
              <a:off x="7597775" y="2476500"/>
              <a:ext cx="13625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TimesTen" pitchFamily="18" charset="0"/>
                  <a:ea typeface="+mn-ea"/>
                  <a:cs typeface="Arial" pitchFamily="34" charset="0"/>
                </a:rPr>
                <a:t>ord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2" name="Rectangle 64"/>
            <p:cNvSpPr>
              <a:spLocks noChangeArrowheads="1"/>
            </p:cNvSpPr>
            <p:nvPr/>
          </p:nvSpPr>
          <p:spPr bwMode="auto">
            <a:xfrm>
              <a:off x="7504113" y="2593975"/>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3" name="Rectangle 65"/>
            <p:cNvSpPr>
              <a:spLocks noChangeArrowheads="1"/>
            </p:cNvSpPr>
            <p:nvPr/>
          </p:nvSpPr>
          <p:spPr bwMode="auto">
            <a:xfrm>
              <a:off x="7504113" y="2708275"/>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0</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4" name="Rectangle 66"/>
            <p:cNvSpPr>
              <a:spLocks noChangeArrowheads="1"/>
            </p:cNvSpPr>
            <p:nvPr/>
          </p:nvSpPr>
          <p:spPr bwMode="auto">
            <a:xfrm>
              <a:off x="7504113" y="3035300"/>
              <a:ext cx="977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W</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15" name="Rectangle 67"/>
            <p:cNvSpPr>
              <a:spLocks noChangeArrowheads="1"/>
            </p:cNvSpPr>
            <p:nvPr/>
          </p:nvSpPr>
          <p:spPr bwMode="auto">
            <a:xfrm>
              <a:off x="7597775" y="3035300"/>
              <a:ext cx="13625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ord</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16" name="Rectangle 68"/>
            <p:cNvSpPr>
              <a:spLocks noChangeArrowheads="1"/>
            </p:cNvSpPr>
            <p:nvPr/>
          </p:nvSpPr>
          <p:spPr bwMode="auto">
            <a:xfrm>
              <a:off x="7504113" y="3149600"/>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17" name="Rectangle 69"/>
            <p:cNvSpPr>
              <a:spLocks noChangeArrowheads="1"/>
            </p:cNvSpPr>
            <p:nvPr/>
          </p:nvSpPr>
          <p:spPr bwMode="auto">
            <a:xfrm>
              <a:off x="7504113" y="3265488"/>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1</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72" name="Freeform 124"/>
            <p:cNvSpPr>
              <a:spLocks/>
            </p:cNvSpPr>
            <p:nvPr/>
          </p:nvSpPr>
          <p:spPr bwMode="auto">
            <a:xfrm>
              <a:off x="7958138" y="2424113"/>
              <a:ext cx="738188" cy="3103563"/>
            </a:xfrm>
            <a:custGeom>
              <a:avLst/>
              <a:gdLst/>
              <a:ahLst/>
              <a:cxnLst>
                <a:cxn ang="0">
                  <a:pos x="0" y="0"/>
                </a:cxn>
                <a:cxn ang="0">
                  <a:pos x="465" y="0"/>
                </a:cxn>
                <a:cxn ang="0">
                  <a:pos x="465" y="1955"/>
                </a:cxn>
                <a:cxn ang="0">
                  <a:pos x="0" y="1955"/>
                </a:cxn>
                <a:cxn ang="0">
                  <a:pos x="0" y="0"/>
                </a:cxn>
                <a:cxn ang="0">
                  <a:pos x="0" y="0"/>
                </a:cxn>
              </a:cxnLst>
              <a:rect l="0" t="0" r="r" b="b"/>
              <a:pathLst>
                <a:path w="465" h="1955">
                  <a:moveTo>
                    <a:pt x="0" y="0"/>
                  </a:moveTo>
                  <a:lnTo>
                    <a:pt x="465" y="0"/>
                  </a:lnTo>
                  <a:lnTo>
                    <a:pt x="465" y="1955"/>
                  </a:lnTo>
                  <a:lnTo>
                    <a:pt x="0" y="1955"/>
                  </a:lnTo>
                  <a:lnTo>
                    <a:pt x="0" y="0"/>
                  </a:lnTo>
                  <a:lnTo>
                    <a:pt x="0" y="0"/>
                  </a:lnTo>
                  <a:close/>
                </a:path>
              </a:pathLst>
            </a:custGeom>
            <a:no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3" name="Line 125"/>
            <p:cNvSpPr>
              <a:spLocks noChangeShapeType="1"/>
            </p:cNvSpPr>
            <p:nvPr/>
          </p:nvSpPr>
          <p:spPr bwMode="auto">
            <a:xfrm>
              <a:off x="7800975" y="2579688"/>
              <a:ext cx="974725"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4" name="Line 126"/>
            <p:cNvSpPr>
              <a:spLocks noChangeShapeType="1"/>
            </p:cNvSpPr>
            <p:nvPr/>
          </p:nvSpPr>
          <p:spPr bwMode="auto">
            <a:xfrm>
              <a:off x="8328025" y="2579688"/>
              <a:ext cx="1588" cy="144463"/>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5" name="Freeform 127"/>
            <p:cNvSpPr>
              <a:spLocks/>
            </p:cNvSpPr>
            <p:nvPr/>
          </p:nvSpPr>
          <p:spPr bwMode="auto">
            <a:xfrm>
              <a:off x="8062913" y="2717800"/>
              <a:ext cx="527050" cy="300038"/>
            </a:xfrm>
            <a:custGeom>
              <a:avLst/>
              <a:gdLst/>
              <a:ahLst/>
              <a:cxnLst>
                <a:cxn ang="0">
                  <a:pos x="24" y="0"/>
                </a:cxn>
                <a:cxn ang="0">
                  <a:pos x="332" y="0"/>
                </a:cxn>
                <a:cxn ang="0">
                  <a:pos x="332" y="189"/>
                </a:cxn>
                <a:cxn ang="0">
                  <a:pos x="0" y="189"/>
                </a:cxn>
                <a:cxn ang="0">
                  <a:pos x="0" y="0"/>
                </a:cxn>
                <a:cxn ang="0">
                  <a:pos x="24" y="0"/>
                </a:cxn>
              </a:cxnLst>
              <a:rect l="0" t="0" r="r" b="b"/>
              <a:pathLst>
                <a:path w="332" h="189">
                  <a:moveTo>
                    <a:pt x="24" y="0"/>
                  </a:moveTo>
                  <a:lnTo>
                    <a:pt x="332" y="0"/>
                  </a:lnTo>
                  <a:lnTo>
                    <a:pt x="332" y="189"/>
                  </a:lnTo>
                  <a:lnTo>
                    <a:pt x="0" y="189"/>
                  </a:lnTo>
                  <a:lnTo>
                    <a:pt x="0" y="0"/>
                  </a:lnTo>
                  <a:lnTo>
                    <a:pt x="24"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6" name="Line 128"/>
            <p:cNvSpPr>
              <a:spLocks noChangeShapeType="1"/>
            </p:cNvSpPr>
            <p:nvPr/>
          </p:nvSpPr>
          <p:spPr bwMode="auto">
            <a:xfrm>
              <a:off x="7800975" y="3157538"/>
              <a:ext cx="974725"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7" name="Line 129"/>
            <p:cNvSpPr>
              <a:spLocks noChangeShapeType="1"/>
            </p:cNvSpPr>
            <p:nvPr/>
          </p:nvSpPr>
          <p:spPr bwMode="auto">
            <a:xfrm>
              <a:off x="8328025" y="3157538"/>
              <a:ext cx="1588" cy="144463"/>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8" name="Freeform 130"/>
            <p:cNvSpPr>
              <a:spLocks/>
            </p:cNvSpPr>
            <p:nvPr/>
          </p:nvSpPr>
          <p:spPr bwMode="auto">
            <a:xfrm>
              <a:off x="8062913" y="3298825"/>
              <a:ext cx="527050" cy="300038"/>
            </a:xfrm>
            <a:custGeom>
              <a:avLst/>
              <a:gdLst/>
              <a:ahLst/>
              <a:cxnLst>
                <a:cxn ang="0">
                  <a:pos x="24" y="0"/>
                </a:cxn>
                <a:cxn ang="0">
                  <a:pos x="332" y="0"/>
                </a:cxn>
                <a:cxn ang="0">
                  <a:pos x="332" y="189"/>
                </a:cxn>
                <a:cxn ang="0">
                  <a:pos x="0" y="189"/>
                </a:cxn>
                <a:cxn ang="0">
                  <a:pos x="0" y="0"/>
                </a:cxn>
                <a:cxn ang="0">
                  <a:pos x="24" y="0"/>
                </a:cxn>
              </a:cxnLst>
              <a:rect l="0" t="0" r="r" b="b"/>
              <a:pathLst>
                <a:path w="332" h="189">
                  <a:moveTo>
                    <a:pt x="24" y="0"/>
                  </a:moveTo>
                  <a:lnTo>
                    <a:pt x="332" y="0"/>
                  </a:lnTo>
                  <a:lnTo>
                    <a:pt x="332" y="189"/>
                  </a:lnTo>
                  <a:lnTo>
                    <a:pt x="0" y="189"/>
                  </a:lnTo>
                  <a:lnTo>
                    <a:pt x="0" y="0"/>
                  </a:lnTo>
                  <a:lnTo>
                    <a:pt x="24"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79" name="Line 131"/>
            <p:cNvSpPr>
              <a:spLocks noChangeShapeType="1"/>
            </p:cNvSpPr>
            <p:nvPr/>
          </p:nvSpPr>
          <p:spPr bwMode="auto">
            <a:xfrm>
              <a:off x="7800975" y="4037013"/>
              <a:ext cx="974725"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80" name="Line 132"/>
            <p:cNvSpPr>
              <a:spLocks noChangeShapeType="1"/>
            </p:cNvSpPr>
            <p:nvPr/>
          </p:nvSpPr>
          <p:spPr bwMode="auto">
            <a:xfrm>
              <a:off x="8328025" y="4037013"/>
              <a:ext cx="1588" cy="146050"/>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81" name="Freeform 133"/>
            <p:cNvSpPr>
              <a:spLocks/>
            </p:cNvSpPr>
            <p:nvPr/>
          </p:nvSpPr>
          <p:spPr bwMode="auto">
            <a:xfrm>
              <a:off x="8062913" y="4176713"/>
              <a:ext cx="527050" cy="300038"/>
            </a:xfrm>
            <a:custGeom>
              <a:avLst/>
              <a:gdLst/>
              <a:ahLst/>
              <a:cxnLst>
                <a:cxn ang="0">
                  <a:pos x="24" y="0"/>
                </a:cxn>
                <a:cxn ang="0">
                  <a:pos x="332" y="0"/>
                </a:cxn>
                <a:cxn ang="0">
                  <a:pos x="332" y="189"/>
                </a:cxn>
                <a:cxn ang="0">
                  <a:pos x="0" y="189"/>
                </a:cxn>
                <a:cxn ang="0">
                  <a:pos x="0" y="0"/>
                </a:cxn>
                <a:cxn ang="0">
                  <a:pos x="24" y="0"/>
                </a:cxn>
              </a:cxnLst>
              <a:rect l="0" t="0" r="r" b="b"/>
              <a:pathLst>
                <a:path w="332" h="189">
                  <a:moveTo>
                    <a:pt x="24" y="0"/>
                  </a:moveTo>
                  <a:lnTo>
                    <a:pt x="332" y="0"/>
                  </a:lnTo>
                  <a:lnTo>
                    <a:pt x="332" y="189"/>
                  </a:lnTo>
                  <a:lnTo>
                    <a:pt x="0" y="189"/>
                  </a:lnTo>
                  <a:lnTo>
                    <a:pt x="0" y="0"/>
                  </a:lnTo>
                  <a:lnTo>
                    <a:pt x="24"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82" name="Rectangle 134"/>
            <p:cNvSpPr>
              <a:spLocks noChangeArrowheads="1"/>
            </p:cNvSpPr>
            <p:nvPr/>
          </p:nvSpPr>
          <p:spPr bwMode="auto">
            <a:xfrm>
              <a:off x="8101013" y="4638675"/>
              <a:ext cx="47128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Read/Write</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3" name="Rectangle 135"/>
            <p:cNvSpPr>
              <a:spLocks noChangeArrowheads="1"/>
            </p:cNvSpPr>
            <p:nvPr/>
          </p:nvSpPr>
          <p:spPr bwMode="auto">
            <a:xfrm>
              <a:off x="8101013" y="4751388"/>
              <a:ext cx="2051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logic</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4" name="Rectangle 136"/>
            <p:cNvSpPr>
              <a:spLocks noChangeArrowheads="1"/>
            </p:cNvSpPr>
            <p:nvPr/>
          </p:nvSpPr>
          <p:spPr bwMode="auto">
            <a:xfrm>
              <a:off x="7981950" y="5021263"/>
              <a:ext cx="29815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Data in</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5" name="Rectangle 137"/>
            <p:cNvSpPr>
              <a:spLocks noChangeArrowheads="1"/>
            </p:cNvSpPr>
            <p:nvPr/>
          </p:nvSpPr>
          <p:spPr bwMode="auto">
            <a:xfrm>
              <a:off x="8269288" y="5156200"/>
              <a:ext cx="34945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Data out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6" name="Line 138"/>
            <p:cNvSpPr>
              <a:spLocks noChangeShapeType="1"/>
            </p:cNvSpPr>
            <p:nvPr/>
          </p:nvSpPr>
          <p:spPr bwMode="auto">
            <a:xfrm>
              <a:off x="7983538" y="5395913"/>
              <a:ext cx="23653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87" name="Rectangle 139"/>
            <p:cNvSpPr>
              <a:spLocks noChangeArrowheads="1"/>
            </p:cNvSpPr>
            <p:nvPr/>
          </p:nvSpPr>
          <p:spPr bwMode="auto">
            <a:xfrm>
              <a:off x="7985125" y="5287963"/>
              <a:ext cx="23884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Read/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8" name="Rectangle 140"/>
            <p:cNvSpPr>
              <a:spLocks noChangeArrowheads="1"/>
            </p:cNvSpPr>
            <p:nvPr/>
          </p:nvSpPr>
          <p:spPr bwMode="auto">
            <a:xfrm>
              <a:off x="7985125" y="5402263"/>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Write</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89" name="Rectangle 141"/>
            <p:cNvSpPr>
              <a:spLocks noChangeArrowheads="1"/>
            </p:cNvSpPr>
            <p:nvPr/>
          </p:nvSpPr>
          <p:spPr bwMode="auto">
            <a:xfrm>
              <a:off x="8413750" y="5287963"/>
              <a:ext cx="1266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Bit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90" name="Rectangle 142"/>
            <p:cNvSpPr>
              <a:spLocks noChangeArrowheads="1"/>
            </p:cNvSpPr>
            <p:nvPr/>
          </p:nvSpPr>
          <p:spPr bwMode="auto">
            <a:xfrm>
              <a:off x="8413750" y="5402263"/>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91" name="Rectangle 143"/>
            <p:cNvSpPr>
              <a:spLocks noChangeArrowheads="1"/>
            </p:cNvSpPr>
            <p:nvPr/>
          </p:nvSpPr>
          <p:spPr bwMode="auto">
            <a:xfrm>
              <a:off x="8078788" y="5743575"/>
              <a:ext cx="4648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(b) Symbol</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92" name="Rectangle 144"/>
            <p:cNvSpPr>
              <a:spLocks noChangeArrowheads="1"/>
            </p:cNvSpPr>
            <p:nvPr/>
          </p:nvSpPr>
          <p:spPr bwMode="auto">
            <a:xfrm>
              <a:off x="8107363" y="2813050"/>
              <a:ext cx="40716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RAM cell</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93" name="Rectangle 145"/>
            <p:cNvSpPr>
              <a:spLocks noChangeArrowheads="1"/>
            </p:cNvSpPr>
            <p:nvPr/>
          </p:nvSpPr>
          <p:spPr bwMode="auto">
            <a:xfrm>
              <a:off x="8107363" y="3392488"/>
              <a:ext cx="40716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RAM cell</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94" name="Rectangle 146"/>
            <p:cNvSpPr>
              <a:spLocks noChangeArrowheads="1"/>
            </p:cNvSpPr>
            <p:nvPr/>
          </p:nvSpPr>
          <p:spPr bwMode="auto">
            <a:xfrm>
              <a:off x="8107363" y="4265613"/>
              <a:ext cx="40716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RAM cell</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95" name="Line 147"/>
            <p:cNvSpPr>
              <a:spLocks noChangeShapeType="1"/>
            </p:cNvSpPr>
            <p:nvPr/>
          </p:nvSpPr>
          <p:spPr bwMode="auto">
            <a:xfrm>
              <a:off x="8696325" y="5221288"/>
              <a:ext cx="79375"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96" name="Line 148"/>
            <p:cNvSpPr>
              <a:spLocks noChangeShapeType="1"/>
            </p:cNvSpPr>
            <p:nvPr/>
          </p:nvSpPr>
          <p:spPr bwMode="auto">
            <a:xfrm>
              <a:off x="7800975" y="5083175"/>
              <a:ext cx="157163"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97" name="Line 149"/>
            <p:cNvSpPr>
              <a:spLocks noChangeShapeType="1"/>
            </p:cNvSpPr>
            <p:nvPr/>
          </p:nvSpPr>
          <p:spPr bwMode="auto">
            <a:xfrm flipV="1">
              <a:off x="8094663" y="5527675"/>
              <a:ext cx="1588" cy="155575"/>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98" name="Line 150"/>
            <p:cNvSpPr>
              <a:spLocks noChangeShapeType="1"/>
            </p:cNvSpPr>
            <p:nvPr/>
          </p:nvSpPr>
          <p:spPr bwMode="auto">
            <a:xfrm flipV="1">
              <a:off x="8558213" y="5527675"/>
              <a:ext cx="1588" cy="155575"/>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99" name="Oval 151"/>
            <p:cNvSpPr>
              <a:spLocks noChangeArrowheads="1"/>
            </p:cNvSpPr>
            <p:nvPr/>
          </p:nvSpPr>
          <p:spPr bwMode="auto">
            <a:xfrm>
              <a:off x="7627938" y="3509963"/>
              <a:ext cx="39688"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0" name="Oval 152"/>
            <p:cNvSpPr>
              <a:spLocks noChangeArrowheads="1"/>
            </p:cNvSpPr>
            <p:nvPr/>
          </p:nvSpPr>
          <p:spPr bwMode="auto">
            <a:xfrm>
              <a:off x="7627938" y="3589338"/>
              <a:ext cx="39688"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1" name="Oval 153"/>
            <p:cNvSpPr>
              <a:spLocks noChangeArrowheads="1"/>
            </p:cNvSpPr>
            <p:nvPr/>
          </p:nvSpPr>
          <p:spPr bwMode="auto">
            <a:xfrm>
              <a:off x="7627938" y="3671888"/>
              <a:ext cx="39688"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2" name="Oval 154"/>
            <p:cNvSpPr>
              <a:spLocks noChangeArrowheads="1"/>
            </p:cNvSpPr>
            <p:nvPr/>
          </p:nvSpPr>
          <p:spPr bwMode="auto">
            <a:xfrm>
              <a:off x="8305800" y="3725863"/>
              <a:ext cx="38100" cy="39688"/>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3" name="Oval 155"/>
            <p:cNvSpPr>
              <a:spLocks noChangeArrowheads="1"/>
            </p:cNvSpPr>
            <p:nvPr/>
          </p:nvSpPr>
          <p:spPr bwMode="auto">
            <a:xfrm>
              <a:off x="8305800" y="381000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4" name="Oval 156"/>
            <p:cNvSpPr>
              <a:spLocks noChangeArrowheads="1"/>
            </p:cNvSpPr>
            <p:nvPr/>
          </p:nvSpPr>
          <p:spPr bwMode="auto">
            <a:xfrm>
              <a:off x="8305800" y="389255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5" name="Oval 157"/>
            <p:cNvSpPr>
              <a:spLocks noChangeArrowheads="1"/>
            </p:cNvSpPr>
            <p:nvPr/>
          </p:nvSpPr>
          <p:spPr bwMode="auto">
            <a:xfrm>
              <a:off x="8308975" y="2557463"/>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6" name="Oval 158"/>
            <p:cNvSpPr>
              <a:spLocks noChangeArrowheads="1"/>
            </p:cNvSpPr>
            <p:nvPr/>
          </p:nvSpPr>
          <p:spPr bwMode="auto">
            <a:xfrm>
              <a:off x="8305800" y="3138488"/>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7" name="Oval 159"/>
            <p:cNvSpPr>
              <a:spLocks noChangeArrowheads="1"/>
            </p:cNvSpPr>
            <p:nvPr/>
          </p:nvSpPr>
          <p:spPr bwMode="auto">
            <a:xfrm>
              <a:off x="8308975" y="4016375"/>
              <a:ext cx="38100" cy="39688"/>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90" name="Group 189"/>
          <p:cNvGrpSpPr/>
          <p:nvPr/>
        </p:nvGrpSpPr>
        <p:grpSpPr>
          <a:xfrm>
            <a:off x="5375920" y="1210827"/>
            <a:ext cx="4427988" cy="5321024"/>
            <a:chOff x="4229100" y="1651000"/>
            <a:chExt cx="3973718" cy="4880849"/>
          </a:xfrm>
        </p:grpSpPr>
        <p:sp>
          <p:nvSpPr>
            <p:cNvPr id="2054" name="Freeform 6"/>
            <p:cNvSpPr>
              <a:spLocks/>
            </p:cNvSpPr>
            <p:nvPr/>
          </p:nvSpPr>
          <p:spPr bwMode="auto">
            <a:xfrm>
              <a:off x="6756400" y="4668838"/>
              <a:ext cx="1019175" cy="1682750"/>
            </a:xfrm>
            <a:custGeom>
              <a:avLst/>
              <a:gdLst/>
              <a:ahLst/>
              <a:cxnLst>
                <a:cxn ang="0">
                  <a:pos x="0" y="0"/>
                </a:cxn>
                <a:cxn ang="0">
                  <a:pos x="642" y="0"/>
                </a:cxn>
                <a:cxn ang="0">
                  <a:pos x="642" y="1060"/>
                </a:cxn>
                <a:cxn ang="0">
                  <a:pos x="0" y="1060"/>
                </a:cxn>
                <a:cxn ang="0">
                  <a:pos x="0" y="36"/>
                </a:cxn>
                <a:cxn ang="0">
                  <a:pos x="0" y="0"/>
                </a:cxn>
              </a:cxnLst>
              <a:rect l="0" t="0" r="r" b="b"/>
              <a:pathLst>
                <a:path w="642" h="1060">
                  <a:moveTo>
                    <a:pt x="0" y="0"/>
                  </a:moveTo>
                  <a:lnTo>
                    <a:pt x="642" y="0"/>
                  </a:lnTo>
                  <a:lnTo>
                    <a:pt x="642" y="1060"/>
                  </a:lnTo>
                  <a:lnTo>
                    <a:pt x="0" y="1060"/>
                  </a:lnTo>
                  <a:lnTo>
                    <a:pt x="0" y="36"/>
                  </a:lnTo>
                  <a:lnTo>
                    <a:pt x="0" y="0"/>
                  </a:lnTo>
                  <a:close/>
                </a:path>
              </a:pathLst>
            </a:custGeom>
            <a:noFill/>
            <a:ln w="19050">
              <a:solidFill>
                <a:schemeClr val="accent2">
                  <a:lumMod val="40000"/>
                  <a:lumOff val="60000"/>
                </a:schemeClr>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55" name="Freeform 7"/>
            <p:cNvSpPr>
              <a:spLocks/>
            </p:cNvSpPr>
            <p:nvPr/>
          </p:nvSpPr>
          <p:spPr bwMode="auto">
            <a:xfrm>
              <a:off x="4592638" y="4808538"/>
              <a:ext cx="760413" cy="1427163"/>
            </a:xfrm>
            <a:custGeom>
              <a:avLst/>
              <a:gdLst/>
              <a:ahLst/>
              <a:cxnLst>
                <a:cxn ang="0">
                  <a:pos x="0" y="0"/>
                </a:cxn>
                <a:cxn ang="0">
                  <a:pos x="479" y="0"/>
                </a:cxn>
                <a:cxn ang="0">
                  <a:pos x="479" y="899"/>
                </a:cxn>
                <a:cxn ang="0">
                  <a:pos x="0" y="899"/>
                </a:cxn>
                <a:cxn ang="0">
                  <a:pos x="0" y="0"/>
                </a:cxn>
                <a:cxn ang="0">
                  <a:pos x="0" y="0"/>
                </a:cxn>
              </a:cxnLst>
              <a:rect l="0" t="0" r="r" b="b"/>
              <a:pathLst>
                <a:path w="479" h="899">
                  <a:moveTo>
                    <a:pt x="0" y="0"/>
                  </a:moveTo>
                  <a:lnTo>
                    <a:pt x="479" y="0"/>
                  </a:lnTo>
                  <a:lnTo>
                    <a:pt x="479" y="899"/>
                  </a:lnTo>
                  <a:lnTo>
                    <a:pt x="0" y="899"/>
                  </a:lnTo>
                  <a:lnTo>
                    <a:pt x="0" y="0"/>
                  </a:lnTo>
                  <a:lnTo>
                    <a:pt x="0" y="0"/>
                  </a:lnTo>
                  <a:close/>
                </a:path>
              </a:pathLst>
            </a:custGeom>
            <a:noFill/>
            <a:ln w="19050">
              <a:solidFill>
                <a:schemeClr val="accent2">
                  <a:lumMod val="40000"/>
                  <a:lumOff val="60000"/>
                </a:schemeClr>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56" name="Freeform 8"/>
            <p:cNvSpPr>
              <a:spLocks/>
            </p:cNvSpPr>
            <p:nvPr/>
          </p:nvSpPr>
          <p:spPr bwMode="auto">
            <a:xfrm>
              <a:off x="7132638" y="2490788"/>
              <a:ext cx="109538" cy="3081338"/>
            </a:xfrm>
            <a:custGeom>
              <a:avLst/>
              <a:gdLst/>
              <a:ahLst/>
              <a:cxnLst>
                <a:cxn ang="0">
                  <a:pos x="0" y="0"/>
                </a:cxn>
                <a:cxn ang="0">
                  <a:pos x="0" y="1718"/>
                </a:cxn>
                <a:cxn ang="0">
                  <a:pos x="0" y="1941"/>
                </a:cxn>
                <a:cxn ang="0">
                  <a:pos x="69" y="1941"/>
                </a:cxn>
              </a:cxnLst>
              <a:rect l="0" t="0" r="r" b="b"/>
              <a:pathLst>
                <a:path w="69" h="1941">
                  <a:moveTo>
                    <a:pt x="0" y="0"/>
                  </a:moveTo>
                  <a:lnTo>
                    <a:pt x="0" y="1718"/>
                  </a:lnTo>
                  <a:lnTo>
                    <a:pt x="0" y="1941"/>
                  </a:lnTo>
                  <a:lnTo>
                    <a:pt x="69" y="1941"/>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57" name="Freeform 9"/>
            <p:cNvSpPr>
              <a:spLocks/>
            </p:cNvSpPr>
            <p:nvPr/>
          </p:nvSpPr>
          <p:spPr bwMode="auto">
            <a:xfrm>
              <a:off x="5178425" y="1868488"/>
              <a:ext cx="1609725" cy="982663"/>
            </a:xfrm>
            <a:custGeom>
              <a:avLst/>
              <a:gdLst/>
              <a:ahLst/>
              <a:cxnLst>
                <a:cxn ang="0">
                  <a:pos x="0" y="0"/>
                </a:cxn>
                <a:cxn ang="0">
                  <a:pos x="1014" y="0"/>
                </a:cxn>
                <a:cxn ang="0">
                  <a:pos x="1014" y="619"/>
                </a:cxn>
                <a:cxn ang="0">
                  <a:pos x="0" y="619"/>
                </a:cxn>
                <a:cxn ang="0">
                  <a:pos x="0" y="0"/>
                </a:cxn>
                <a:cxn ang="0">
                  <a:pos x="0" y="0"/>
                </a:cxn>
              </a:cxnLst>
              <a:rect l="0" t="0" r="r" b="b"/>
              <a:pathLst>
                <a:path w="1014" h="619">
                  <a:moveTo>
                    <a:pt x="0" y="0"/>
                  </a:moveTo>
                  <a:lnTo>
                    <a:pt x="1014" y="0"/>
                  </a:lnTo>
                  <a:lnTo>
                    <a:pt x="1014" y="619"/>
                  </a:lnTo>
                  <a:lnTo>
                    <a:pt x="0" y="619"/>
                  </a:lnTo>
                  <a:lnTo>
                    <a:pt x="0" y="0"/>
                  </a:lnTo>
                  <a:lnTo>
                    <a:pt x="0" y="0"/>
                  </a:lnTo>
                  <a:close/>
                </a:path>
              </a:pathLst>
            </a:custGeom>
            <a:noFill/>
            <a:ln w="19050">
              <a:solidFill>
                <a:schemeClr val="accent2">
                  <a:lumMod val="40000"/>
                  <a:lumOff val="60000"/>
                </a:schemeClr>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58" name="Line 10"/>
            <p:cNvSpPr>
              <a:spLocks noChangeShapeType="1"/>
            </p:cNvSpPr>
            <p:nvPr/>
          </p:nvSpPr>
          <p:spPr bwMode="auto">
            <a:xfrm>
              <a:off x="6750050" y="2576513"/>
              <a:ext cx="385763"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59" name="Line 11"/>
            <p:cNvSpPr>
              <a:spLocks noChangeShapeType="1"/>
            </p:cNvSpPr>
            <p:nvPr/>
          </p:nvSpPr>
          <p:spPr bwMode="auto">
            <a:xfrm>
              <a:off x="6302375" y="2647950"/>
              <a:ext cx="18573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0" name="Rectangle 12"/>
            <p:cNvSpPr>
              <a:spLocks noChangeArrowheads="1"/>
            </p:cNvSpPr>
            <p:nvPr/>
          </p:nvSpPr>
          <p:spPr bwMode="auto">
            <a:xfrm>
              <a:off x="5554663" y="1651000"/>
              <a:ext cx="25006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61" name="Oval 13"/>
            <p:cNvSpPr>
              <a:spLocks noChangeArrowheads="1"/>
            </p:cNvSpPr>
            <p:nvPr/>
          </p:nvSpPr>
          <p:spPr bwMode="auto">
            <a:xfrm>
              <a:off x="6327775" y="2117725"/>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2" name="Line 14"/>
            <p:cNvSpPr>
              <a:spLocks noChangeShapeType="1"/>
            </p:cNvSpPr>
            <p:nvPr/>
          </p:nvSpPr>
          <p:spPr bwMode="auto">
            <a:xfrm>
              <a:off x="5614988" y="2635250"/>
              <a:ext cx="1793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3" name="Line 15"/>
            <p:cNvSpPr>
              <a:spLocks noChangeShapeType="1"/>
            </p:cNvSpPr>
            <p:nvPr/>
          </p:nvSpPr>
          <p:spPr bwMode="auto">
            <a:xfrm>
              <a:off x="5614988" y="2266950"/>
              <a:ext cx="1793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4" name="Freeform 16"/>
            <p:cNvSpPr>
              <a:spLocks/>
            </p:cNvSpPr>
            <p:nvPr/>
          </p:nvSpPr>
          <p:spPr bwMode="auto">
            <a:xfrm>
              <a:off x="5794375" y="2105025"/>
              <a:ext cx="444500" cy="679450"/>
            </a:xfrm>
            <a:custGeom>
              <a:avLst/>
              <a:gdLst/>
              <a:ahLst/>
              <a:cxnLst>
                <a:cxn ang="0">
                  <a:pos x="0" y="0"/>
                </a:cxn>
                <a:cxn ang="0">
                  <a:pos x="280" y="0"/>
                </a:cxn>
                <a:cxn ang="0">
                  <a:pos x="280" y="428"/>
                </a:cxn>
                <a:cxn ang="0">
                  <a:pos x="0" y="428"/>
                </a:cxn>
                <a:cxn ang="0">
                  <a:pos x="0" y="0"/>
                </a:cxn>
                <a:cxn ang="0">
                  <a:pos x="0" y="0"/>
                </a:cxn>
              </a:cxnLst>
              <a:rect l="0" t="0" r="r" b="b"/>
              <a:pathLst>
                <a:path w="280" h="428">
                  <a:moveTo>
                    <a:pt x="0" y="0"/>
                  </a:moveTo>
                  <a:lnTo>
                    <a:pt x="280" y="0"/>
                  </a:lnTo>
                  <a:lnTo>
                    <a:pt x="280" y="428"/>
                  </a:lnTo>
                  <a:lnTo>
                    <a:pt x="0" y="428"/>
                  </a:lnTo>
                  <a:lnTo>
                    <a:pt x="0" y="0"/>
                  </a:lnTo>
                  <a:lnTo>
                    <a:pt x="0"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5" name="Line 17"/>
            <p:cNvSpPr>
              <a:spLocks noChangeShapeType="1"/>
            </p:cNvSpPr>
            <p:nvPr/>
          </p:nvSpPr>
          <p:spPr bwMode="auto">
            <a:xfrm>
              <a:off x="6238875" y="2279650"/>
              <a:ext cx="24923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6" name="Rectangle 18"/>
            <p:cNvSpPr>
              <a:spLocks noChangeArrowheads="1"/>
            </p:cNvSpPr>
            <p:nvPr/>
          </p:nvSpPr>
          <p:spPr bwMode="auto">
            <a:xfrm>
              <a:off x="5829300" y="2193925"/>
              <a:ext cx="5770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67" name="Rectangle 19"/>
            <p:cNvSpPr>
              <a:spLocks noChangeArrowheads="1"/>
            </p:cNvSpPr>
            <p:nvPr/>
          </p:nvSpPr>
          <p:spPr bwMode="auto">
            <a:xfrm>
              <a:off x="5829300" y="257175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68" name="Oval 20"/>
            <p:cNvSpPr>
              <a:spLocks noChangeArrowheads="1"/>
            </p:cNvSpPr>
            <p:nvPr/>
          </p:nvSpPr>
          <p:spPr bwMode="auto">
            <a:xfrm>
              <a:off x="6238875" y="2611438"/>
              <a:ext cx="63500" cy="65088"/>
            </a:xfrm>
            <a:prstGeom prst="ellipse">
              <a:avLst/>
            </a:prstGeom>
            <a:solidFill>
              <a:srgbClr val="FFFFFF"/>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69" name="Rectangle 21"/>
            <p:cNvSpPr>
              <a:spLocks noChangeArrowheads="1"/>
            </p:cNvSpPr>
            <p:nvPr/>
          </p:nvSpPr>
          <p:spPr bwMode="auto">
            <a:xfrm>
              <a:off x="6126163" y="2193925"/>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70" name="Rectangle 22"/>
            <p:cNvSpPr>
              <a:spLocks noChangeArrowheads="1"/>
            </p:cNvSpPr>
            <p:nvPr/>
          </p:nvSpPr>
          <p:spPr bwMode="auto">
            <a:xfrm>
              <a:off x="6126163" y="2571750"/>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71" name="Freeform 23"/>
            <p:cNvSpPr>
              <a:spLocks/>
            </p:cNvSpPr>
            <p:nvPr/>
          </p:nvSpPr>
          <p:spPr bwMode="auto">
            <a:xfrm>
              <a:off x="4806950" y="2197100"/>
              <a:ext cx="546100" cy="2640013"/>
            </a:xfrm>
            <a:custGeom>
              <a:avLst/>
              <a:gdLst/>
              <a:ahLst/>
              <a:cxnLst>
                <a:cxn ang="0">
                  <a:pos x="344" y="0"/>
                </a:cxn>
                <a:cxn ang="0">
                  <a:pos x="0" y="0"/>
                </a:cxn>
                <a:cxn ang="0">
                  <a:pos x="0" y="1663"/>
                </a:cxn>
              </a:cxnLst>
              <a:rect l="0" t="0" r="r" b="b"/>
              <a:pathLst>
                <a:path w="344" h="1663">
                  <a:moveTo>
                    <a:pt x="344" y="0"/>
                  </a:moveTo>
                  <a:lnTo>
                    <a:pt x="0" y="0"/>
                  </a:lnTo>
                  <a:lnTo>
                    <a:pt x="0" y="1663"/>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2" name="Freeform 24"/>
            <p:cNvSpPr>
              <a:spLocks/>
            </p:cNvSpPr>
            <p:nvPr/>
          </p:nvSpPr>
          <p:spPr bwMode="auto">
            <a:xfrm>
              <a:off x="5100638" y="2705100"/>
              <a:ext cx="252413" cy="2135188"/>
            </a:xfrm>
            <a:custGeom>
              <a:avLst/>
              <a:gdLst/>
              <a:ahLst/>
              <a:cxnLst>
                <a:cxn ang="0">
                  <a:pos x="159" y="0"/>
                </a:cxn>
                <a:cxn ang="0">
                  <a:pos x="0" y="0"/>
                </a:cxn>
                <a:cxn ang="0">
                  <a:pos x="0" y="1345"/>
                </a:cxn>
              </a:cxnLst>
              <a:rect l="0" t="0" r="r" b="b"/>
              <a:pathLst>
                <a:path w="159" h="1345">
                  <a:moveTo>
                    <a:pt x="159" y="0"/>
                  </a:moveTo>
                  <a:lnTo>
                    <a:pt x="0" y="0"/>
                  </a:lnTo>
                  <a:lnTo>
                    <a:pt x="0" y="1345"/>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3" name="Freeform 25"/>
            <p:cNvSpPr>
              <a:spLocks/>
            </p:cNvSpPr>
            <p:nvPr/>
          </p:nvSpPr>
          <p:spPr bwMode="auto">
            <a:xfrm>
              <a:off x="5241925" y="2339975"/>
              <a:ext cx="111125" cy="220663"/>
            </a:xfrm>
            <a:custGeom>
              <a:avLst/>
              <a:gdLst/>
              <a:ahLst/>
              <a:cxnLst>
                <a:cxn ang="0">
                  <a:pos x="70" y="0"/>
                </a:cxn>
                <a:cxn ang="0">
                  <a:pos x="0" y="0"/>
                </a:cxn>
                <a:cxn ang="0">
                  <a:pos x="0" y="139"/>
                </a:cxn>
                <a:cxn ang="0">
                  <a:pos x="70" y="139"/>
                </a:cxn>
              </a:cxnLst>
              <a:rect l="0" t="0" r="r" b="b"/>
              <a:pathLst>
                <a:path w="70" h="139">
                  <a:moveTo>
                    <a:pt x="70" y="0"/>
                  </a:moveTo>
                  <a:lnTo>
                    <a:pt x="0" y="0"/>
                  </a:lnTo>
                  <a:lnTo>
                    <a:pt x="0" y="139"/>
                  </a:lnTo>
                  <a:lnTo>
                    <a:pt x="70" y="139"/>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4" name="Freeform 26"/>
            <p:cNvSpPr>
              <a:spLocks/>
            </p:cNvSpPr>
            <p:nvPr/>
          </p:nvSpPr>
          <p:spPr bwMode="auto">
            <a:xfrm>
              <a:off x="4746625" y="1787525"/>
              <a:ext cx="2530475" cy="665163"/>
            </a:xfrm>
            <a:custGeom>
              <a:avLst/>
              <a:gdLst/>
              <a:ahLst/>
              <a:cxnLst>
                <a:cxn ang="0">
                  <a:pos x="312" y="419"/>
                </a:cxn>
                <a:cxn ang="0">
                  <a:pos x="594" y="419"/>
                </a:cxn>
                <a:cxn ang="0">
                  <a:pos x="594" y="0"/>
                </a:cxn>
                <a:cxn ang="0">
                  <a:pos x="0" y="0"/>
                </a:cxn>
                <a:cxn ang="0">
                  <a:pos x="1594" y="0"/>
                </a:cxn>
              </a:cxnLst>
              <a:rect l="0" t="0" r="r" b="b"/>
              <a:pathLst>
                <a:path w="1594" h="419">
                  <a:moveTo>
                    <a:pt x="312" y="419"/>
                  </a:moveTo>
                  <a:lnTo>
                    <a:pt x="594" y="419"/>
                  </a:lnTo>
                  <a:lnTo>
                    <a:pt x="594" y="0"/>
                  </a:lnTo>
                  <a:lnTo>
                    <a:pt x="0" y="0"/>
                  </a:lnTo>
                  <a:lnTo>
                    <a:pt x="1594" y="0"/>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5" name="Freeform 27"/>
            <p:cNvSpPr>
              <a:spLocks/>
            </p:cNvSpPr>
            <p:nvPr/>
          </p:nvSpPr>
          <p:spPr bwMode="auto">
            <a:xfrm>
              <a:off x="5689600" y="1973263"/>
              <a:ext cx="798513" cy="530225"/>
            </a:xfrm>
            <a:custGeom>
              <a:avLst/>
              <a:gdLst/>
              <a:ahLst/>
              <a:cxnLst>
                <a:cxn ang="0">
                  <a:pos x="0" y="0"/>
                </a:cxn>
                <a:cxn ang="0">
                  <a:pos x="414" y="0"/>
                </a:cxn>
                <a:cxn ang="0">
                  <a:pos x="414" y="334"/>
                </a:cxn>
                <a:cxn ang="0">
                  <a:pos x="503" y="334"/>
                </a:cxn>
              </a:cxnLst>
              <a:rect l="0" t="0" r="r" b="b"/>
              <a:pathLst>
                <a:path w="503" h="334">
                  <a:moveTo>
                    <a:pt x="0" y="0"/>
                  </a:moveTo>
                  <a:lnTo>
                    <a:pt x="414" y="0"/>
                  </a:lnTo>
                  <a:lnTo>
                    <a:pt x="414" y="334"/>
                  </a:lnTo>
                  <a:lnTo>
                    <a:pt x="503" y="334"/>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6" name="Line 28"/>
            <p:cNvSpPr>
              <a:spLocks noChangeShapeType="1"/>
            </p:cNvSpPr>
            <p:nvPr/>
          </p:nvSpPr>
          <p:spPr bwMode="auto">
            <a:xfrm flipH="1">
              <a:off x="6346825" y="2136775"/>
              <a:ext cx="1412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7" name="Oval 29"/>
            <p:cNvSpPr>
              <a:spLocks noChangeArrowheads="1"/>
            </p:cNvSpPr>
            <p:nvPr/>
          </p:nvSpPr>
          <p:spPr bwMode="auto">
            <a:xfrm>
              <a:off x="5670550" y="1954213"/>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8" name="Oval 30"/>
            <p:cNvSpPr>
              <a:spLocks noChangeArrowheads="1"/>
            </p:cNvSpPr>
            <p:nvPr/>
          </p:nvSpPr>
          <p:spPr bwMode="auto">
            <a:xfrm>
              <a:off x="5222875" y="2433638"/>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79" name="Freeform 31"/>
            <p:cNvSpPr>
              <a:spLocks/>
            </p:cNvSpPr>
            <p:nvPr/>
          </p:nvSpPr>
          <p:spPr bwMode="auto">
            <a:xfrm>
              <a:off x="6488113" y="2465388"/>
              <a:ext cx="265113" cy="220663"/>
            </a:xfrm>
            <a:custGeom>
              <a:avLst/>
              <a:gdLst/>
              <a:ahLst/>
              <a:cxnLst>
                <a:cxn ang="0">
                  <a:pos x="0" y="0"/>
                </a:cxn>
                <a:cxn ang="0">
                  <a:pos x="0" y="69"/>
                </a:cxn>
                <a:cxn ang="0">
                  <a:pos x="48" y="69"/>
                </a:cxn>
                <a:cxn ang="0">
                  <a:pos x="83" y="35"/>
                </a:cxn>
                <a:cxn ang="0">
                  <a:pos x="49" y="0"/>
                </a:cxn>
                <a:cxn ang="0">
                  <a:pos x="0" y="0"/>
                </a:cxn>
              </a:cxnLst>
              <a:rect l="0" t="0" r="r" b="b"/>
              <a:pathLst>
                <a:path w="83" h="69">
                  <a:moveTo>
                    <a:pt x="0" y="0"/>
                  </a:moveTo>
                  <a:cubicBezTo>
                    <a:pt x="0" y="69"/>
                    <a:pt x="0" y="69"/>
                    <a:pt x="0" y="69"/>
                  </a:cubicBezTo>
                  <a:cubicBezTo>
                    <a:pt x="48" y="69"/>
                    <a:pt x="48" y="69"/>
                    <a:pt x="48" y="69"/>
                  </a:cubicBezTo>
                  <a:cubicBezTo>
                    <a:pt x="67" y="69"/>
                    <a:pt x="83" y="54"/>
                    <a:pt x="83" y="35"/>
                  </a:cubicBezTo>
                  <a:cubicBezTo>
                    <a:pt x="83" y="16"/>
                    <a:pt x="68" y="0"/>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80" name="Freeform 32"/>
            <p:cNvSpPr>
              <a:spLocks/>
            </p:cNvSpPr>
            <p:nvPr/>
          </p:nvSpPr>
          <p:spPr bwMode="auto">
            <a:xfrm>
              <a:off x="5353050" y="2159000"/>
              <a:ext cx="261938" cy="220663"/>
            </a:xfrm>
            <a:custGeom>
              <a:avLst/>
              <a:gdLst/>
              <a:ahLst/>
              <a:cxnLst>
                <a:cxn ang="0">
                  <a:pos x="0" y="0"/>
                </a:cxn>
                <a:cxn ang="0">
                  <a:pos x="0" y="69"/>
                </a:cxn>
                <a:cxn ang="0">
                  <a:pos x="48" y="69"/>
                </a:cxn>
                <a:cxn ang="0">
                  <a:pos x="82" y="35"/>
                </a:cxn>
                <a:cxn ang="0">
                  <a:pos x="49" y="0"/>
                </a:cxn>
                <a:cxn ang="0">
                  <a:pos x="0" y="0"/>
                </a:cxn>
              </a:cxnLst>
              <a:rect l="0" t="0" r="r" b="b"/>
              <a:pathLst>
                <a:path w="82" h="69">
                  <a:moveTo>
                    <a:pt x="0" y="0"/>
                  </a:moveTo>
                  <a:cubicBezTo>
                    <a:pt x="0" y="69"/>
                    <a:pt x="0" y="69"/>
                    <a:pt x="0" y="69"/>
                  </a:cubicBezTo>
                  <a:cubicBezTo>
                    <a:pt x="48" y="69"/>
                    <a:pt x="48" y="69"/>
                    <a:pt x="48" y="69"/>
                  </a:cubicBezTo>
                  <a:cubicBezTo>
                    <a:pt x="67" y="69"/>
                    <a:pt x="82" y="53"/>
                    <a:pt x="82" y="35"/>
                  </a:cubicBezTo>
                  <a:cubicBezTo>
                    <a:pt x="82" y="16"/>
                    <a:pt x="67" y="0"/>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81" name="Freeform 33"/>
            <p:cNvSpPr>
              <a:spLocks/>
            </p:cNvSpPr>
            <p:nvPr/>
          </p:nvSpPr>
          <p:spPr bwMode="auto">
            <a:xfrm>
              <a:off x="5353050" y="2522538"/>
              <a:ext cx="261938" cy="220663"/>
            </a:xfrm>
            <a:custGeom>
              <a:avLst/>
              <a:gdLst/>
              <a:ahLst/>
              <a:cxnLst>
                <a:cxn ang="0">
                  <a:pos x="0" y="0"/>
                </a:cxn>
                <a:cxn ang="0">
                  <a:pos x="0" y="69"/>
                </a:cxn>
                <a:cxn ang="0">
                  <a:pos x="48" y="69"/>
                </a:cxn>
                <a:cxn ang="0">
                  <a:pos x="82" y="35"/>
                </a:cxn>
                <a:cxn ang="0">
                  <a:pos x="49" y="0"/>
                </a:cxn>
                <a:cxn ang="0">
                  <a:pos x="0" y="0"/>
                </a:cxn>
              </a:cxnLst>
              <a:rect l="0" t="0" r="r" b="b"/>
              <a:pathLst>
                <a:path w="82" h="69">
                  <a:moveTo>
                    <a:pt x="0" y="0"/>
                  </a:moveTo>
                  <a:cubicBezTo>
                    <a:pt x="0" y="69"/>
                    <a:pt x="0" y="69"/>
                    <a:pt x="0" y="69"/>
                  </a:cubicBezTo>
                  <a:cubicBezTo>
                    <a:pt x="48" y="69"/>
                    <a:pt x="48" y="69"/>
                    <a:pt x="48" y="69"/>
                  </a:cubicBezTo>
                  <a:cubicBezTo>
                    <a:pt x="67" y="69"/>
                    <a:pt x="82" y="54"/>
                    <a:pt x="82" y="35"/>
                  </a:cubicBezTo>
                  <a:cubicBezTo>
                    <a:pt x="82" y="16"/>
                    <a:pt x="67" y="1"/>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82" name="Rectangle 34"/>
            <p:cNvSpPr>
              <a:spLocks noChangeArrowheads="1"/>
            </p:cNvSpPr>
            <p:nvPr/>
          </p:nvSpPr>
          <p:spPr bwMode="auto">
            <a:xfrm>
              <a:off x="4806950" y="208280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B</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083" name="Rectangle 35"/>
            <p:cNvSpPr>
              <a:spLocks noChangeArrowheads="1"/>
            </p:cNvSpPr>
            <p:nvPr/>
          </p:nvSpPr>
          <p:spPr bwMode="auto">
            <a:xfrm>
              <a:off x="6330950" y="2706688"/>
              <a:ext cx="40716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RAM cell</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84" name="Rectangle 36"/>
            <p:cNvSpPr>
              <a:spLocks noChangeArrowheads="1"/>
            </p:cNvSpPr>
            <p:nvPr/>
          </p:nvSpPr>
          <p:spPr bwMode="auto">
            <a:xfrm>
              <a:off x="6961188" y="209550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C</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85" name="Rectangle 37"/>
            <p:cNvSpPr>
              <a:spLocks noChangeArrowheads="1"/>
            </p:cNvSpPr>
            <p:nvPr/>
          </p:nvSpPr>
          <p:spPr bwMode="auto">
            <a:xfrm>
              <a:off x="7181850" y="245110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C</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86" name="Freeform 38"/>
            <p:cNvSpPr>
              <a:spLocks/>
            </p:cNvSpPr>
            <p:nvPr/>
          </p:nvSpPr>
          <p:spPr bwMode="auto">
            <a:xfrm>
              <a:off x="7188200" y="2449513"/>
              <a:ext cx="66675" cy="1588"/>
            </a:xfrm>
            <a:custGeom>
              <a:avLst/>
              <a:gdLst/>
              <a:ahLst/>
              <a:cxnLst>
                <a:cxn ang="0">
                  <a:pos x="0" y="0"/>
                </a:cxn>
                <a:cxn ang="0">
                  <a:pos x="42" y="0"/>
                </a:cxn>
                <a:cxn ang="0">
                  <a:pos x="0" y="0"/>
                </a:cxn>
              </a:cxnLst>
              <a:rect l="0" t="0" r="r" b="b"/>
              <a:pathLst>
                <a:path w="42">
                  <a:moveTo>
                    <a:pt x="0" y="0"/>
                  </a:moveTo>
                  <a:lnTo>
                    <a:pt x="42" y="0"/>
                  </a:lnTo>
                  <a:lnTo>
                    <a:pt x="0" y="0"/>
                  </a:lnTo>
                  <a:close/>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87" name="Rectangle 39"/>
            <p:cNvSpPr>
              <a:spLocks noChangeArrowheads="1"/>
            </p:cNvSpPr>
            <p:nvPr/>
          </p:nvSpPr>
          <p:spPr bwMode="auto">
            <a:xfrm>
              <a:off x="5092700" y="257810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B</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88" name="Line 40"/>
            <p:cNvSpPr>
              <a:spLocks noChangeShapeType="1"/>
            </p:cNvSpPr>
            <p:nvPr/>
          </p:nvSpPr>
          <p:spPr bwMode="auto">
            <a:xfrm>
              <a:off x="5094288" y="2573338"/>
              <a:ext cx="65088" cy="1588"/>
            </a:xfrm>
            <a:prstGeom prst="line">
              <a:avLst/>
            </a:prstGeom>
            <a:no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89" name="Freeform 41"/>
            <p:cNvSpPr>
              <a:spLocks/>
            </p:cNvSpPr>
            <p:nvPr/>
          </p:nvSpPr>
          <p:spPr bwMode="auto">
            <a:xfrm>
              <a:off x="6753225" y="2108200"/>
              <a:ext cx="504825" cy="3128963"/>
            </a:xfrm>
            <a:custGeom>
              <a:avLst/>
              <a:gdLst/>
              <a:ahLst/>
              <a:cxnLst>
                <a:cxn ang="0">
                  <a:pos x="0" y="62"/>
                </a:cxn>
                <a:cxn ang="0">
                  <a:pos x="101" y="62"/>
                </a:cxn>
                <a:cxn ang="0">
                  <a:pos x="101" y="0"/>
                </a:cxn>
                <a:cxn ang="0">
                  <a:pos x="101" y="1971"/>
                </a:cxn>
                <a:cxn ang="0">
                  <a:pos x="318" y="1971"/>
                </a:cxn>
              </a:cxnLst>
              <a:rect l="0" t="0" r="r" b="b"/>
              <a:pathLst>
                <a:path w="318" h="1971">
                  <a:moveTo>
                    <a:pt x="0" y="62"/>
                  </a:moveTo>
                  <a:lnTo>
                    <a:pt x="101" y="62"/>
                  </a:lnTo>
                  <a:lnTo>
                    <a:pt x="101" y="0"/>
                  </a:lnTo>
                  <a:lnTo>
                    <a:pt x="101" y="1971"/>
                  </a:lnTo>
                  <a:lnTo>
                    <a:pt x="318" y="1971"/>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0" name="Freeform 42"/>
            <p:cNvSpPr>
              <a:spLocks/>
            </p:cNvSpPr>
            <p:nvPr/>
          </p:nvSpPr>
          <p:spPr bwMode="auto">
            <a:xfrm>
              <a:off x="6488113" y="2098675"/>
              <a:ext cx="265113" cy="219075"/>
            </a:xfrm>
            <a:custGeom>
              <a:avLst/>
              <a:gdLst/>
              <a:ahLst/>
              <a:cxnLst>
                <a:cxn ang="0">
                  <a:pos x="0" y="0"/>
                </a:cxn>
                <a:cxn ang="0">
                  <a:pos x="0" y="69"/>
                </a:cxn>
                <a:cxn ang="0">
                  <a:pos x="48" y="69"/>
                </a:cxn>
                <a:cxn ang="0">
                  <a:pos x="83" y="35"/>
                </a:cxn>
                <a:cxn ang="0">
                  <a:pos x="49" y="0"/>
                </a:cxn>
                <a:cxn ang="0">
                  <a:pos x="0" y="0"/>
                </a:cxn>
              </a:cxnLst>
              <a:rect l="0" t="0" r="r" b="b"/>
              <a:pathLst>
                <a:path w="83" h="69">
                  <a:moveTo>
                    <a:pt x="0" y="0"/>
                  </a:moveTo>
                  <a:cubicBezTo>
                    <a:pt x="0" y="69"/>
                    <a:pt x="0" y="69"/>
                    <a:pt x="0" y="69"/>
                  </a:cubicBezTo>
                  <a:cubicBezTo>
                    <a:pt x="48" y="69"/>
                    <a:pt x="48" y="69"/>
                    <a:pt x="48" y="69"/>
                  </a:cubicBezTo>
                  <a:cubicBezTo>
                    <a:pt x="67" y="69"/>
                    <a:pt x="83" y="54"/>
                    <a:pt x="83" y="35"/>
                  </a:cubicBezTo>
                  <a:cubicBezTo>
                    <a:pt x="83" y="16"/>
                    <a:pt x="68" y="1"/>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1" name="Freeform 43"/>
            <p:cNvSpPr>
              <a:spLocks/>
            </p:cNvSpPr>
            <p:nvPr/>
          </p:nvSpPr>
          <p:spPr bwMode="auto">
            <a:xfrm>
              <a:off x="5178425" y="3649663"/>
              <a:ext cx="1609725" cy="981075"/>
            </a:xfrm>
            <a:custGeom>
              <a:avLst/>
              <a:gdLst/>
              <a:ahLst/>
              <a:cxnLst>
                <a:cxn ang="0">
                  <a:pos x="0" y="0"/>
                </a:cxn>
                <a:cxn ang="0">
                  <a:pos x="1014" y="0"/>
                </a:cxn>
                <a:cxn ang="0">
                  <a:pos x="1014" y="618"/>
                </a:cxn>
                <a:cxn ang="0">
                  <a:pos x="0" y="618"/>
                </a:cxn>
                <a:cxn ang="0">
                  <a:pos x="0" y="0"/>
                </a:cxn>
                <a:cxn ang="0">
                  <a:pos x="0" y="0"/>
                </a:cxn>
              </a:cxnLst>
              <a:rect l="0" t="0" r="r" b="b"/>
              <a:pathLst>
                <a:path w="1014" h="618">
                  <a:moveTo>
                    <a:pt x="0" y="0"/>
                  </a:moveTo>
                  <a:lnTo>
                    <a:pt x="1014" y="0"/>
                  </a:lnTo>
                  <a:lnTo>
                    <a:pt x="1014" y="618"/>
                  </a:lnTo>
                  <a:lnTo>
                    <a:pt x="0" y="618"/>
                  </a:lnTo>
                  <a:lnTo>
                    <a:pt x="0" y="0"/>
                  </a:lnTo>
                  <a:lnTo>
                    <a:pt x="0" y="0"/>
                  </a:lnTo>
                  <a:close/>
                </a:path>
              </a:pathLst>
            </a:custGeom>
            <a:noFill/>
            <a:ln w="19050">
              <a:solidFill>
                <a:schemeClr val="accent2">
                  <a:lumMod val="40000"/>
                  <a:lumOff val="60000"/>
                </a:schemeClr>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2" name="Line 44"/>
            <p:cNvSpPr>
              <a:spLocks noChangeShapeType="1"/>
            </p:cNvSpPr>
            <p:nvPr/>
          </p:nvSpPr>
          <p:spPr bwMode="auto">
            <a:xfrm>
              <a:off x="6750050" y="3987800"/>
              <a:ext cx="1666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3" name="Line 45"/>
            <p:cNvSpPr>
              <a:spLocks noChangeShapeType="1"/>
            </p:cNvSpPr>
            <p:nvPr/>
          </p:nvSpPr>
          <p:spPr bwMode="auto">
            <a:xfrm>
              <a:off x="6753225" y="4356100"/>
              <a:ext cx="379413"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4" name="Line 46"/>
            <p:cNvSpPr>
              <a:spLocks noChangeShapeType="1"/>
            </p:cNvSpPr>
            <p:nvPr/>
          </p:nvSpPr>
          <p:spPr bwMode="auto">
            <a:xfrm>
              <a:off x="6286500" y="4425950"/>
              <a:ext cx="201613"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095" name="Rectangle 47"/>
            <p:cNvSpPr>
              <a:spLocks noChangeArrowheads="1"/>
            </p:cNvSpPr>
            <p:nvPr/>
          </p:nvSpPr>
          <p:spPr bwMode="auto">
            <a:xfrm>
              <a:off x="5561013" y="3430588"/>
              <a:ext cx="25006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96" name="Rectangle 48"/>
            <p:cNvSpPr>
              <a:spLocks noChangeArrowheads="1"/>
            </p:cNvSpPr>
            <p:nvPr/>
          </p:nvSpPr>
          <p:spPr bwMode="auto">
            <a:xfrm>
              <a:off x="4475163" y="3475038"/>
              <a:ext cx="977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97" name="Rectangle 49"/>
            <p:cNvSpPr>
              <a:spLocks noChangeArrowheads="1"/>
            </p:cNvSpPr>
            <p:nvPr/>
          </p:nvSpPr>
          <p:spPr bwMode="auto">
            <a:xfrm>
              <a:off x="4568825" y="3475038"/>
              <a:ext cx="13625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TimesTen" pitchFamily="18" charset="0"/>
                  <a:ea typeface="+mn-ea"/>
                  <a:cs typeface="Arial" pitchFamily="34" charset="0"/>
                </a:rPr>
                <a:t>ord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98" name="Rectangle 50"/>
            <p:cNvSpPr>
              <a:spLocks noChangeArrowheads="1"/>
            </p:cNvSpPr>
            <p:nvPr/>
          </p:nvSpPr>
          <p:spPr bwMode="auto">
            <a:xfrm>
              <a:off x="4475163" y="3589338"/>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99" name="Rectangle 51"/>
            <p:cNvSpPr>
              <a:spLocks noChangeArrowheads="1"/>
            </p:cNvSpPr>
            <p:nvPr/>
          </p:nvSpPr>
          <p:spPr bwMode="auto">
            <a:xfrm>
              <a:off x="4475163" y="3702050"/>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2</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0" name="Rectangle 52"/>
            <p:cNvSpPr>
              <a:spLocks noChangeArrowheads="1"/>
            </p:cNvSpPr>
            <p:nvPr/>
          </p:nvSpPr>
          <p:spPr bwMode="auto">
            <a:xfrm>
              <a:off x="4525963" y="3683000"/>
              <a:ext cx="38472"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n</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1" name="Rectangle 53"/>
            <p:cNvSpPr>
              <a:spLocks noChangeArrowheads="1"/>
            </p:cNvSpPr>
            <p:nvPr/>
          </p:nvSpPr>
          <p:spPr bwMode="auto">
            <a:xfrm>
              <a:off x="4591050" y="3702050"/>
              <a:ext cx="3366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athematicalPi 1" charset="0"/>
                  <a:ea typeface="+mn-ea"/>
                  <a:cs typeface="Arial" pitchFamily="34" charset="0"/>
                </a:rPr>
                <a: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02" name="Rectangle 54"/>
            <p:cNvSpPr>
              <a:spLocks noChangeArrowheads="1"/>
            </p:cNvSpPr>
            <p:nvPr/>
          </p:nvSpPr>
          <p:spPr bwMode="auto">
            <a:xfrm>
              <a:off x="4644008" y="3702050"/>
              <a:ext cx="7694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 1</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18" name="Oval 70"/>
            <p:cNvSpPr>
              <a:spLocks noChangeArrowheads="1"/>
            </p:cNvSpPr>
            <p:nvPr/>
          </p:nvSpPr>
          <p:spPr bwMode="auto">
            <a:xfrm>
              <a:off x="6327775" y="389890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19" name="Line 71"/>
            <p:cNvSpPr>
              <a:spLocks noChangeShapeType="1"/>
            </p:cNvSpPr>
            <p:nvPr/>
          </p:nvSpPr>
          <p:spPr bwMode="auto">
            <a:xfrm>
              <a:off x="5551488" y="4419600"/>
              <a:ext cx="2428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0" name="Line 72"/>
            <p:cNvSpPr>
              <a:spLocks noChangeShapeType="1"/>
            </p:cNvSpPr>
            <p:nvPr/>
          </p:nvSpPr>
          <p:spPr bwMode="auto">
            <a:xfrm>
              <a:off x="5526088" y="4046538"/>
              <a:ext cx="2682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1" name="Freeform 73"/>
            <p:cNvSpPr>
              <a:spLocks/>
            </p:cNvSpPr>
            <p:nvPr/>
          </p:nvSpPr>
          <p:spPr bwMode="auto">
            <a:xfrm>
              <a:off x="5794375" y="3883025"/>
              <a:ext cx="444500" cy="682625"/>
            </a:xfrm>
            <a:custGeom>
              <a:avLst/>
              <a:gdLst/>
              <a:ahLst/>
              <a:cxnLst>
                <a:cxn ang="0">
                  <a:pos x="0" y="0"/>
                </a:cxn>
                <a:cxn ang="0">
                  <a:pos x="280" y="0"/>
                </a:cxn>
                <a:cxn ang="0">
                  <a:pos x="280" y="430"/>
                </a:cxn>
                <a:cxn ang="0">
                  <a:pos x="0" y="430"/>
                </a:cxn>
                <a:cxn ang="0">
                  <a:pos x="0" y="0"/>
                </a:cxn>
                <a:cxn ang="0">
                  <a:pos x="0" y="0"/>
                </a:cxn>
              </a:cxnLst>
              <a:rect l="0" t="0" r="r" b="b"/>
              <a:pathLst>
                <a:path w="280" h="430">
                  <a:moveTo>
                    <a:pt x="0" y="0"/>
                  </a:moveTo>
                  <a:lnTo>
                    <a:pt x="280" y="0"/>
                  </a:lnTo>
                  <a:lnTo>
                    <a:pt x="280" y="430"/>
                  </a:lnTo>
                  <a:lnTo>
                    <a:pt x="0" y="430"/>
                  </a:lnTo>
                  <a:lnTo>
                    <a:pt x="0" y="0"/>
                  </a:lnTo>
                  <a:lnTo>
                    <a:pt x="0"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2" name="Line 74"/>
            <p:cNvSpPr>
              <a:spLocks noChangeShapeType="1"/>
            </p:cNvSpPr>
            <p:nvPr/>
          </p:nvSpPr>
          <p:spPr bwMode="auto">
            <a:xfrm>
              <a:off x="6238875" y="4062413"/>
              <a:ext cx="24923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3" name="Rectangle 75"/>
            <p:cNvSpPr>
              <a:spLocks noChangeArrowheads="1"/>
            </p:cNvSpPr>
            <p:nvPr/>
          </p:nvSpPr>
          <p:spPr bwMode="auto">
            <a:xfrm>
              <a:off x="5829300" y="3973513"/>
              <a:ext cx="5770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24" name="Rectangle 76"/>
            <p:cNvSpPr>
              <a:spLocks noChangeArrowheads="1"/>
            </p:cNvSpPr>
            <p:nvPr/>
          </p:nvSpPr>
          <p:spPr bwMode="auto">
            <a:xfrm>
              <a:off x="5829300" y="4352925"/>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25" name="Oval 77"/>
            <p:cNvSpPr>
              <a:spLocks noChangeArrowheads="1"/>
            </p:cNvSpPr>
            <p:nvPr/>
          </p:nvSpPr>
          <p:spPr bwMode="auto">
            <a:xfrm>
              <a:off x="6254750" y="4394200"/>
              <a:ext cx="63500" cy="63500"/>
            </a:xfrm>
            <a:prstGeom prst="ellipse">
              <a:avLst/>
            </a:prstGeom>
            <a:solidFill>
              <a:srgbClr val="FFFFFF"/>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6" name="Rectangle 78"/>
            <p:cNvSpPr>
              <a:spLocks noChangeArrowheads="1"/>
            </p:cNvSpPr>
            <p:nvPr/>
          </p:nvSpPr>
          <p:spPr bwMode="auto">
            <a:xfrm>
              <a:off x="6126163" y="3973513"/>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27" name="Rectangle 79"/>
            <p:cNvSpPr>
              <a:spLocks noChangeArrowheads="1"/>
            </p:cNvSpPr>
            <p:nvPr/>
          </p:nvSpPr>
          <p:spPr bwMode="auto">
            <a:xfrm>
              <a:off x="6126163" y="4352925"/>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28" name="Line 80"/>
            <p:cNvSpPr>
              <a:spLocks noChangeShapeType="1"/>
            </p:cNvSpPr>
            <p:nvPr/>
          </p:nvSpPr>
          <p:spPr bwMode="auto">
            <a:xfrm flipH="1">
              <a:off x="4806950" y="3975100"/>
              <a:ext cx="561975"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29" name="Line 81"/>
            <p:cNvSpPr>
              <a:spLocks noChangeShapeType="1"/>
            </p:cNvSpPr>
            <p:nvPr/>
          </p:nvSpPr>
          <p:spPr bwMode="auto">
            <a:xfrm flipH="1">
              <a:off x="5100638" y="4486275"/>
              <a:ext cx="2682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0" name="Freeform 82"/>
            <p:cNvSpPr>
              <a:spLocks/>
            </p:cNvSpPr>
            <p:nvPr/>
          </p:nvSpPr>
          <p:spPr bwMode="auto">
            <a:xfrm>
              <a:off x="5241925" y="4119563"/>
              <a:ext cx="136525" cy="223838"/>
            </a:xfrm>
            <a:custGeom>
              <a:avLst/>
              <a:gdLst/>
              <a:ahLst/>
              <a:cxnLst>
                <a:cxn ang="0">
                  <a:pos x="86" y="0"/>
                </a:cxn>
                <a:cxn ang="0">
                  <a:pos x="0" y="0"/>
                </a:cxn>
                <a:cxn ang="0">
                  <a:pos x="0" y="141"/>
                </a:cxn>
                <a:cxn ang="0">
                  <a:pos x="78" y="141"/>
                </a:cxn>
              </a:cxnLst>
              <a:rect l="0" t="0" r="r" b="b"/>
              <a:pathLst>
                <a:path w="86" h="141">
                  <a:moveTo>
                    <a:pt x="86" y="0"/>
                  </a:moveTo>
                  <a:lnTo>
                    <a:pt x="0" y="0"/>
                  </a:lnTo>
                  <a:lnTo>
                    <a:pt x="0" y="141"/>
                  </a:lnTo>
                  <a:lnTo>
                    <a:pt x="78" y="141"/>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1" name="Freeform 83"/>
            <p:cNvSpPr>
              <a:spLocks/>
            </p:cNvSpPr>
            <p:nvPr/>
          </p:nvSpPr>
          <p:spPr bwMode="auto">
            <a:xfrm>
              <a:off x="4746625" y="3567113"/>
              <a:ext cx="2530475" cy="663575"/>
            </a:xfrm>
            <a:custGeom>
              <a:avLst/>
              <a:gdLst/>
              <a:ahLst/>
              <a:cxnLst>
                <a:cxn ang="0">
                  <a:pos x="312" y="418"/>
                </a:cxn>
                <a:cxn ang="0">
                  <a:pos x="594" y="418"/>
                </a:cxn>
                <a:cxn ang="0">
                  <a:pos x="594" y="0"/>
                </a:cxn>
                <a:cxn ang="0">
                  <a:pos x="0" y="0"/>
                </a:cxn>
                <a:cxn ang="0">
                  <a:pos x="1594" y="0"/>
                </a:cxn>
              </a:cxnLst>
              <a:rect l="0" t="0" r="r" b="b"/>
              <a:pathLst>
                <a:path w="1594" h="418">
                  <a:moveTo>
                    <a:pt x="312" y="418"/>
                  </a:moveTo>
                  <a:lnTo>
                    <a:pt x="594" y="418"/>
                  </a:lnTo>
                  <a:lnTo>
                    <a:pt x="594" y="0"/>
                  </a:lnTo>
                  <a:lnTo>
                    <a:pt x="0" y="0"/>
                  </a:lnTo>
                  <a:lnTo>
                    <a:pt x="1594" y="0"/>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2" name="Freeform 84"/>
            <p:cNvSpPr>
              <a:spLocks/>
            </p:cNvSpPr>
            <p:nvPr/>
          </p:nvSpPr>
          <p:spPr bwMode="auto">
            <a:xfrm>
              <a:off x="5689600" y="3752850"/>
              <a:ext cx="798513" cy="528638"/>
            </a:xfrm>
            <a:custGeom>
              <a:avLst/>
              <a:gdLst/>
              <a:ahLst/>
              <a:cxnLst>
                <a:cxn ang="0">
                  <a:pos x="0" y="0"/>
                </a:cxn>
                <a:cxn ang="0">
                  <a:pos x="414" y="0"/>
                </a:cxn>
                <a:cxn ang="0">
                  <a:pos x="414" y="333"/>
                </a:cxn>
                <a:cxn ang="0">
                  <a:pos x="503" y="333"/>
                </a:cxn>
              </a:cxnLst>
              <a:rect l="0" t="0" r="r" b="b"/>
              <a:pathLst>
                <a:path w="503" h="333">
                  <a:moveTo>
                    <a:pt x="0" y="0"/>
                  </a:moveTo>
                  <a:lnTo>
                    <a:pt x="414" y="0"/>
                  </a:lnTo>
                  <a:lnTo>
                    <a:pt x="414" y="333"/>
                  </a:lnTo>
                  <a:lnTo>
                    <a:pt x="503" y="333"/>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3" name="Line 85"/>
            <p:cNvSpPr>
              <a:spLocks noChangeShapeType="1"/>
            </p:cNvSpPr>
            <p:nvPr/>
          </p:nvSpPr>
          <p:spPr bwMode="auto">
            <a:xfrm flipH="1">
              <a:off x="6346825" y="3917950"/>
              <a:ext cx="14128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4" name="Oval 86"/>
            <p:cNvSpPr>
              <a:spLocks noChangeArrowheads="1"/>
            </p:cNvSpPr>
            <p:nvPr/>
          </p:nvSpPr>
          <p:spPr bwMode="auto">
            <a:xfrm>
              <a:off x="5670550" y="3732213"/>
              <a:ext cx="38100" cy="39688"/>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5" name="Oval 87"/>
            <p:cNvSpPr>
              <a:spLocks noChangeArrowheads="1"/>
            </p:cNvSpPr>
            <p:nvPr/>
          </p:nvSpPr>
          <p:spPr bwMode="auto">
            <a:xfrm>
              <a:off x="5222875" y="4211638"/>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6" name="Freeform 88"/>
            <p:cNvSpPr>
              <a:spLocks/>
            </p:cNvSpPr>
            <p:nvPr/>
          </p:nvSpPr>
          <p:spPr bwMode="auto">
            <a:xfrm>
              <a:off x="6488113" y="4243388"/>
              <a:ext cx="265113" cy="220663"/>
            </a:xfrm>
            <a:custGeom>
              <a:avLst/>
              <a:gdLst/>
              <a:ahLst/>
              <a:cxnLst>
                <a:cxn ang="0">
                  <a:pos x="0" y="0"/>
                </a:cxn>
                <a:cxn ang="0">
                  <a:pos x="0" y="69"/>
                </a:cxn>
                <a:cxn ang="0">
                  <a:pos x="48" y="69"/>
                </a:cxn>
                <a:cxn ang="0">
                  <a:pos x="83" y="35"/>
                </a:cxn>
                <a:cxn ang="0">
                  <a:pos x="49" y="0"/>
                </a:cxn>
                <a:cxn ang="0">
                  <a:pos x="0" y="0"/>
                </a:cxn>
              </a:cxnLst>
              <a:rect l="0" t="0" r="r" b="b"/>
              <a:pathLst>
                <a:path w="83" h="69">
                  <a:moveTo>
                    <a:pt x="0" y="0"/>
                  </a:moveTo>
                  <a:cubicBezTo>
                    <a:pt x="0" y="69"/>
                    <a:pt x="0" y="69"/>
                    <a:pt x="0" y="69"/>
                  </a:cubicBezTo>
                  <a:cubicBezTo>
                    <a:pt x="48" y="69"/>
                    <a:pt x="48" y="69"/>
                    <a:pt x="48" y="69"/>
                  </a:cubicBezTo>
                  <a:cubicBezTo>
                    <a:pt x="67" y="69"/>
                    <a:pt x="83" y="54"/>
                    <a:pt x="83" y="35"/>
                  </a:cubicBezTo>
                  <a:cubicBezTo>
                    <a:pt x="83" y="16"/>
                    <a:pt x="68" y="1"/>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7" name="Freeform 89"/>
            <p:cNvSpPr>
              <a:spLocks/>
            </p:cNvSpPr>
            <p:nvPr/>
          </p:nvSpPr>
          <p:spPr bwMode="auto">
            <a:xfrm>
              <a:off x="6488113" y="3879850"/>
              <a:ext cx="265113" cy="220663"/>
            </a:xfrm>
            <a:custGeom>
              <a:avLst/>
              <a:gdLst/>
              <a:ahLst/>
              <a:cxnLst>
                <a:cxn ang="0">
                  <a:pos x="0" y="0"/>
                </a:cxn>
                <a:cxn ang="0">
                  <a:pos x="0" y="69"/>
                </a:cxn>
                <a:cxn ang="0">
                  <a:pos x="48" y="68"/>
                </a:cxn>
                <a:cxn ang="0">
                  <a:pos x="83" y="34"/>
                </a:cxn>
                <a:cxn ang="0">
                  <a:pos x="49" y="0"/>
                </a:cxn>
                <a:cxn ang="0">
                  <a:pos x="0" y="0"/>
                </a:cxn>
              </a:cxnLst>
              <a:rect l="0" t="0" r="r" b="b"/>
              <a:pathLst>
                <a:path w="83" h="69">
                  <a:moveTo>
                    <a:pt x="0" y="0"/>
                  </a:moveTo>
                  <a:cubicBezTo>
                    <a:pt x="0" y="69"/>
                    <a:pt x="0" y="69"/>
                    <a:pt x="0" y="69"/>
                  </a:cubicBezTo>
                  <a:cubicBezTo>
                    <a:pt x="48" y="68"/>
                    <a:pt x="48" y="68"/>
                    <a:pt x="48" y="68"/>
                  </a:cubicBezTo>
                  <a:cubicBezTo>
                    <a:pt x="67" y="68"/>
                    <a:pt x="83" y="53"/>
                    <a:pt x="83" y="34"/>
                  </a:cubicBezTo>
                  <a:cubicBezTo>
                    <a:pt x="83" y="16"/>
                    <a:pt x="68" y="0"/>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8" name="Freeform 90"/>
            <p:cNvSpPr>
              <a:spLocks/>
            </p:cNvSpPr>
            <p:nvPr/>
          </p:nvSpPr>
          <p:spPr bwMode="auto">
            <a:xfrm>
              <a:off x="5353050" y="3937000"/>
              <a:ext cx="261938" cy="220663"/>
            </a:xfrm>
            <a:custGeom>
              <a:avLst/>
              <a:gdLst/>
              <a:ahLst/>
              <a:cxnLst>
                <a:cxn ang="0">
                  <a:pos x="0" y="0"/>
                </a:cxn>
                <a:cxn ang="0">
                  <a:pos x="0" y="69"/>
                </a:cxn>
                <a:cxn ang="0">
                  <a:pos x="48" y="69"/>
                </a:cxn>
                <a:cxn ang="0">
                  <a:pos x="82" y="35"/>
                </a:cxn>
                <a:cxn ang="0">
                  <a:pos x="49" y="0"/>
                </a:cxn>
                <a:cxn ang="0">
                  <a:pos x="0" y="0"/>
                </a:cxn>
              </a:cxnLst>
              <a:rect l="0" t="0" r="r" b="b"/>
              <a:pathLst>
                <a:path w="82" h="69">
                  <a:moveTo>
                    <a:pt x="0" y="0"/>
                  </a:moveTo>
                  <a:cubicBezTo>
                    <a:pt x="0" y="69"/>
                    <a:pt x="0" y="69"/>
                    <a:pt x="0" y="69"/>
                  </a:cubicBezTo>
                  <a:cubicBezTo>
                    <a:pt x="48" y="69"/>
                    <a:pt x="48" y="69"/>
                    <a:pt x="48" y="69"/>
                  </a:cubicBezTo>
                  <a:cubicBezTo>
                    <a:pt x="67" y="69"/>
                    <a:pt x="82" y="54"/>
                    <a:pt x="82" y="35"/>
                  </a:cubicBezTo>
                  <a:cubicBezTo>
                    <a:pt x="82" y="16"/>
                    <a:pt x="67" y="0"/>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9" name="Freeform 91"/>
            <p:cNvSpPr>
              <a:spLocks/>
            </p:cNvSpPr>
            <p:nvPr/>
          </p:nvSpPr>
          <p:spPr bwMode="auto">
            <a:xfrm>
              <a:off x="5353050" y="4305300"/>
              <a:ext cx="261938" cy="219075"/>
            </a:xfrm>
            <a:custGeom>
              <a:avLst/>
              <a:gdLst/>
              <a:ahLst/>
              <a:cxnLst>
                <a:cxn ang="0">
                  <a:pos x="0" y="0"/>
                </a:cxn>
                <a:cxn ang="0">
                  <a:pos x="0" y="69"/>
                </a:cxn>
                <a:cxn ang="0">
                  <a:pos x="48" y="68"/>
                </a:cxn>
                <a:cxn ang="0">
                  <a:pos x="82" y="34"/>
                </a:cxn>
                <a:cxn ang="0">
                  <a:pos x="49" y="0"/>
                </a:cxn>
                <a:cxn ang="0">
                  <a:pos x="0" y="0"/>
                </a:cxn>
              </a:cxnLst>
              <a:rect l="0" t="0" r="r" b="b"/>
              <a:pathLst>
                <a:path w="82" h="69">
                  <a:moveTo>
                    <a:pt x="0" y="0"/>
                  </a:moveTo>
                  <a:cubicBezTo>
                    <a:pt x="0" y="69"/>
                    <a:pt x="0" y="69"/>
                    <a:pt x="0" y="69"/>
                  </a:cubicBezTo>
                  <a:cubicBezTo>
                    <a:pt x="48" y="68"/>
                    <a:pt x="48" y="68"/>
                    <a:pt x="48" y="68"/>
                  </a:cubicBezTo>
                  <a:cubicBezTo>
                    <a:pt x="67" y="68"/>
                    <a:pt x="82" y="53"/>
                    <a:pt x="82" y="34"/>
                  </a:cubicBezTo>
                  <a:cubicBezTo>
                    <a:pt x="82" y="16"/>
                    <a:pt x="67" y="0"/>
                    <a:pt x="49" y="0"/>
                  </a:cubicBezTo>
                  <a:cubicBezTo>
                    <a:pt x="0" y="0"/>
                    <a:pt x="0" y="0"/>
                    <a:pt x="0"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40" name="Rectangle 92"/>
            <p:cNvSpPr>
              <a:spLocks noChangeArrowheads="1"/>
            </p:cNvSpPr>
            <p:nvPr/>
          </p:nvSpPr>
          <p:spPr bwMode="auto">
            <a:xfrm>
              <a:off x="6319838" y="4486275"/>
              <a:ext cx="40716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RAM cell</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41" name="Rectangle 93"/>
            <p:cNvSpPr>
              <a:spLocks noChangeArrowheads="1"/>
            </p:cNvSpPr>
            <p:nvPr/>
          </p:nvSpPr>
          <p:spPr bwMode="auto">
            <a:xfrm>
              <a:off x="6869113" y="3930650"/>
              <a:ext cx="737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X</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42" name="Rectangle 94"/>
            <p:cNvSpPr>
              <a:spLocks noChangeArrowheads="1"/>
            </p:cNvSpPr>
            <p:nvPr/>
          </p:nvSpPr>
          <p:spPr bwMode="auto">
            <a:xfrm>
              <a:off x="4470400" y="1693863"/>
              <a:ext cx="9778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W</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43" name="Rectangle 95"/>
            <p:cNvSpPr>
              <a:spLocks noChangeArrowheads="1"/>
            </p:cNvSpPr>
            <p:nvPr/>
          </p:nvSpPr>
          <p:spPr bwMode="auto">
            <a:xfrm>
              <a:off x="4565650" y="1693863"/>
              <a:ext cx="13625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TimesTen" pitchFamily="18" charset="0"/>
                  <a:ea typeface="+mn-ea"/>
                  <a:cs typeface="Arial" pitchFamily="34" charset="0"/>
                </a:rPr>
                <a:t>ord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44" name="Rectangle 96"/>
            <p:cNvSpPr>
              <a:spLocks noChangeArrowheads="1"/>
            </p:cNvSpPr>
            <p:nvPr/>
          </p:nvSpPr>
          <p:spPr bwMode="auto">
            <a:xfrm>
              <a:off x="4470400" y="1806575"/>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45" name="Rectangle 97"/>
            <p:cNvSpPr>
              <a:spLocks noChangeArrowheads="1"/>
            </p:cNvSpPr>
            <p:nvPr/>
          </p:nvSpPr>
          <p:spPr bwMode="auto">
            <a:xfrm>
              <a:off x="4470400" y="1924050"/>
              <a:ext cx="5129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0</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46" name="Freeform 98"/>
            <p:cNvSpPr>
              <a:spLocks/>
            </p:cNvSpPr>
            <p:nvPr/>
          </p:nvSpPr>
          <p:spPr bwMode="auto">
            <a:xfrm>
              <a:off x="4573588" y="5105400"/>
              <a:ext cx="598488" cy="249238"/>
            </a:xfrm>
            <a:custGeom>
              <a:avLst/>
              <a:gdLst/>
              <a:ahLst/>
              <a:cxnLst>
                <a:cxn ang="0">
                  <a:pos x="377" y="0"/>
                </a:cxn>
                <a:cxn ang="0">
                  <a:pos x="377" y="157"/>
                </a:cxn>
                <a:cxn ang="0">
                  <a:pos x="0" y="157"/>
                </a:cxn>
              </a:cxnLst>
              <a:rect l="0" t="0" r="r" b="b"/>
              <a:pathLst>
                <a:path w="377" h="157">
                  <a:moveTo>
                    <a:pt x="377" y="0"/>
                  </a:moveTo>
                  <a:lnTo>
                    <a:pt x="377" y="157"/>
                  </a:lnTo>
                  <a:lnTo>
                    <a:pt x="0" y="157"/>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47" name="Line 99"/>
            <p:cNvSpPr>
              <a:spLocks noChangeShapeType="1"/>
            </p:cNvSpPr>
            <p:nvPr/>
          </p:nvSpPr>
          <p:spPr bwMode="auto">
            <a:xfrm>
              <a:off x="4740275" y="5099050"/>
              <a:ext cx="1588" cy="255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48" name="Line 100"/>
            <p:cNvSpPr>
              <a:spLocks noChangeShapeType="1"/>
            </p:cNvSpPr>
            <p:nvPr/>
          </p:nvSpPr>
          <p:spPr bwMode="auto">
            <a:xfrm>
              <a:off x="4879975" y="5099050"/>
              <a:ext cx="1588" cy="511175"/>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49" name="Freeform 101"/>
            <p:cNvSpPr>
              <a:spLocks/>
            </p:cNvSpPr>
            <p:nvPr/>
          </p:nvSpPr>
          <p:spPr bwMode="auto">
            <a:xfrm>
              <a:off x="4879975" y="5105400"/>
              <a:ext cx="147638" cy="96838"/>
            </a:xfrm>
            <a:custGeom>
              <a:avLst/>
              <a:gdLst/>
              <a:ahLst/>
              <a:cxnLst>
                <a:cxn ang="0">
                  <a:pos x="0" y="61"/>
                </a:cxn>
                <a:cxn ang="0">
                  <a:pos x="93" y="61"/>
                </a:cxn>
                <a:cxn ang="0">
                  <a:pos x="93" y="0"/>
                </a:cxn>
              </a:cxnLst>
              <a:rect l="0" t="0" r="r" b="b"/>
              <a:pathLst>
                <a:path w="93" h="61">
                  <a:moveTo>
                    <a:pt x="0" y="61"/>
                  </a:moveTo>
                  <a:lnTo>
                    <a:pt x="93" y="61"/>
                  </a:lnTo>
                  <a:lnTo>
                    <a:pt x="93" y="0"/>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0" name="Freeform 102"/>
            <p:cNvSpPr>
              <a:spLocks/>
            </p:cNvSpPr>
            <p:nvPr/>
          </p:nvSpPr>
          <p:spPr bwMode="auto">
            <a:xfrm>
              <a:off x="4916488" y="5259388"/>
              <a:ext cx="155575" cy="195263"/>
            </a:xfrm>
            <a:custGeom>
              <a:avLst/>
              <a:gdLst/>
              <a:ahLst/>
              <a:cxnLst>
                <a:cxn ang="0">
                  <a:pos x="0" y="0"/>
                </a:cxn>
                <a:cxn ang="0">
                  <a:pos x="0" y="123"/>
                </a:cxn>
                <a:cxn ang="0">
                  <a:pos x="98" y="60"/>
                </a:cxn>
                <a:cxn ang="0">
                  <a:pos x="0" y="0"/>
                </a:cxn>
                <a:cxn ang="0">
                  <a:pos x="0" y="0"/>
                </a:cxn>
              </a:cxnLst>
              <a:rect l="0" t="0" r="r" b="b"/>
              <a:pathLst>
                <a:path w="98" h="123">
                  <a:moveTo>
                    <a:pt x="0" y="0"/>
                  </a:moveTo>
                  <a:lnTo>
                    <a:pt x="0" y="123"/>
                  </a:lnTo>
                  <a:lnTo>
                    <a:pt x="98" y="60"/>
                  </a:lnTo>
                  <a:lnTo>
                    <a:pt x="0" y="0"/>
                  </a:lnTo>
                  <a:lnTo>
                    <a:pt x="0"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1" name="Line 103"/>
            <p:cNvSpPr>
              <a:spLocks noChangeShapeType="1"/>
            </p:cNvSpPr>
            <p:nvPr/>
          </p:nvSpPr>
          <p:spPr bwMode="auto">
            <a:xfrm>
              <a:off x="4803775" y="5834063"/>
              <a:ext cx="1588" cy="473075"/>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2" name="Freeform 104"/>
            <p:cNvSpPr>
              <a:spLocks/>
            </p:cNvSpPr>
            <p:nvPr/>
          </p:nvSpPr>
          <p:spPr bwMode="auto">
            <a:xfrm>
              <a:off x="4945063" y="5818188"/>
              <a:ext cx="2609850" cy="287338"/>
            </a:xfrm>
            <a:custGeom>
              <a:avLst/>
              <a:gdLst/>
              <a:ahLst/>
              <a:cxnLst>
                <a:cxn ang="0">
                  <a:pos x="0" y="10"/>
                </a:cxn>
                <a:cxn ang="0">
                  <a:pos x="0" y="179"/>
                </a:cxn>
                <a:cxn ang="0">
                  <a:pos x="1525" y="181"/>
                </a:cxn>
                <a:cxn ang="0">
                  <a:pos x="1525" y="0"/>
                </a:cxn>
                <a:cxn ang="0">
                  <a:pos x="1644" y="0"/>
                </a:cxn>
                <a:cxn ang="0">
                  <a:pos x="1644" y="40"/>
                </a:cxn>
              </a:cxnLst>
              <a:rect l="0" t="0" r="r" b="b"/>
              <a:pathLst>
                <a:path w="1644" h="181">
                  <a:moveTo>
                    <a:pt x="0" y="10"/>
                  </a:moveTo>
                  <a:lnTo>
                    <a:pt x="0" y="179"/>
                  </a:lnTo>
                  <a:lnTo>
                    <a:pt x="1525" y="181"/>
                  </a:lnTo>
                  <a:lnTo>
                    <a:pt x="1525" y="0"/>
                  </a:lnTo>
                  <a:lnTo>
                    <a:pt x="1644" y="0"/>
                  </a:lnTo>
                  <a:lnTo>
                    <a:pt x="1644" y="40"/>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3" name="Oval 105"/>
            <p:cNvSpPr>
              <a:spLocks noChangeArrowheads="1"/>
            </p:cNvSpPr>
            <p:nvPr/>
          </p:nvSpPr>
          <p:spPr bwMode="auto">
            <a:xfrm>
              <a:off x="4768850" y="6054725"/>
              <a:ext cx="63500" cy="63500"/>
            </a:xfrm>
            <a:prstGeom prst="ellipse">
              <a:avLst/>
            </a:pr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4" name="Freeform 106"/>
            <p:cNvSpPr>
              <a:spLocks/>
            </p:cNvSpPr>
            <p:nvPr/>
          </p:nvSpPr>
          <p:spPr bwMode="auto">
            <a:xfrm>
              <a:off x="4705350" y="5897563"/>
              <a:ext cx="198438" cy="153988"/>
            </a:xfrm>
            <a:custGeom>
              <a:avLst/>
              <a:gdLst/>
              <a:ahLst/>
              <a:cxnLst>
                <a:cxn ang="0">
                  <a:pos x="0" y="97"/>
                </a:cxn>
                <a:cxn ang="0">
                  <a:pos x="125" y="97"/>
                </a:cxn>
                <a:cxn ang="0">
                  <a:pos x="62" y="0"/>
                </a:cxn>
                <a:cxn ang="0">
                  <a:pos x="0" y="97"/>
                </a:cxn>
                <a:cxn ang="0">
                  <a:pos x="0" y="97"/>
                </a:cxn>
              </a:cxnLst>
              <a:rect l="0" t="0" r="r" b="b"/>
              <a:pathLst>
                <a:path w="125" h="97">
                  <a:moveTo>
                    <a:pt x="0" y="97"/>
                  </a:moveTo>
                  <a:lnTo>
                    <a:pt x="125" y="97"/>
                  </a:lnTo>
                  <a:lnTo>
                    <a:pt x="62" y="0"/>
                  </a:lnTo>
                  <a:lnTo>
                    <a:pt x="0" y="97"/>
                  </a:lnTo>
                  <a:lnTo>
                    <a:pt x="0" y="97"/>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5" name="Rectangle 107"/>
            <p:cNvSpPr>
              <a:spLocks noChangeArrowheads="1"/>
            </p:cNvSpPr>
            <p:nvPr/>
          </p:nvSpPr>
          <p:spPr bwMode="auto">
            <a:xfrm>
              <a:off x="4229100" y="5287963"/>
              <a:ext cx="29815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Data in</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56" name="Rectangle 108"/>
            <p:cNvSpPr>
              <a:spLocks noChangeArrowheads="1"/>
            </p:cNvSpPr>
            <p:nvPr/>
          </p:nvSpPr>
          <p:spPr bwMode="auto">
            <a:xfrm>
              <a:off x="4854575" y="6111875"/>
              <a:ext cx="46326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Write logic</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57" name="Line 109"/>
            <p:cNvSpPr>
              <a:spLocks noChangeShapeType="1"/>
            </p:cNvSpPr>
            <p:nvPr/>
          </p:nvSpPr>
          <p:spPr bwMode="auto">
            <a:xfrm>
              <a:off x="4714875" y="6402388"/>
              <a:ext cx="236538" cy="1588"/>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58" name="Rectangle 110"/>
            <p:cNvSpPr>
              <a:spLocks noChangeArrowheads="1"/>
            </p:cNvSpPr>
            <p:nvPr/>
          </p:nvSpPr>
          <p:spPr bwMode="auto">
            <a:xfrm>
              <a:off x="4713288" y="6296025"/>
              <a:ext cx="23884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Read/</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59" name="Rectangle 111"/>
            <p:cNvSpPr>
              <a:spLocks noChangeArrowheads="1"/>
            </p:cNvSpPr>
            <p:nvPr/>
          </p:nvSpPr>
          <p:spPr bwMode="auto">
            <a:xfrm>
              <a:off x="4713288" y="6408738"/>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Write</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0" name="Rectangle 112"/>
            <p:cNvSpPr>
              <a:spLocks noChangeArrowheads="1"/>
            </p:cNvSpPr>
            <p:nvPr/>
          </p:nvSpPr>
          <p:spPr bwMode="auto">
            <a:xfrm>
              <a:off x="5822950" y="6273800"/>
              <a:ext cx="1266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Bit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1" name="Rectangle 113"/>
            <p:cNvSpPr>
              <a:spLocks noChangeArrowheads="1"/>
            </p:cNvSpPr>
            <p:nvPr/>
          </p:nvSpPr>
          <p:spPr bwMode="auto">
            <a:xfrm>
              <a:off x="5822950" y="6388100"/>
              <a:ext cx="23243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select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2" name="Freeform 114"/>
            <p:cNvSpPr>
              <a:spLocks/>
            </p:cNvSpPr>
            <p:nvPr/>
          </p:nvSpPr>
          <p:spPr bwMode="auto">
            <a:xfrm>
              <a:off x="7621588" y="6105525"/>
              <a:ext cx="204788" cy="130175"/>
            </a:xfrm>
            <a:custGeom>
              <a:avLst/>
              <a:gdLst/>
              <a:ahLst/>
              <a:cxnLst>
                <a:cxn ang="0">
                  <a:pos x="0" y="0"/>
                </a:cxn>
                <a:cxn ang="0">
                  <a:pos x="0" y="82"/>
                </a:cxn>
                <a:cxn ang="0">
                  <a:pos x="129" y="82"/>
                </a:cxn>
              </a:cxnLst>
              <a:rect l="0" t="0" r="r" b="b"/>
              <a:pathLst>
                <a:path w="129" h="82">
                  <a:moveTo>
                    <a:pt x="0" y="0"/>
                  </a:moveTo>
                  <a:lnTo>
                    <a:pt x="0" y="82"/>
                  </a:lnTo>
                  <a:lnTo>
                    <a:pt x="129" y="82"/>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63" name="Freeform 115"/>
            <p:cNvSpPr>
              <a:spLocks/>
            </p:cNvSpPr>
            <p:nvPr/>
          </p:nvSpPr>
          <p:spPr bwMode="auto">
            <a:xfrm>
              <a:off x="7615238" y="5202238"/>
              <a:ext cx="80963" cy="679450"/>
            </a:xfrm>
            <a:custGeom>
              <a:avLst/>
              <a:gdLst/>
              <a:ahLst/>
              <a:cxnLst>
                <a:cxn ang="0">
                  <a:pos x="51" y="428"/>
                </a:cxn>
                <a:cxn ang="0">
                  <a:pos x="51" y="0"/>
                </a:cxn>
                <a:cxn ang="0">
                  <a:pos x="0" y="0"/>
                </a:cxn>
              </a:cxnLst>
              <a:rect l="0" t="0" r="r" b="b"/>
              <a:pathLst>
                <a:path w="51" h="428">
                  <a:moveTo>
                    <a:pt x="51" y="428"/>
                  </a:moveTo>
                  <a:lnTo>
                    <a:pt x="51" y="0"/>
                  </a:lnTo>
                  <a:lnTo>
                    <a:pt x="0" y="0"/>
                  </a:lnTo>
                </a:path>
              </a:pathLst>
            </a:cu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64" name="Freeform 116"/>
            <p:cNvSpPr>
              <a:spLocks/>
            </p:cNvSpPr>
            <p:nvPr/>
          </p:nvSpPr>
          <p:spPr bwMode="auto">
            <a:xfrm>
              <a:off x="7223125" y="5029200"/>
              <a:ext cx="414338" cy="684213"/>
            </a:xfrm>
            <a:custGeom>
              <a:avLst/>
              <a:gdLst/>
              <a:ahLst/>
              <a:cxnLst>
                <a:cxn ang="0">
                  <a:pos x="0" y="0"/>
                </a:cxn>
                <a:cxn ang="0">
                  <a:pos x="261" y="0"/>
                </a:cxn>
                <a:cxn ang="0">
                  <a:pos x="261" y="431"/>
                </a:cxn>
                <a:cxn ang="0">
                  <a:pos x="0" y="431"/>
                </a:cxn>
                <a:cxn ang="0">
                  <a:pos x="0" y="0"/>
                </a:cxn>
                <a:cxn ang="0">
                  <a:pos x="0" y="0"/>
                </a:cxn>
              </a:cxnLst>
              <a:rect l="0" t="0" r="r" b="b"/>
              <a:pathLst>
                <a:path w="261" h="431">
                  <a:moveTo>
                    <a:pt x="0" y="0"/>
                  </a:moveTo>
                  <a:lnTo>
                    <a:pt x="261" y="0"/>
                  </a:lnTo>
                  <a:lnTo>
                    <a:pt x="261" y="431"/>
                  </a:lnTo>
                  <a:lnTo>
                    <a:pt x="0" y="431"/>
                  </a:lnTo>
                  <a:lnTo>
                    <a:pt x="0" y="0"/>
                  </a:lnTo>
                  <a:lnTo>
                    <a:pt x="0" y="0"/>
                  </a:ln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65" name="Rectangle 117"/>
            <p:cNvSpPr>
              <a:spLocks noChangeArrowheads="1"/>
            </p:cNvSpPr>
            <p:nvPr/>
          </p:nvSpPr>
          <p:spPr bwMode="auto">
            <a:xfrm>
              <a:off x="7256463" y="5178425"/>
              <a:ext cx="5770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S</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6" name="Rectangle 118"/>
            <p:cNvSpPr>
              <a:spLocks noChangeArrowheads="1"/>
            </p:cNvSpPr>
            <p:nvPr/>
          </p:nvSpPr>
          <p:spPr bwMode="auto">
            <a:xfrm>
              <a:off x="7256463" y="5511800"/>
              <a:ext cx="68930"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7" name="Rectangle 119"/>
            <p:cNvSpPr>
              <a:spLocks noChangeArrowheads="1"/>
            </p:cNvSpPr>
            <p:nvPr/>
          </p:nvSpPr>
          <p:spPr bwMode="auto">
            <a:xfrm>
              <a:off x="7523163" y="5145088"/>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8" name="Rectangle 120"/>
            <p:cNvSpPr>
              <a:spLocks noChangeArrowheads="1"/>
            </p:cNvSpPr>
            <p:nvPr/>
          </p:nvSpPr>
          <p:spPr bwMode="auto">
            <a:xfrm>
              <a:off x="7523163" y="5511800"/>
              <a:ext cx="7534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Q</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69" name="Rectangle 121"/>
            <p:cNvSpPr>
              <a:spLocks noChangeArrowheads="1"/>
            </p:cNvSpPr>
            <p:nvPr/>
          </p:nvSpPr>
          <p:spPr bwMode="auto">
            <a:xfrm>
              <a:off x="7094538" y="4300538"/>
              <a:ext cx="737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X</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70" name="Rectangle 122"/>
            <p:cNvSpPr>
              <a:spLocks noChangeArrowheads="1"/>
            </p:cNvSpPr>
            <p:nvPr/>
          </p:nvSpPr>
          <p:spPr bwMode="auto">
            <a:xfrm>
              <a:off x="6872288" y="2151063"/>
              <a:ext cx="737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X</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71" name="Rectangle 123"/>
            <p:cNvSpPr>
              <a:spLocks noChangeArrowheads="1"/>
            </p:cNvSpPr>
            <p:nvPr/>
          </p:nvSpPr>
          <p:spPr bwMode="auto">
            <a:xfrm>
              <a:off x="7092950" y="2517775"/>
              <a:ext cx="73738"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Ten" pitchFamily="18" charset="0"/>
                  <a:ea typeface="+mn-ea"/>
                  <a:cs typeface="Arial" pitchFamily="34" charset="0"/>
                </a:rPr>
                <a:t>X</a:t>
              </a: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208" name="Line 160"/>
            <p:cNvSpPr>
              <a:spLocks noChangeShapeType="1"/>
            </p:cNvSpPr>
            <p:nvPr/>
          </p:nvSpPr>
          <p:spPr bwMode="auto">
            <a:xfrm>
              <a:off x="5903913" y="6105525"/>
              <a:ext cx="1588" cy="157163"/>
            </a:xfrm>
            <a:prstGeom prst="line">
              <a:avLst/>
            </a:prstGeom>
            <a:noFill/>
            <a:ln w="635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09" name="Oval 161"/>
            <p:cNvSpPr>
              <a:spLocks noChangeArrowheads="1"/>
            </p:cNvSpPr>
            <p:nvPr/>
          </p:nvSpPr>
          <p:spPr bwMode="auto">
            <a:xfrm>
              <a:off x="5883275" y="6086475"/>
              <a:ext cx="39688"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0" name="Oval 162"/>
            <p:cNvSpPr>
              <a:spLocks noChangeArrowheads="1"/>
            </p:cNvSpPr>
            <p:nvPr/>
          </p:nvSpPr>
          <p:spPr bwMode="auto">
            <a:xfrm>
              <a:off x="4557713" y="266065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1" name="Oval 163"/>
            <p:cNvSpPr>
              <a:spLocks noChangeArrowheads="1"/>
            </p:cNvSpPr>
            <p:nvPr/>
          </p:nvSpPr>
          <p:spPr bwMode="auto">
            <a:xfrm>
              <a:off x="4557713" y="274320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2" name="Oval 164"/>
            <p:cNvSpPr>
              <a:spLocks noChangeArrowheads="1"/>
            </p:cNvSpPr>
            <p:nvPr/>
          </p:nvSpPr>
          <p:spPr bwMode="auto">
            <a:xfrm>
              <a:off x="4557713" y="282575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3" name="Freeform 165"/>
            <p:cNvSpPr>
              <a:spLocks/>
            </p:cNvSpPr>
            <p:nvPr/>
          </p:nvSpPr>
          <p:spPr bwMode="auto">
            <a:xfrm>
              <a:off x="5973763" y="3116263"/>
              <a:ext cx="38100" cy="38100"/>
            </a:xfrm>
            <a:custGeom>
              <a:avLst/>
              <a:gdLst/>
              <a:ahLst/>
              <a:cxnLst>
                <a:cxn ang="0">
                  <a:pos x="6" y="12"/>
                </a:cxn>
                <a:cxn ang="0">
                  <a:pos x="0" y="6"/>
                </a:cxn>
                <a:cxn ang="0">
                  <a:pos x="6" y="0"/>
                </a:cxn>
                <a:cxn ang="0">
                  <a:pos x="12" y="6"/>
                </a:cxn>
                <a:cxn ang="0">
                  <a:pos x="6" y="12"/>
                </a:cxn>
              </a:cxnLst>
              <a:rect l="0" t="0" r="r" b="b"/>
              <a:pathLst>
                <a:path w="12" h="12">
                  <a:moveTo>
                    <a:pt x="6" y="12"/>
                  </a:moveTo>
                  <a:cubicBezTo>
                    <a:pt x="3" y="12"/>
                    <a:pt x="0" y="10"/>
                    <a:pt x="0" y="6"/>
                  </a:cubicBezTo>
                  <a:cubicBezTo>
                    <a:pt x="0" y="3"/>
                    <a:pt x="2" y="0"/>
                    <a:pt x="6" y="0"/>
                  </a:cubicBezTo>
                  <a:cubicBezTo>
                    <a:pt x="9" y="0"/>
                    <a:pt x="12" y="3"/>
                    <a:pt x="12" y="6"/>
                  </a:cubicBezTo>
                  <a:cubicBezTo>
                    <a:pt x="12" y="9"/>
                    <a:pt x="9" y="12"/>
                    <a:pt x="6" y="12"/>
                  </a:cubicBezTo>
                  <a:close/>
                </a:path>
              </a:pathLst>
            </a:cu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4" name="Freeform 166"/>
            <p:cNvSpPr>
              <a:spLocks/>
            </p:cNvSpPr>
            <p:nvPr/>
          </p:nvSpPr>
          <p:spPr bwMode="auto">
            <a:xfrm>
              <a:off x="5973763" y="3200400"/>
              <a:ext cx="38100" cy="38100"/>
            </a:xfrm>
            <a:custGeom>
              <a:avLst/>
              <a:gdLst/>
              <a:ahLst/>
              <a:cxnLst>
                <a:cxn ang="0">
                  <a:pos x="6" y="12"/>
                </a:cxn>
                <a:cxn ang="0">
                  <a:pos x="0" y="6"/>
                </a:cxn>
                <a:cxn ang="0">
                  <a:pos x="6" y="0"/>
                </a:cxn>
                <a:cxn ang="0">
                  <a:pos x="12" y="6"/>
                </a:cxn>
                <a:cxn ang="0">
                  <a:pos x="6" y="12"/>
                </a:cxn>
              </a:cxnLst>
              <a:rect l="0" t="0" r="r" b="b"/>
              <a:pathLst>
                <a:path w="12" h="12">
                  <a:moveTo>
                    <a:pt x="6" y="12"/>
                  </a:moveTo>
                  <a:cubicBezTo>
                    <a:pt x="3" y="12"/>
                    <a:pt x="0" y="9"/>
                    <a:pt x="0" y="6"/>
                  </a:cubicBezTo>
                  <a:cubicBezTo>
                    <a:pt x="0" y="3"/>
                    <a:pt x="2" y="0"/>
                    <a:pt x="6" y="0"/>
                  </a:cubicBezTo>
                  <a:cubicBezTo>
                    <a:pt x="9" y="0"/>
                    <a:pt x="12" y="3"/>
                    <a:pt x="12" y="6"/>
                  </a:cubicBezTo>
                  <a:cubicBezTo>
                    <a:pt x="12" y="9"/>
                    <a:pt x="9" y="12"/>
                    <a:pt x="6" y="12"/>
                  </a:cubicBezTo>
                  <a:close/>
                </a:path>
              </a:pathLst>
            </a:cu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5" name="Freeform 167"/>
            <p:cNvSpPr>
              <a:spLocks/>
            </p:cNvSpPr>
            <p:nvPr/>
          </p:nvSpPr>
          <p:spPr bwMode="auto">
            <a:xfrm>
              <a:off x="5973763" y="3282950"/>
              <a:ext cx="38100" cy="38100"/>
            </a:xfrm>
            <a:custGeom>
              <a:avLst/>
              <a:gdLst/>
              <a:ahLst/>
              <a:cxnLst>
                <a:cxn ang="0">
                  <a:pos x="6" y="12"/>
                </a:cxn>
                <a:cxn ang="0">
                  <a:pos x="0" y="6"/>
                </a:cxn>
                <a:cxn ang="0">
                  <a:pos x="6" y="0"/>
                </a:cxn>
                <a:cxn ang="0">
                  <a:pos x="12" y="6"/>
                </a:cxn>
                <a:cxn ang="0">
                  <a:pos x="6" y="12"/>
                </a:cxn>
              </a:cxnLst>
              <a:rect l="0" t="0" r="r" b="b"/>
              <a:pathLst>
                <a:path w="12" h="12">
                  <a:moveTo>
                    <a:pt x="6" y="12"/>
                  </a:moveTo>
                  <a:cubicBezTo>
                    <a:pt x="3" y="12"/>
                    <a:pt x="0" y="9"/>
                    <a:pt x="0" y="6"/>
                  </a:cubicBezTo>
                  <a:cubicBezTo>
                    <a:pt x="0" y="3"/>
                    <a:pt x="2" y="0"/>
                    <a:pt x="6" y="0"/>
                  </a:cubicBezTo>
                  <a:cubicBezTo>
                    <a:pt x="9" y="0"/>
                    <a:pt x="12" y="3"/>
                    <a:pt x="12" y="6"/>
                  </a:cubicBezTo>
                  <a:cubicBezTo>
                    <a:pt x="12" y="9"/>
                    <a:pt x="9" y="12"/>
                    <a:pt x="6" y="12"/>
                  </a:cubicBezTo>
                  <a:close/>
                </a:path>
              </a:pathLst>
            </a:cu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6" name="Oval 168"/>
            <p:cNvSpPr>
              <a:spLocks noChangeArrowheads="1"/>
            </p:cNvSpPr>
            <p:nvPr/>
          </p:nvSpPr>
          <p:spPr bwMode="auto">
            <a:xfrm>
              <a:off x="5081588" y="4467225"/>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7" name="Oval 169"/>
            <p:cNvSpPr>
              <a:spLocks noChangeArrowheads="1"/>
            </p:cNvSpPr>
            <p:nvPr/>
          </p:nvSpPr>
          <p:spPr bwMode="auto">
            <a:xfrm>
              <a:off x="4787900" y="3956050"/>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8" name="Oval 170"/>
            <p:cNvSpPr>
              <a:spLocks noChangeArrowheads="1"/>
            </p:cNvSpPr>
            <p:nvPr/>
          </p:nvSpPr>
          <p:spPr bwMode="auto">
            <a:xfrm>
              <a:off x="5670550" y="3548063"/>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19" name="Oval 171"/>
            <p:cNvSpPr>
              <a:spLocks noChangeArrowheads="1"/>
            </p:cNvSpPr>
            <p:nvPr/>
          </p:nvSpPr>
          <p:spPr bwMode="auto">
            <a:xfrm>
              <a:off x="5670550" y="1768475"/>
              <a:ext cx="38100" cy="39688"/>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0" name="Freeform 172"/>
            <p:cNvSpPr>
              <a:spLocks/>
            </p:cNvSpPr>
            <p:nvPr/>
          </p:nvSpPr>
          <p:spPr bwMode="auto">
            <a:xfrm>
              <a:off x="7516813" y="5881688"/>
              <a:ext cx="217488" cy="265113"/>
            </a:xfrm>
            <a:custGeom>
              <a:avLst/>
              <a:gdLst/>
              <a:ahLst/>
              <a:cxnLst>
                <a:cxn ang="0">
                  <a:pos x="68" y="0"/>
                </a:cxn>
                <a:cxn ang="0">
                  <a:pos x="0" y="0"/>
                </a:cxn>
                <a:cxn ang="0">
                  <a:pos x="0" y="48"/>
                </a:cxn>
                <a:cxn ang="0">
                  <a:pos x="34" y="83"/>
                </a:cxn>
                <a:cxn ang="0">
                  <a:pos x="68" y="49"/>
                </a:cxn>
                <a:cxn ang="0">
                  <a:pos x="68" y="0"/>
                </a:cxn>
              </a:cxnLst>
              <a:rect l="0" t="0" r="r" b="b"/>
              <a:pathLst>
                <a:path w="68" h="83">
                  <a:moveTo>
                    <a:pt x="68" y="0"/>
                  </a:moveTo>
                  <a:cubicBezTo>
                    <a:pt x="0" y="0"/>
                    <a:pt x="0" y="0"/>
                    <a:pt x="0" y="0"/>
                  </a:cubicBezTo>
                  <a:cubicBezTo>
                    <a:pt x="0" y="48"/>
                    <a:pt x="0" y="48"/>
                    <a:pt x="0" y="48"/>
                  </a:cubicBezTo>
                  <a:cubicBezTo>
                    <a:pt x="0" y="67"/>
                    <a:pt x="15" y="83"/>
                    <a:pt x="34" y="83"/>
                  </a:cubicBezTo>
                  <a:cubicBezTo>
                    <a:pt x="53" y="83"/>
                    <a:pt x="68" y="68"/>
                    <a:pt x="68" y="49"/>
                  </a:cubicBezTo>
                  <a:cubicBezTo>
                    <a:pt x="68" y="0"/>
                    <a:pt x="68" y="0"/>
                    <a:pt x="68" y="0"/>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1" name="Freeform 173"/>
            <p:cNvSpPr>
              <a:spLocks/>
            </p:cNvSpPr>
            <p:nvPr/>
          </p:nvSpPr>
          <p:spPr bwMode="auto">
            <a:xfrm>
              <a:off x="7024688" y="4691063"/>
              <a:ext cx="220663" cy="280988"/>
            </a:xfrm>
            <a:custGeom>
              <a:avLst/>
              <a:gdLst/>
              <a:ahLst/>
              <a:cxnLst>
                <a:cxn ang="0">
                  <a:pos x="2" y="2"/>
                </a:cxn>
                <a:cxn ang="0">
                  <a:pos x="36" y="10"/>
                </a:cxn>
                <a:cxn ang="0">
                  <a:pos x="67" y="2"/>
                </a:cxn>
                <a:cxn ang="0">
                  <a:pos x="69" y="1"/>
                </a:cxn>
                <a:cxn ang="0">
                  <a:pos x="69" y="29"/>
                </a:cxn>
                <a:cxn ang="0">
                  <a:pos x="35" y="88"/>
                </a:cxn>
                <a:cxn ang="0">
                  <a:pos x="33" y="88"/>
                </a:cxn>
                <a:cxn ang="0">
                  <a:pos x="0" y="29"/>
                </a:cxn>
                <a:cxn ang="0">
                  <a:pos x="0" y="0"/>
                </a:cxn>
                <a:cxn ang="0">
                  <a:pos x="2" y="2"/>
                </a:cxn>
              </a:cxnLst>
              <a:rect l="0" t="0" r="r" b="b"/>
              <a:pathLst>
                <a:path w="69" h="88">
                  <a:moveTo>
                    <a:pt x="2" y="2"/>
                  </a:moveTo>
                  <a:cubicBezTo>
                    <a:pt x="12" y="7"/>
                    <a:pt x="24" y="10"/>
                    <a:pt x="36" y="10"/>
                  </a:cubicBezTo>
                  <a:cubicBezTo>
                    <a:pt x="47" y="10"/>
                    <a:pt x="58" y="8"/>
                    <a:pt x="67" y="2"/>
                  </a:cubicBezTo>
                  <a:cubicBezTo>
                    <a:pt x="69" y="1"/>
                    <a:pt x="69" y="1"/>
                    <a:pt x="69" y="1"/>
                  </a:cubicBezTo>
                  <a:cubicBezTo>
                    <a:pt x="69" y="29"/>
                    <a:pt x="69" y="29"/>
                    <a:pt x="69" y="29"/>
                  </a:cubicBezTo>
                  <a:cubicBezTo>
                    <a:pt x="69" y="54"/>
                    <a:pt x="56" y="76"/>
                    <a:pt x="35" y="88"/>
                  </a:cubicBezTo>
                  <a:cubicBezTo>
                    <a:pt x="33" y="88"/>
                    <a:pt x="33" y="88"/>
                    <a:pt x="33" y="88"/>
                  </a:cubicBezTo>
                  <a:cubicBezTo>
                    <a:pt x="12" y="76"/>
                    <a:pt x="0" y="53"/>
                    <a:pt x="0" y="29"/>
                  </a:cubicBezTo>
                  <a:cubicBezTo>
                    <a:pt x="0" y="0"/>
                    <a:pt x="0" y="0"/>
                    <a:pt x="0" y="0"/>
                  </a:cubicBezTo>
                  <a:cubicBezTo>
                    <a:pt x="2" y="2"/>
                    <a:pt x="2" y="2"/>
                    <a:pt x="2" y="2"/>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2" name="Freeform 174"/>
            <p:cNvSpPr>
              <a:spLocks/>
            </p:cNvSpPr>
            <p:nvPr/>
          </p:nvSpPr>
          <p:spPr bwMode="auto">
            <a:xfrm>
              <a:off x="6800850" y="4902200"/>
              <a:ext cx="220663" cy="280988"/>
            </a:xfrm>
            <a:custGeom>
              <a:avLst/>
              <a:gdLst/>
              <a:ahLst/>
              <a:cxnLst>
                <a:cxn ang="0">
                  <a:pos x="2" y="2"/>
                </a:cxn>
                <a:cxn ang="0">
                  <a:pos x="36" y="10"/>
                </a:cxn>
                <a:cxn ang="0">
                  <a:pos x="67" y="2"/>
                </a:cxn>
                <a:cxn ang="0">
                  <a:pos x="69" y="1"/>
                </a:cxn>
                <a:cxn ang="0">
                  <a:pos x="69" y="29"/>
                </a:cxn>
                <a:cxn ang="0">
                  <a:pos x="35" y="88"/>
                </a:cxn>
                <a:cxn ang="0">
                  <a:pos x="33" y="88"/>
                </a:cxn>
                <a:cxn ang="0">
                  <a:pos x="0" y="29"/>
                </a:cxn>
                <a:cxn ang="0">
                  <a:pos x="0" y="0"/>
                </a:cxn>
                <a:cxn ang="0">
                  <a:pos x="2" y="2"/>
                </a:cxn>
              </a:cxnLst>
              <a:rect l="0" t="0" r="r" b="b"/>
              <a:pathLst>
                <a:path w="69" h="88">
                  <a:moveTo>
                    <a:pt x="2" y="2"/>
                  </a:moveTo>
                  <a:cubicBezTo>
                    <a:pt x="12" y="7"/>
                    <a:pt x="24" y="10"/>
                    <a:pt x="36" y="10"/>
                  </a:cubicBezTo>
                  <a:cubicBezTo>
                    <a:pt x="47" y="10"/>
                    <a:pt x="58" y="8"/>
                    <a:pt x="67" y="2"/>
                  </a:cubicBezTo>
                  <a:cubicBezTo>
                    <a:pt x="69" y="1"/>
                    <a:pt x="69" y="1"/>
                    <a:pt x="69" y="1"/>
                  </a:cubicBezTo>
                  <a:cubicBezTo>
                    <a:pt x="69" y="29"/>
                    <a:pt x="69" y="29"/>
                    <a:pt x="69" y="29"/>
                  </a:cubicBezTo>
                  <a:cubicBezTo>
                    <a:pt x="69" y="54"/>
                    <a:pt x="56" y="76"/>
                    <a:pt x="35" y="88"/>
                  </a:cubicBezTo>
                  <a:cubicBezTo>
                    <a:pt x="33" y="88"/>
                    <a:pt x="33" y="88"/>
                    <a:pt x="33" y="88"/>
                  </a:cubicBezTo>
                  <a:cubicBezTo>
                    <a:pt x="12" y="76"/>
                    <a:pt x="0" y="53"/>
                    <a:pt x="0" y="29"/>
                  </a:cubicBezTo>
                  <a:cubicBezTo>
                    <a:pt x="0" y="0"/>
                    <a:pt x="0" y="0"/>
                    <a:pt x="0" y="0"/>
                  </a:cubicBezTo>
                  <a:cubicBezTo>
                    <a:pt x="2" y="2"/>
                    <a:pt x="2" y="2"/>
                    <a:pt x="2" y="2"/>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3" name="Freeform 175"/>
            <p:cNvSpPr>
              <a:spLocks/>
            </p:cNvSpPr>
            <p:nvPr/>
          </p:nvSpPr>
          <p:spPr bwMode="auto">
            <a:xfrm>
              <a:off x="4989513" y="4840288"/>
              <a:ext cx="217488" cy="265113"/>
            </a:xfrm>
            <a:custGeom>
              <a:avLst/>
              <a:gdLst/>
              <a:ahLst/>
              <a:cxnLst>
                <a:cxn ang="0">
                  <a:pos x="0" y="83"/>
                </a:cxn>
                <a:cxn ang="0">
                  <a:pos x="68" y="83"/>
                </a:cxn>
                <a:cxn ang="0">
                  <a:pos x="68" y="35"/>
                </a:cxn>
                <a:cxn ang="0">
                  <a:pos x="34" y="0"/>
                </a:cxn>
                <a:cxn ang="0">
                  <a:pos x="0" y="34"/>
                </a:cxn>
                <a:cxn ang="0">
                  <a:pos x="0" y="83"/>
                </a:cxn>
              </a:cxnLst>
              <a:rect l="0" t="0" r="r" b="b"/>
              <a:pathLst>
                <a:path w="68" h="83">
                  <a:moveTo>
                    <a:pt x="0" y="83"/>
                  </a:moveTo>
                  <a:cubicBezTo>
                    <a:pt x="68" y="83"/>
                    <a:pt x="68" y="83"/>
                    <a:pt x="68" y="83"/>
                  </a:cubicBezTo>
                  <a:cubicBezTo>
                    <a:pt x="68" y="35"/>
                    <a:pt x="68" y="35"/>
                    <a:pt x="68" y="35"/>
                  </a:cubicBezTo>
                  <a:cubicBezTo>
                    <a:pt x="68" y="16"/>
                    <a:pt x="53" y="0"/>
                    <a:pt x="34" y="0"/>
                  </a:cubicBezTo>
                  <a:cubicBezTo>
                    <a:pt x="15" y="0"/>
                    <a:pt x="0" y="15"/>
                    <a:pt x="0" y="34"/>
                  </a:cubicBezTo>
                  <a:cubicBezTo>
                    <a:pt x="0" y="83"/>
                    <a:pt x="0" y="83"/>
                    <a:pt x="0" y="83"/>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4" name="Freeform 176"/>
            <p:cNvSpPr>
              <a:spLocks/>
            </p:cNvSpPr>
            <p:nvPr/>
          </p:nvSpPr>
          <p:spPr bwMode="auto">
            <a:xfrm>
              <a:off x="4699000" y="4837113"/>
              <a:ext cx="220663" cy="261938"/>
            </a:xfrm>
            <a:custGeom>
              <a:avLst/>
              <a:gdLst/>
              <a:ahLst/>
              <a:cxnLst>
                <a:cxn ang="0">
                  <a:pos x="0" y="82"/>
                </a:cxn>
                <a:cxn ang="0">
                  <a:pos x="69" y="82"/>
                </a:cxn>
                <a:cxn ang="0">
                  <a:pos x="69" y="35"/>
                </a:cxn>
                <a:cxn ang="0">
                  <a:pos x="35" y="0"/>
                </a:cxn>
                <a:cxn ang="0">
                  <a:pos x="0" y="34"/>
                </a:cxn>
                <a:cxn ang="0">
                  <a:pos x="0" y="82"/>
                </a:cxn>
              </a:cxnLst>
              <a:rect l="0" t="0" r="r" b="b"/>
              <a:pathLst>
                <a:path w="69" h="82">
                  <a:moveTo>
                    <a:pt x="0" y="82"/>
                  </a:moveTo>
                  <a:cubicBezTo>
                    <a:pt x="69" y="82"/>
                    <a:pt x="69" y="82"/>
                    <a:pt x="69" y="82"/>
                  </a:cubicBezTo>
                  <a:cubicBezTo>
                    <a:pt x="69" y="35"/>
                    <a:pt x="69" y="35"/>
                    <a:pt x="69" y="35"/>
                  </a:cubicBezTo>
                  <a:cubicBezTo>
                    <a:pt x="69" y="16"/>
                    <a:pt x="53" y="0"/>
                    <a:pt x="35" y="0"/>
                  </a:cubicBezTo>
                  <a:cubicBezTo>
                    <a:pt x="16" y="0"/>
                    <a:pt x="0" y="15"/>
                    <a:pt x="0" y="34"/>
                  </a:cubicBezTo>
                  <a:cubicBezTo>
                    <a:pt x="0" y="82"/>
                    <a:pt x="0" y="82"/>
                    <a:pt x="0" y="82"/>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5" name="Freeform 177"/>
            <p:cNvSpPr>
              <a:spLocks/>
            </p:cNvSpPr>
            <p:nvPr/>
          </p:nvSpPr>
          <p:spPr bwMode="auto">
            <a:xfrm>
              <a:off x="4762500" y="5572125"/>
              <a:ext cx="220663" cy="261938"/>
            </a:xfrm>
            <a:custGeom>
              <a:avLst/>
              <a:gdLst/>
              <a:ahLst/>
              <a:cxnLst>
                <a:cxn ang="0">
                  <a:pos x="0" y="82"/>
                </a:cxn>
                <a:cxn ang="0">
                  <a:pos x="69" y="82"/>
                </a:cxn>
                <a:cxn ang="0">
                  <a:pos x="69" y="35"/>
                </a:cxn>
                <a:cxn ang="0">
                  <a:pos x="35" y="0"/>
                </a:cxn>
                <a:cxn ang="0">
                  <a:pos x="0" y="34"/>
                </a:cxn>
                <a:cxn ang="0">
                  <a:pos x="0" y="82"/>
                </a:cxn>
              </a:cxnLst>
              <a:rect l="0" t="0" r="r" b="b"/>
              <a:pathLst>
                <a:path w="69" h="82">
                  <a:moveTo>
                    <a:pt x="0" y="82"/>
                  </a:moveTo>
                  <a:cubicBezTo>
                    <a:pt x="69" y="82"/>
                    <a:pt x="69" y="82"/>
                    <a:pt x="69" y="82"/>
                  </a:cubicBezTo>
                  <a:cubicBezTo>
                    <a:pt x="69" y="35"/>
                    <a:pt x="69" y="35"/>
                    <a:pt x="69" y="35"/>
                  </a:cubicBezTo>
                  <a:cubicBezTo>
                    <a:pt x="69" y="16"/>
                    <a:pt x="54" y="0"/>
                    <a:pt x="35" y="0"/>
                  </a:cubicBezTo>
                  <a:cubicBezTo>
                    <a:pt x="16" y="0"/>
                    <a:pt x="1" y="15"/>
                    <a:pt x="0" y="34"/>
                  </a:cubicBezTo>
                  <a:cubicBezTo>
                    <a:pt x="0" y="82"/>
                    <a:pt x="0" y="82"/>
                    <a:pt x="0" y="82"/>
                  </a:cubicBezTo>
                  <a:close/>
                </a:path>
              </a:pathLst>
            </a:cu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6" name="Oval 178"/>
            <p:cNvSpPr>
              <a:spLocks noChangeArrowheads="1"/>
            </p:cNvSpPr>
            <p:nvPr/>
          </p:nvSpPr>
          <p:spPr bwMode="auto">
            <a:xfrm>
              <a:off x="4860925" y="5183188"/>
              <a:ext cx="39688"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7" name="Oval 179"/>
            <p:cNvSpPr>
              <a:spLocks noChangeArrowheads="1"/>
            </p:cNvSpPr>
            <p:nvPr/>
          </p:nvSpPr>
          <p:spPr bwMode="auto">
            <a:xfrm>
              <a:off x="4721225" y="5335588"/>
              <a:ext cx="38100" cy="38100"/>
            </a:xfrm>
            <a:prstGeom prst="ellipse">
              <a:avLst/>
            </a:prstGeom>
            <a:solidFill>
              <a:srgbClr val="000000"/>
            </a:solidFill>
            <a:ln w="9525">
              <a:solidFill>
                <a:schemeClr val="accent4">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228" name="Rectangle 180"/>
            <p:cNvSpPr>
              <a:spLocks noChangeArrowheads="1"/>
            </p:cNvSpPr>
            <p:nvPr/>
          </p:nvSpPr>
          <p:spPr bwMode="auto">
            <a:xfrm>
              <a:off x="7853363" y="6165850"/>
              <a:ext cx="34945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Data out</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29" name="Rectangle 181"/>
            <p:cNvSpPr>
              <a:spLocks noChangeArrowheads="1"/>
            </p:cNvSpPr>
            <p:nvPr/>
          </p:nvSpPr>
          <p:spPr bwMode="auto">
            <a:xfrm>
              <a:off x="6784975" y="6202363"/>
              <a:ext cx="44082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imesTen" pitchFamily="18" charset="0"/>
                  <a:ea typeface="+mn-ea"/>
                  <a:cs typeface="Arial" pitchFamily="34" charset="0"/>
                </a:rPr>
                <a:t>Read logic</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30" name="Oval 182"/>
            <p:cNvSpPr>
              <a:spLocks noChangeArrowheads="1"/>
            </p:cNvSpPr>
            <p:nvPr/>
          </p:nvSpPr>
          <p:spPr bwMode="auto">
            <a:xfrm>
              <a:off x="5068888" y="5322888"/>
              <a:ext cx="63500" cy="63500"/>
            </a:xfrm>
            <a:prstGeom prst="ellipse">
              <a:avLst/>
            </a:prstGeom>
            <a:solidFill>
              <a:srgbClr val="002060"/>
            </a:solidFill>
            <a:ln w="12700" cap="flat">
              <a:solidFill>
                <a:schemeClr val="accent4">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120387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298" y="2204864"/>
            <a:ext cx="7772400" cy="2088232"/>
          </a:xfrm>
        </p:spPr>
        <p:txBody>
          <a:bodyPr/>
          <a:lstStyle/>
          <a:p>
            <a:r>
              <a:rPr lang="en-CA" sz="4800" dirty="0">
                <a:latin typeface="+mn-lt"/>
              </a:rPr>
              <a:t>SRAM</a:t>
            </a:r>
            <a:br>
              <a:rPr lang="en-CA" dirty="0">
                <a:latin typeface="+mn-lt"/>
              </a:rPr>
            </a:br>
            <a:r>
              <a:rPr lang="en-CA" sz="3600" dirty="0">
                <a:latin typeface="+mn-lt"/>
              </a:rPr>
              <a:t>Static Random Access Memory</a:t>
            </a:r>
          </a:p>
        </p:txBody>
      </p:sp>
      <p:sp>
        <p:nvSpPr>
          <p:cNvPr id="4" name="TextBox 3"/>
          <p:cNvSpPr txBox="1"/>
          <p:nvPr/>
        </p:nvSpPr>
        <p:spPr>
          <a:xfrm>
            <a:off x="2350298" y="4938554"/>
            <a:ext cx="72020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Corbel"/>
                <a:ea typeface="+mn-ea"/>
                <a:cs typeface="+mn-cs"/>
              </a:rPr>
              <a:t>There are other types of RAMs such as DRAM, SDRAM, DDR SDRAM, RDRAM, VRAM, etc.</a:t>
            </a:r>
          </a:p>
        </p:txBody>
      </p:sp>
      <p:sp>
        <p:nvSpPr>
          <p:cNvPr id="3" name="TextBox 2"/>
          <p:cNvSpPr txBox="1"/>
          <p:nvPr/>
        </p:nvSpPr>
        <p:spPr>
          <a:xfrm>
            <a:off x="2360111" y="908720"/>
            <a:ext cx="4752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white"/>
                </a:solidFill>
                <a:effectLst/>
                <a:uLnTx/>
                <a:uFillTx/>
                <a:latin typeface="Corbel"/>
                <a:ea typeface="+mn-ea"/>
                <a:cs typeface="+mn-cs"/>
              </a:rPr>
              <a:t>Example: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14175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32656"/>
            <a:ext cx="8676456" cy="914400"/>
          </a:xfrm>
        </p:spPr>
        <p:txBody>
          <a:bodyPr/>
          <a:lstStyle/>
          <a:p>
            <a:r>
              <a:rPr lang="en-US" sz="3200" dirty="0"/>
              <a:t>Asynchronous SRAM Interface – An example</a:t>
            </a:r>
          </a:p>
        </p:txBody>
      </p:sp>
      <p:graphicFrame>
        <p:nvGraphicFramePr>
          <p:cNvPr id="4" name="Content Placeholder 3"/>
          <p:cNvGraphicFramePr>
            <a:graphicFrameLocks noGrp="1"/>
          </p:cNvGraphicFramePr>
          <p:nvPr>
            <p:ph idx="1"/>
          </p:nvPr>
        </p:nvGraphicFramePr>
        <p:xfrm>
          <a:off x="2351584" y="4221088"/>
          <a:ext cx="7772400" cy="1752600"/>
        </p:xfrm>
        <a:graphic>
          <a:graphicData uri="http://schemas.openxmlformats.org/drawingml/2006/table">
            <a:tbl>
              <a:tblPr firstRow="1" bandRow="1">
                <a:tableStyleId>{5C22544A-7EE6-4342-B048-85BDC9FD1C3A}</a:tableStyleId>
              </a:tblPr>
              <a:tblGrid>
                <a:gridCol w="200141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170584">
                  <a:extLst>
                    <a:ext uri="{9D8B030D-6E8A-4147-A177-3AD203B41FA5}">
                      <a16:colId xmlns:a16="http://schemas.microsoft.com/office/drawing/2014/main" val="20003"/>
                    </a:ext>
                  </a:extLst>
                </a:gridCol>
              </a:tblGrid>
              <a:tr h="370840">
                <a:tc>
                  <a:txBody>
                    <a:bodyPr/>
                    <a:lstStyle/>
                    <a:p>
                      <a:pPr algn="ctr"/>
                      <a:r>
                        <a:rPr lang="en-US" dirty="0">
                          <a:solidFill>
                            <a:srgbClr val="000090"/>
                          </a:solidFill>
                        </a:rPr>
                        <a:t>Chip</a:t>
                      </a:r>
                      <a:r>
                        <a:rPr lang="en-US" baseline="0" dirty="0">
                          <a:solidFill>
                            <a:srgbClr val="000090"/>
                          </a:solidFill>
                        </a:rPr>
                        <a:t> Enable’  </a:t>
                      </a:r>
                    </a:p>
                    <a:p>
                      <a:pPr algn="ctr"/>
                      <a:r>
                        <a:rPr lang="en-US" baseline="0" dirty="0">
                          <a:solidFill>
                            <a:srgbClr val="000090"/>
                          </a:solidFill>
                        </a:rPr>
                        <a:t>(C</a:t>
                      </a:r>
                      <a:r>
                        <a:rPr lang="en-US" dirty="0">
                          <a:solidFill>
                            <a:srgbClr val="000090"/>
                          </a:solidFill>
                        </a:rPr>
                        <a:t>E’)</a:t>
                      </a:r>
                    </a:p>
                  </a:txBody>
                  <a:tcPr/>
                </a:tc>
                <a:tc>
                  <a:txBody>
                    <a:bodyPr/>
                    <a:lstStyle/>
                    <a:p>
                      <a:pPr algn="ctr"/>
                      <a:r>
                        <a:rPr lang="en-US" dirty="0">
                          <a:solidFill>
                            <a:srgbClr val="000090"/>
                          </a:solidFill>
                        </a:rPr>
                        <a:t>Read/Write’</a:t>
                      </a:r>
                    </a:p>
                  </a:txBody>
                  <a:tcPr/>
                </a:tc>
                <a:tc>
                  <a:txBody>
                    <a:bodyPr/>
                    <a:lstStyle/>
                    <a:p>
                      <a:pPr algn="ctr"/>
                      <a:r>
                        <a:rPr lang="en-US" dirty="0">
                          <a:solidFill>
                            <a:srgbClr val="000090"/>
                          </a:solidFill>
                        </a:rPr>
                        <a:t>Output Enable’ </a:t>
                      </a:r>
                    </a:p>
                    <a:p>
                      <a:pPr algn="ctr"/>
                      <a:r>
                        <a:rPr lang="en-US" dirty="0">
                          <a:solidFill>
                            <a:srgbClr val="000090"/>
                          </a:solidFill>
                        </a:rPr>
                        <a:t>(OE’)</a:t>
                      </a:r>
                    </a:p>
                  </a:txBody>
                  <a:tcPr/>
                </a:tc>
                <a:tc>
                  <a:txBody>
                    <a:bodyPr/>
                    <a:lstStyle/>
                    <a:p>
                      <a:pPr algn="ctr"/>
                      <a:r>
                        <a:rPr lang="en-US" dirty="0">
                          <a:solidFill>
                            <a:srgbClr val="000090"/>
                          </a:solidFill>
                        </a:rPr>
                        <a:t>Access</a:t>
                      </a:r>
                      <a:r>
                        <a:rPr lang="en-US" baseline="0" dirty="0">
                          <a:solidFill>
                            <a:srgbClr val="000090"/>
                          </a:solidFill>
                        </a:rPr>
                        <a:t> Type</a:t>
                      </a:r>
                      <a:endParaRPr lang="en-US" dirty="0">
                        <a:solidFill>
                          <a:srgbClr val="000090"/>
                        </a:solidFill>
                      </a:endParaRPr>
                    </a:p>
                  </a:txBody>
                  <a:tcPr/>
                </a:tc>
                <a:extLst>
                  <a:ext uri="{0D108BD9-81ED-4DB2-BD59-A6C34878D82A}">
                    <a16:rowId xmlns:a16="http://schemas.microsoft.com/office/drawing/2014/main" val="10000"/>
                  </a:ext>
                </a:extLst>
              </a:tr>
              <a:tr h="370840">
                <a:tc>
                  <a:txBody>
                    <a:bodyPr/>
                    <a:lstStyle/>
                    <a:p>
                      <a:pPr algn="ctr"/>
                      <a:r>
                        <a:rPr lang="en-US" dirty="0">
                          <a:latin typeface="Courier New"/>
                          <a:cs typeface="Courier New"/>
                        </a:rPr>
                        <a:t>0</a:t>
                      </a:r>
                    </a:p>
                  </a:txBody>
                  <a:tcPr/>
                </a:tc>
                <a:tc>
                  <a:txBody>
                    <a:bodyPr/>
                    <a:lstStyle/>
                    <a:p>
                      <a:pPr algn="ctr"/>
                      <a:r>
                        <a:rPr lang="en-US" dirty="0">
                          <a:latin typeface="Courier New"/>
                          <a:cs typeface="Courier New"/>
                        </a:rPr>
                        <a:t>0</a:t>
                      </a:r>
                    </a:p>
                  </a:txBody>
                  <a:tcPr/>
                </a:tc>
                <a:tc>
                  <a:txBody>
                    <a:bodyPr/>
                    <a:lstStyle/>
                    <a:p>
                      <a:pPr algn="ctr"/>
                      <a:r>
                        <a:rPr lang="en-US" dirty="0">
                          <a:latin typeface="Courier New"/>
                          <a:cs typeface="Courier New"/>
                        </a:rPr>
                        <a:t>X</a:t>
                      </a:r>
                    </a:p>
                  </a:txBody>
                  <a:tcPr/>
                </a:tc>
                <a:tc>
                  <a:txBody>
                    <a:bodyPr/>
                    <a:lstStyle/>
                    <a:p>
                      <a:pPr algn="ctr"/>
                      <a:r>
                        <a:rPr lang="en-US" dirty="0"/>
                        <a:t>SRAM Write</a:t>
                      </a:r>
                    </a:p>
                  </a:txBody>
                  <a:tcPr/>
                </a:tc>
                <a:extLst>
                  <a:ext uri="{0D108BD9-81ED-4DB2-BD59-A6C34878D82A}">
                    <a16:rowId xmlns:a16="http://schemas.microsoft.com/office/drawing/2014/main" val="10001"/>
                  </a:ext>
                </a:extLst>
              </a:tr>
              <a:tr h="370840">
                <a:tc>
                  <a:txBody>
                    <a:bodyPr/>
                    <a:lstStyle/>
                    <a:p>
                      <a:pPr algn="ctr"/>
                      <a:r>
                        <a:rPr lang="en-US" dirty="0">
                          <a:latin typeface="Courier New"/>
                          <a:cs typeface="Courier New"/>
                        </a:rPr>
                        <a:t>0</a:t>
                      </a:r>
                    </a:p>
                  </a:txBody>
                  <a:tcPr/>
                </a:tc>
                <a:tc>
                  <a:txBody>
                    <a:bodyPr/>
                    <a:lstStyle/>
                    <a:p>
                      <a:pPr algn="ctr"/>
                      <a:r>
                        <a:rPr lang="en-US" dirty="0">
                          <a:latin typeface="Courier New"/>
                          <a:cs typeface="Courier New"/>
                        </a:rPr>
                        <a:t>1</a:t>
                      </a:r>
                    </a:p>
                  </a:txBody>
                  <a:tcPr/>
                </a:tc>
                <a:tc>
                  <a:txBody>
                    <a:bodyPr/>
                    <a:lstStyle/>
                    <a:p>
                      <a:pPr algn="ctr"/>
                      <a:r>
                        <a:rPr lang="en-US" dirty="0">
                          <a:latin typeface="Courier New"/>
                          <a:cs typeface="Courier New"/>
                        </a:rPr>
                        <a:t>0</a:t>
                      </a:r>
                    </a:p>
                  </a:txBody>
                  <a:tcPr/>
                </a:tc>
                <a:tc>
                  <a:txBody>
                    <a:bodyPr/>
                    <a:lstStyle/>
                    <a:p>
                      <a:pPr algn="ctr"/>
                      <a:r>
                        <a:rPr lang="en-US" dirty="0"/>
                        <a:t>SRAM</a:t>
                      </a:r>
                      <a:r>
                        <a:rPr lang="en-US" baseline="0" dirty="0"/>
                        <a:t> Read</a:t>
                      </a:r>
                      <a:endParaRPr lang="en-US" dirty="0"/>
                    </a:p>
                  </a:txBody>
                  <a:tcPr/>
                </a:tc>
                <a:extLst>
                  <a:ext uri="{0D108BD9-81ED-4DB2-BD59-A6C34878D82A}">
                    <a16:rowId xmlns:a16="http://schemas.microsoft.com/office/drawing/2014/main" val="10002"/>
                  </a:ext>
                </a:extLst>
              </a:tr>
              <a:tr h="370840">
                <a:tc>
                  <a:txBody>
                    <a:bodyPr/>
                    <a:lstStyle/>
                    <a:p>
                      <a:pPr algn="ctr"/>
                      <a:r>
                        <a:rPr lang="en-US" dirty="0">
                          <a:latin typeface="Courier New"/>
                          <a:cs typeface="Courier New"/>
                        </a:rPr>
                        <a:t>1</a:t>
                      </a:r>
                    </a:p>
                  </a:txBody>
                  <a:tcPr/>
                </a:tc>
                <a:tc>
                  <a:txBody>
                    <a:bodyPr/>
                    <a:lstStyle/>
                    <a:p>
                      <a:pPr algn="ctr"/>
                      <a:r>
                        <a:rPr lang="en-US" dirty="0">
                          <a:latin typeface="Courier New"/>
                          <a:cs typeface="Courier New"/>
                        </a:rPr>
                        <a:t>X</a:t>
                      </a:r>
                    </a:p>
                  </a:txBody>
                  <a:tcPr/>
                </a:tc>
                <a:tc>
                  <a:txBody>
                    <a:bodyPr/>
                    <a:lstStyle/>
                    <a:p>
                      <a:pPr algn="ctr"/>
                      <a:r>
                        <a:rPr lang="en-US" dirty="0">
                          <a:latin typeface="Courier New"/>
                          <a:cs typeface="Courier New"/>
                        </a:rPr>
                        <a:t>X</a:t>
                      </a:r>
                    </a:p>
                  </a:txBody>
                  <a:tcPr/>
                </a:tc>
                <a:tc>
                  <a:txBody>
                    <a:bodyPr/>
                    <a:lstStyle/>
                    <a:p>
                      <a:pPr algn="ctr"/>
                      <a:r>
                        <a:rPr lang="en-US" dirty="0"/>
                        <a:t>SRAM</a:t>
                      </a:r>
                      <a:r>
                        <a:rPr lang="en-US" baseline="0" dirty="0"/>
                        <a:t> not enabled</a:t>
                      </a:r>
                      <a:endParaRPr lang="en-US" dirty="0"/>
                    </a:p>
                  </a:txBody>
                  <a:tcPr/>
                </a:tc>
                <a:extLst>
                  <a:ext uri="{0D108BD9-81ED-4DB2-BD59-A6C34878D82A}">
                    <a16:rowId xmlns:a16="http://schemas.microsoft.com/office/drawing/2014/main" val="10003"/>
                  </a:ext>
                </a:extLst>
              </a:tr>
            </a:tbl>
          </a:graphicData>
        </a:graphic>
      </p:graphicFrame>
      <p:sp>
        <p:nvSpPr>
          <p:cNvPr id="42" name="Rectangle 41"/>
          <p:cNvSpPr/>
          <p:nvPr/>
        </p:nvSpPr>
        <p:spPr>
          <a:xfrm>
            <a:off x="5231904" y="1484784"/>
            <a:ext cx="1872208" cy="2016224"/>
          </a:xfrm>
          <a:prstGeom prst="rect">
            <a:avLst/>
          </a:prstGeom>
          <a:solidFill>
            <a:srgbClr val="002060"/>
          </a:solidFill>
          <a:ln>
            <a:solidFill>
              <a:schemeClr val="tx2"/>
            </a:solidFill>
          </a:ln>
          <a:effectLst>
            <a:glow rad="63500">
              <a:schemeClr val="tx2">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SRAM</a:t>
            </a:r>
          </a:p>
        </p:txBody>
      </p:sp>
      <p:sp>
        <p:nvSpPr>
          <p:cNvPr id="45" name="TextBox 44"/>
          <p:cNvSpPr txBox="1"/>
          <p:nvPr/>
        </p:nvSpPr>
        <p:spPr>
          <a:xfrm>
            <a:off x="3071664" y="1412777"/>
            <a:ext cx="17281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 (n-bit) </a:t>
            </a:r>
          </a:p>
        </p:txBody>
      </p:sp>
      <p:cxnSp>
        <p:nvCxnSpPr>
          <p:cNvPr id="47" name="Straight Arrow Connector 46"/>
          <p:cNvCxnSpPr/>
          <p:nvPr/>
        </p:nvCxnSpPr>
        <p:spPr>
          <a:xfrm>
            <a:off x="4511824" y="1916832"/>
            <a:ext cx="648072" cy="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176120" y="2492896"/>
            <a:ext cx="1368152" cy="0"/>
          </a:xfrm>
          <a:prstGeom prst="straightConnector1">
            <a:avLst/>
          </a:prstGeom>
          <a:ln w="38100" cmpd="sng">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320136" y="1628801"/>
            <a:ext cx="12241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(m-bit)</a:t>
            </a:r>
          </a:p>
        </p:txBody>
      </p:sp>
      <p:cxnSp>
        <p:nvCxnSpPr>
          <p:cNvPr id="54" name="Straight Arrow Connector 53"/>
          <p:cNvCxnSpPr/>
          <p:nvPr/>
        </p:nvCxnSpPr>
        <p:spPr>
          <a:xfrm>
            <a:off x="4583832" y="2708920"/>
            <a:ext cx="648072" cy="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583832" y="2996952"/>
            <a:ext cx="648072" cy="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583832" y="3356992"/>
            <a:ext cx="648072" cy="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783632" y="2420888"/>
            <a:ext cx="1728192" cy="1200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Read/Write’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OE’</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6097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10" fill="hold"/>
                                        <p:tgtEl>
                                          <p:spTgt spid="47"/>
                                        </p:tgtEl>
                                        <p:attrNameLst>
                                          <p:attrName>stroke.color</p:attrName>
                                        </p:attrNameLst>
                                      </p:cBhvr>
                                      <p:to>
                                        <a:srgbClr val="FFFF28"/>
                                      </p:to>
                                    </p:animClr>
                                    <p:set>
                                      <p:cBhvr>
                                        <p:cTn id="7" dur="10" fill="hold"/>
                                        <p:tgtEl>
                                          <p:spTgt spid="47"/>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 fill="hold"/>
                                        <p:tgtEl>
                                          <p:spTgt spid="51"/>
                                        </p:tgtEl>
                                        <p:attrNameLst>
                                          <p:attrName>stroke.color</p:attrName>
                                        </p:attrNameLst>
                                      </p:cBhvr>
                                      <p:to>
                                        <a:srgbClr val="FFFF28"/>
                                      </p:to>
                                    </p:animClr>
                                    <p:set>
                                      <p:cBhvr>
                                        <p:cTn id="10" dur="10" fill="hold"/>
                                        <p:tgtEl>
                                          <p:spTgt spid="51"/>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 fill="hold"/>
                                        <p:tgtEl>
                                          <p:spTgt spid="54"/>
                                        </p:tgtEl>
                                        <p:attrNameLst>
                                          <p:attrName>stroke.color</p:attrName>
                                        </p:attrNameLst>
                                      </p:cBhvr>
                                      <p:to>
                                        <a:srgbClr val="FFFF28"/>
                                      </p:to>
                                    </p:animClr>
                                    <p:set>
                                      <p:cBhvr>
                                        <p:cTn id="13" dur="10" fill="hold"/>
                                        <p:tgtEl>
                                          <p:spTgt spid="54"/>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55"/>
                                        </p:tgtEl>
                                        <p:attrNameLst>
                                          <p:attrName>stroke.color</p:attrName>
                                        </p:attrNameLst>
                                      </p:cBhvr>
                                      <p:to>
                                        <a:srgbClr val="FFFF28"/>
                                      </p:to>
                                    </p:animClr>
                                    <p:set>
                                      <p:cBhvr>
                                        <p:cTn id="16" dur="10" fill="hold"/>
                                        <p:tgtEl>
                                          <p:spTgt spid="55"/>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56"/>
                                        </p:tgtEl>
                                        <p:attrNameLst>
                                          <p:attrName>stroke.color</p:attrName>
                                        </p:attrNameLst>
                                      </p:cBhvr>
                                      <p:to>
                                        <a:srgbClr val="FFFF28"/>
                                      </p:to>
                                    </p:animClr>
                                    <p:set>
                                      <p:cBhvr>
                                        <p:cTn id="19" dur="10" fill="hold"/>
                                        <p:tgtEl>
                                          <p:spTgt spid="5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116632"/>
            <a:ext cx="8291264" cy="914400"/>
          </a:xfrm>
        </p:spPr>
        <p:txBody>
          <a:bodyPr/>
          <a:lstStyle/>
          <a:p>
            <a:r>
              <a:rPr lang="en-US" sz="3200" dirty="0"/>
              <a:t>Read/Write SRAM - Timing waveforms</a:t>
            </a:r>
            <a:endParaRPr lang="en-CA" sz="3200" dirty="0"/>
          </a:p>
        </p:txBody>
      </p:sp>
      <p:sp>
        <p:nvSpPr>
          <p:cNvPr id="20" name="Freeform 23"/>
          <p:cNvSpPr>
            <a:spLocks/>
          </p:cNvSpPr>
          <p:nvPr/>
        </p:nvSpPr>
        <p:spPr bwMode="auto">
          <a:xfrm>
            <a:off x="3215680" y="1124744"/>
            <a:ext cx="4464496" cy="326008"/>
          </a:xfrm>
          <a:custGeom>
            <a:avLst/>
            <a:gdLst/>
            <a:ahLst/>
            <a:cxnLst>
              <a:cxn ang="0">
                <a:pos x="0" y="160"/>
              </a:cxn>
              <a:cxn ang="0">
                <a:pos x="120" y="160"/>
              </a:cxn>
              <a:cxn ang="0">
                <a:pos x="208" y="0"/>
              </a:cxn>
              <a:cxn ang="0">
                <a:pos x="510" y="0"/>
              </a:cxn>
              <a:cxn ang="0">
                <a:pos x="598" y="160"/>
              </a:cxn>
              <a:cxn ang="0">
                <a:pos x="864" y="160"/>
              </a:cxn>
              <a:cxn ang="0">
                <a:pos x="952" y="0"/>
              </a:cxn>
              <a:cxn ang="0">
                <a:pos x="1252" y="0"/>
              </a:cxn>
              <a:cxn ang="0">
                <a:pos x="1340" y="160"/>
              </a:cxn>
              <a:cxn ang="0">
                <a:pos x="1606" y="160"/>
              </a:cxn>
              <a:cxn ang="0">
                <a:pos x="1700" y="0"/>
              </a:cxn>
              <a:cxn ang="0">
                <a:pos x="2000" y="0"/>
              </a:cxn>
              <a:cxn ang="0">
                <a:pos x="2088" y="160"/>
              </a:cxn>
              <a:cxn ang="0">
                <a:pos x="2354" y="160"/>
              </a:cxn>
              <a:cxn ang="0">
                <a:pos x="2446" y="0"/>
              </a:cxn>
              <a:cxn ang="0">
                <a:pos x="2746" y="0"/>
              </a:cxn>
              <a:cxn ang="0">
                <a:pos x="2836" y="160"/>
              </a:cxn>
              <a:cxn ang="0">
                <a:pos x="3102" y="160"/>
              </a:cxn>
              <a:cxn ang="0">
                <a:pos x="3194" y="0"/>
              </a:cxn>
              <a:cxn ang="0">
                <a:pos x="3494" y="0"/>
              </a:cxn>
              <a:cxn ang="0">
                <a:pos x="3584" y="160"/>
              </a:cxn>
            </a:cxnLst>
            <a:rect l="0" t="0" r="r" b="b"/>
            <a:pathLst>
              <a:path w="3584" h="160">
                <a:moveTo>
                  <a:pt x="0" y="160"/>
                </a:moveTo>
                <a:lnTo>
                  <a:pt x="120" y="160"/>
                </a:lnTo>
                <a:lnTo>
                  <a:pt x="208" y="0"/>
                </a:lnTo>
                <a:lnTo>
                  <a:pt x="510" y="0"/>
                </a:lnTo>
                <a:lnTo>
                  <a:pt x="598" y="160"/>
                </a:lnTo>
                <a:lnTo>
                  <a:pt x="864" y="160"/>
                </a:lnTo>
                <a:lnTo>
                  <a:pt x="952" y="0"/>
                </a:lnTo>
                <a:lnTo>
                  <a:pt x="1252" y="0"/>
                </a:lnTo>
                <a:lnTo>
                  <a:pt x="1340" y="160"/>
                </a:lnTo>
                <a:lnTo>
                  <a:pt x="1606" y="160"/>
                </a:lnTo>
                <a:lnTo>
                  <a:pt x="1700" y="0"/>
                </a:lnTo>
                <a:lnTo>
                  <a:pt x="2000" y="0"/>
                </a:lnTo>
                <a:lnTo>
                  <a:pt x="2088" y="160"/>
                </a:lnTo>
                <a:lnTo>
                  <a:pt x="2354" y="160"/>
                </a:lnTo>
                <a:lnTo>
                  <a:pt x="2446" y="0"/>
                </a:lnTo>
                <a:lnTo>
                  <a:pt x="2746" y="0"/>
                </a:lnTo>
                <a:lnTo>
                  <a:pt x="2836" y="160"/>
                </a:lnTo>
                <a:lnTo>
                  <a:pt x="3102" y="160"/>
                </a:lnTo>
                <a:lnTo>
                  <a:pt x="3194" y="0"/>
                </a:lnTo>
                <a:lnTo>
                  <a:pt x="3494" y="0"/>
                </a:lnTo>
                <a:lnTo>
                  <a:pt x="3584" y="160"/>
                </a:lnTo>
              </a:path>
            </a:pathLst>
          </a:custGeom>
          <a:noFill/>
          <a:ln w="952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00" name="Rectangle 8"/>
          <p:cNvSpPr>
            <a:spLocks noChangeArrowheads="1"/>
          </p:cNvSpPr>
          <p:nvPr/>
        </p:nvSpPr>
        <p:spPr bwMode="auto">
          <a:xfrm>
            <a:off x="2207568" y="2060849"/>
            <a:ext cx="858608" cy="307777"/>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Address</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03" name="Freeform 39"/>
          <p:cNvSpPr>
            <a:spLocks/>
          </p:cNvSpPr>
          <p:nvPr/>
        </p:nvSpPr>
        <p:spPr bwMode="auto">
          <a:xfrm>
            <a:off x="8904312" y="2132857"/>
            <a:ext cx="1137048" cy="354721"/>
          </a:xfrm>
          <a:custGeom>
            <a:avLst/>
            <a:gdLst/>
            <a:ahLst/>
            <a:cxnLst>
              <a:cxn ang="0">
                <a:pos x="428" y="0"/>
              </a:cxn>
              <a:cxn ang="0">
                <a:pos x="426" y="156"/>
              </a:cxn>
              <a:cxn ang="0">
                <a:pos x="48" y="158"/>
              </a:cxn>
              <a:cxn ang="0">
                <a:pos x="0" y="72"/>
              </a:cxn>
              <a:cxn ang="0">
                <a:pos x="42" y="0"/>
              </a:cxn>
              <a:cxn ang="0">
                <a:pos x="424" y="0"/>
              </a:cxn>
            </a:cxnLst>
            <a:rect l="0" t="0" r="r" b="b"/>
            <a:pathLst>
              <a:path w="428" h="158">
                <a:moveTo>
                  <a:pt x="428" y="0"/>
                </a:moveTo>
                <a:lnTo>
                  <a:pt x="426" y="156"/>
                </a:lnTo>
                <a:lnTo>
                  <a:pt x="48" y="158"/>
                </a:lnTo>
                <a:lnTo>
                  <a:pt x="0" y="72"/>
                </a:lnTo>
                <a:lnTo>
                  <a:pt x="42" y="0"/>
                </a:lnTo>
                <a:lnTo>
                  <a:pt x="424" y="0"/>
                </a:lnTo>
              </a:path>
            </a:pathLst>
          </a:custGeom>
          <a:solidFill>
            <a:srgbClr val="00CCFF"/>
          </a:solidFill>
          <a:ln w="952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04" name="Freeform 39"/>
          <p:cNvSpPr>
            <a:spLocks/>
          </p:cNvSpPr>
          <p:nvPr/>
        </p:nvSpPr>
        <p:spPr bwMode="auto">
          <a:xfrm rot="10800000">
            <a:off x="3359696" y="2132856"/>
            <a:ext cx="792088" cy="360040"/>
          </a:xfrm>
          <a:custGeom>
            <a:avLst/>
            <a:gdLst/>
            <a:ahLst/>
            <a:cxnLst>
              <a:cxn ang="0">
                <a:pos x="428" y="0"/>
              </a:cxn>
              <a:cxn ang="0">
                <a:pos x="426" y="156"/>
              </a:cxn>
              <a:cxn ang="0">
                <a:pos x="48" y="158"/>
              </a:cxn>
              <a:cxn ang="0">
                <a:pos x="0" y="72"/>
              </a:cxn>
              <a:cxn ang="0">
                <a:pos x="42" y="0"/>
              </a:cxn>
              <a:cxn ang="0">
                <a:pos x="424" y="0"/>
              </a:cxn>
            </a:cxnLst>
            <a:rect l="0" t="0" r="r" b="b"/>
            <a:pathLst>
              <a:path w="428" h="158">
                <a:moveTo>
                  <a:pt x="428" y="0"/>
                </a:moveTo>
                <a:lnTo>
                  <a:pt x="426" y="156"/>
                </a:lnTo>
                <a:lnTo>
                  <a:pt x="48" y="158"/>
                </a:lnTo>
                <a:lnTo>
                  <a:pt x="0" y="72"/>
                </a:lnTo>
                <a:lnTo>
                  <a:pt x="42" y="0"/>
                </a:lnTo>
                <a:lnTo>
                  <a:pt x="424" y="0"/>
                </a:lnTo>
              </a:path>
            </a:pathLst>
          </a:custGeom>
          <a:solidFill>
            <a:srgbClr val="00CCFF"/>
          </a:solidFill>
          <a:ln w="952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105" name="Straight Arrow Connector 104"/>
          <p:cNvCxnSpPr/>
          <p:nvPr/>
        </p:nvCxnSpPr>
        <p:spPr>
          <a:xfrm>
            <a:off x="4223792" y="1916832"/>
            <a:ext cx="2160240" cy="0"/>
          </a:xfrm>
          <a:prstGeom prst="straightConnector1">
            <a:avLst/>
          </a:prstGeom>
          <a:ln w="28575" cmpd="sng">
            <a:solidFill>
              <a:schemeClr val="accent4">
                <a:lumMod val="20000"/>
                <a:lumOff val="80000"/>
              </a:schemeClr>
            </a:solidFill>
            <a:headEnd type="arrow"/>
            <a:tailEnd type="stealth" w="lg" len="lg"/>
          </a:ln>
        </p:spPr>
        <p:style>
          <a:lnRef idx="1">
            <a:schemeClr val="accent1"/>
          </a:lnRef>
          <a:fillRef idx="0">
            <a:schemeClr val="accent1"/>
          </a:fillRef>
          <a:effectRef idx="0">
            <a:schemeClr val="accent1"/>
          </a:effectRef>
          <a:fontRef idx="minor">
            <a:schemeClr val="tx1"/>
          </a:fontRef>
        </p:style>
      </p:cxnSp>
      <p:sp>
        <p:nvSpPr>
          <p:cNvPr id="106" name="Rectangle 22"/>
          <p:cNvSpPr>
            <a:spLocks noChangeArrowheads="1"/>
          </p:cNvSpPr>
          <p:nvPr/>
        </p:nvSpPr>
        <p:spPr bwMode="auto">
          <a:xfrm>
            <a:off x="4511825" y="1484784"/>
            <a:ext cx="1506873"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solidFill>
                <a:effectLst/>
                <a:uLnTx/>
                <a:uFillTx/>
                <a:latin typeface="Corbel"/>
                <a:ea typeface="+mn-ea"/>
                <a:cs typeface="+mn-cs"/>
              </a:rPr>
              <a:t>SRAM Read</a:t>
            </a:r>
          </a:p>
        </p:txBody>
      </p:sp>
      <p:sp>
        <p:nvSpPr>
          <p:cNvPr id="108" name="Freeform 41"/>
          <p:cNvSpPr>
            <a:spLocks/>
          </p:cNvSpPr>
          <p:nvPr/>
        </p:nvSpPr>
        <p:spPr bwMode="auto">
          <a:xfrm>
            <a:off x="5015880" y="4509120"/>
            <a:ext cx="1296144" cy="360040"/>
          </a:xfrm>
          <a:custGeom>
            <a:avLst/>
            <a:gdLst/>
            <a:ahLst/>
            <a:cxnLst>
              <a:cxn ang="0">
                <a:pos x="2214" y="82"/>
              </a:cxn>
              <a:cxn ang="0">
                <a:pos x="2172" y="0"/>
              </a:cxn>
              <a:cxn ang="0">
                <a:pos x="46" y="0"/>
              </a:cxn>
              <a:cxn ang="0">
                <a:pos x="0" y="76"/>
              </a:cxn>
              <a:cxn ang="0">
                <a:pos x="46" y="160"/>
              </a:cxn>
              <a:cxn ang="0">
                <a:pos x="2172" y="160"/>
              </a:cxn>
              <a:cxn ang="0">
                <a:pos x="2214" y="82"/>
              </a:cxn>
            </a:cxnLst>
            <a:rect l="0" t="0" r="r" b="b"/>
            <a:pathLst>
              <a:path w="2214" h="160">
                <a:moveTo>
                  <a:pt x="2214" y="82"/>
                </a:moveTo>
                <a:lnTo>
                  <a:pt x="2172" y="0"/>
                </a:lnTo>
                <a:lnTo>
                  <a:pt x="46" y="0"/>
                </a:lnTo>
                <a:lnTo>
                  <a:pt x="0" y="76"/>
                </a:lnTo>
                <a:lnTo>
                  <a:pt x="46" y="160"/>
                </a:lnTo>
                <a:lnTo>
                  <a:pt x="2172" y="160"/>
                </a:lnTo>
                <a:lnTo>
                  <a:pt x="2214" y="82"/>
                </a:lnTo>
                <a:close/>
              </a:path>
            </a:pathLst>
          </a:custGeom>
          <a:solidFill>
            <a:srgbClr val="7FD13B"/>
          </a:solidFill>
          <a:ln w="9525" cap="flat">
            <a:solidFill>
              <a:schemeClr val="accent4">
                <a:lumMod val="20000"/>
                <a:lumOff val="80000"/>
              </a:schemeClr>
            </a:solidFill>
            <a:prstDash val="solid"/>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90"/>
              </a:solidFill>
              <a:effectLst/>
              <a:uLnTx/>
              <a:uFillTx/>
              <a:latin typeface="Corbel"/>
              <a:ea typeface="+mn-ea"/>
              <a:cs typeface="+mn-cs"/>
            </a:endParaRPr>
          </a:p>
        </p:txBody>
      </p:sp>
      <p:sp>
        <p:nvSpPr>
          <p:cNvPr id="109" name="Rectangle 8"/>
          <p:cNvSpPr>
            <a:spLocks noChangeArrowheads="1"/>
          </p:cNvSpPr>
          <p:nvPr/>
        </p:nvSpPr>
        <p:spPr bwMode="auto">
          <a:xfrm>
            <a:off x="2495600" y="4509120"/>
            <a:ext cx="614802"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Data</a:t>
            </a:r>
            <a:endParaRPr kumimoji="0" lang="en-US" sz="2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124" name="Straight Arrow Connector 123"/>
          <p:cNvCxnSpPr/>
          <p:nvPr/>
        </p:nvCxnSpPr>
        <p:spPr>
          <a:xfrm>
            <a:off x="6528048" y="1916832"/>
            <a:ext cx="2304256" cy="0"/>
          </a:xfrm>
          <a:prstGeom prst="straightConnector1">
            <a:avLst/>
          </a:prstGeom>
          <a:ln w="28575" cmpd="sng">
            <a:solidFill>
              <a:schemeClr val="accent4">
                <a:lumMod val="20000"/>
                <a:lumOff val="80000"/>
              </a:schemeClr>
            </a:solidFill>
            <a:headEnd type="arrow"/>
            <a:tailEnd type="stealth" w="lg" len="lg"/>
          </a:ln>
        </p:spPr>
        <p:style>
          <a:lnRef idx="1">
            <a:schemeClr val="accent1"/>
          </a:lnRef>
          <a:fillRef idx="0">
            <a:schemeClr val="accent1"/>
          </a:fillRef>
          <a:effectRef idx="0">
            <a:schemeClr val="accent1"/>
          </a:effectRef>
          <a:fontRef idx="minor">
            <a:schemeClr val="tx1"/>
          </a:fontRef>
        </p:style>
      </p:cxnSp>
      <p:sp>
        <p:nvSpPr>
          <p:cNvPr id="125" name="Rectangle 22"/>
          <p:cNvSpPr>
            <a:spLocks noChangeArrowheads="1"/>
          </p:cNvSpPr>
          <p:nvPr/>
        </p:nvSpPr>
        <p:spPr bwMode="auto">
          <a:xfrm>
            <a:off x="6888088" y="1484784"/>
            <a:ext cx="1551356"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B80A">
                    <a:lumMod val="60000"/>
                    <a:lumOff val="40000"/>
                  </a:srgbClr>
                </a:solidFill>
                <a:effectLst/>
                <a:uLnTx/>
                <a:uFillTx/>
                <a:latin typeface="Corbel"/>
                <a:ea typeface="+mn-ea"/>
                <a:cs typeface="+mn-cs"/>
              </a:rPr>
              <a:t>SRAM Write</a:t>
            </a:r>
            <a:endParaRPr kumimoji="0" lang="en-US" sz="2400" b="0" i="0" u="none" strike="noStrike" kern="1200" cap="none" spc="0" normalizeH="0" baseline="0" noProof="0" dirty="0">
              <a:ln>
                <a:noFill/>
              </a:ln>
              <a:solidFill>
                <a:srgbClr val="FED46C"/>
              </a:solidFill>
              <a:effectLst/>
              <a:uLnTx/>
              <a:uFillTx/>
              <a:latin typeface="Corbel"/>
              <a:ea typeface="+mn-ea"/>
              <a:cs typeface="+mn-cs"/>
            </a:endParaRPr>
          </a:p>
        </p:txBody>
      </p:sp>
      <p:cxnSp>
        <p:nvCxnSpPr>
          <p:cNvPr id="110" name="Straight Connector 109"/>
          <p:cNvCxnSpPr/>
          <p:nvPr/>
        </p:nvCxnSpPr>
        <p:spPr>
          <a:xfrm>
            <a:off x="4151784" y="1556792"/>
            <a:ext cx="0" cy="108012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384032" y="1556792"/>
            <a:ext cx="0" cy="108012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904312" y="1556792"/>
            <a:ext cx="0" cy="108012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135" name="Rectangle 8"/>
          <p:cNvSpPr>
            <a:spLocks noChangeArrowheads="1"/>
          </p:cNvSpPr>
          <p:nvPr/>
        </p:nvSpPr>
        <p:spPr bwMode="auto">
          <a:xfrm>
            <a:off x="2711625" y="2492896"/>
            <a:ext cx="484107" cy="677108"/>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__</a:t>
            </a:r>
            <a:r>
              <a:rPr kumimoji="0" lang="en-US" sz="2400" b="0" i="0" u="sng"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CE</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40" name="Rectangle 8"/>
          <p:cNvSpPr>
            <a:spLocks noChangeArrowheads="1"/>
          </p:cNvSpPr>
          <p:nvPr/>
        </p:nvSpPr>
        <p:spPr bwMode="auto">
          <a:xfrm>
            <a:off x="2639617" y="3284985"/>
            <a:ext cx="615553" cy="61555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orbel"/>
                <a:ea typeface="+mn-ea"/>
                <a:cs typeface="+mn-cs"/>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Write</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141" name="Straight Connector 140"/>
          <p:cNvCxnSpPr/>
          <p:nvPr/>
        </p:nvCxnSpPr>
        <p:spPr>
          <a:xfrm flipH="1">
            <a:off x="3359696" y="2924944"/>
            <a:ext cx="1224136"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4727848" y="3140968"/>
            <a:ext cx="1224136"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583832" y="292494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6096000" y="2924944"/>
            <a:ext cx="792088" cy="0"/>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7032104" y="3140968"/>
            <a:ext cx="1440160"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6888088" y="292494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8616280" y="2924944"/>
            <a:ext cx="1440160" cy="0"/>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8472264" y="292494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3359696" y="3501008"/>
            <a:ext cx="3600400"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7136633" y="3706010"/>
            <a:ext cx="1388733" cy="11022"/>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992615" y="3489985"/>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5951984" y="292494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8675350" y="3501008"/>
            <a:ext cx="1381091" cy="0"/>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8531333" y="3484748"/>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3359696" y="4005064"/>
            <a:ext cx="1224136"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4727848" y="4221088"/>
            <a:ext cx="1224136"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4583832" y="400506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6096000" y="4005064"/>
            <a:ext cx="3960440" cy="0"/>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5951984" y="4005064"/>
            <a:ext cx="144016" cy="216024"/>
          </a:xfrm>
          <a:prstGeom prst="line">
            <a:avLst/>
          </a:prstGeom>
          <a:ln w="28575">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204" name="Rectangle 8"/>
          <p:cNvSpPr>
            <a:spLocks noChangeArrowheads="1"/>
          </p:cNvSpPr>
          <p:nvPr/>
        </p:nvSpPr>
        <p:spPr bwMode="auto">
          <a:xfrm>
            <a:off x="2783633" y="3717032"/>
            <a:ext cx="484107" cy="677108"/>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__</a:t>
            </a:r>
            <a:r>
              <a:rPr kumimoji="0" lang="en-US" sz="2400" b="0" i="0" u="sng"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OE</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208" name="Rectangle 8"/>
          <p:cNvSpPr>
            <a:spLocks noChangeArrowheads="1"/>
          </p:cNvSpPr>
          <p:nvPr/>
        </p:nvSpPr>
        <p:spPr bwMode="auto">
          <a:xfrm>
            <a:off x="3863753" y="4365105"/>
            <a:ext cx="381527" cy="27699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hi-Z</a:t>
            </a:r>
            <a:endParaRPr kumimoji="0" lang="en-US" sz="2000" b="0" i="0" u="none" strike="noStrike" kern="1200" cap="none" spc="0" normalizeH="0" baseline="0" noProof="0" dirty="0">
              <a:ln>
                <a:noFill/>
              </a:ln>
              <a:solidFill>
                <a:prstClr val="white"/>
              </a:solidFill>
              <a:effectLst/>
              <a:uLnTx/>
              <a:uFillTx/>
              <a:latin typeface="Corbel"/>
              <a:ea typeface="+mn-ea"/>
              <a:cs typeface="+mn-cs"/>
            </a:endParaRPr>
          </a:p>
        </p:txBody>
      </p:sp>
      <p:sp>
        <p:nvSpPr>
          <p:cNvPr id="210" name="Rectangle 8"/>
          <p:cNvSpPr>
            <a:spLocks noChangeArrowheads="1"/>
          </p:cNvSpPr>
          <p:nvPr/>
        </p:nvSpPr>
        <p:spPr bwMode="auto">
          <a:xfrm>
            <a:off x="6456041" y="4365105"/>
            <a:ext cx="381527" cy="27699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hi-Z</a:t>
            </a:r>
            <a:endParaRPr kumimoji="0" lang="en-US" sz="2000" b="0" i="0" u="none" strike="noStrike" kern="1200" cap="none" spc="0" normalizeH="0" baseline="0" noProof="0" dirty="0">
              <a:ln>
                <a:noFill/>
              </a:ln>
              <a:solidFill>
                <a:prstClr val="white"/>
              </a:solidFill>
              <a:effectLst/>
              <a:uLnTx/>
              <a:uFillTx/>
              <a:latin typeface="Corbel"/>
              <a:ea typeface="+mn-ea"/>
              <a:cs typeface="+mn-cs"/>
            </a:endParaRPr>
          </a:p>
        </p:txBody>
      </p:sp>
      <p:sp>
        <p:nvSpPr>
          <p:cNvPr id="211" name="Freeform 37"/>
          <p:cNvSpPr>
            <a:spLocks/>
          </p:cNvSpPr>
          <p:nvPr/>
        </p:nvSpPr>
        <p:spPr bwMode="auto">
          <a:xfrm>
            <a:off x="6960096" y="4509120"/>
            <a:ext cx="1728192" cy="360040"/>
          </a:xfrm>
          <a:custGeom>
            <a:avLst/>
            <a:gdLst/>
            <a:ahLst/>
            <a:cxnLst>
              <a:cxn ang="0">
                <a:pos x="2934" y="160"/>
              </a:cxn>
              <a:cxn ang="0">
                <a:pos x="48" y="160"/>
              </a:cxn>
              <a:cxn ang="0">
                <a:pos x="0" y="76"/>
              </a:cxn>
              <a:cxn ang="0">
                <a:pos x="48" y="0"/>
              </a:cxn>
              <a:cxn ang="0">
                <a:pos x="2934" y="0"/>
              </a:cxn>
              <a:cxn ang="0">
                <a:pos x="2980" y="72"/>
              </a:cxn>
              <a:cxn ang="0">
                <a:pos x="2934" y="160"/>
              </a:cxn>
            </a:cxnLst>
            <a:rect l="0" t="0" r="r" b="b"/>
            <a:pathLst>
              <a:path w="2980" h="160">
                <a:moveTo>
                  <a:pt x="2934" y="160"/>
                </a:moveTo>
                <a:lnTo>
                  <a:pt x="48" y="160"/>
                </a:lnTo>
                <a:lnTo>
                  <a:pt x="0" y="76"/>
                </a:lnTo>
                <a:lnTo>
                  <a:pt x="48" y="0"/>
                </a:lnTo>
                <a:lnTo>
                  <a:pt x="2934" y="0"/>
                </a:lnTo>
                <a:lnTo>
                  <a:pt x="2980" y="72"/>
                </a:lnTo>
                <a:lnTo>
                  <a:pt x="2934" y="160"/>
                </a:lnTo>
                <a:close/>
              </a:path>
            </a:pathLst>
          </a:custGeom>
          <a:solidFill>
            <a:schemeClr val="accent3">
              <a:lumMod val="60000"/>
              <a:lumOff val="40000"/>
            </a:schemeClr>
          </a:solidFill>
          <a:ln w="9525" cap="flat">
            <a:solidFill>
              <a:srgbClr val="008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13" name="Rectangle 8"/>
          <p:cNvSpPr>
            <a:spLocks noChangeArrowheads="1"/>
          </p:cNvSpPr>
          <p:nvPr/>
        </p:nvSpPr>
        <p:spPr bwMode="auto">
          <a:xfrm>
            <a:off x="8832305" y="4365105"/>
            <a:ext cx="381527" cy="27699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hi-Z</a:t>
            </a:r>
            <a:endParaRPr kumimoji="0" lang="en-US" sz="2000" b="0" i="0" u="none" strike="noStrike" kern="1200" cap="none" spc="0" normalizeH="0" baseline="0" noProof="0" dirty="0">
              <a:ln>
                <a:noFill/>
              </a:ln>
              <a:solidFill>
                <a:prstClr val="white"/>
              </a:solidFill>
              <a:effectLst/>
              <a:uLnTx/>
              <a:uFillTx/>
              <a:latin typeface="Corbel"/>
              <a:ea typeface="+mn-ea"/>
              <a:cs typeface="+mn-cs"/>
            </a:endParaRPr>
          </a:p>
        </p:txBody>
      </p:sp>
      <p:sp>
        <p:nvSpPr>
          <p:cNvPr id="216" name="Rectangle 8"/>
          <p:cNvSpPr>
            <a:spLocks noChangeArrowheads="1"/>
          </p:cNvSpPr>
          <p:nvPr/>
        </p:nvSpPr>
        <p:spPr bwMode="auto">
          <a:xfrm>
            <a:off x="2423593" y="1268761"/>
            <a:ext cx="589905" cy="307777"/>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Clock</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220" name="Freeform 23"/>
          <p:cNvSpPr>
            <a:spLocks/>
          </p:cNvSpPr>
          <p:nvPr/>
        </p:nvSpPr>
        <p:spPr bwMode="auto">
          <a:xfrm>
            <a:off x="6023992" y="1124744"/>
            <a:ext cx="4464496" cy="326008"/>
          </a:xfrm>
          <a:custGeom>
            <a:avLst/>
            <a:gdLst/>
            <a:ahLst/>
            <a:cxnLst>
              <a:cxn ang="0">
                <a:pos x="0" y="160"/>
              </a:cxn>
              <a:cxn ang="0">
                <a:pos x="120" y="160"/>
              </a:cxn>
              <a:cxn ang="0">
                <a:pos x="208" y="0"/>
              </a:cxn>
              <a:cxn ang="0">
                <a:pos x="510" y="0"/>
              </a:cxn>
              <a:cxn ang="0">
                <a:pos x="598" y="160"/>
              </a:cxn>
              <a:cxn ang="0">
                <a:pos x="864" y="160"/>
              </a:cxn>
              <a:cxn ang="0">
                <a:pos x="952" y="0"/>
              </a:cxn>
              <a:cxn ang="0">
                <a:pos x="1252" y="0"/>
              </a:cxn>
              <a:cxn ang="0">
                <a:pos x="1340" y="160"/>
              </a:cxn>
              <a:cxn ang="0">
                <a:pos x="1606" y="160"/>
              </a:cxn>
              <a:cxn ang="0">
                <a:pos x="1700" y="0"/>
              </a:cxn>
              <a:cxn ang="0">
                <a:pos x="2000" y="0"/>
              </a:cxn>
              <a:cxn ang="0">
                <a:pos x="2088" y="160"/>
              </a:cxn>
              <a:cxn ang="0">
                <a:pos x="2354" y="160"/>
              </a:cxn>
              <a:cxn ang="0">
                <a:pos x="2446" y="0"/>
              </a:cxn>
              <a:cxn ang="0">
                <a:pos x="2746" y="0"/>
              </a:cxn>
              <a:cxn ang="0">
                <a:pos x="2836" y="160"/>
              </a:cxn>
              <a:cxn ang="0">
                <a:pos x="3102" y="160"/>
              </a:cxn>
              <a:cxn ang="0">
                <a:pos x="3194" y="0"/>
              </a:cxn>
              <a:cxn ang="0">
                <a:pos x="3494" y="0"/>
              </a:cxn>
              <a:cxn ang="0">
                <a:pos x="3584" y="160"/>
              </a:cxn>
            </a:cxnLst>
            <a:rect l="0" t="0" r="r" b="b"/>
            <a:pathLst>
              <a:path w="3584" h="160">
                <a:moveTo>
                  <a:pt x="0" y="160"/>
                </a:moveTo>
                <a:lnTo>
                  <a:pt x="120" y="160"/>
                </a:lnTo>
                <a:lnTo>
                  <a:pt x="208" y="0"/>
                </a:lnTo>
                <a:lnTo>
                  <a:pt x="510" y="0"/>
                </a:lnTo>
                <a:lnTo>
                  <a:pt x="598" y="160"/>
                </a:lnTo>
                <a:lnTo>
                  <a:pt x="864" y="160"/>
                </a:lnTo>
                <a:lnTo>
                  <a:pt x="952" y="0"/>
                </a:lnTo>
                <a:lnTo>
                  <a:pt x="1252" y="0"/>
                </a:lnTo>
                <a:lnTo>
                  <a:pt x="1340" y="160"/>
                </a:lnTo>
                <a:lnTo>
                  <a:pt x="1606" y="160"/>
                </a:lnTo>
                <a:lnTo>
                  <a:pt x="1700" y="0"/>
                </a:lnTo>
                <a:lnTo>
                  <a:pt x="2000" y="0"/>
                </a:lnTo>
                <a:lnTo>
                  <a:pt x="2088" y="160"/>
                </a:lnTo>
                <a:lnTo>
                  <a:pt x="2354" y="160"/>
                </a:lnTo>
                <a:lnTo>
                  <a:pt x="2446" y="0"/>
                </a:lnTo>
                <a:lnTo>
                  <a:pt x="2746" y="0"/>
                </a:lnTo>
                <a:lnTo>
                  <a:pt x="2836" y="160"/>
                </a:lnTo>
                <a:lnTo>
                  <a:pt x="3102" y="160"/>
                </a:lnTo>
                <a:lnTo>
                  <a:pt x="3194" y="0"/>
                </a:lnTo>
                <a:lnTo>
                  <a:pt x="3494" y="0"/>
                </a:lnTo>
                <a:lnTo>
                  <a:pt x="3584" y="160"/>
                </a:lnTo>
              </a:path>
            </a:pathLst>
          </a:custGeom>
          <a:noFill/>
          <a:ln w="952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19" name="Freeform 37"/>
          <p:cNvSpPr>
            <a:spLocks/>
          </p:cNvSpPr>
          <p:nvPr/>
        </p:nvSpPr>
        <p:spPr bwMode="auto">
          <a:xfrm>
            <a:off x="4151784" y="2132856"/>
            <a:ext cx="2232248" cy="360040"/>
          </a:xfrm>
          <a:custGeom>
            <a:avLst/>
            <a:gdLst/>
            <a:ahLst/>
            <a:cxnLst>
              <a:cxn ang="0">
                <a:pos x="2934" y="160"/>
              </a:cxn>
              <a:cxn ang="0">
                <a:pos x="48" y="160"/>
              </a:cxn>
              <a:cxn ang="0">
                <a:pos x="0" y="76"/>
              </a:cxn>
              <a:cxn ang="0">
                <a:pos x="48" y="0"/>
              </a:cxn>
              <a:cxn ang="0">
                <a:pos x="2934" y="0"/>
              </a:cxn>
              <a:cxn ang="0">
                <a:pos x="2980" y="72"/>
              </a:cxn>
              <a:cxn ang="0">
                <a:pos x="2934" y="160"/>
              </a:cxn>
            </a:cxnLst>
            <a:rect l="0" t="0" r="r" b="b"/>
            <a:pathLst>
              <a:path w="2980" h="160">
                <a:moveTo>
                  <a:pt x="2934" y="160"/>
                </a:moveTo>
                <a:lnTo>
                  <a:pt x="48" y="160"/>
                </a:lnTo>
                <a:lnTo>
                  <a:pt x="0" y="76"/>
                </a:lnTo>
                <a:lnTo>
                  <a:pt x="48" y="0"/>
                </a:lnTo>
                <a:lnTo>
                  <a:pt x="2934" y="0"/>
                </a:lnTo>
                <a:lnTo>
                  <a:pt x="2980" y="72"/>
                </a:lnTo>
                <a:lnTo>
                  <a:pt x="2934" y="160"/>
                </a:lnTo>
                <a:close/>
              </a:path>
            </a:pathLst>
          </a:custGeom>
          <a:solidFill>
            <a:srgbClr val="7FD13B"/>
          </a:solidFill>
          <a:ln w="9525" cap="flat">
            <a:solidFill>
              <a:srgbClr val="008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122" name="Freeform 37"/>
          <p:cNvSpPr>
            <a:spLocks/>
          </p:cNvSpPr>
          <p:nvPr/>
        </p:nvSpPr>
        <p:spPr bwMode="auto">
          <a:xfrm>
            <a:off x="6384032" y="2132856"/>
            <a:ext cx="2520280" cy="360040"/>
          </a:xfrm>
          <a:custGeom>
            <a:avLst/>
            <a:gdLst/>
            <a:ahLst/>
            <a:cxnLst>
              <a:cxn ang="0">
                <a:pos x="2934" y="160"/>
              </a:cxn>
              <a:cxn ang="0">
                <a:pos x="48" y="160"/>
              </a:cxn>
              <a:cxn ang="0">
                <a:pos x="0" y="76"/>
              </a:cxn>
              <a:cxn ang="0">
                <a:pos x="48" y="0"/>
              </a:cxn>
              <a:cxn ang="0">
                <a:pos x="2934" y="0"/>
              </a:cxn>
              <a:cxn ang="0">
                <a:pos x="2980" y="72"/>
              </a:cxn>
              <a:cxn ang="0">
                <a:pos x="2934" y="160"/>
              </a:cxn>
            </a:cxnLst>
            <a:rect l="0" t="0" r="r" b="b"/>
            <a:pathLst>
              <a:path w="2980" h="160">
                <a:moveTo>
                  <a:pt x="2934" y="160"/>
                </a:moveTo>
                <a:lnTo>
                  <a:pt x="48" y="160"/>
                </a:lnTo>
                <a:lnTo>
                  <a:pt x="0" y="76"/>
                </a:lnTo>
                <a:lnTo>
                  <a:pt x="48" y="0"/>
                </a:lnTo>
                <a:lnTo>
                  <a:pt x="2934" y="0"/>
                </a:lnTo>
                <a:lnTo>
                  <a:pt x="2980" y="72"/>
                </a:lnTo>
                <a:lnTo>
                  <a:pt x="2934" y="160"/>
                </a:lnTo>
                <a:close/>
              </a:path>
            </a:pathLst>
          </a:custGeom>
          <a:solidFill>
            <a:schemeClr val="accent3">
              <a:lumMod val="60000"/>
              <a:lumOff val="40000"/>
            </a:schemeClr>
          </a:solidFill>
          <a:ln w="9525" cap="flat">
            <a:solidFill>
              <a:schemeClr val="accent4">
                <a:lumMod val="20000"/>
                <a:lumOff val="80000"/>
              </a:schemeClr>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230" name="Content Placeholder 2"/>
          <p:cNvSpPr>
            <a:spLocks noGrp="1"/>
          </p:cNvSpPr>
          <p:nvPr>
            <p:ph idx="1"/>
          </p:nvPr>
        </p:nvSpPr>
        <p:spPr>
          <a:xfrm>
            <a:off x="1014142" y="5814556"/>
            <a:ext cx="10009112" cy="622304"/>
          </a:xfrm>
        </p:spPr>
        <p:txBody>
          <a:bodyPr>
            <a:normAutofit fontScale="70000" lnSpcReduction="20000"/>
          </a:bodyPr>
          <a:lstStyle/>
          <a:p>
            <a:r>
              <a:rPr lang="en-US" dirty="0"/>
              <a:t>Reading and writing of signals takes time. To make sure things are read/written correctly, we must control the timing carefully.</a:t>
            </a:r>
          </a:p>
        </p:txBody>
      </p:sp>
      <p:sp>
        <p:nvSpPr>
          <p:cNvPr id="18" name="Freeform 21"/>
          <p:cNvSpPr>
            <a:spLocks/>
          </p:cNvSpPr>
          <p:nvPr/>
        </p:nvSpPr>
        <p:spPr bwMode="auto">
          <a:xfrm>
            <a:off x="4400328" y="4954177"/>
            <a:ext cx="352425" cy="146050"/>
          </a:xfrm>
          <a:custGeom>
            <a:avLst/>
            <a:gdLst/>
            <a:ahLst/>
            <a:cxnLst>
              <a:cxn ang="0">
                <a:pos x="222" y="0"/>
              </a:cxn>
              <a:cxn ang="0">
                <a:pos x="0" y="0"/>
              </a:cxn>
              <a:cxn ang="0">
                <a:pos x="0" y="92"/>
              </a:cxn>
              <a:cxn ang="0">
                <a:pos x="222" y="92"/>
              </a:cxn>
              <a:cxn ang="0">
                <a:pos x="222" y="0"/>
              </a:cxn>
              <a:cxn ang="0">
                <a:pos x="222" y="0"/>
              </a:cxn>
            </a:cxnLst>
            <a:rect l="0" t="0" r="r" b="b"/>
            <a:pathLst>
              <a:path w="222" h="92">
                <a:moveTo>
                  <a:pt x="222" y="0"/>
                </a:moveTo>
                <a:lnTo>
                  <a:pt x="0" y="0"/>
                </a:lnTo>
                <a:lnTo>
                  <a:pt x="0" y="92"/>
                </a:lnTo>
                <a:lnTo>
                  <a:pt x="222" y="92"/>
                </a:lnTo>
                <a:lnTo>
                  <a:pt x="222" y="0"/>
                </a:lnTo>
                <a:lnTo>
                  <a:pt x="222"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206" name="Straight Connector 205"/>
          <p:cNvCxnSpPr/>
          <p:nvPr/>
        </p:nvCxnSpPr>
        <p:spPr>
          <a:xfrm flipH="1">
            <a:off x="3359696" y="4725144"/>
            <a:ext cx="1656184"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6312024" y="4689140"/>
            <a:ext cx="648072"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8688288" y="4689140"/>
            <a:ext cx="1368152" cy="3970"/>
          </a:xfrm>
          <a:prstGeom prst="line">
            <a:avLst/>
          </a:prstGeom>
          <a:ln w="38100" cmpd="sng">
            <a:solidFill>
              <a:schemeClr val="accent4">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226" name="Rectangular Callout 225"/>
          <p:cNvSpPr/>
          <p:nvPr/>
        </p:nvSpPr>
        <p:spPr>
          <a:xfrm rot="10800000">
            <a:off x="4511824" y="5157192"/>
            <a:ext cx="1872208" cy="487464"/>
          </a:xfrm>
          <a:prstGeom prst="wedgeRectCallout">
            <a:avLst>
              <a:gd name="adj1" fmla="val -27543"/>
              <a:gd name="adj2" fmla="val 1043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endParaRPr kumimoji="0" lang="en-CA" sz="2800" b="0" i="0" u="none" strike="noStrike" kern="1200" cap="none" spc="0" normalizeH="0" baseline="0" noProof="0" dirty="0">
              <a:ln>
                <a:noFill/>
              </a:ln>
              <a:solidFill>
                <a:prstClr val="black"/>
              </a:solidFill>
              <a:effectLst/>
              <a:uLnTx/>
              <a:uFillTx/>
              <a:latin typeface="Corbel"/>
              <a:ea typeface="+mn-ea"/>
              <a:cs typeface="+mn-cs"/>
            </a:endParaRPr>
          </a:p>
        </p:txBody>
      </p:sp>
      <p:sp>
        <p:nvSpPr>
          <p:cNvPr id="227" name="TextBox 226"/>
          <p:cNvSpPr txBox="1"/>
          <p:nvPr/>
        </p:nvSpPr>
        <p:spPr>
          <a:xfrm>
            <a:off x="4511824" y="5157192"/>
            <a:ext cx="18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Data </a:t>
            </a:r>
            <a:r>
              <a:rPr kumimoji="0" lang="en-US" sz="1800" b="1" i="0" u="none" strike="noStrike" kern="1200" cap="none" spc="0" normalizeH="0" baseline="0" noProof="0" dirty="0">
                <a:ln>
                  <a:noFill/>
                </a:ln>
                <a:solidFill>
                  <a:prstClr val="black"/>
                </a:solidFill>
                <a:effectLst/>
                <a:uLnTx/>
                <a:uFillTx/>
                <a:latin typeface="Corbel"/>
                <a:ea typeface="+mn-ea"/>
                <a:cs typeface="+mn-cs"/>
              </a:rPr>
              <a:t>from</a:t>
            </a:r>
            <a:r>
              <a:rPr kumimoji="0" lang="en-US" sz="1800" b="0" i="0" u="none" strike="noStrike" kern="1200" cap="none" spc="0" normalizeH="0" baseline="0" noProof="0" dirty="0">
                <a:ln>
                  <a:noFill/>
                </a:ln>
                <a:solidFill>
                  <a:prstClr val="black"/>
                </a:solidFill>
                <a:effectLst/>
                <a:uLnTx/>
                <a:uFillTx/>
                <a:latin typeface="Corbel"/>
                <a:ea typeface="+mn-ea"/>
                <a:cs typeface="+mn-cs"/>
              </a:rPr>
              <a:t> SRAM</a:t>
            </a:r>
          </a:p>
        </p:txBody>
      </p:sp>
      <p:sp>
        <p:nvSpPr>
          <p:cNvPr id="229" name="Rectangular Callout 228"/>
          <p:cNvSpPr/>
          <p:nvPr/>
        </p:nvSpPr>
        <p:spPr>
          <a:xfrm rot="10800000">
            <a:off x="6600056" y="5013176"/>
            <a:ext cx="1872208" cy="487464"/>
          </a:xfrm>
          <a:prstGeom prst="wedgeRectCallout">
            <a:avLst>
              <a:gd name="adj1" fmla="val -35892"/>
              <a:gd name="adj2" fmla="val 1043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endParaRPr kumimoji="0" lang="en-CA" sz="2800" b="0" i="0" u="none" strike="noStrike" kern="1200" cap="none" spc="0" normalizeH="0" baseline="0" noProof="0" dirty="0">
              <a:ln>
                <a:noFill/>
              </a:ln>
              <a:solidFill>
                <a:prstClr val="black"/>
              </a:solidFill>
              <a:effectLst/>
              <a:uLnTx/>
              <a:uFillTx/>
              <a:latin typeface="Corbel"/>
              <a:ea typeface="+mn-ea"/>
              <a:cs typeface="+mn-cs"/>
            </a:endParaRPr>
          </a:p>
        </p:txBody>
      </p:sp>
      <p:sp>
        <p:nvSpPr>
          <p:cNvPr id="228" name="TextBox 227"/>
          <p:cNvSpPr txBox="1"/>
          <p:nvPr/>
        </p:nvSpPr>
        <p:spPr>
          <a:xfrm>
            <a:off x="6600056" y="5085184"/>
            <a:ext cx="18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Data</a:t>
            </a:r>
            <a:r>
              <a:rPr kumimoji="0" lang="en-US" sz="1800" b="1" i="0" u="none" strike="noStrike" kern="1200" cap="none" spc="0" normalizeH="0" baseline="0" noProof="0" dirty="0">
                <a:ln>
                  <a:noFill/>
                </a:ln>
                <a:solidFill>
                  <a:prstClr val="black"/>
                </a:solidFill>
                <a:effectLst/>
                <a:uLnTx/>
                <a:uFillTx/>
                <a:latin typeface="Corbel"/>
                <a:ea typeface="+mn-ea"/>
                <a:cs typeface="+mn-cs"/>
              </a:rPr>
              <a:t> to</a:t>
            </a:r>
            <a:r>
              <a:rPr kumimoji="0" lang="en-US" sz="1800" b="0" i="0" u="none" strike="noStrike" kern="1200" cap="none" spc="0" normalizeH="0" baseline="0" noProof="0" dirty="0">
                <a:ln>
                  <a:noFill/>
                </a:ln>
                <a:solidFill>
                  <a:prstClr val="black"/>
                </a:solidFill>
                <a:effectLst/>
                <a:uLnTx/>
                <a:uFillTx/>
                <a:latin typeface="Corbel"/>
                <a:ea typeface="+mn-ea"/>
                <a:cs typeface="+mn-cs"/>
              </a:rPr>
              <a:t> SRAM</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63768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a:t>
            </a:r>
            <a:r>
              <a:rPr lang="en-US" dirty="0" err="1"/>
              <a:t>vs</a:t>
            </a:r>
            <a:r>
              <a:rPr lang="en-US" dirty="0"/>
              <a:t> registers</a:t>
            </a:r>
            <a:endParaRPr lang="en-CA" dirty="0"/>
          </a:p>
        </p:txBody>
      </p:sp>
      <p:sp>
        <p:nvSpPr>
          <p:cNvPr id="3" name="Content Placeholder 2"/>
          <p:cNvSpPr>
            <a:spLocks noGrp="1"/>
          </p:cNvSpPr>
          <p:nvPr>
            <p:ph idx="1"/>
          </p:nvPr>
        </p:nvSpPr>
        <p:spPr/>
        <p:txBody>
          <a:bodyPr/>
          <a:lstStyle/>
          <a:p>
            <a:pPr>
              <a:spcAft>
                <a:spcPts val="1200"/>
              </a:spcAft>
            </a:pPr>
            <a:r>
              <a:rPr lang="en-US" dirty="0"/>
              <a:t>Memory houses most of the data values being used by a program.</a:t>
            </a:r>
          </a:p>
          <a:p>
            <a:pPr>
              <a:spcAft>
                <a:spcPts val="1200"/>
              </a:spcAft>
            </a:pPr>
            <a:r>
              <a:rPr lang="en-US" dirty="0"/>
              <a:t>Registers are more local data stores, meant to be used to execute an instruction.</a:t>
            </a:r>
          </a:p>
          <a:p>
            <a:pPr lvl="1">
              <a:spcAft>
                <a:spcPts val="1200"/>
              </a:spcAft>
            </a:pPr>
            <a:r>
              <a:rPr lang="en-US" dirty="0"/>
              <a:t>Registers are not meant to host memory between instructions (like scrap paper for a calculation).</a:t>
            </a:r>
          </a:p>
          <a:p>
            <a:pPr lvl="1">
              <a:spcAft>
                <a:spcPts val="1200"/>
              </a:spcAft>
            </a:pPr>
            <a:r>
              <a:rPr lang="en-US" dirty="0"/>
              <a:t>Exception is the stack pointer register, which is sometimes in the same register file as the others.</a:t>
            </a:r>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7F316B5C-5F84-430A-9D45-05C50B896211}"/>
              </a:ext>
            </a:extLst>
          </p:cNvPr>
          <p:cNvSpPr>
            <a:spLocks noGrp="1"/>
          </p:cNvSpPr>
          <p:nvPr>
            <p:ph type="title"/>
          </p:nvPr>
        </p:nvSpPr>
        <p:spPr/>
        <p:txBody>
          <a:bodyPr/>
          <a:lstStyle/>
          <a:p>
            <a:r>
              <a:rPr lang="en-US" altLang="en-US">
                <a:ea typeface="ＭＳ Ｐゴシック" panose="020B0600070205080204" pitchFamily="34" charset="-128"/>
              </a:rPr>
              <a:t>Memory Technology: DRAM</a:t>
            </a:r>
          </a:p>
        </p:txBody>
      </p:sp>
      <p:sp>
        <p:nvSpPr>
          <p:cNvPr id="3" name="Content Placeholder 2">
            <a:extLst>
              <a:ext uri="{FF2B5EF4-FFF2-40B4-BE49-F238E27FC236}">
                <a16:creationId xmlns:a16="http://schemas.microsoft.com/office/drawing/2014/main" id="{EF85130F-1140-437A-A128-A4A52AE0BDBB}"/>
              </a:ext>
            </a:extLst>
          </p:cNvPr>
          <p:cNvSpPr>
            <a:spLocks noGrp="1"/>
          </p:cNvSpPr>
          <p:nvPr>
            <p:ph idx="1"/>
          </p:nvPr>
        </p:nvSpPr>
        <p:spPr>
          <a:xfrm>
            <a:off x="1055440" y="1344612"/>
            <a:ext cx="10153128" cy="5194300"/>
          </a:xfrm>
        </p:spPr>
        <p:txBody>
          <a:bodyPr>
            <a:normAutofit/>
          </a:bodyPr>
          <a:lstStyle/>
          <a:p>
            <a:r>
              <a:rPr lang="en-US" altLang="en-US" dirty="0">
                <a:ea typeface="ＭＳ Ｐゴシック" panose="020B0600070205080204" pitchFamily="34" charset="-128"/>
              </a:rPr>
              <a:t>Dynamic random access memory</a:t>
            </a:r>
          </a:p>
          <a:p>
            <a:r>
              <a:rPr lang="en-US" altLang="en-US" dirty="0">
                <a:ea typeface="ＭＳ Ｐゴシック" panose="020B0600070205080204" pitchFamily="34" charset="-128"/>
              </a:rPr>
              <a:t>Capacitor charge state indicates stored value</a:t>
            </a:r>
          </a:p>
          <a:p>
            <a:pPr lvl="1"/>
            <a:r>
              <a:rPr lang="en-US" altLang="en-US" dirty="0">
                <a:ea typeface="ＭＳ Ｐゴシック" panose="020B0600070205080204" pitchFamily="34" charset="-128"/>
              </a:rPr>
              <a:t>Whether the capacitor is charged or discharged indicates storage of 1 or 0</a:t>
            </a:r>
          </a:p>
          <a:p>
            <a:pPr lvl="1"/>
            <a:r>
              <a:rPr lang="en-US" altLang="en-US" dirty="0">
                <a:ea typeface="ＭＳ Ｐゴシック" panose="020B0600070205080204" pitchFamily="34" charset="-128"/>
              </a:rPr>
              <a:t>1 capacitor</a:t>
            </a:r>
          </a:p>
          <a:p>
            <a:pPr lvl="1"/>
            <a:r>
              <a:rPr lang="en-US" altLang="en-US" dirty="0">
                <a:ea typeface="ＭＳ Ｐゴシック" panose="020B0600070205080204" pitchFamily="34" charset="-128"/>
              </a:rPr>
              <a:t>1 access transistor</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Capacitor leaks through the RC path</a:t>
            </a:r>
          </a:p>
          <a:p>
            <a:pPr lvl="1"/>
            <a:r>
              <a:rPr lang="en-US" altLang="en-US" dirty="0">
                <a:ea typeface="ＭＳ Ｐゴシック" panose="020B0600070205080204" pitchFamily="34" charset="-128"/>
              </a:rPr>
              <a:t>DRAM cell loses charge over time</a:t>
            </a:r>
          </a:p>
          <a:p>
            <a:pPr lvl="1"/>
            <a:r>
              <a:rPr lang="en-US" altLang="en-US" dirty="0">
                <a:ea typeface="ＭＳ Ｐゴシック" panose="020B0600070205080204" pitchFamily="34" charset="-128"/>
              </a:rPr>
              <a:t>DRAM cell needs to be refreshed</a:t>
            </a:r>
          </a:p>
        </p:txBody>
      </p:sp>
      <p:sp>
        <p:nvSpPr>
          <p:cNvPr id="173059" name="Slide Number Placeholder 3">
            <a:extLst>
              <a:ext uri="{FF2B5EF4-FFF2-40B4-BE49-F238E27FC236}">
                <a16:creationId xmlns:a16="http://schemas.microsoft.com/office/drawing/2014/main" id="{648743DA-57F6-4466-A004-87F1E81BDFD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fld id="{F53AFEC8-FF8C-49EB-ADCC-451CC6762AFF}" type="slidenum">
              <a:rPr lang="en-US" altLang="en-US" sz="1600">
                <a:solidFill>
                  <a:srgbClr val="000000"/>
                </a:solidFill>
                <a:latin typeface="Garamond" panose="02020404030301010803" pitchFamily="18" charset="0"/>
              </a:rPr>
              <a:pPr eaLnBrk="1" hangingPunct="1">
                <a:spcBef>
                  <a:spcPct val="0"/>
                </a:spcBef>
                <a:buClrTx/>
                <a:buSzTx/>
                <a:buFontTx/>
                <a:buNone/>
              </a:pPr>
              <a:t>35</a:t>
            </a:fld>
            <a:endParaRPr lang="en-US" altLang="en-US" sz="1600">
              <a:solidFill>
                <a:srgbClr val="000000"/>
              </a:solidFill>
              <a:latin typeface="Garamond" panose="02020404030301010803" pitchFamily="18" charset="0"/>
            </a:endParaRPr>
          </a:p>
        </p:txBody>
      </p:sp>
      <p:grpSp>
        <p:nvGrpSpPr>
          <p:cNvPr id="18" name="Group 17">
            <a:extLst>
              <a:ext uri="{FF2B5EF4-FFF2-40B4-BE49-F238E27FC236}">
                <a16:creationId xmlns:a16="http://schemas.microsoft.com/office/drawing/2014/main" id="{1963CE35-FB39-4413-BEBD-8260B31A8EDD}"/>
              </a:ext>
            </a:extLst>
          </p:cNvPr>
          <p:cNvGrpSpPr>
            <a:grpSpLocks/>
          </p:cNvGrpSpPr>
          <p:nvPr/>
        </p:nvGrpSpPr>
        <p:grpSpPr bwMode="auto">
          <a:xfrm>
            <a:off x="7804150" y="3581400"/>
            <a:ext cx="2635250" cy="2133600"/>
            <a:chOff x="466725" y="3276600"/>
            <a:chExt cx="2635250" cy="2133600"/>
          </a:xfrm>
        </p:grpSpPr>
        <p:sp>
          <p:nvSpPr>
            <p:cNvPr id="173066" name="Freeform 4">
              <a:extLst>
                <a:ext uri="{FF2B5EF4-FFF2-40B4-BE49-F238E27FC236}">
                  <a16:creationId xmlns:a16="http://schemas.microsoft.com/office/drawing/2014/main" id="{0A4D9C53-2264-4E13-B152-BE1C7AF2607B}"/>
                </a:ext>
              </a:extLst>
            </p:cNvPr>
            <p:cNvSpPr>
              <a:spLocks/>
            </p:cNvSpPr>
            <p:nvPr/>
          </p:nvSpPr>
          <p:spPr bwMode="auto">
            <a:xfrm>
              <a:off x="1152525" y="4419600"/>
              <a:ext cx="838200" cy="228600"/>
            </a:xfrm>
            <a:custGeom>
              <a:avLst/>
              <a:gdLst>
                <a:gd name="T0" fmla="*/ 0 w 624"/>
                <a:gd name="T1" fmla="*/ 2147483646 h 144"/>
                <a:gd name="T2" fmla="*/ 2147483646 w 624"/>
                <a:gd name="T3" fmla="*/ 2147483646 h 144"/>
                <a:gd name="T4" fmla="*/ 2147483646 w 624"/>
                <a:gd name="T5" fmla="*/ 0 h 144"/>
                <a:gd name="T6" fmla="*/ 2147483646 w 624"/>
                <a:gd name="T7" fmla="*/ 0 h 144"/>
                <a:gd name="T8" fmla="*/ 2147483646 w 624"/>
                <a:gd name="T9" fmla="*/ 2147483646 h 144"/>
                <a:gd name="T10" fmla="*/ 2147483646 w 624"/>
                <a:gd name="T11" fmla="*/ 2147483646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p>
          </p:txBody>
        </p:sp>
        <p:sp>
          <p:nvSpPr>
            <p:cNvPr id="173067" name="Line 5">
              <a:extLst>
                <a:ext uri="{FF2B5EF4-FFF2-40B4-BE49-F238E27FC236}">
                  <a16:creationId xmlns:a16="http://schemas.microsoft.com/office/drawing/2014/main" id="{1A1F603A-47FC-4A34-BA4A-D47931B702BE}"/>
                </a:ext>
              </a:extLst>
            </p:cNvPr>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68" name="Oval 6">
              <a:extLst>
                <a:ext uri="{FF2B5EF4-FFF2-40B4-BE49-F238E27FC236}">
                  <a16:creationId xmlns:a16="http://schemas.microsoft.com/office/drawing/2014/main" id="{26653B1C-1D99-4DC1-8711-AF7AED72BF14}"/>
                </a:ext>
              </a:extLst>
            </p:cNvPr>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173069" name="Line 7">
              <a:extLst>
                <a:ext uri="{FF2B5EF4-FFF2-40B4-BE49-F238E27FC236}">
                  <a16:creationId xmlns:a16="http://schemas.microsoft.com/office/drawing/2014/main" id="{BCFFDBA5-956B-4472-8B64-D053F70B90C0}"/>
                </a:ext>
              </a:extLst>
            </p:cNvPr>
            <p:cNvSpPr>
              <a:spLocks noChangeShapeType="1"/>
            </p:cNvSpPr>
            <p:nvPr/>
          </p:nvSpPr>
          <p:spPr bwMode="auto">
            <a:xfrm>
              <a:off x="1152525" y="3276600"/>
              <a:ext cx="0" cy="21336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70" name="Line 8">
              <a:extLst>
                <a:ext uri="{FF2B5EF4-FFF2-40B4-BE49-F238E27FC236}">
                  <a16:creationId xmlns:a16="http://schemas.microsoft.com/office/drawing/2014/main" id="{06FCD51C-210F-4669-AFAD-CA6D04DF5E34}"/>
                </a:ext>
              </a:extLst>
            </p:cNvPr>
            <p:cNvSpPr>
              <a:spLocks noChangeShapeType="1"/>
            </p:cNvSpPr>
            <p:nvPr/>
          </p:nvSpPr>
          <p:spPr bwMode="auto">
            <a:xfrm>
              <a:off x="466725" y="3810000"/>
              <a:ext cx="197167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71" name="Line 9">
              <a:extLst>
                <a:ext uri="{FF2B5EF4-FFF2-40B4-BE49-F238E27FC236}">
                  <a16:creationId xmlns:a16="http://schemas.microsoft.com/office/drawing/2014/main" id="{A0408D9E-8418-4E14-94FF-38EC232CA480}"/>
                </a:ext>
              </a:extLst>
            </p:cNvPr>
            <p:cNvSpPr>
              <a:spLocks noChangeShapeType="1"/>
            </p:cNvSpPr>
            <p:nvPr/>
          </p:nvSpPr>
          <p:spPr bwMode="auto">
            <a:xfrm>
              <a:off x="1533525" y="3810000"/>
              <a:ext cx="0" cy="381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72" name="Text Box 10">
              <a:extLst>
                <a:ext uri="{FF2B5EF4-FFF2-40B4-BE49-F238E27FC236}">
                  <a16:creationId xmlns:a16="http://schemas.microsoft.com/office/drawing/2014/main" id="{6A0B3110-92F5-417C-B92C-82BC312074D5}"/>
                </a:ext>
              </a:extLst>
            </p:cNvPr>
            <p:cNvSpPr txBox="1">
              <a:spLocks noChangeArrowheads="1"/>
            </p:cNvSpPr>
            <p:nvPr/>
          </p:nvSpPr>
          <p:spPr bwMode="auto">
            <a:xfrm>
              <a:off x="1800225" y="3487738"/>
              <a:ext cx="1301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lnSpc>
                  <a:spcPct val="90000"/>
                </a:lnSpc>
                <a:spcBef>
                  <a:spcPct val="0"/>
                </a:spcBef>
                <a:buClrTx/>
                <a:buSzTx/>
                <a:buFontTx/>
                <a:buNone/>
              </a:pPr>
              <a:r>
                <a:rPr lang="en-US" altLang="en-US" sz="1800" i="1" dirty="0">
                  <a:latin typeface="Arial" panose="020B0604020202020204" pitchFamily="34" charset="0"/>
                </a:rPr>
                <a:t>row enable</a:t>
              </a:r>
            </a:p>
          </p:txBody>
        </p:sp>
        <p:sp>
          <p:nvSpPr>
            <p:cNvPr id="173073" name="Text Box 11">
              <a:extLst>
                <a:ext uri="{FF2B5EF4-FFF2-40B4-BE49-F238E27FC236}">
                  <a16:creationId xmlns:a16="http://schemas.microsoft.com/office/drawing/2014/main" id="{66E1199B-8DB2-438D-92C3-0DD0B77C6DD9}"/>
                </a:ext>
              </a:extLst>
            </p:cNvPr>
            <p:cNvSpPr txBox="1">
              <a:spLocks noChangeArrowheads="1"/>
            </p:cNvSpPr>
            <p:nvPr/>
          </p:nvSpPr>
          <p:spPr bwMode="auto">
            <a:xfrm rot="-5400000">
              <a:off x="525463" y="4473575"/>
              <a:ext cx="908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lnSpc>
                  <a:spcPct val="90000"/>
                </a:lnSpc>
                <a:spcBef>
                  <a:spcPct val="0"/>
                </a:spcBef>
                <a:buClrTx/>
                <a:buSzTx/>
                <a:buFontTx/>
                <a:buNone/>
              </a:pPr>
              <a:r>
                <a:rPr lang="en-US" altLang="en-US" sz="1800" i="1" dirty="0">
                  <a:latin typeface="Arial" panose="020B0604020202020204" pitchFamily="34" charset="0"/>
                </a:rPr>
                <a:t>_</a:t>
              </a:r>
              <a:r>
                <a:rPr lang="en-US" altLang="en-US" sz="1800" i="1" dirty="0" err="1">
                  <a:latin typeface="Arial" panose="020B0604020202020204" pitchFamily="34" charset="0"/>
                </a:rPr>
                <a:t>bitline</a:t>
              </a:r>
              <a:endParaRPr lang="en-US" altLang="en-US" sz="1800" i="1" dirty="0">
                <a:latin typeface="Arial" panose="020B0604020202020204" pitchFamily="34" charset="0"/>
              </a:endParaRPr>
            </a:p>
          </p:txBody>
        </p:sp>
      </p:grpSp>
      <p:sp>
        <p:nvSpPr>
          <p:cNvPr id="173061" name="Line 30">
            <a:extLst>
              <a:ext uri="{FF2B5EF4-FFF2-40B4-BE49-F238E27FC236}">
                <a16:creationId xmlns:a16="http://schemas.microsoft.com/office/drawing/2014/main" id="{A5F41B76-D185-4ED0-8B6B-0B3E373A80C1}"/>
              </a:ext>
            </a:extLst>
          </p:cNvPr>
          <p:cNvSpPr>
            <a:spLocks noChangeShapeType="1"/>
          </p:cNvSpPr>
          <p:nvPr/>
        </p:nvSpPr>
        <p:spPr bwMode="auto">
          <a:xfrm>
            <a:off x="9318625" y="4953000"/>
            <a:ext cx="1588"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62" name="Line 31">
            <a:extLst>
              <a:ext uri="{FF2B5EF4-FFF2-40B4-BE49-F238E27FC236}">
                <a16:creationId xmlns:a16="http://schemas.microsoft.com/office/drawing/2014/main" id="{49BBFA8F-1CE9-4618-BEFA-9249CF5EAB82}"/>
              </a:ext>
            </a:extLst>
          </p:cNvPr>
          <p:cNvSpPr>
            <a:spLocks noChangeShapeType="1"/>
          </p:cNvSpPr>
          <p:nvPr/>
        </p:nvSpPr>
        <p:spPr bwMode="auto">
          <a:xfrm>
            <a:off x="9166225" y="5105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63" name="Line 32">
            <a:extLst>
              <a:ext uri="{FF2B5EF4-FFF2-40B4-BE49-F238E27FC236}">
                <a16:creationId xmlns:a16="http://schemas.microsoft.com/office/drawing/2014/main" id="{0B681B81-474D-439B-BBFB-208B826CE776}"/>
              </a:ext>
            </a:extLst>
          </p:cNvPr>
          <p:cNvSpPr>
            <a:spLocks noChangeShapeType="1"/>
          </p:cNvSpPr>
          <p:nvPr/>
        </p:nvSpPr>
        <p:spPr bwMode="auto">
          <a:xfrm>
            <a:off x="9166225" y="51816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64" name="Line 35">
            <a:extLst>
              <a:ext uri="{FF2B5EF4-FFF2-40B4-BE49-F238E27FC236}">
                <a16:creationId xmlns:a16="http://schemas.microsoft.com/office/drawing/2014/main" id="{40ED8915-C083-42AB-B5A1-C4DE5C6B3643}"/>
              </a:ext>
            </a:extLst>
          </p:cNvPr>
          <p:cNvSpPr>
            <a:spLocks noChangeShapeType="1"/>
          </p:cNvSpPr>
          <p:nvPr/>
        </p:nvSpPr>
        <p:spPr bwMode="auto">
          <a:xfrm>
            <a:off x="9318625" y="51816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73065" name="AutoShape 36">
            <a:extLst>
              <a:ext uri="{FF2B5EF4-FFF2-40B4-BE49-F238E27FC236}">
                <a16:creationId xmlns:a16="http://schemas.microsoft.com/office/drawing/2014/main" id="{096A8356-CA2E-43A0-9BEA-8321007541D0}"/>
              </a:ext>
            </a:extLst>
          </p:cNvPr>
          <p:cNvSpPr>
            <a:spLocks noChangeArrowheads="1"/>
          </p:cNvSpPr>
          <p:nvPr/>
        </p:nvSpPr>
        <p:spPr bwMode="auto">
          <a:xfrm flipV="1">
            <a:off x="9166225" y="5410200"/>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891388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1" y="1295401"/>
            <a:ext cx="8366649" cy="646331"/>
          </a:xfrm>
          <a:prstGeom prst="rect">
            <a:avLst/>
          </a:prstGeom>
          <a:noFill/>
        </p:spPr>
        <p:txBody>
          <a:bodyPr wrap="none" rtlCol="0">
            <a:spAutoFit/>
          </a:bodyPr>
          <a:lstStyle/>
          <a:p>
            <a:r>
              <a:rPr lang="en-US" sz="3600" b="1" dirty="0">
                <a:solidFill>
                  <a:schemeClr val="accent3"/>
                </a:solidFill>
              </a:rPr>
              <a:t>DRAM </a:t>
            </a:r>
            <a:r>
              <a:rPr lang="en-US" sz="3600" dirty="0">
                <a:solidFill>
                  <a:schemeClr val="tx1">
                    <a:lumMod val="90000"/>
                    <a:lumOff val="10000"/>
                  </a:schemeClr>
                </a:solidFill>
              </a:rPr>
              <a:t>– Dynamic Random Access Memory</a:t>
            </a:r>
            <a:endParaRPr lang="en-US" sz="3600" b="1" dirty="0">
              <a:solidFill>
                <a:schemeClr val="tx1">
                  <a:lumMod val="90000"/>
                  <a:lumOff val="10000"/>
                </a:schemeClr>
              </a:solidFill>
            </a:endParaRPr>
          </a:p>
        </p:txBody>
      </p:sp>
      <p:sp>
        <p:nvSpPr>
          <p:cNvPr id="5" name="Rectangle 4"/>
          <p:cNvSpPr/>
          <p:nvPr/>
        </p:nvSpPr>
        <p:spPr>
          <a:xfrm>
            <a:off x="8489569" y="1334868"/>
            <a:ext cx="1769076"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24200" y="2743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3455434</a:t>
            </a:r>
          </a:p>
        </p:txBody>
      </p:sp>
      <p:sp>
        <p:nvSpPr>
          <p:cNvPr id="7" name="TextBox 6"/>
          <p:cNvSpPr txBox="1"/>
          <p:nvPr/>
        </p:nvSpPr>
        <p:spPr>
          <a:xfrm>
            <a:off x="2743201" y="2133600"/>
            <a:ext cx="2412327" cy="523220"/>
          </a:xfrm>
          <a:prstGeom prst="rect">
            <a:avLst/>
          </a:prstGeom>
          <a:noFill/>
        </p:spPr>
        <p:txBody>
          <a:bodyPr wrap="none" rtlCol="0">
            <a:spAutoFit/>
          </a:bodyPr>
          <a:lstStyle/>
          <a:p>
            <a:r>
              <a:rPr lang="en-US" sz="2800" dirty="0"/>
              <a:t>Array of Values</a:t>
            </a:r>
          </a:p>
        </p:txBody>
      </p:sp>
      <p:sp>
        <p:nvSpPr>
          <p:cNvPr id="8" name="Rectangle 7"/>
          <p:cNvSpPr/>
          <p:nvPr/>
        </p:nvSpPr>
        <p:spPr>
          <a:xfrm>
            <a:off x="3124200" y="3124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43543</a:t>
            </a:r>
          </a:p>
        </p:txBody>
      </p:sp>
      <p:sp>
        <p:nvSpPr>
          <p:cNvPr id="9" name="Rectangle 8"/>
          <p:cNvSpPr/>
          <p:nvPr/>
        </p:nvSpPr>
        <p:spPr>
          <a:xfrm>
            <a:off x="3124200" y="3505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98734</a:t>
            </a:r>
          </a:p>
        </p:txBody>
      </p:sp>
      <p:sp>
        <p:nvSpPr>
          <p:cNvPr id="10" name="Rectangle 9"/>
          <p:cNvSpPr/>
          <p:nvPr/>
        </p:nvSpPr>
        <p:spPr>
          <a:xfrm>
            <a:off x="3124200" y="3886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0</a:t>
            </a:r>
          </a:p>
        </p:txBody>
      </p:sp>
      <p:sp>
        <p:nvSpPr>
          <p:cNvPr id="11" name="Rectangle 10"/>
          <p:cNvSpPr/>
          <p:nvPr/>
        </p:nvSpPr>
        <p:spPr>
          <a:xfrm>
            <a:off x="3124200" y="4267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847</a:t>
            </a:r>
          </a:p>
        </p:txBody>
      </p:sp>
      <p:sp>
        <p:nvSpPr>
          <p:cNvPr id="12" name="Rectangle 11"/>
          <p:cNvSpPr/>
          <p:nvPr/>
        </p:nvSpPr>
        <p:spPr>
          <a:xfrm>
            <a:off x="3124200" y="4648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42</a:t>
            </a:r>
          </a:p>
        </p:txBody>
      </p:sp>
      <p:sp>
        <p:nvSpPr>
          <p:cNvPr id="13" name="Rectangle 12"/>
          <p:cNvSpPr/>
          <p:nvPr/>
        </p:nvSpPr>
        <p:spPr>
          <a:xfrm>
            <a:off x="3124200" y="5029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873909</a:t>
            </a:r>
          </a:p>
        </p:txBody>
      </p:sp>
      <p:sp>
        <p:nvSpPr>
          <p:cNvPr id="14" name="Rectangle 13"/>
          <p:cNvSpPr/>
          <p:nvPr/>
        </p:nvSpPr>
        <p:spPr>
          <a:xfrm>
            <a:off x="3124200" y="5410200"/>
            <a:ext cx="16002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dirty="0"/>
              <a:t>1729</a:t>
            </a:r>
          </a:p>
        </p:txBody>
      </p:sp>
      <p:sp>
        <p:nvSpPr>
          <p:cNvPr id="19" name="TextBox 18"/>
          <p:cNvSpPr txBox="1"/>
          <p:nvPr/>
        </p:nvSpPr>
        <p:spPr>
          <a:xfrm>
            <a:off x="5700878" y="3048000"/>
            <a:ext cx="3443122" cy="523220"/>
          </a:xfrm>
          <a:prstGeom prst="rect">
            <a:avLst/>
          </a:prstGeom>
          <a:noFill/>
        </p:spPr>
        <p:txBody>
          <a:bodyPr wrap="none" rtlCol="0">
            <a:spAutoFit/>
          </a:bodyPr>
          <a:lstStyle/>
          <a:p>
            <a:r>
              <a:rPr lang="en-US" sz="2800" dirty="0">
                <a:solidFill>
                  <a:schemeClr val="tx2"/>
                </a:solidFill>
                <a:latin typeface="Consolas" pitchFamily="49" charset="0"/>
                <a:cs typeface="Consolas" pitchFamily="49" charset="0"/>
              </a:rPr>
              <a:t>WRITE</a:t>
            </a:r>
            <a:r>
              <a:rPr lang="en-US" sz="2800" dirty="0">
                <a:latin typeface="Consolas" pitchFamily="49" charset="0"/>
                <a:cs typeface="Consolas" pitchFamily="49" charset="0"/>
              </a:rPr>
              <a:t> </a:t>
            </a:r>
            <a:r>
              <a:rPr lang="en-US" sz="2800" i="1" dirty="0"/>
              <a:t>address</a:t>
            </a:r>
            <a:r>
              <a:rPr lang="en-US" sz="2800" dirty="0"/>
              <a:t>, value</a:t>
            </a:r>
          </a:p>
        </p:txBody>
      </p:sp>
      <p:sp>
        <p:nvSpPr>
          <p:cNvPr id="21" name="TextBox 20"/>
          <p:cNvSpPr txBox="1"/>
          <p:nvPr/>
        </p:nvSpPr>
        <p:spPr>
          <a:xfrm>
            <a:off x="5700878" y="2590800"/>
            <a:ext cx="2494594" cy="523220"/>
          </a:xfrm>
          <a:prstGeom prst="rect">
            <a:avLst/>
          </a:prstGeom>
          <a:noFill/>
        </p:spPr>
        <p:txBody>
          <a:bodyPr wrap="none" rtlCol="0">
            <a:spAutoFit/>
          </a:bodyPr>
          <a:lstStyle/>
          <a:p>
            <a:r>
              <a:rPr lang="en-US" sz="2800" dirty="0">
                <a:solidFill>
                  <a:schemeClr val="tx2"/>
                </a:solidFill>
                <a:latin typeface="Consolas" pitchFamily="49" charset="0"/>
                <a:cs typeface="Consolas" pitchFamily="49" charset="0"/>
              </a:rPr>
              <a:t>READ</a:t>
            </a:r>
            <a:r>
              <a:rPr lang="en-US" sz="2800" dirty="0">
                <a:latin typeface="Consolas" pitchFamily="49" charset="0"/>
                <a:cs typeface="Consolas" pitchFamily="49" charset="0"/>
              </a:rPr>
              <a:t>  </a:t>
            </a:r>
            <a:r>
              <a:rPr lang="en-US" sz="2800" i="1" dirty="0"/>
              <a:t>address</a:t>
            </a:r>
          </a:p>
        </p:txBody>
      </p:sp>
      <p:sp>
        <p:nvSpPr>
          <p:cNvPr id="23" name="Rectangle 22"/>
          <p:cNvSpPr/>
          <p:nvPr/>
        </p:nvSpPr>
        <p:spPr>
          <a:xfrm>
            <a:off x="5286849" y="1371600"/>
            <a:ext cx="48006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700878" y="3733801"/>
            <a:ext cx="4648200" cy="954107"/>
          </a:xfrm>
          <a:prstGeom prst="rect">
            <a:avLst/>
          </a:prstGeom>
          <a:noFill/>
        </p:spPr>
        <p:txBody>
          <a:bodyPr wrap="square" rtlCol="0">
            <a:spAutoFit/>
          </a:bodyPr>
          <a:lstStyle/>
          <a:p>
            <a:r>
              <a:rPr lang="en-US" sz="2800" dirty="0"/>
              <a:t>Accessing any location takes the same amount of time</a:t>
            </a:r>
          </a:p>
        </p:txBody>
      </p:sp>
      <p:sp>
        <p:nvSpPr>
          <p:cNvPr id="25" name="Rectangle 24"/>
          <p:cNvSpPr/>
          <p:nvPr/>
        </p:nvSpPr>
        <p:spPr>
          <a:xfrm>
            <a:off x="3573378" y="1371600"/>
            <a:ext cx="64770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700878" y="4800601"/>
            <a:ext cx="4648200" cy="954107"/>
          </a:xfrm>
          <a:prstGeom prst="rect">
            <a:avLst/>
          </a:prstGeom>
          <a:noFill/>
        </p:spPr>
        <p:txBody>
          <a:bodyPr wrap="square" rtlCol="0">
            <a:spAutoFit/>
          </a:bodyPr>
          <a:lstStyle/>
          <a:p>
            <a:r>
              <a:rPr lang="en-US" sz="2800" dirty="0"/>
              <a:t>Data needs to be constantly refreshed</a:t>
            </a:r>
          </a:p>
        </p:txBody>
      </p:sp>
      <p:sp>
        <p:nvSpPr>
          <p:cNvPr id="22" name="Slide Number Placeholder 21"/>
          <p:cNvSpPr>
            <a:spLocks noGrp="1"/>
          </p:cNvSpPr>
          <p:nvPr>
            <p:ph type="sldNum" sz="quarter" idx="12"/>
          </p:nvPr>
        </p:nvSpPr>
        <p:spPr/>
        <p:txBody>
          <a:bodyPr/>
          <a:lstStyle/>
          <a:p>
            <a:fld id="{C57F1941-7121-4DD9-905F-76A0714B05EC}" type="slidenum">
              <a:rPr lang="en-US" smtClean="0"/>
              <a:pPr/>
              <a:t>36</a:t>
            </a:fld>
            <a:endParaRPr lang="en-US"/>
          </a:p>
        </p:txBody>
      </p:sp>
    </p:spTree>
    <p:extLst>
      <p:ext uri="{BB962C8B-B14F-4D97-AF65-F5344CB8AC3E}">
        <p14:creationId xmlns:p14="http://schemas.microsoft.com/office/powerpoint/2010/main" val="21442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p:bldP spid="8" grpId="0" animBg="1"/>
      <p:bldP spid="9" grpId="0" animBg="1"/>
      <p:bldP spid="10" grpId="0" animBg="1"/>
      <p:bldP spid="11" grpId="0" animBg="1"/>
      <p:bldP spid="12" grpId="0" animBg="1"/>
      <p:bldP spid="13" grpId="0" animBg="1"/>
      <p:bldP spid="14" grpId="0" animBg="1"/>
      <p:bldP spid="19" grpId="0"/>
      <p:bldP spid="21" grpId="0"/>
      <p:bldP spid="23" grpId="0" animBg="1"/>
      <p:bldP spid="23" grpId="1" animBg="1"/>
      <p:bldP spid="24" grpId="0"/>
      <p:bldP spid="25" grpId="0" animBg="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in Today’s Systems</a:t>
            </a:r>
          </a:p>
        </p:txBody>
      </p:sp>
      <p:sp>
        <p:nvSpPr>
          <p:cNvPr id="4" name="Slide Number Placeholder 3"/>
          <p:cNvSpPr>
            <a:spLocks noGrp="1"/>
          </p:cNvSpPr>
          <p:nvPr>
            <p:ph type="sldNum" sz="quarter" idx="12"/>
          </p:nvPr>
        </p:nvSpPr>
        <p:spPr/>
        <p:txBody>
          <a:bodyPr/>
          <a:lstStyle/>
          <a:p>
            <a:fld id="{C57F1941-7121-4DD9-905F-76A0714B05EC}" type="slidenum">
              <a:rPr lang="en-US" smtClean="0"/>
              <a:pPr/>
              <a:t>37</a:t>
            </a:fld>
            <a:endParaRPr lang="en-US"/>
          </a:p>
        </p:txBody>
      </p:sp>
      <p:pic>
        <p:nvPicPr>
          <p:cNvPr id="5" name="Picture 4" descr="Micron-DRAM.jpg"/>
          <p:cNvPicPr>
            <a:picLocks noChangeAspect="1"/>
          </p:cNvPicPr>
          <p:nvPr/>
        </p:nvPicPr>
        <p:blipFill>
          <a:blip r:embed="rId3" cstate="print"/>
          <a:srcRect l="-3491" b="-7218"/>
          <a:stretch>
            <a:fillRect/>
          </a:stretch>
        </p:blipFill>
        <p:spPr>
          <a:xfrm>
            <a:off x="4621412" y="2764536"/>
            <a:ext cx="3052445" cy="1529426"/>
          </a:xfrm>
          <a:prstGeom prst="rect">
            <a:avLst/>
          </a:prstGeom>
        </p:spPr>
      </p:pic>
      <p:pic>
        <p:nvPicPr>
          <p:cNvPr id="6" name="Picture 5" descr="desktop.jpg"/>
          <p:cNvPicPr>
            <a:picLocks noChangeAspect="1"/>
          </p:cNvPicPr>
          <p:nvPr/>
        </p:nvPicPr>
        <p:blipFill>
          <a:blip r:embed="rId4" cstate="print"/>
          <a:srcRect t="6707"/>
          <a:stretch>
            <a:fillRect/>
          </a:stretch>
        </p:blipFill>
        <p:spPr>
          <a:xfrm>
            <a:off x="1981200" y="1844022"/>
            <a:ext cx="2286000" cy="1271606"/>
          </a:xfrm>
          <a:prstGeom prst="rect">
            <a:avLst/>
          </a:prstGeom>
        </p:spPr>
      </p:pic>
      <p:pic>
        <p:nvPicPr>
          <p:cNvPr id="7" name="Picture 6" descr="laptop.jpg"/>
          <p:cNvPicPr>
            <a:picLocks noChangeAspect="1"/>
          </p:cNvPicPr>
          <p:nvPr/>
        </p:nvPicPr>
        <p:blipFill>
          <a:blip r:embed="rId5" cstate="print"/>
          <a:stretch>
            <a:fillRect/>
          </a:stretch>
        </p:blipFill>
        <p:spPr>
          <a:xfrm>
            <a:off x="7848600" y="1600201"/>
            <a:ext cx="1981200" cy="1701851"/>
          </a:xfrm>
          <a:prstGeom prst="rect">
            <a:avLst/>
          </a:prstGeom>
        </p:spPr>
      </p:pic>
      <p:pic>
        <p:nvPicPr>
          <p:cNvPr id="8" name="Picture 7" descr="server.jpg"/>
          <p:cNvPicPr>
            <a:picLocks noChangeAspect="1"/>
          </p:cNvPicPr>
          <p:nvPr/>
        </p:nvPicPr>
        <p:blipFill>
          <a:blip r:embed="rId6" cstate="print"/>
          <a:stretch>
            <a:fillRect/>
          </a:stretch>
        </p:blipFill>
        <p:spPr>
          <a:xfrm>
            <a:off x="7696200" y="3810000"/>
            <a:ext cx="2235200" cy="1676400"/>
          </a:xfrm>
          <a:prstGeom prst="rect">
            <a:avLst/>
          </a:prstGeom>
        </p:spPr>
      </p:pic>
      <p:pic>
        <p:nvPicPr>
          <p:cNvPr id="9" name="Picture 8" descr="smart.jpg"/>
          <p:cNvPicPr>
            <a:picLocks noChangeAspect="1"/>
          </p:cNvPicPr>
          <p:nvPr/>
        </p:nvPicPr>
        <p:blipFill>
          <a:blip r:embed="rId7" cstate="print"/>
          <a:stretch>
            <a:fillRect/>
          </a:stretch>
        </p:blipFill>
        <p:spPr>
          <a:xfrm>
            <a:off x="2133600" y="3733800"/>
            <a:ext cx="1752600" cy="1752600"/>
          </a:xfrm>
          <a:prstGeom prst="rect">
            <a:avLst/>
          </a:prstGeom>
        </p:spPr>
      </p:pic>
      <p:sp>
        <p:nvSpPr>
          <p:cNvPr id="10" name="Rectangle 9"/>
          <p:cNvSpPr/>
          <p:nvPr/>
        </p:nvSpPr>
        <p:spPr>
          <a:xfrm>
            <a:off x="1905000" y="5715000"/>
            <a:ext cx="8001000" cy="609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Why DRAM? Why not some other memory?</a:t>
            </a:r>
          </a:p>
        </p:txBody>
      </p:sp>
      <p:cxnSp>
        <p:nvCxnSpPr>
          <p:cNvPr id="12" name="Shape 11"/>
          <p:cNvCxnSpPr>
            <a:stCxn id="5" idx="1"/>
            <a:endCxn id="6" idx="2"/>
          </p:cNvCxnSpPr>
          <p:nvPr/>
        </p:nvCxnSpPr>
        <p:spPr>
          <a:xfrm rot="10800000">
            <a:off x="3124202" y="3115630"/>
            <a:ext cx="1497211" cy="413621"/>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4" name="Shape 13"/>
          <p:cNvCxnSpPr>
            <a:stCxn id="5" idx="2"/>
            <a:endCxn id="9" idx="3"/>
          </p:cNvCxnSpPr>
          <p:nvPr/>
        </p:nvCxnSpPr>
        <p:spPr>
          <a:xfrm rot="5400000">
            <a:off x="4858848" y="3321314"/>
            <a:ext cx="316138" cy="2261434"/>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6" name="Shape 15"/>
          <p:cNvCxnSpPr>
            <a:stCxn id="5" idx="3"/>
            <a:endCxn id="8" idx="0"/>
          </p:cNvCxnSpPr>
          <p:nvPr/>
        </p:nvCxnSpPr>
        <p:spPr>
          <a:xfrm>
            <a:off x="7673856" y="3529250"/>
            <a:ext cx="1139944" cy="280751"/>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8" name="Shape 17"/>
          <p:cNvCxnSpPr>
            <a:stCxn id="5" idx="0"/>
            <a:endCxn id="7" idx="1"/>
          </p:cNvCxnSpPr>
          <p:nvPr/>
        </p:nvCxnSpPr>
        <p:spPr>
          <a:xfrm rot="5400000" flipH="1" flipV="1">
            <a:off x="6841412" y="1757348"/>
            <a:ext cx="313410" cy="1700966"/>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7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Von Neumann Model</a:t>
            </a:r>
          </a:p>
        </p:txBody>
      </p:sp>
      <p:pic>
        <p:nvPicPr>
          <p:cNvPr id="4" name="Picture 3" descr="intel.jpg"/>
          <p:cNvPicPr>
            <a:picLocks noChangeAspect="1"/>
          </p:cNvPicPr>
          <p:nvPr/>
        </p:nvPicPr>
        <p:blipFill>
          <a:blip r:embed="rId3" cstate="print"/>
          <a:srcRect l="5366" t="4603" b="21334"/>
          <a:stretch>
            <a:fillRect/>
          </a:stretch>
        </p:blipFill>
        <p:spPr>
          <a:xfrm>
            <a:off x="2917531" y="1976022"/>
            <a:ext cx="1480310" cy="1351650"/>
          </a:xfrm>
          <a:prstGeom prst="rect">
            <a:avLst/>
          </a:prstGeom>
        </p:spPr>
      </p:pic>
      <p:pic>
        <p:nvPicPr>
          <p:cNvPr id="5" name="Picture 4" descr="Micron-DRAM.jpg"/>
          <p:cNvPicPr>
            <a:picLocks noChangeAspect="1"/>
          </p:cNvPicPr>
          <p:nvPr/>
        </p:nvPicPr>
        <p:blipFill>
          <a:blip r:embed="rId4" cstate="print"/>
          <a:stretch>
            <a:fillRect/>
          </a:stretch>
        </p:blipFill>
        <p:spPr>
          <a:xfrm>
            <a:off x="7135872" y="1938615"/>
            <a:ext cx="2949456" cy="1426464"/>
          </a:xfrm>
          <a:prstGeom prst="rect">
            <a:avLst/>
          </a:prstGeom>
        </p:spPr>
      </p:pic>
      <p:sp>
        <p:nvSpPr>
          <p:cNvPr id="6" name="TextBox 5"/>
          <p:cNvSpPr txBox="1"/>
          <p:nvPr/>
        </p:nvSpPr>
        <p:spPr>
          <a:xfrm>
            <a:off x="2814032" y="1391550"/>
            <a:ext cx="1638590" cy="523220"/>
          </a:xfrm>
          <a:prstGeom prst="rect">
            <a:avLst/>
          </a:prstGeom>
          <a:noFill/>
        </p:spPr>
        <p:txBody>
          <a:bodyPr wrap="none" rtlCol="0">
            <a:spAutoFit/>
          </a:bodyPr>
          <a:lstStyle/>
          <a:p>
            <a:r>
              <a:rPr lang="en-US" sz="2800" dirty="0"/>
              <a:t>Processor</a:t>
            </a:r>
          </a:p>
        </p:txBody>
      </p:sp>
      <p:sp>
        <p:nvSpPr>
          <p:cNvPr id="7" name="TextBox 6"/>
          <p:cNvSpPr txBox="1"/>
          <p:nvPr/>
        </p:nvSpPr>
        <p:spPr>
          <a:xfrm>
            <a:off x="7480264" y="1391550"/>
            <a:ext cx="1435136" cy="523220"/>
          </a:xfrm>
          <a:prstGeom prst="rect">
            <a:avLst/>
          </a:prstGeom>
          <a:noFill/>
        </p:spPr>
        <p:txBody>
          <a:bodyPr wrap="none" rtlCol="0">
            <a:spAutoFit/>
          </a:bodyPr>
          <a:lstStyle/>
          <a:p>
            <a:r>
              <a:rPr lang="en-US" sz="2800" dirty="0"/>
              <a:t>Memory</a:t>
            </a:r>
          </a:p>
        </p:txBody>
      </p:sp>
      <p:sp>
        <p:nvSpPr>
          <p:cNvPr id="8" name="TextBox 7"/>
          <p:cNvSpPr txBox="1"/>
          <p:nvPr/>
        </p:nvSpPr>
        <p:spPr>
          <a:xfrm>
            <a:off x="6400800" y="3429000"/>
            <a:ext cx="1486304" cy="523220"/>
          </a:xfrm>
          <a:prstGeom prst="rect">
            <a:avLst/>
          </a:prstGeom>
          <a:noFill/>
        </p:spPr>
        <p:txBody>
          <a:bodyPr wrap="none" rtlCol="0">
            <a:spAutoFit/>
          </a:bodyPr>
          <a:lstStyle/>
          <a:p>
            <a:r>
              <a:rPr lang="en-US" sz="2800" dirty="0"/>
              <a:t>Program</a:t>
            </a:r>
          </a:p>
        </p:txBody>
      </p:sp>
      <p:sp>
        <p:nvSpPr>
          <p:cNvPr id="9" name="TextBox 8"/>
          <p:cNvSpPr txBox="1"/>
          <p:nvPr/>
        </p:nvSpPr>
        <p:spPr>
          <a:xfrm>
            <a:off x="8892147" y="3429000"/>
            <a:ext cx="902811" cy="523220"/>
          </a:xfrm>
          <a:prstGeom prst="rect">
            <a:avLst/>
          </a:prstGeom>
          <a:noFill/>
        </p:spPr>
        <p:txBody>
          <a:bodyPr wrap="none" rtlCol="0">
            <a:spAutoFit/>
          </a:bodyPr>
          <a:lstStyle/>
          <a:p>
            <a:r>
              <a:rPr lang="en-US" sz="2800" dirty="0"/>
              <a:t>Data</a:t>
            </a:r>
          </a:p>
        </p:txBody>
      </p:sp>
      <p:sp>
        <p:nvSpPr>
          <p:cNvPr id="10" name="Rectangle 9"/>
          <p:cNvSpPr/>
          <p:nvPr/>
        </p:nvSpPr>
        <p:spPr>
          <a:xfrm>
            <a:off x="6096000" y="4038600"/>
            <a:ext cx="2133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T1 = Read Data[1]</a:t>
            </a:r>
          </a:p>
        </p:txBody>
      </p:sp>
      <p:sp>
        <p:nvSpPr>
          <p:cNvPr id="11" name="Rectangle 10"/>
          <p:cNvSpPr/>
          <p:nvPr/>
        </p:nvSpPr>
        <p:spPr>
          <a:xfrm>
            <a:off x="6096000" y="4419600"/>
            <a:ext cx="2133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T2 = Read Data[2]</a:t>
            </a:r>
          </a:p>
        </p:txBody>
      </p:sp>
      <p:sp>
        <p:nvSpPr>
          <p:cNvPr id="12" name="Rectangle 11"/>
          <p:cNvSpPr/>
          <p:nvPr/>
        </p:nvSpPr>
        <p:spPr>
          <a:xfrm>
            <a:off x="6096000" y="4800600"/>
            <a:ext cx="2133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T3 = T1 + T2</a:t>
            </a:r>
          </a:p>
        </p:txBody>
      </p:sp>
      <p:sp>
        <p:nvSpPr>
          <p:cNvPr id="13" name="Rectangle 12"/>
          <p:cNvSpPr/>
          <p:nvPr/>
        </p:nvSpPr>
        <p:spPr>
          <a:xfrm>
            <a:off x="6096000" y="5181600"/>
            <a:ext cx="2133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Write Data[3], T3</a:t>
            </a:r>
          </a:p>
        </p:txBody>
      </p:sp>
      <p:sp>
        <p:nvSpPr>
          <p:cNvPr id="15" name="Rectangle 14"/>
          <p:cNvSpPr/>
          <p:nvPr/>
        </p:nvSpPr>
        <p:spPr>
          <a:xfrm>
            <a:off x="8610600" y="40386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FFC000"/>
                </a:solidFill>
              </a:rPr>
              <a:t>3</a:t>
            </a:r>
          </a:p>
        </p:txBody>
      </p:sp>
      <p:sp>
        <p:nvSpPr>
          <p:cNvPr id="16" name="Rectangle 15"/>
          <p:cNvSpPr/>
          <p:nvPr/>
        </p:nvSpPr>
        <p:spPr>
          <a:xfrm>
            <a:off x="8610600" y="44196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FFC000"/>
                </a:solidFill>
              </a:rPr>
              <a:t>4</a:t>
            </a:r>
          </a:p>
        </p:txBody>
      </p:sp>
      <p:sp>
        <p:nvSpPr>
          <p:cNvPr id="17" name="Rectangle 16"/>
          <p:cNvSpPr/>
          <p:nvPr/>
        </p:nvSpPr>
        <p:spPr>
          <a:xfrm>
            <a:off x="8610600" y="48006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FFC000"/>
                </a:solidFill>
              </a:rPr>
              <a:t>8</a:t>
            </a:r>
          </a:p>
        </p:txBody>
      </p:sp>
      <p:sp>
        <p:nvSpPr>
          <p:cNvPr id="18" name="Rectangle 17"/>
          <p:cNvSpPr/>
          <p:nvPr/>
        </p:nvSpPr>
        <p:spPr>
          <a:xfrm>
            <a:off x="8610600" y="51816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FFC000"/>
                </a:solidFill>
              </a:rPr>
              <a:t>2</a:t>
            </a:r>
          </a:p>
        </p:txBody>
      </p:sp>
      <p:cxnSp>
        <p:nvCxnSpPr>
          <p:cNvPr id="21" name="Straight Arrow Connector 20"/>
          <p:cNvCxnSpPr>
            <a:stCxn id="8" idx="0"/>
          </p:cNvCxnSpPr>
          <p:nvPr/>
        </p:nvCxnSpPr>
        <p:spPr>
          <a:xfrm flipV="1">
            <a:off x="7143952" y="3048000"/>
            <a:ext cx="476048" cy="38100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0"/>
          </p:cNvCxnSpPr>
          <p:nvPr/>
        </p:nvCxnSpPr>
        <p:spPr>
          <a:xfrm flipH="1" flipV="1">
            <a:off x="9067802" y="3276600"/>
            <a:ext cx="275751" cy="15240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96000" y="4038600"/>
            <a:ext cx="2133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T1 = Read Data[1]</a:t>
            </a:r>
          </a:p>
        </p:txBody>
      </p:sp>
      <p:sp>
        <p:nvSpPr>
          <p:cNvPr id="25" name="Rectangle 24"/>
          <p:cNvSpPr/>
          <p:nvPr/>
        </p:nvSpPr>
        <p:spPr>
          <a:xfrm>
            <a:off x="8610600" y="44196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FFC000"/>
                </a:solidFill>
              </a:rPr>
              <a:t>4</a:t>
            </a:r>
          </a:p>
        </p:txBody>
      </p:sp>
      <p:sp>
        <p:nvSpPr>
          <p:cNvPr id="22" name="TextBox 21"/>
          <p:cNvSpPr txBox="1"/>
          <p:nvPr/>
        </p:nvSpPr>
        <p:spPr>
          <a:xfrm>
            <a:off x="2057400" y="4038601"/>
            <a:ext cx="3622274" cy="954107"/>
          </a:xfrm>
          <a:prstGeom prst="rect">
            <a:avLst/>
          </a:prstGeom>
          <a:noFill/>
        </p:spPr>
        <p:txBody>
          <a:bodyPr wrap="none" rtlCol="0">
            <a:spAutoFit/>
          </a:bodyPr>
          <a:lstStyle/>
          <a:p>
            <a:r>
              <a:rPr lang="en-US" sz="2800" dirty="0"/>
              <a:t>4 instruction accesses +</a:t>
            </a:r>
          </a:p>
          <a:p>
            <a:r>
              <a:rPr lang="en-US" sz="2800" dirty="0"/>
              <a:t>3 data accesses</a:t>
            </a:r>
          </a:p>
        </p:txBody>
      </p:sp>
      <p:sp>
        <p:nvSpPr>
          <p:cNvPr id="26" name="Rectangle 25"/>
          <p:cNvSpPr/>
          <p:nvPr/>
        </p:nvSpPr>
        <p:spPr>
          <a:xfrm>
            <a:off x="2057400" y="5791200"/>
            <a:ext cx="8001000" cy="609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Memory performance is important</a:t>
            </a:r>
          </a:p>
        </p:txBody>
      </p:sp>
      <p:sp>
        <p:nvSpPr>
          <p:cNvPr id="27" name="Slide Number Placeholder 26"/>
          <p:cNvSpPr>
            <a:spLocks noGrp="1"/>
          </p:cNvSpPr>
          <p:nvPr>
            <p:ph type="sldNum" sz="quarter" idx="12"/>
          </p:nvPr>
        </p:nvSpPr>
        <p:spPr/>
        <p:txBody>
          <a:bodyPr/>
          <a:lstStyle/>
          <a:p>
            <a:fld id="{C57F1941-7121-4DD9-905F-76A0714B05EC}" type="slidenum">
              <a:rPr lang="en-US" smtClean="0"/>
              <a:pPr/>
              <a:t>38</a:t>
            </a:fld>
            <a:endParaRPr lang="en-US"/>
          </a:p>
        </p:txBody>
      </p:sp>
      <p:sp>
        <p:nvSpPr>
          <p:cNvPr id="30" name="Left-Right Arrow 29"/>
          <p:cNvSpPr/>
          <p:nvPr/>
        </p:nvSpPr>
        <p:spPr>
          <a:xfrm>
            <a:off x="4648200" y="2286000"/>
            <a:ext cx="2209800" cy="609600"/>
          </a:xfrm>
          <a:prstGeom prst="leftRightArrow">
            <a:avLst/>
          </a:prstGeom>
          <a:solidFill>
            <a:schemeClr val="bg1">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096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33333E-6 3.79278E-6 L -0.38334 3.79278E-6 " pathEditMode="relative" rAng="0" ptsTypes="AA">
                                      <p:cBhvr>
                                        <p:cTn id="6" dur="500" fill="hold"/>
                                        <p:tgtEl>
                                          <p:spTgt spid="24"/>
                                        </p:tgtEl>
                                        <p:attrNameLst>
                                          <p:attrName>ppt_x</p:attrName>
                                          <p:attrName>ppt_y</p:attrName>
                                        </p:attrNameLst>
                                      </p:cBhvr>
                                      <p:rCtr x="-192"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33333E-6 -3.70028E-7 L -0.62084 -3.70028E-7 " pathEditMode="relative" rAng="0" ptsTypes="AA">
                                      <p:cBhvr>
                                        <p:cTn id="10" dur="500" fill="hold"/>
                                        <p:tgtEl>
                                          <p:spTgt spid="25"/>
                                        </p:tgtEl>
                                        <p:attrNameLst>
                                          <p:attrName>ppt_x</p:attrName>
                                          <p:attrName>ppt_y</p:attrName>
                                        </p:attrNameLst>
                                      </p:cBhvr>
                                      <p:rCtr x="-310" y="0"/>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2" grpId="0"/>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Factors that Affect Choice of Memory</a:t>
            </a:r>
          </a:p>
        </p:txBody>
      </p:sp>
      <p:sp>
        <p:nvSpPr>
          <p:cNvPr id="3" name="Content Placeholder 2"/>
          <p:cNvSpPr>
            <a:spLocks noGrp="1"/>
          </p:cNvSpPr>
          <p:nvPr>
            <p:ph idx="1"/>
          </p:nvPr>
        </p:nvSpPr>
        <p:spPr>
          <a:xfrm>
            <a:off x="1981200" y="1600201"/>
            <a:ext cx="8382000" cy="4525963"/>
          </a:xfrm>
        </p:spPr>
        <p:txBody>
          <a:bodyPr>
            <a:normAutofit/>
          </a:bodyPr>
          <a:lstStyle/>
          <a:p>
            <a:pPr marL="514350" indent="-514350">
              <a:buFont typeface="+mj-lt"/>
              <a:buAutoNum type="arabicPeriod"/>
            </a:pPr>
            <a:r>
              <a:rPr lang="en-US" dirty="0"/>
              <a:t>Speed</a:t>
            </a:r>
          </a:p>
          <a:p>
            <a:pPr lvl="1"/>
            <a:r>
              <a:rPr lang="en-US" dirty="0"/>
              <a:t>Should be reasonably fast compared to processor</a:t>
            </a:r>
          </a:p>
          <a:p>
            <a:pPr lvl="1"/>
            <a:endParaRPr lang="en-US" dirty="0"/>
          </a:p>
          <a:p>
            <a:pPr marL="514350" indent="-514350">
              <a:buFont typeface="+mj-lt"/>
              <a:buAutoNum type="arabicPeriod"/>
            </a:pPr>
            <a:r>
              <a:rPr lang="en-US" dirty="0"/>
              <a:t>Capacity</a:t>
            </a:r>
          </a:p>
          <a:p>
            <a:pPr lvl="1"/>
            <a:r>
              <a:rPr lang="en-US" dirty="0"/>
              <a:t>Should be large enough to fit programs and data</a:t>
            </a:r>
          </a:p>
          <a:p>
            <a:pPr lvl="1"/>
            <a:endParaRPr lang="en-US" dirty="0"/>
          </a:p>
          <a:p>
            <a:pPr marL="514350" indent="-514350">
              <a:buFont typeface="+mj-lt"/>
              <a:buAutoNum type="arabicPeriod"/>
            </a:pPr>
            <a:r>
              <a:rPr lang="en-US" dirty="0"/>
              <a:t>Cost</a:t>
            </a:r>
          </a:p>
          <a:p>
            <a:pPr lvl="1"/>
            <a:r>
              <a:rPr lang="en-US" dirty="0"/>
              <a:t>Should be cheap</a:t>
            </a:r>
          </a:p>
        </p:txBody>
      </p:sp>
      <p:sp>
        <p:nvSpPr>
          <p:cNvPr id="4" name="Slide Number Placeholder 3"/>
          <p:cNvSpPr>
            <a:spLocks noGrp="1"/>
          </p:cNvSpPr>
          <p:nvPr>
            <p:ph type="sldNum" sz="quarter" idx="12"/>
          </p:nvPr>
        </p:nvSpPr>
        <p:spPr/>
        <p:txBody>
          <a:bodyPr/>
          <a:lstStyle/>
          <a:p>
            <a:fld id="{C57F1941-7121-4DD9-905F-76A0714B05EC}" type="slidenum">
              <a:rPr lang="en-US" smtClean="0"/>
              <a:pPr/>
              <a:t>39</a:t>
            </a:fld>
            <a:endParaRPr lang="en-US"/>
          </a:p>
        </p:txBody>
      </p:sp>
    </p:spTree>
    <p:extLst>
      <p:ext uri="{BB962C8B-B14F-4D97-AF65-F5344CB8AC3E}">
        <p14:creationId xmlns:p14="http://schemas.microsoft.com/office/powerpoint/2010/main" val="303369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1664" y="3501008"/>
            <a:ext cx="2520280" cy="1656184"/>
          </a:xfrm>
          <a:prstGeom prst="rect">
            <a:avLst/>
          </a:prstGeom>
          <a:solidFill>
            <a:srgbClr val="00206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Storage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Thing</a:t>
            </a:r>
            <a:endParaRPr kumimoji="0" lang="en-CA" sz="2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Rectangle 4"/>
          <p:cNvSpPr/>
          <p:nvPr/>
        </p:nvSpPr>
        <p:spPr>
          <a:xfrm>
            <a:off x="6600056" y="3501008"/>
            <a:ext cx="2520280" cy="1656184"/>
          </a:xfrm>
          <a:prstGeom prst="rect">
            <a:avLst/>
          </a:prstGeom>
          <a:solidFill>
            <a:srgbClr val="00206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Arithmetic Thing</a:t>
            </a:r>
            <a:endParaRPr kumimoji="0" lang="en-CA" sz="2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Rounded Rectangle 5"/>
          <p:cNvSpPr/>
          <p:nvPr/>
        </p:nvSpPr>
        <p:spPr>
          <a:xfrm>
            <a:off x="4799856" y="1772816"/>
            <a:ext cx="2520280" cy="1296144"/>
          </a:xfrm>
          <a:prstGeom prst="roundRect">
            <a:avLst/>
          </a:prstGeom>
          <a:solidFill>
            <a:srgbClr val="00206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Controller Thing</a:t>
            </a:r>
            <a:endParaRPr kumimoji="0" lang="en-CA" sz="2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Left-Right-Up Arrow 6"/>
          <p:cNvSpPr/>
          <p:nvPr/>
        </p:nvSpPr>
        <p:spPr>
          <a:xfrm>
            <a:off x="5663952" y="3140968"/>
            <a:ext cx="864096" cy="792088"/>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12" name="L-Shape 11"/>
          <p:cNvSpPr/>
          <p:nvPr/>
        </p:nvSpPr>
        <p:spPr>
          <a:xfrm rot="18625315">
            <a:off x="8508268" y="4103157"/>
            <a:ext cx="1368152" cy="648072"/>
          </a:xfrm>
          <a:prstGeom prst="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3" name="Rounded Rectangular Callout 12"/>
          <p:cNvSpPr/>
          <p:nvPr/>
        </p:nvSpPr>
        <p:spPr>
          <a:xfrm>
            <a:off x="767408" y="2420888"/>
            <a:ext cx="2448272" cy="946914"/>
          </a:xfrm>
          <a:prstGeom prst="wedgeRoundRectCallout">
            <a:avLst>
              <a:gd name="adj1" fmla="val 56019"/>
              <a:gd name="adj2" fmla="val 1052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A157A">
                    <a:lumMod val="75000"/>
                  </a:srgbClr>
                </a:solidFill>
                <a:effectLst/>
                <a:uLnTx/>
                <a:uFillTx/>
                <a:latin typeface="Corbel"/>
                <a:ea typeface="+mn-ea"/>
                <a:cs typeface="+mn-cs"/>
              </a:rPr>
              <a:t>Next</a:t>
            </a:r>
          </a:p>
        </p:txBody>
      </p:sp>
    </p:spTree>
    <p:extLst>
      <p:ext uri="{BB962C8B-B14F-4D97-AF65-F5344CB8AC3E}">
        <p14:creationId xmlns:p14="http://schemas.microsoft.com/office/powerpoint/2010/main" val="806841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DRAM?</a:t>
            </a:r>
          </a:p>
        </p:txBody>
      </p:sp>
      <p:cxnSp>
        <p:nvCxnSpPr>
          <p:cNvPr id="7" name="Straight Arrow Connector 6"/>
          <p:cNvCxnSpPr/>
          <p:nvPr/>
        </p:nvCxnSpPr>
        <p:spPr>
          <a:xfrm rot="5400000" flipH="1" flipV="1">
            <a:off x="1142206" y="3743186"/>
            <a:ext cx="4114800" cy="158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0400" y="5801380"/>
            <a:ext cx="6400800" cy="158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79593" y="5968425"/>
            <a:ext cx="2534220" cy="523220"/>
          </a:xfrm>
          <a:prstGeom prst="rect">
            <a:avLst/>
          </a:prstGeom>
          <a:noFill/>
        </p:spPr>
        <p:txBody>
          <a:bodyPr wrap="none" rtlCol="0">
            <a:spAutoFit/>
          </a:bodyPr>
          <a:lstStyle/>
          <a:p>
            <a:pPr algn="ctr"/>
            <a:r>
              <a:rPr lang="en-US" sz="2800" b="1" dirty="0"/>
              <a:t>Access Latency</a:t>
            </a:r>
          </a:p>
        </p:txBody>
      </p:sp>
      <p:sp>
        <p:nvSpPr>
          <p:cNvPr id="12" name="TextBox 11"/>
          <p:cNvSpPr txBox="1"/>
          <p:nvPr/>
        </p:nvSpPr>
        <p:spPr>
          <a:xfrm rot="16200000">
            <a:off x="2086908" y="3410598"/>
            <a:ext cx="982962" cy="584775"/>
          </a:xfrm>
          <a:prstGeom prst="rect">
            <a:avLst/>
          </a:prstGeom>
          <a:noFill/>
        </p:spPr>
        <p:txBody>
          <a:bodyPr wrap="none" rtlCol="0">
            <a:spAutoFit/>
          </a:bodyPr>
          <a:lstStyle/>
          <a:p>
            <a:pPr algn="ctr"/>
            <a:r>
              <a:rPr lang="en-US" sz="3200" b="1" dirty="0"/>
              <a:t>Cost</a:t>
            </a:r>
            <a:endParaRPr lang="en-US" sz="2800" dirty="0"/>
          </a:p>
        </p:txBody>
      </p:sp>
      <p:grpSp>
        <p:nvGrpSpPr>
          <p:cNvPr id="29" name="Group 28"/>
          <p:cNvGrpSpPr/>
          <p:nvPr/>
        </p:nvGrpSpPr>
        <p:grpSpPr>
          <a:xfrm>
            <a:off x="4129904" y="1828800"/>
            <a:ext cx="5395097" cy="3614410"/>
            <a:chOff x="2362200" y="1828800"/>
            <a:chExt cx="5395097" cy="3614410"/>
          </a:xfrm>
        </p:grpSpPr>
        <p:sp>
          <p:nvSpPr>
            <p:cNvPr id="16" name="Freeform 15"/>
            <p:cNvSpPr/>
            <p:nvPr/>
          </p:nvSpPr>
          <p:spPr>
            <a:xfrm>
              <a:off x="2438400" y="1848240"/>
              <a:ext cx="5250493" cy="3518770"/>
            </a:xfrm>
            <a:custGeom>
              <a:avLst/>
              <a:gdLst>
                <a:gd name="connsiteX0" fmla="*/ 0 w 5110619"/>
                <a:gd name="connsiteY0" fmla="*/ 0 h 3407080"/>
                <a:gd name="connsiteX1" fmla="*/ 1277655 w 5110619"/>
                <a:gd name="connsiteY1" fmla="*/ 2655518 h 3407080"/>
                <a:gd name="connsiteX2" fmla="*/ 5110619 w 5110619"/>
                <a:gd name="connsiteY2" fmla="*/ 3407080 h 3407080"/>
              </a:gdLst>
              <a:ahLst/>
              <a:cxnLst>
                <a:cxn ang="0">
                  <a:pos x="connsiteX0" y="connsiteY0"/>
                </a:cxn>
                <a:cxn ang="0">
                  <a:pos x="connsiteX1" y="connsiteY1"/>
                </a:cxn>
                <a:cxn ang="0">
                  <a:pos x="connsiteX2" y="connsiteY2"/>
                </a:cxn>
              </a:cxnLst>
              <a:rect l="l" t="t" r="r" b="b"/>
              <a:pathLst>
                <a:path w="5110619" h="3407080">
                  <a:moveTo>
                    <a:pt x="0" y="0"/>
                  </a:moveTo>
                  <a:cubicBezTo>
                    <a:pt x="212942" y="1043835"/>
                    <a:pt x="425885" y="2087671"/>
                    <a:pt x="1277655" y="2655518"/>
                  </a:cubicBezTo>
                  <a:cubicBezTo>
                    <a:pt x="2129425" y="3223365"/>
                    <a:pt x="4440477" y="3365327"/>
                    <a:pt x="5110619" y="340708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7604897" y="529081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p:cNvSpPr/>
            <p:nvPr/>
          </p:nvSpPr>
          <p:spPr>
            <a:xfrm>
              <a:off x="6251045" y="5175988"/>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p:cNvSpPr/>
            <p:nvPr/>
          </p:nvSpPr>
          <p:spPr>
            <a:xfrm>
              <a:off x="3352800" y="4228578"/>
              <a:ext cx="152400" cy="152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Oval 19"/>
            <p:cNvSpPr/>
            <p:nvPr/>
          </p:nvSpPr>
          <p:spPr>
            <a:xfrm>
              <a:off x="2641948" y="28956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p:cNvSpPr/>
            <p:nvPr/>
          </p:nvSpPr>
          <p:spPr>
            <a:xfrm>
              <a:off x="2362200" y="18288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2" name="TextBox 21"/>
          <p:cNvSpPr txBox="1"/>
          <p:nvPr/>
        </p:nvSpPr>
        <p:spPr>
          <a:xfrm>
            <a:off x="3429000" y="1295400"/>
            <a:ext cx="1566454" cy="523220"/>
          </a:xfrm>
          <a:prstGeom prst="rect">
            <a:avLst/>
          </a:prstGeom>
          <a:noFill/>
        </p:spPr>
        <p:txBody>
          <a:bodyPr wrap="none" rtlCol="0">
            <a:spAutoFit/>
          </a:bodyPr>
          <a:lstStyle/>
          <a:p>
            <a:r>
              <a:rPr lang="en-US" sz="2800" dirty="0"/>
              <a:t>Flip-flops</a:t>
            </a:r>
          </a:p>
        </p:txBody>
      </p:sp>
      <p:sp>
        <p:nvSpPr>
          <p:cNvPr id="23" name="TextBox 22"/>
          <p:cNvSpPr txBox="1"/>
          <p:nvPr/>
        </p:nvSpPr>
        <p:spPr>
          <a:xfrm>
            <a:off x="3281892" y="2710190"/>
            <a:ext cx="1119217" cy="523220"/>
          </a:xfrm>
          <a:prstGeom prst="rect">
            <a:avLst/>
          </a:prstGeom>
          <a:noFill/>
        </p:spPr>
        <p:txBody>
          <a:bodyPr wrap="none" rtlCol="0">
            <a:spAutoFit/>
          </a:bodyPr>
          <a:lstStyle/>
          <a:p>
            <a:r>
              <a:rPr lang="en-US" sz="2800" dirty="0"/>
              <a:t>SRAM</a:t>
            </a:r>
          </a:p>
        </p:txBody>
      </p:sp>
      <p:sp>
        <p:nvSpPr>
          <p:cNvPr id="24" name="TextBox 23"/>
          <p:cNvSpPr txBox="1"/>
          <p:nvPr/>
        </p:nvSpPr>
        <p:spPr>
          <a:xfrm>
            <a:off x="5257801" y="3733800"/>
            <a:ext cx="1189749" cy="523220"/>
          </a:xfrm>
          <a:prstGeom prst="rect">
            <a:avLst/>
          </a:prstGeom>
          <a:noFill/>
        </p:spPr>
        <p:txBody>
          <a:bodyPr wrap="none" rtlCol="0">
            <a:spAutoFit/>
          </a:bodyPr>
          <a:lstStyle/>
          <a:p>
            <a:r>
              <a:rPr lang="en-US" sz="2800" b="1" dirty="0"/>
              <a:t>DRAM</a:t>
            </a:r>
          </a:p>
        </p:txBody>
      </p:sp>
      <p:sp>
        <p:nvSpPr>
          <p:cNvPr id="25" name="TextBox 24"/>
          <p:cNvSpPr txBox="1"/>
          <p:nvPr/>
        </p:nvSpPr>
        <p:spPr>
          <a:xfrm>
            <a:off x="7072174" y="5191780"/>
            <a:ext cx="962123" cy="523220"/>
          </a:xfrm>
          <a:prstGeom prst="rect">
            <a:avLst/>
          </a:prstGeom>
          <a:noFill/>
        </p:spPr>
        <p:txBody>
          <a:bodyPr wrap="none" rtlCol="0">
            <a:spAutoFit/>
          </a:bodyPr>
          <a:lstStyle/>
          <a:p>
            <a:pPr algn="ctr"/>
            <a:r>
              <a:rPr lang="en-US" sz="2800" dirty="0"/>
              <a:t>Flash</a:t>
            </a:r>
          </a:p>
        </p:txBody>
      </p:sp>
      <p:sp>
        <p:nvSpPr>
          <p:cNvPr id="26" name="TextBox 25"/>
          <p:cNvSpPr txBox="1"/>
          <p:nvPr/>
        </p:nvSpPr>
        <p:spPr>
          <a:xfrm>
            <a:off x="9189996" y="4767590"/>
            <a:ext cx="829073" cy="523220"/>
          </a:xfrm>
          <a:prstGeom prst="rect">
            <a:avLst/>
          </a:prstGeom>
          <a:noFill/>
        </p:spPr>
        <p:txBody>
          <a:bodyPr wrap="none" rtlCol="0">
            <a:spAutoFit/>
          </a:bodyPr>
          <a:lstStyle/>
          <a:p>
            <a:r>
              <a:rPr lang="en-US" sz="2800" dirty="0"/>
              <a:t>Disk</a:t>
            </a:r>
          </a:p>
        </p:txBody>
      </p:sp>
      <p:cxnSp>
        <p:nvCxnSpPr>
          <p:cNvPr id="32" name="Straight Arrow Connector 31"/>
          <p:cNvCxnSpPr/>
          <p:nvPr/>
        </p:nvCxnSpPr>
        <p:spPr>
          <a:xfrm>
            <a:off x="6324600" y="4344988"/>
            <a:ext cx="1524000" cy="1588"/>
          </a:xfrm>
          <a:prstGeom prst="straightConnector1">
            <a:avLst/>
          </a:prstGeom>
          <a:ln w="28575">
            <a:solidFill>
              <a:schemeClr val="tx1">
                <a:lumMod val="90000"/>
                <a:lumOff val="1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05400" y="1371601"/>
            <a:ext cx="1295400" cy="830997"/>
          </a:xfrm>
          <a:prstGeom prst="rect">
            <a:avLst/>
          </a:prstGeom>
          <a:noFill/>
        </p:spPr>
        <p:txBody>
          <a:bodyPr wrap="square" rtlCol="0">
            <a:spAutoFit/>
          </a:bodyPr>
          <a:lstStyle/>
          <a:p>
            <a:pPr algn="ctr"/>
            <a:r>
              <a:rPr lang="en-US" sz="2400" dirty="0"/>
              <a:t>Higher Cost</a:t>
            </a:r>
          </a:p>
        </p:txBody>
      </p:sp>
      <p:cxnSp>
        <p:nvCxnSpPr>
          <p:cNvPr id="35" name="Straight Arrow Connector 34"/>
          <p:cNvCxnSpPr/>
          <p:nvPr/>
        </p:nvCxnSpPr>
        <p:spPr>
          <a:xfrm rot="5400000" flipH="1" flipV="1">
            <a:off x="5258594" y="2659797"/>
            <a:ext cx="1066800" cy="1588"/>
          </a:xfrm>
          <a:prstGeom prst="straightConnector1">
            <a:avLst/>
          </a:prstGeom>
          <a:ln w="28575">
            <a:solidFill>
              <a:schemeClr val="tx1">
                <a:lumMod val="90000"/>
                <a:lumOff val="1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48600" y="3893404"/>
            <a:ext cx="2438400" cy="830997"/>
          </a:xfrm>
          <a:prstGeom prst="rect">
            <a:avLst/>
          </a:prstGeom>
          <a:noFill/>
        </p:spPr>
        <p:txBody>
          <a:bodyPr wrap="square" rtlCol="0">
            <a:spAutoFit/>
          </a:bodyPr>
          <a:lstStyle/>
          <a:p>
            <a:r>
              <a:rPr lang="en-US" sz="2400" dirty="0"/>
              <a:t>Higher access latency</a:t>
            </a:r>
          </a:p>
        </p:txBody>
      </p:sp>
      <p:sp>
        <p:nvSpPr>
          <p:cNvPr id="28" name="Rounded Rectangular Callout 27"/>
          <p:cNvSpPr/>
          <p:nvPr/>
        </p:nvSpPr>
        <p:spPr>
          <a:xfrm>
            <a:off x="6629400" y="2438400"/>
            <a:ext cx="3581400" cy="1219200"/>
          </a:xfrm>
          <a:prstGeom prst="wedgeRoundRectCallout">
            <a:avLst>
              <a:gd name="adj1" fmla="val -68629"/>
              <a:gd name="adj2" fmla="val 62291"/>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Favorable point in the trade-off spectrum</a:t>
            </a:r>
          </a:p>
        </p:txBody>
      </p:sp>
      <p:sp>
        <p:nvSpPr>
          <p:cNvPr id="27" name="Slide Number Placeholder 26"/>
          <p:cNvSpPr>
            <a:spLocks noGrp="1"/>
          </p:cNvSpPr>
          <p:nvPr>
            <p:ph type="sldNum" sz="quarter" idx="12"/>
          </p:nvPr>
        </p:nvSpPr>
        <p:spPr/>
        <p:txBody>
          <a:bodyPr/>
          <a:lstStyle/>
          <a:p>
            <a:fld id="{C57F1941-7121-4DD9-905F-76A0714B05EC}" type="slidenum">
              <a:rPr lang="en-US" smtClean="0"/>
              <a:pPr/>
              <a:t>40</a:t>
            </a:fld>
            <a:endParaRPr lang="en-US"/>
          </a:p>
        </p:txBody>
      </p:sp>
    </p:spTree>
    <p:extLst>
      <p:ext uri="{BB962C8B-B14F-4D97-AF65-F5344CB8AC3E}">
        <p14:creationId xmlns:p14="http://schemas.microsoft.com/office/powerpoint/2010/main" val="15163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DRAM Fast Enough?</a:t>
            </a:r>
          </a:p>
        </p:txBody>
      </p:sp>
      <p:pic>
        <p:nvPicPr>
          <p:cNvPr id="4" name="Picture 3" descr="intel.jpg"/>
          <p:cNvPicPr>
            <a:picLocks noChangeAspect="1"/>
          </p:cNvPicPr>
          <p:nvPr/>
        </p:nvPicPr>
        <p:blipFill>
          <a:blip r:embed="rId3" cstate="print"/>
          <a:srcRect l="5366" t="4603" b="21334"/>
          <a:stretch>
            <a:fillRect/>
          </a:stretch>
        </p:blipFill>
        <p:spPr>
          <a:xfrm>
            <a:off x="2819401" y="1981201"/>
            <a:ext cx="1578269" cy="1441095"/>
          </a:xfrm>
          <a:prstGeom prst="rect">
            <a:avLst/>
          </a:prstGeom>
        </p:spPr>
      </p:pic>
      <p:pic>
        <p:nvPicPr>
          <p:cNvPr id="5" name="Picture 4" descr="Micron-DRAM.jpg"/>
          <p:cNvPicPr>
            <a:picLocks noChangeAspect="1"/>
          </p:cNvPicPr>
          <p:nvPr/>
        </p:nvPicPr>
        <p:blipFill>
          <a:blip r:embed="rId4" cstate="print"/>
          <a:stretch>
            <a:fillRect/>
          </a:stretch>
        </p:blipFill>
        <p:spPr>
          <a:xfrm>
            <a:off x="7135872" y="1952280"/>
            <a:ext cx="2949456" cy="1426464"/>
          </a:xfrm>
          <a:prstGeom prst="rect">
            <a:avLst/>
          </a:prstGeom>
        </p:spPr>
      </p:pic>
      <p:sp>
        <p:nvSpPr>
          <p:cNvPr id="6" name="TextBox 5"/>
          <p:cNvSpPr txBox="1"/>
          <p:nvPr/>
        </p:nvSpPr>
        <p:spPr>
          <a:xfrm>
            <a:off x="2797523" y="1391550"/>
            <a:ext cx="1638590" cy="523220"/>
          </a:xfrm>
          <a:prstGeom prst="rect">
            <a:avLst/>
          </a:prstGeom>
          <a:noFill/>
        </p:spPr>
        <p:txBody>
          <a:bodyPr wrap="none" rtlCol="0">
            <a:spAutoFit/>
          </a:bodyPr>
          <a:lstStyle/>
          <a:p>
            <a:pPr algn="ctr"/>
            <a:r>
              <a:rPr lang="en-US" sz="2800" dirty="0"/>
              <a:t>Processor</a:t>
            </a:r>
          </a:p>
        </p:txBody>
      </p:sp>
      <p:sp>
        <p:nvSpPr>
          <p:cNvPr id="7" name="TextBox 6"/>
          <p:cNvSpPr txBox="1"/>
          <p:nvPr/>
        </p:nvSpPr>
        <p:spPr>
          <a:xfrm>
            <a:off x="6783032" y="1391550"/>
            <a:ext cx="2994731" cy="523220"/>
          </a:xfrm>
          <a:prstGeom prst="rect">
            <a:avLst/>
          </a:prstGeom>
          <a:noFill/>
        </p:spPr>
        <p:txBody>
          <a:bodyPr wrap="none" rtlCol="0">
            <a:spAutoFit/>
          </a:bodyPr>
          <a:lstStyle/>
          <a:p>
            <a:pPr algn="ctr"/>
            <a:r>
              <a:rPr lang="en-US" sz="2800" dirty="0"/>
              <a:t>Commodity DRAM</a:t>
            </a:r>
          </a:p>
        </p:txBody>
      </p:sp>
      <p:sp>
        <p:nvSpPr>
          <p:cNvPr id="10" name="Rectangle 9"/>
          <p:cNvSpPr/>
          <p:nvPr/>
        </p:nvSpPr>
        <p:spPr>
          <a:xfrm>
            <a:off x="7086600" y="4191000"/>
            <a:ext cx="23622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Request</a:t>
            </a:r>
          </a:p>
        </p:txBody>
      </p:sp>
      <p:sp>
        <p:nvSpPr>
          <p:cNvPr id="11" name="TextBox 10"/>
          <p:cNvSpPr txBox="1"/>
          <p:nvPr/>
        </p:nvSpPr>
        <p:spPr>
          <a:xfrm>
            <a:off x="1981201" y="3429000"/>
            <a:ext cx="4225259" cy="523220"/>
          </a:xfrm>
          <a:prstGeom prst="rect">
            <a:avLst/>
          </a:prstGeom>
          <a:noFill/>
        </p:spPr>
        <p:txBody>
          <a:bodyPr wrap="none" rtlCol="0">
            <a:spAutoFit/>
          </a:bodyPr>
          <a:lstStyle/>
          <a:p>
            <a:r>
              <a:rPr lang="en-US" sz="2800" dirty="0"/>
              <a:t>3 GHz, 2 Instructions / cycle</a:t>
            </a:r>
          </a:p>
        </p:txBody>
      </p:sp>
      <p:sp>
        <p:nvSpPr>
          <p:cNvPr id="12" name="Rectangle 11"/>
          <p:cNvSpPr/>
          <p:nvPr/>
        </p:nvSpPr>
        <p:spPr>
          <a:xfrm>
            <a:off x="2438400" y="4191000"/>
            <a:ext cx="28956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300 Instructions</a:t>
            </a:r>
          </a:p>
        </p:txBody>
      </p:sp>
      <p:sp>
        <p:nvSpPr>
          <p:cNvPr id="13" name="Rectangle 12"/>
          <p:cNvSpPr/>
          <p:nvPr/>
        </p:nvSpPr>
        <p:spPr>
          <a:xfrm>
            <a:off x="2438400" y="4658380"/>
            <a:ext cx="28956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300 Instructions</a:t>
            </a:r>
          </a:p>
        </p:txBody>
      </p:sp>
      <p:sp>
        <p:nvSpPr>
          <p:cNvPr id="14" name="Rectangle 13"/>
          <p:cNvSpPr/>
          <p:nvPr/>
        </p:nvSpPr>
        <p:spPr>
          <a:xfrm>
            <a:off x="2438400" y="5115580"/>
            <a:ext cx="28956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300 Instructions</a:t>
            </a:r>
          </a:p>
        </p:txBody>
      </p:sp>
      <p:sp>
        <p:nvSpPr>
          <p:cNvPr id="15" name="Rectangle 14"/>
          <p:cNvSpPr/>
          <p:nvPr/>
        </p:nvSpPr>
        <p:spPr>
          <a:xfrm>
            <a:off x="2438400" y="5572780"/>
            <a:ext cx="28956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300 Instructions</a:t>
            </a:r>
          </a:p>
        </p:txBody>
      </p:sp>
      <p:sp>
        <p:nvSpPr>
          <p:cNvPr id="16" name="TextBox 15"/>
          <p:cNvSpPr txBox="1"/>
          <p:nvPr/>
        </p:nvSpPr>
        <p:spPr>
          <a:xfrm>
            <a:off x="2055514" y="6106180"/>
            <a:ext cx="3579826" cy="523220"/>
          </a:xfrm>
          <a:prstGeom prst="rect">
            <a:avLst/>
          </a:prstGeom>
          <a:noFill/>
        </p:spPr>
        <p:txBody>
          <a:bodyPr wrap="none" rtlCol="0">
            <a:spAutoFit/>
          </a:bodyPr>
          <a:lstStyle/>
          <a:p>
            <a:pPr algn="ctr"/>
            <a:r>
              <a:rPr lang="en-US" sz="2800" dirty="0"/>
              <a:t>Independent programs</a:t>
            </a:r>
          </a:p>
        </p:txBody>
      </p:sp>
      <p:sp>
        <p:nvSpPr>
          <p:cNvPr id="17" name="Rectangle 16"/>
          <p:cNvSpPr/>
          <p:nvPr/>
        </p:nvSpPr>
        <p:spPr>
          <a:xfrm>
            <a:off x="7086600" y="4648200"/>
            <a:ext cx="23622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Request</a:t>
            </a:r>
          </a:p>
        </p:txBody>
      </p:sp>
      <p:sp>
        <p:nvSpPr>
          <p:cNvPr id="18" name="Rectangle 17"/>
          <p:cNvSpPr/>
          <p:nvPr/>
        </p:nvSpPr>
        <p:spPr>
          <a:xfrm>
            <a:off x="7086600" y="5105400"/>
            <a:ext cx="23622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Request</a:t>
            </a:r>
          </a:p>
        </p:txBody>
      </p:sp>
      <p:sp>
        <p:nvSpPr>
          <p:cNvPr id="19" name="Rectangle 18"/>
          <p:cNvSpPr/>
          <p:nvPr/>
        </p:nvSpPr>
        <p:spPr>
          <a:xfrm>
            <a:off x="7086600" y="5562600"/>
            <a:ext cx="23622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Request</a:t>
            </a:r>
          </a:p>
        </p:txBody>
      </p:sp>
      <p:sp>
        <p:nvSpPr>
          <p:cNvPr id="21" name="TextBox 20"/>
          <p:cNvSpPr txBox="1"/>
          <p:nvPr/>
        </p:nvSpPr>
        <p:spPr>
          <a:xfrm>
            <a:off x="6821163" y="6096000"/>
            <a:ext cx="3009158" cy="523220"/>
          </a:xfrm>
          <a:prstGeom prst="rect">
            <a:avLst/>
          </a:prstGeom>
          <a:noFill/>
        </p:spPr>
        <p:txBody>
          <a:bodyPr wrap="none" rtlCol="0">
            <a:spAutoFit/>
          </a:bodyPr>
          <a:lstStyle/>
          <a:p>
            <a:pPr algn="ctr"/>
            <a:r>
              <a:rPr lang="en-US" sz="2800" b="1" dirty="0"/>
              <a:t>Served in parallel?</a:t>
            </a:r>
          </a:p>
        </p:txBody>
      </p:sp>
      <p:grpSp>
        <p:nvGrpSpPr>
          <p:cNvPr id="26" name="Group 25"/>
          <p:cNvGrpSpPr/>
          <p:nvPr/>
        </p:nvGrpSpPr>
        <p:grpSpPr>
          <a:xfrm>
            <a:off x="2743200" y="1981200"/>
            <a:ext cx="1676400" cy="1219200"/>
            <a:chOff x="1219200" y="1981200"/>
            <a:chExt cx="1676400" cy="1219200"/>
          </a:xfrm>
        </p:grpSpPr>
        <p:sp>
          <p:nvSpPr>
            <p:cNvPr id="20" name="Rectangle 19"/>
            <p:cNvSpPr/>
            <p:nvPr/>
          </p:nvSpPr>
          <p:spPr>
            <a:xfrm>
              <a:off x="1219200" y="1981200"/>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a:t>
              </a:r>
            </a:p>
          </p:txBody>
        </p:sp>
        <p:sp>
          <p:nvSpPr>
            <p:cNvPr id="23" name="Rectangle 22"/>
            <p:cNvSpPr/>
            <p:nvPr/>
          </p:nvSpPr>
          <p:spPr>
            <a:xfrm>
              <a:off x="2133600" y="1981200"/>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a:t>
              </a:r>
            </a:p>
          </p:txBody>
        </p:sp>
        <p:sp>
          <p:nvSpPr>
            <p:cNvPr id="24" name="Rectangle 23"/>
            <p:cNvSpPr/>
            <p:nvPr/>
          </p:nvSpPr>
          <p:spPr>
            <a:xfrm>
              <a:off x="1219200" y="2667000"/>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a:t>
              </a:r>
            </a:p>
          </p:txBody>
        </p:sp>
        <p:sp>
          <p:nvSpPr>
            <p:cNvPr id="25" name="Rectangle 24"/>
            <p:cNvSpPr/>
            <p:nvPr/>
          </p:nvSpPr>
          <p:spPr>
            <a:xfrm>
              <a:off x="2133600" y="2667000"/>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a:t>
              </a:r>
            </a:p>
          </p:txBody>
        </p:sp>
      </p:grpSp>
      <p:sp>
        <p:nvSpPr>
          <p:cNvPr id="27" name="Slide Number Placeholder 26"/>
          <p:cNvSpPr>
            <a:spLocks noGrp="1"/>
          </p:cNvSpPr>
          <p:nvPr>
            <p:ph type="sldNum" sz="quarter" idx="12"/>
          </p:nvPr>
        </p:nvSpPr>
        <p:spPr/>
        <p:txBody>
          <a:bodyPr/>
          <a:lstStyle/>
          <a:p>
            <a:fld id="{C57F1941-7121-4DD9-905F-76A0714B05EC}" type="slidenum">
              <a:rPr lang="en-US" smtClean="0"/>
              <a:pPr/>
              <a:t>41</a:t>
            </a:fld>
            <a:endParaRPr lang="en-US"/>
          </a:p>
        </p:txBody>
      </p:sp>
      <p:sp>
        <p:nvSpPr>
          <p:cNvPr id="28" name="Left-Right Arrow 27"/>
          <p:cNvSpPr/>
          <p:nvPr/>
        </p:nvSpPr>
        <p:spPr>
          <a:xfrm>
            <a:off x="4648200" y="2286000"/>
            <a:ext cx="2209800" cy="609600"/>
          </a:xfrm>
          <a:prstGeom prst="leftRightArrow">
            <a:avLst/>
          </a:prstGeom>
          <a:solidFill>
            <a:schemeClr val="bg1">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Oval 28"/>
          <p:cNvSpPr/>
          <p:nvPr/>
        </p:nvSpPr>
        <p:spPr>
          <a:xfrm>
            <a:off x="4648200" y="2590800"/>
            <a:ext cx="2377440" cy="609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Latency</a:t>
            </a:r>
          </a:p>
        </p:txBody>
      </p:sp>
      <p:sp>
        <p:nvSpPr>
          <p:cNvPr id="30" name="Oval 29"/>
          <p:cNvSpPr/>
          <p:nvPr/>
        </p:nvSpPr>
        <p:spPr>
          <a:xfrm>
            <a:off x="4572000" y="4114801"/>
            <a:ext cx="2514600" cy="6447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Parallelism</a:t>
            </a:r>
          </a:p>
        </p:txBody>
      </p:sp>
      <p:sp>
        <p:nvSpPr>
          <p:cNvPr id="32" name="TextBox 31"/>
          <p:cNvSpPr txBox="1"/>
          <p:nvPr/>
        </p:nvSpPr>
        <p:spPr>
          <a:xfrm>
            <a:off x="7772401" y="3505200"/>
            <a:ext cx="880369" cy="523220"/>
          </a:xfrm>
          <a:prstGeom prst="rect">
            <a:avLst/>
          </a:prstGeom>
          <a:noFill/>
        </p:spPr>
        <p:txBody>
          <a:bodyPr wrap="none" rtlCol="0">
            <a:spAutoFit/>
          </a:bodyPr>
          <a:lstStyle/>
          <a:p>
            <a:r>
              <a:rPr lang="en-US" sz="2800" dirty="0"/>
              <a:t>50ns</a:t>
            </a:r>
          </a:p>
        </p:txBody>
      </p:sp>
    </p:spTree>
    <p:extLst>
      <p:ext uri="{BB962C8B-B14F-4D97-AF65-F5344CB8AC3E}">
        <p14:creationId xmlns:p14="http://schemas.microsoft.com/office/powerpoint/2010/main" val="14236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mph" presetSubtype="0" nodeType="clickEffect">
                                  <p:stCondLst>
                                    <p:cond delay="0"/>
                                  </p:stCondLst>
                                  <p:childTnLst>
                                    <p:set>
                                      <p:cBhvr rctx="PPT">
                                        <p:cTn id="57" dur="indefinite"/>
                                        <p:tgtEl>
                                          <p:spTgt spid="4"/>
                                        </p:tgtEl>
                                        <p:attrNameLst>
                                          <p:attrName>style.opacity</p:attrName>
                                        </p:attrNameLst>
                                      </p:cBhvr>
                                      <p:to>
                                        <p:strVal val="0.25"/>
                                      </p:to>
                                    </p:set>
                                    <p:animEffect filter="image" prLst="opacity: 0.25">
                                      <p:cBhvr rctx="IE">
                                        <p:cTn id="58" dur="indefinite"/>
                                        <p:tgtEl>
                                          <p:spTgt spid="4"/>
                                        </p:tgtEl>
                                      </p:cBhvr>
                                    </p:animEffect>
                                  </p:childTnLst>
                                </p:cTn>
                              </p:par>
                              <p:par>
                                <p:cTn id="59" presetID="9" presetClass="emph" presetSubtype="0" grpId="0" nodeType="withEffect">
                                  <p:stCondLst>
                                    <p:cond delay="0"/>
                                  </p:stCondLst>
                                  <p:childTnLst>
                                    <p:set>
                                      <p:cBhvr rctx="PPT">
                                        <p:cTn id="60" dur="indefinite"/>
                                        <p:tgtEl>
                                          <p:spTgt spid="6"/>
                                        </p:tgtEl>
                                        <p:attrNameLst>
                                          <p:attrName>style.opacity</p:attrName>
                                        </p:attrNameLst>
                                      </p:cBhvr>
                                      <p:to>
                                        <p:strVal val="0.25"/>
                                      </p:to>
                                    </p:set>
                                    <p:animEffect filter="image" prLst="opacity: 0.25">
                                      <p:cBhvr rctx="IE">
                                        <p:cTn id="61" dur="indefinite"/>
                                        <p:tgtEl>
                                          <p:spTgt spid="6"/>
                                        </p:tgtEl>
                                      </p:cBhvr>
                                    </p:animEffect>
                                  </p:childTnLst>
                                </p:cTn>
                              </p:par>
                              <p:par>
                                <p:cTn id="62" presetID="9" presetClass="emph" presetSubtype="0" grpId="0" nodeType="withEffect">
                                  <p:stCondLst>
                                    <p:cond delay="0"/>
                                  </p:stCondLst>
                                  <p:childTnLst>
                                    <p:set>
                                      <p:cBhvr rctx="PPT">
                                        <p:cTn id="63" dur="indefinite"/>
                                        <p:tgtEl>
                                          <p:spTgt spid="7"/>
                                        </p:tgtEl>
                                        <p:attrNameLst>
                                          <p:attrName>style.opacity</p:attrName>
                                        </p:attrNameLst>
                                      </p:cBhvr>
                                      <p:to>
                                        <p:strVal val="0.25"/>
                                      </p:to>
                                    </p:set>
                                    <p:animEffect filter="image" prLst="opacity: 0.25">
                                      <p:cBhvr rctx="IE">
                                        <p:cTn id="64" dur="indefinite"/>
                                        <p:tgtEl>
                                          <p:spTgt spid="7"/>
                                        </p:tgtEl>
                                      </p:cBhvr>
                                    </p:animEffect>
                                  </p:childTnLst>
                                </p:cTn>
                              </p:par>
                              <p:par>
                                <p:cTn id="65" presetID="9" presetClass="emph" presetSubtype="0" grpId="1" nodeType="withEffect">
                                  <p:stCondLst>
                                    <p:cond delay="0"/>
                                  </p:stCondLst>
                                  <p:childTnLst>
                                    <p:set>
                                      <p:cBhvr rctx="PPT">
                                        <p:cTn id="66" dur="indefinite"/>
                                        <p:tgtEl>
                                          <p:spTgt spid="10"/>
                                        </p:tgtEl>
                                        <p:attrNameLst>
                                          <p:attrName>style.opacity</p:attrName>
                                        </p:attrNameLst>
                                      </p:cBhvr>
                                      <p:to>
                                        <p:strVal val="0.25"/>
                                      </p:to>
                                    </p:set>
                                    <p:animEffect filter="image" prLst="opacity: 0.25">
                                      <p:cBhvr rctx="IE">
                                        <p:cTn id="67" dur="indefinite"/>
                                        <p:tgtEl>
                                          <p:spTgt spid="10"/>
                                        </p:tgtEl>
                                      </p:cBhvr>
                                    </p:animEffect>
                                  </p:childTnLst>
                                </p:cTn>
                              </p:par>
                              <p:par>
                                <p:cTn id="68" presetID="9" presetClass="emph" presetSubtype="0" grpId="1" nodeType="withEffect">
                                  <p:stCondLst>
                                    <p:cond delay="0"/>
                                  </p:stCondLst>
                                  <p:childTnLst>
                                    <p:set>
                                      <p:cBhvr rctx="PPT">
                                        <p:cTn id="69" dur="indefinite"/>
                                        <p:tgtEl>
                                          <p:spTgt spid="11"/>
                                        </p:tgtEl>
                                        <p:attrNameLst>
                                          <p:attrName>style.opacity</p:attrName>
                                        </p:attrNameLst>
                                      </p:cBhvr>
                                      <p:to>
                                        <p:strVal val="0.25"/>
                                      </p:to>
                                    </p:set>
                                    <p:animEffect filter="image" prLst="opacity: 0.25">
                                      <p:cBhvr rctx="IE">
                                        <p:cTn id="70" dur="indefinite"/>
                                        <p:tgtEl>
                                          <p:spTgt spid="11"/>
                                        </p:tgtEl>
                                      </p:cBhvr>
                                    </p:animEffect>
                                  </p:childTnLst>
                                </p:cTn>
                              </p:par>
                              <p:par>
                                <p:cTn id="71" presetID="9" presetClass="emph" presetSubtype="0" grpId="1" nodeType="withEffect">
                                  <p:stCondLst>
                                    <p:cond delay="0"/>
                                  </p:stCondLst>
                                  <p:childTnLst>
                                    <p:set>
                                      <p:cBhvr rctx="PPT">
                                        <p:cTn id="72" dur="indefinite"/>
                                        <p:tgtEl>
                                          <p:spTgt spid="12"/>
                                        </p:tgtEl>
                                        <p:attrNameLst>
                                          <p:attrName>style.opacity</p:attrName>
                                        </p:attrNameLst>
                                      </p:cBhvr>
                                      <p:to>
                                        <p:strVal val="0.25"/>
                                      </p:to>
                                    </p:set>
                                    <p:animEffect filter="image" prLst="opacity: 0.25">
                                      <p:cBhvr rctx="IE">
                                        <p:cTn id="73" dur="indefinite"/>
                                        <p:tgtEl>
                                          <p:spTgt spid="12"/>
                                        </p:tgtEl>
                                      </p:cBhvr>
                                    </p:animEffect>
                                  </p:childTnLst>
                                </p:cTn>
                              </p:par>
                              <p:par>
                                <p:cTn id="74" presetID="9" presetClass="emph" presetSubtype="0" grpId="1" nodeType="withEffect">
                                  <p:stCondLst>
                                    <p:cond delay="0"/>
                                  </p:stCondLst>
                                  <p:childTnLst>
                                    <p:set>
                                      <p:cBhvr rctx="PPT">
                                        <p:cTn id="75" dur="indefinite"/>
                                        <p:tgtEl>
                                          <p:spTgt spid="13"/>
                                        </p:tgtEl>
                                        <p:attrNameLst>
                                          <p:attrName>style.opacity</p:attrName>
                                        </p:attrNameLst>
                                      </p:cBhvr>
                                      <p:to>
                                        <p:strVal val="0.25"/>
                                      </p:to>
                                    </p:set>
                                    <p:animEffect filter="image" prLst="opacity: 0.25">
                                      <p:cBhvr rctx="IE">
                                        <p:cTn id="76" dur="indefinite"/>
                                        <p:tgtEl>
                                          <p:spTgt spid="13"/>
                                        </p:tgtEl>
                                      </p:cBhvr>
                                    </p:animEffect>
                                  </p:childTnLst>
                                </p:cTn>
                              </p:par>
                              <p:par>
                                <p:cTn id="77" presetID="9" presetClass="emph" presetSubtype="0" grpId="1" nodeType="withEffect">
                                  <p:stCondLst>
                                    <p:cond delay="0"/>
                                  </p:stCondLst>
                                  <p:childTnLst>
                                    <p:set>
                                      <p:cBhvr rctx="PPT">
                                        <p:cTn id="78" dur="indefinite"/>
                                        <p:tgtEl>
                                          <p:spTgt spid="14"/>
                                        </p:tgtEl>
                                        <p:attrNameLst>
                                          <p:attrName>style.opacity</p:attrName>
                                        </p:attrNameLst>
                                      </p:cBhvr>
                                      <p:to>
                                        <p:strVal val="0.25"/>
                                      </p:to>
                                    </p:set>
                                    <p:animEffect filter="image" prLst="opacity: 0.25">
                                      <p:cBhvr rctx="IE">
                                        <p:cTn id="79" dur="indefinite"/>
                                        <p:tgtEl>
                                          <p:spTgt spid="14"/>
                                        </p:tgtEl>
                                      </p:cBhvr>
                                    </p:animEffect>
                                  </p:childTnLst>
                                </p:cTn>
                              </p:par>
                              <p:par>
                                <p:cTn id="80" presetID="9" presetClass="emph" presetSubtype="0" grpId="1" nodeType="withEffect">
                                  <p:stCondLst>
                                    <p:cond delay="0"/>
                                  </p:stCondLst>
                                  <p:childTnLst>
                                    <p:set>
                                      <p:cBhvr rctx="PPT">
                                        <p:cTn id="81" dur="indefinite"/>
                                        <p:tgtEl>
                                          <p:spTgt spid="15"/>
                                        </p:tgtEl>
                                        <p:attrNameLst>
                                          <p:attrName>style.opacity</p:attrName>
                                        </p:attrNameLst>
                                      </p:cBhvr>
                                      <p:to>
                                        <p:strVal val="0.25"/>
                                      </p:to>
                                    </p:set>
                                    <p:animEffect filter="image" prLst="opacity: 0.25">
                                      <p:cBhvr rctx="IE">
                                        <p:cTn id="82" dur="indefinite"/>
                                        <p:tgtEl>
                                          <p:spTgt spid="15"/>
                                        </p:tgtEl>
                                      </p:cBhvr>
                                    </p:animEffect>
                                  </p:childTnLst>
                                </p:cTn>
                              </p:par>
                              <p:par>
                                <p:cTn id="83" presetID="9" presetClass="emph" presetSubtype="0" grpId="1" nodeType="withEffect">
                                  <p:stCondLst>
                                    <p:cond delay="0"/>
                                  </p:stCondLst>
                                  <p:childTnLst>
                                    <p:set>
                                      <p:cBhvr rctx="PPT">
                                        <p:cTn id="84" dur="indefinite"/>
                                        <p:tgtEl>
                                          <p:spTgt spid="16"/>
                                        </p:tgtEl>
                                        <p:attrNameLst>
                                          <p:attrName>style.opacity</p:attrName>
                                        </p:attrNameLst>
                                      </p:cBhvr>
                                      <p:to>
                                        <p:strVal val="0.25"/>
                                      </p:to>
                                    </p:set>
                                    <p:animEffect filter="image" prLst="opacity: 0.25">
                                      <p:cBhvr rctx="IE">
                                        <p:cTn id="85" dur="indefinite"/>
                                        <p:tgtEl>
                                          <p:spTgt spid="16"/>
                                        </p:tgtEl>
                                      </p:cBhvr>
                                    </p:animEffect>
                                  </p:childTnLst>
                                </p:cTn>
                              </p:par>
                              <p:par>
                                <p:cTn id="86" presetID="9" presetClass="emph" presetSubtype="0" grpId="1" nodeType="withEffect">
                                  <p:stCondLst>
                                    <p:cond delay="0"/>
                                  </p:stCondLst>
                                  <p:childTnLst>
                                    <p:set>
                                      <p:cBhvr rctx="PPT">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cTn>
                              </p:par>
                              <p:par>
                                <p:cTn id="89" presetID="9" presetClass="emph" presetSubtype="0" grpId="1" nodeType="withEffect">
                                  <p:stCondLst>
                                    <p:cond delay="0"/>
                                  </p:stCondLst>
                                  <p:childTnLst>
                                    <p:set>
                                      <p:cBhvr rctx="PPT">
                                        <p:cTn id="90" dur="indefinite"/>
                                        <p:tgtEl>
                                          <p:spTgt spid="18"/>
                                        </p:tgtEl>
                                        <p:attrNameLst>
                                          <p:attrName>style.opacity</p:attrName>
                                        </p:attrNameLst>
                                      </p:cBhvr>
                                      <p:to>
                                        <p:strVal val="0.25"/>
                                      </p:to>
                                    </p:set>
                                    <p:animEffect filter="image" prLst="opacity: 0.25">
                                      <p:cBhvr rctx="IE">
                                        <p:cTn id="91" dur="indefinite"/>
                                        <p:tgtEl>
                                          <p:spTgt spid="18"/>
                                        </p:tgtEl>
                                      </p:cBhvr>
                                    </p:animEffect>
                                  </p:childTnLst>
                                </p:cTn>
                              </p:par>
                              <p:par>
                                <p:cTn id="92" presetID="9" presetClass="emph" presetSubtype="0" grpId="1" nodeType="withEffect">
                                  <p:stCondLst>
                                    <p:cond delay="0"/>
                                  </p:stCondLst>
                                  <p:childTnLst>
                                    <p:set>
                                      <p:cBhvr rctx="PPT">
                                        <p:cTn id="93" dur="indefinite"/>
                                        <p:tgtEl>
                                          <p:spTgt spid="19"/>
                                        </p:tgtEl>
                                        <p:attrNameLst>
                                          <p:attrName>style.opacity</p:attrName>
                                        </p:attrNameLst>
                                      </p:cBhvr>
                                      <p:to>
                                        <p:strVal val="0.25"/>
                                      </p:to>
                                    </p:set>
                                    <p:animEffect filter="image" prLst="opacity: 0.25">
                                      <p:cBhvr rctx="IE">
                                        <p:cTn id="94" dur="indefinite"/>
                                        <p:tgtEl>
                                          <p:spTgt spid="19"/>
                                        </p:tgtEl>
                                      </p:cBhvr>
                                    </p:animEffect>
                                  </p:childTnLst>
                                </p:cTn>
                              </p:par>
                              <p:par>
                                <p:cTn id="95" presetID="9" presetClass="emph" presetSubtype="0" grpId="1" nodeType="withEffect">
                                  <p:stCondLst>
                                    <p:cond delay="0"/>
                                  </p:stCondLst>
                                  <p:childTnLst>
                                    <p:set>
                                      <p:cBhvr rctx="PPT">
                                        <p:cTn id="96" dur="indefinite"/>
                                        <p:tgtEl>
                                          <p:spTgt spid="21"/>
                                        </p:tgtEl>
                                        <p:attrNameLst>
                                          <p:attrName>style.opacity</p:attrName>
                                        </p:attrNameLst>
                                      </p:cBhvr>
                                      <p:to>
                                        <p:strVal val="0.25"/>
                                      </p:to>
                                    </p:set>
                                    <p:animEffect filter="image" prLst="opacity: 0.25">
                                      <p:cBhvr rctx="IE">
                                        <p:cTn id="97" dur="indefinite"/>
                                        <p:tgtEl>
                                          <p:spTgt spid="21"/>
                                        </p:tgtEl>
                                      </p:cBhvr>
                                    </p:animEffect>
                                  </p:childTnLst>
                                </p:cTn>
                              </p:par>
                              <p:par>
                                <p:cTn id="98" presetID="9" presetClass="emph" presetSubtype="0" nodeType="withEffect">
                                  <p:stCondLst>
                                    <p:cond delay="0"/>
                                  </p:stCondLst>
                                  <p:childTnLst>
                                    <p:set>
                                      <p:cBhvr rctx="PPT">
                                        <p:cTn id="99" dur="indefinite"/>
                                        <p:tgtEl>
                                          <p:spTgt spid="26"/>
                                        </p:tgtEl>
                                        <p:attrNameLst>
                                          <p:attrName>style.opacity</p:attrName>
                                        </p:attrNameLst>
                                      </p:cBhvr>
                                      <p:to>
                                        <p:strVal val="0.25"/>
                                      </p:to>
                                    </p:set>
                                    <p:animEffect filter="image" prLst="opacity: 0.25">
                                      <p:cBhvr rctx="IE">
                                        <p:cTn id="100" dur="indefinite"/>
                                        <p:tgtEl>
                                          <p:spTgt spid="26"/>
                                        </p:tgtEl>
                                      </p:cBhvr>
                                    </p:animEffect>
                                  </p:childTnLst>
                                </p:cTn>
                              </p:par>
                              <p:par>
                                <p:cTn id="101" presetID="9" presetClass="emph" presetSubtype="0" grpId="0" nodeType="withEffect">
                                  <p:stCondLst>
                                    <p:cond delay="0"/>
                                  </p:stCondLst>
                                  <p:childTnLst>
                                    <p:set>
                                      <p:cBhvr rctx="PPT">
                                        <p:cTn id="102" dur="indefinite"/>
                                        <p:tgtEl>
                                          <p:spTgt spid="28"/>
                                        </p:tgtEl>
                                        <p:attrNameLst>
                                          <p:attrName>style.opacity</p:attrName>
                                        </p:attrNameLst>
                                      </p:cBhvr>
                                      <p:to>
                                        <p:strVal val="0.25"/>
                                      </p:to>
                                    </p:set>
                                    <p:animEffect filter="image" prLst="opacity: 0.25">
                                      <p:cBhvr rctx="IE">
                                        <p:cTn id="103" dur="indefinite"/>
                                        <p:tgtEl>
                                          <p:spTgt spid="28"/>
                                        </p:tgtEl>
                                      </p:cBhvr>
                                    </p:animEffect>
                                  </p:childTnLst>
                                </p:cTn>
                              </p:par>
                              <p:par>
                                <p:cTn id="104" presetID="9" presetClass="emph" presetSubtype="0" nodeType="withEffect">
                                  <p:stCondLst>
                                    <p:cond delay="0"/>
                                  </p:stCondLst>
                                  <p:childTnLst>
                                    <p:set>
                                      <p:cBhvr rctx="PPT">
                                        <p:cTn id="105" dur="indefinite"/>
                                        <p:tgtEl>
                                          <p:spTgt spid="5"/>
                                        </p:tgtEl>
                                        <p:attrNameLst>
                                          <p:attrName>style.opacity</p:attrName>
                                        </p:attrNameLst>
                                      </p:cBhvr>
                                      <p:to>
                                        <p:strVal val="0.25"/>
                                      </p:to>
                                    </p:set>
                                    <p:animEffect filter="image" prLst="opacity: 0.25">
                                      <p:cBhvr rctx="IE">
                                        <p:cTn id="106" dur="indefinite"/>
                                        <p:tgtEl>
                                          <p:spTgt spid="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0" grpId="1" animBg="1"/>
      <p:bldP spid="11" grpId="0"/>
      <p:bldP spid="11" grpId="1"/>
      <p:bldP spid="12" grpId="0" animBg="1"/>
      <p:bldP spid="12" grpId="1" animBg="1"/>
      <p:bldP spid="13" grpId="0" animBg="1"/>
      <p:bldP spid="13" grpId="1" animBg="1"/>
      <p:bldP spid="14" grpId="0" animBg="1"/>
      <p:bldP spid="14" grpId="1" animBg="1"/>
      <p:bldP spid="15" grpId="0" animBg="1"/>
      <p:bldP spid="15" grpId="1" animBg="1"/>
      <p:bldP spid="16" grpId="0"/>
      <p:bldP spid="16" grpId="1"/>
      <p:bldP spid="17" grpId="0" animBg="1"/>
      <p:bldP spid="17" grpId="1" animBg="1"/>
      <p:bldP spid="18" grpId="0" animBg="1"/>
      <p:bldP spid="18" grpId="1" animBg="1"/>
      <p:bldP spid="19" grpId="0" animBg="1"/>
      <p:bldP spid="19" grpId="1" animBg="1"/>
      <p:bldP spid="21" grpId="0"/>
      <p:bldP spid="21" grpId="1"/>
      <p:bldP spid="28" grpId="0" animBg="1"/>
      <p:bldP spid="29" grpId="0" animBg="1"/>
      <p:bldP spid="30"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43400" y="990604"/>
            <a:ext cx="3505200" cy="3962396"/>
            <a:chOff x="2819400" y="990604"/>
            <a:chExt cx="3505200" cy="3962396"/>
          </a:xfrm>
        </p:grpSpPr>
        <p:pic>
          <p:nvPicPr>
            <p:cNvPr id="63" name="Picture 4" descr="24342616_s.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2819400" y="25146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990604"/>
              <a:ext cx="1524000" cy="1524000"/>
            </a:xfrm>
            <a:prstGeom prst="rect">
              <a:avLst/>
            </a:prstGeom>
          </p:spPr>
        </p:pic>
        <p:sp>
          <p:nvSpPr>
            <p:cNvPr id="19" name="Left-Right Arrow 18"/>
            <p:cNvSpPr/>
            <p:nvPr/>
          </p:nvSpPr>
          <p:spPr>
            <a:xfrm rot="16200000">
              <a:off x="4267200" y="2438399"/>
              <a:ext cx="609601" cy="609602"/>
            </a:xfrm>
            <a:prstGeom prst="leftRightArrow">
              <a:avLst>
                <a:gd name="adj1" fmla="val 52500"/>
                <a:gd name="adj2" fmla="val 26738"/>
              </a:avLst>
            </a:prstGeom>
            <a:solidFill>
              <a:schemeClr val="accent5">
                <a:lumMod val="75000"/>
              </a:schemeClr>
            </a:solidFill>
            <a:ln w="25400" cap="flat" cmpd="sng" algn="ctr">
              <a:noFill/>
              <a:prstDash val="solid"/>
            </a:ln>
            <a:effectLst/>
          </p:spPr>
          <p:txBody>
            <a:bodyPr lIns="0" tIns="0" rIns="0" bIns="0" rtlCol="0" anchor="ctr"/>
            <a:lstStyle/>
            <a:p>
              <a:pPr algn="ctr">
                <a:defRPr/>
              </a:pPr>
              <a:endParaRPr lang="en-US" sz="2800" b="1" kern="0" dirty="0">
                <a:solidFill>
                  <a:prstClr val="white"/>
                </a:solidFill>
                <a:latin typeface="+mj-lt"/>
              </a:endParaRPr>
            </a:p>
          </p:txBody>
        </p:sp>
      </p:grpSp>
      <p:sp>
        <p:nvSpPr>
          <p:cNvPr id="31" name="TextBox 30"/>
          <p:cNvSpPr txBox="1"/>
          <p:nvPr/>
        </p:nvSpPr>
        <p:spPr>
          <a:xfrm>
            <a:off x="1929702" y="1219200"/>
            <a:ext cx="2337500" cy="1066800"/>
          </a:xfrm>
          <a:prstGeom prst="rect">
            <a:avLst/>
          </a:prstGeom>
          <a:noFill/>
        </p:spPr>
        <p:txBody>
          <a:bodyPr wrap="square" rtlCol="0" anchor="ctr" anchorCtr="0">
            <a:noAutofit/>
          </a:bodyPr>
          <a:lstStyle/>
          <a:p>
            <a:pPr algn="ctr"/>
            <a:r>
              <a:rPr lang="en-US" sz="3200" dirty="0">
                <a:latin typeface="+mj-lt"/>
              </a:rPr>
              <a:t>processor </a:t>
            </a:r>
          </a:p>
        </p:txBody>
      </p:sp>
      <p:sp>
        <p:nvSpPr>
          <p:cNvPr id="32" name="TextBox 31"/>
          <p:cNvSpPr txBox="1"/>
          <p:nvPr/>
        </p:nvSpPr>
        <p:spPr>
          <a:xfrm>
            <a:off x="2438401" y="2971802"/>
            <a:ext cx="1827179" cy="1371601"/>
          </a:xfrm>
          <a:prstGeom prst="rect">
            <a:avLst/>
          </a:prstGeom>
          <a:noFill/>
        </p:spPr>
        <p:txBody>
          <a:bodyPr wrap="square" rtlCol="0" anchor="ctr" anchorCtr="0">
            <a:noAutofit/>
          </a:bodyPr>
          <a:lstStyle/>
          <a:p>
            <a:pPr algn="ctr"/>
            <a:r>
              <a:rPr lang="en-US" sz="3200" dirty="0">
                <a:latin typeface="+mj-lt"/>
              </a:rPr>
              <a:t>main memory </a:t>
            </a:r>
          </a:p>
        </p:txBody>
      </p:sp>
      <p:pic>
        <p:nvPicPr>
          <p:cNvPr id="34" name="Picture 33" descr="chip.jpg"/>
          <p:cNvPicPr>
            <a:picLocks noChangeAspect="1"/>
          </p:cNvPicPr>
          <p:nvPr/>
        </p:nvPicPr>
        <p:blipFill>
          <a:blip r:embed="rId5" cstate="print"/>
          <a:stretch>
            <a:fillRect/>
          </a:stretch>
        </p:blipFill>
        <p:spPr>
          <a:xfrm>
            <a:off x="6191250" y="1138776"/>
            <a:ext cx="3848100" cy="3204626"/>
          </a:xfrm>
          <a:prstGeom prst="rect">
            <a:avLst/>
          </a:prstGeom>
        </p:spPr>
      </p:pic>
      <p:sp>
        <p:nvSpPr>
          <p:cNvPr id="35" name="Rectangle 34"/>
          <p:cNvSpPr/>
          <p:nvPr/>
        </p:nvSpPr>
        <p:spPr>
          <a:xfrm>
            <a:off x="4912899" y="3200400"/>
            <a:ext cx="4572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107857" y="1147934"/>
            <a:ext cx="1297241" cy="3204626"/>
            <a:chOff x="3505200" y="1138776"/>
            <a:chExt cx="1371600" cy="3204626"/>
          </a:xfrm>
        </p:grpSpPr>
        <p:cxnSp>
          <p:nvCxnSpPr>
            <p:cNvPr id="36" name="Straight Connector 35"/>
            <p:cNvCxnSpPr/>
            <p:nvPr/>
          </p:nvCxnSpPr>
          <p:spPr>
            <a:xfrm flipV="1">
              <a:off x="3505200" y="1138776"/>
              <a:ext cx="1371600" cy="2061624"/>
            </a:xfrm>
            <a:prstGeom prst="line">
              <a:avLst/>
            </a:prstGeom>
            <a:ln w="28575" cap="rnd">
              <a:solidFill>
                <a:srgbClr val="C00000"/>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05200" y="3581400"/>
              <a:ext cx="1371600" cy="762002"/>
            </a:xfrm>
            <a:prstGeom prst="line">
              <a:avLst/>
            </a:prstGeom>
            <a:ln w="28575" cap="rnd">
              <a:solidFill>
                <a:srgbClr val="C00000"/>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6190489" y="1149095"/>
            <a:ext cx="3867149" cy="3194307"/>
          </a:xfrm>
          <a:prstGeom prst="rect">
            <a:avLst/>
          </a:prstGeom>
          <a:solidFill>
            <a:schemeClr val="tx1">
              <a:lumMod val="50000"/>
              <a:lumOff val="50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sz="3200" dirty="0">
                <a:solidFill>
                  <a:schemeClr val="tx1"/>
                </a:solidFill>
                <a:latin typeface="+mj-lt"/>
              </a:rPr>
              <a:t>peripheral logic</a:t>
            </a:r>
          </a:p>
        </p:txBody>
      </p:sp>
      <p:grpSp>
        <p:nvGrpSpPr>
          <p:cNvPr id="37" name="Group 36"/>
          <p:cNvGrpSpPr/>
          <p:nvPr/>
        </p:nvGrpSpPr>
        <p:grpSpPr>
          <a:xfrm>
            <a:off x="6309360" y="1219199"/>
            <a:ext cx="3642360" cy="3063242"/>
            <a:chOff x="4785360" y="1219199"/>
            <a:chExt cx="3642360" cy="3063242"/>
          </a:xfrm>
        </p:grpSpPr>
        <p:sp>
          <p:nvSpPr>
            <p:cNvPr id="49" name="Rectangle 48"/>
            <p:cNvSpPr/>
            <p:nvPr/>
          </p:nvSpPr>
          <p:spPr>
            <a:xfrm>
              <a:off x="5760720" y="1219199"/>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667500" y="1219199"/>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50480" y="12192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mj-lt"/>
                </a:rPr>
                <a:t>bank</a:t>
              </a:r>
            </a:p>
          </p:txBody>
        </p:sp>
        <p:sp>
          <p:nvSpPr>
            <p:cNvPr id="53" name="Rectangle 52"/>
            <p:cNvSpPr/>
            <p:nvPr/>
          </p:nvSpPr>
          <p:spPr>
            <a:xfrm>
              <a:off x="5760720" y="30480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667500" y="30480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650480" y="3048001"/>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785360" y="12192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52" name="Rectangle 51"/>
            <p:cNvSpPr/>
            <p:nvPr/>
          </p:nvSpPr>
          <p:spPr>
            <a:xfrm>
              <a:off x="4785360" y="3048001"/>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439"/>
          <p:cNvGrpSpPr/>
          <p:nvPr/>
        </p:nvGrpSpPr>
        <p:grpSpPr>
          <a:xfrm>
            <a:off x="6273101" y="1185163"/>
            <a:ext cx="838200" cy="1295400"/>
            <a:chOff x="6400800" y="4572000"/>
            <a:chExt cx="838200" cy="1295400"/>
          </a:xfrm>
        </p:grpSpPr>
        <p:sp>
          <p:nvSpPr>
            <p:cNvPr id="58" name="Rectangle 57"/>
            <p:cNvSpPr/>
            <p:nvPr/>
          </p:nvSpPr>
          <p:spPr>
            <a:xfrm>
              <a:off x="6431280" y="460629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6400800" y="4648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400800" y="4724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400800" y="4800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400800" y="4876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00800" y="4953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400800" y="5029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400800" y="5105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400800" y="5181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00800" y="5257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00800" y="5334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00800" y="5410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00800" y="5486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00800" y="5562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00800" y="5638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00800" y="5715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00800" y="5791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00800" y="5867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400800" y="4572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5400000">
              <a:off x="6518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rot="5400000">
              <a:off x="64427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rot="5400000">
              <a:off x="63665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5400000">
              <a:off x="62903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5400000">
              <a:off x="6214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5400000">
              <a:off x="6137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5400000">
              <a:off x="60617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5400000">
              <a:off x="59855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5400000">
              <a:off x="59093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5400000">
              <a:off x="5833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5400000">
              <a:off x="5756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5400000">
              <a:off x="6595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445" name="Group 444"/>
          <p:cNvGrpSpPr/>
          <p:nvPr/>
        </p:nvGrpSpPr>
        <p:grpSpPr>
          <a:xfrm>
            <a:off x="7035102" y="990600"/>
            <a:ext cx="1389889" cy="609600"/>
            <a:chOff x="6497320" y="996696"/>
            <a:chExt cx="1986979" cy="609600"/>
          </a:xfrm>
        </p:grpSpPr>
        <p:sp>
          <p:nvSpPr>
            <p:cNvPr id="441" name="TextBox 440"/>
            <p:cNvSpPr txBox="1"/>
            <p:nvPr/>
          </p:nvSpPr>
          <p:spPr>
            <a:xfrm>
              <a:off x="6719507" y="996696"/>
              <a:ext cx="1764792" cy="609600"/>
            </a:xfrm>
            <a:prstGeom prst="rect">
              <a:avLst/>
            </a:prstGeom>
            <a:noFill/>
          </p:spPr>
          <p:txBody>
            <a:bodyPr wrap="square" rtlCol="0" anchor="ctr" anchorCtr="0">
              <a:noAutofit/>
            </a:bodyPr>
            <a:lstStyle/>
            <a:p>
              <a:pPr algn="ctr"/>
              <a:r>
                <a:rPr lang="en-US" sz="2800" dirty="0">
                  <a:solidFill>
                    <a:schemeClr val="bg1"/>
                  </a:solidFill>
                  <a:latin typeface="+mj-lt"/>
                </a:rPr>
                <a:t>mat</a:t>
              </a:r>
            </a:p>
          </p:txBody>
        </p:sp>
        <p:sp>
          <p:nvSpPr>
            <p:cNvPr id="442" name="Freeform 441"/>
            <p:cNvSpPr/>
            <p:nvPr/>
          </p:nvSpPr>
          <p:spPr>
            <a:xfrm>
              <a:off x="6526529" y="1293877"/>
              <a:ext cx="751080" cy="233933"/>
            </a:xfrm>
            <a:custGeom>
              <a:avLst/>
              <a:gdLst>
                <a:gd name="connsiteX0" fmla="*/ 0 w 285750"/>
                <a:gd name="connsiteY0" fmla="*/ 138934 h 138934"/>
                <a:gd name="connsiteX1" fmla="*/ 110490 w 285750"/>
                <a:gd name="connsiteY1" fmla="*/ 1774 h 138934"/>
                <a:gd name="connsiteX2" fmla="*/ 205740 w 285750"/>
                <a:gd name="connsiteY2" fmla="*/ 58924 h 138934"/>
                <a:gd name="connsiteX3" fmla="*/ 285750 w 285750"/>
                <a:gd name="connsiteY3" fmla="*/ 28444 h 138934"/>
              </a:gdLst>
              <a:ahLst/>
              <a:cxnLst>
                <a:cxn ang="0">
                  <a:pos x="connsiteX0" y="connsiteY0"/>
                </a:cxn>
                <a:cxn ang="0">
                  <a:pos x="connsiteX1" y="connsiteY1"/>
                </a:cxn>
                <a:cxn ang="0">
                  <a:pos x="connsiteX2" y="connsiteY2"/>
                </a:cxn>
                <a:cxn ang="0">
                  <a:pos x="connsiteX3" y="connsiteY3"/>
                </a:cxn>
              </a:cxnLst>
              <a:rect l="l" t="t" r="r" b="b"/>
              <a:pathLst>
                <a:path w="285750" h="138934">
                  <a:moveTo>
                    <a:pt x="0" y="138934"/>
                  </a:moveTo>
                  <a:cubicBezTo>
                    <a:pt x="38100" y="77021"/>
                    <a:pt x="76200" y="15109"/>
                    <a:pt x="110490" y="1774"/>
                  </a:cubicBezTo>
                  <a:cubicBezTo>
                    <a:pt x="144780" y="-11561"/>
                    <a:pt x="176530" y="54479"/>
                    <a:pt x="205740" y="58924"/>
                  </a:cubicBezTo>
                  <a:cubicBezTo>
                    <a:pt x="234950" y="63369"/>
                    <a:pt x="260350" y="45906"/>
                    <a:pt x="285750" y="28444"/>
                  </a:cubicBezTo>
                </a:path>
              </a:pathLst>
            </a:custGeom>
            <a:noFill/>
            <a:ln>
              <a:solidFill>
                <a:schemeClr val="bg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p:cNvSpPr/>
            <p:nvPr/>
          </p:nvSpPr>
          <p:spPr>
            <a:xfrm>
              <a:off x="6497320" y="1496059"/>
              <a:ext cx="7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p>
          </p:txBody>
        </p:sp>
      </p:grpSp>
      <p:sp>
        <p:nvSpPr>
          <p:cNvPr id="496" name="TextBox 495"/>
          <p:cNvSpPr txBox="1"/>
          <p:nvPr/>
        </p:nvSpPr>
        <p:spPr>
          <a:xfrm>
            <a:off x="5769390" y="2998218"/>
            <a:ext cx="4182330" cy="1371601"/>
          </a:xfrm>
          <a:prstGeom prst="rect">
            <a:avLst/>
          </a:prstGeom>
          <a:noFill/>
        </p:spPr>
        <p:txBody>
          <a:bodyPr wrap="square" rtlCol="0" anchor="ctr" anchorCtr="0">
            <a:noAutofit/>
          </a:bodyPr>
          <a:lstStyle/>
          <a:p>
            <a:pPr algn="ctr"/>
            <a:r>
              <a:rPr lang="en-US" sz="2800" dirty="0">
                <a:solidFill>
                  <a:srgbClr val="C00000"/>
                </a:solidFill>
                <a:latin typeface="+mj-lt"/>
              </a:rPr>
              <a:t>high latency</a:t>
            </a:r>
          </a:p>
        </p:txBody>
      </p:sp>
      <p:sp>
        <p:nvSpPr>
          <p:cNvPr id="61" name="Title 1"/>
          <p:cNvSpPr txBox="1">
            <a:spLocks/>
          </p:cNvSpPr>
          <p:nvPr/>
        </p:nvSpPr>
        <p:spPr>
          <a:xfrm>
            <a:off x="1929701" y="173484"/>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t>DRAM Organization</a:t>
            </a:r>
          </a:p>
        </p:txBody>
      </p:sp>
    </p:spTree>
    <p:extLst>
      <p:ext uri="{BB962C8B-B14F-4D97-AF65-F5344CB8AC3E}">
        <p14:creationId xmlns:p14="http://schemas.microsoft.com/office/powerpoint/2010/main" val="38862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96"/>
                                        </p:tgtEl>
                                      </p:cBhvr>
                                    </p:animEffect>
                                    <p:set>
                                      <p:cBhvr>
                                        <p:cTn id="13" dur="1" fill="hold">
                                          <p:stCondLst>
                                            <p:cond delay="499"/>
                                          </p:stCondLst>
                                        </p:cTn>
                                        <p:tgtEl>
                                          <p:spTgt spid="496"/>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0 -3.33333E-6 L -0.275 -3.33333E-6 " pathEditMode="relative" rAng="0" ptsTypes="AA">
                                      <p:cBhvr>
                                        <p:cTn id="15" dur="2000" fill="hold"/>
                                        <p:tgtEl>
                                          <p:spTgt spid="3"/>
                                        </p:tgtEl>
                                        <p:attrNameLst>
                                          <p:attrName>ppt_x</p:attrName>
                                          <p:attrName>ppt_y</p:attrName>
                                        </p:attrNameLst>
                                      </p:cBhvr>
                                      <p:rCtr x="-13750" y="0"/>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40"/>
                                        </p:tgtEl>
                                        <p:attrNameLst>
                                          <p:attrName>style.visibility</p:attrName>
                                        </p:attrNameLst>
                                      </p:cBhvr>
                                      <p:to>
                                        <p:strVal val="visible"/>
                                      </p:to>
                                    </p:set>
                                    <p:animEffect transition="in" filter="wipe(down)">
                                      <p:cBhvr>
                                        <p:cTn id="42" dur="500"/>
                                        <p:tgtEl>
                                          <p:spTgt spid="440"/>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45"/>
                                        </p:tgtEl>
                                        <p:attrNameLst>
                                          <p:attrName>style.visibility</p:attrName>
                                        </p:attrNameLst>
                                      </p:cBhvr>
                                      <p:to>
                                        <p:strVal val="visible"/>
                                      </p:to>
                                    </p:set>
                                    <p:animEffect transition="in" filter="fade">
                                      <p:cBhvr>
                                        <p:cTn id="46" dur="5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5" grpId="0" animBg="1"/>
      <p:bldP spid="57" grpId="0" animBg="1"/>
      <p:bldP spid="4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txBox="1">
            <a:spLocks/>
          </p:cNvSpPr>
          <p:nvPr/>
        </p:nvSpPr>
        <p:spPr>
          <a:xfrm>
            <a:off x="2438400" y="152402"/>
            <a:ext cx="82296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t>DRAM Cell Array: Mat</a:t>
            </a:r>
          </a:p>
        </p:txBody>
      </p:sp>
      <p:grpSp>
        <p:nvGrpSpPr>
          <p:cNvPr id="3" name="Group 2"/>
          <p:cNvGrpSpPr/>
          <p:nvPr/>
        </p:nvGrpSpPr>
        <p:grpSpPr>
          <a:xfrm>
            <a:off x="1828800" y="990604"/>
            <a:ext cx="3505200" cy="3962396"/>
            <a:chOff x="2819400" y="990604"/>
            <a:chExt cx="3505200" cy="3962396"/>
          </a:xfrm>
        </p:grpSpPr>
        <p:pic>
          <p:nvPicPr>
            <p:cNvPr id="63" name="Picture 4" descr="24342616_s.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2819400" y="25146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990604"/>
              <a:ext cx="1524000" cy="1524000"/>
            </a:xfrm>
            <a:prstGeom prst="rect">
              <a:avLst/>
            </a:prstGeom>
          </p:spPr>
        </p:pic>
        <p:sp>
          <p:nvSpPr>
            <p:cNvPr id="19" name="Left-Right Arrow 18"/>
            <p:cNvSpPr/>
            <p:nvPr/>
          </p:nvSpPr>
          <p:spPr>
            <a:xfrm rot="16200000">
              <a:off x="4267200" y="2438399"/>
              <a:ext cx="609601" cy="609602"/>
            </a:xfrm>
            <a:prstGeom prst="leftRightArrow">
              <a:avLst>
                <a:gd name="adj1" fmla="val 52500"/>
                <a:gd name="adj2" fmla="val 26738"/>
              </a:avLst>
            </a:prstGeom>
            <a:solidFill>
              <a:schemeClr val="accent5">
                <a:lumMod val="75000"/>
              </a:schemeClr>
            </a:solidFill>
            <a:ln w="25400" cap="flat" cmpd="sng" algn="ctr">
              <a:noFill/>
              <a:prstDash val="solid"/>
            </a:ln>
            <a:effectLst/>
          </p:spPr>
          <p:txBody>
            <a:bodyPr lIns="0" tIns="0" rIns="0" bIns="0" rtlCol="0" anchor="ctr"/>
            <a:lstStyle/>
            <a:p>
              <a:pPr algn="ctr">
                <a:defRPr/>
              </a:pPr>
              <a:endParaRPr lang="en-US" sz="2800" b="1" kern="0" dirty="0">
                <a:solidFill>
                  <a:prstClr val="white"/>
                </a:solidFill>
                <a:latin typeface="+mj-lt"/>
              </a:endParaRPr>
            </a:p>
          </p:txBody>
        </p:sp>
      </p:grpSp>
      <p:sp>
        <p:nvSpPr>
          <p:cNvPr id="35" name="Rectangle 34"/>
          <p:cNvSpPr/>
          <p:nvPr/>
        </p:nvSpPr>
        <p:spPr>
          <a:xfrm>
            <a:off x="4343400" y="3200400"/>
            <a:ext cx="4572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800601" y="1138776"/>
            <a:ext cx="1293431" cy="3204626"/>
            <a:chOff x="3505200" y="1138776"/>
            <a:chExt cx="1371600" cy="3204626"/>
          </a:xfrm>
        </p:grpSpPr>
        <p:cxnSp>
          <p:nvCxnSpPr>
            <p:cNvPr id="36" name="Straight Connector 35"/>
            <p:cNvCxnSpPr/>
            <p:nvPr/>
          </p:nvCxnSpPr>
          <p:spPr>
            <a:xfrm flipV="1">
              <a:off x="3505200" y="1138776"/>
              <a:ext cx="1371600" cy="2061624"/>
            </a:xfrm>
            <a:prstGeom prst="line">
              <a:avLst/>
            </a:prstGeom>
            <a:ln w="28575" cap="rnd">
              <a:solidFill>
                <a:srgbClr val="C00000"/>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05200" y="3581400"/>
              <a:ext cx="1371600" cy="762002"/>
            </a:xfrm>
            <a:prstGeom prst="line">
              <a:avLst/>
            </a:prstGeom>
            <a:ln w="28575" cap="rnd">
              <a:solidFill>
                <a:srgbClr val="C00000"/>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190489" y="990601"/>
            <a:ext cx="3867149" cy="3352801"/>
            <a:chOff x="4666488" y="990600"/>
            <a:chExt cx="3867149" cy="3352801"/>
          </a:xfrm>
        </p:grpSpPr>
        <p:sp>
          <p:nvSpPr>
            <p:cNvPr id="387" name="Rectangle 386"/>
            <p:cNvSpPr/>
            <p:nvPr/>
          </p:nvSpPr>
          <p:spPr>
            <a:xfrm>
              <a:off x="4666488" y="1149094"/>
              <a:ext cx="3867149" cy="3194307"/>
            </a:xfrm>
            <a:prstGeom prst="rect">
              <a:avLst/>
            </a:prstGeom>
            <a:solidFill>
              <a:schemeClr val="tx1">
                <a:lumMod val="50000"/>
                <a:lumOff val="50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sz="3200" dirty="0">
                  <a:solidFill>
                    <a:schemeClr val="tx1"/>
                  </a:solidFill>
                  <a:latin typeface="+mj-lt"/>
                </a:rPr>
                <a:t>peripheral logic</a:t>
              </a:r>
            </a:p>
          </p:txBody>
        </p:sp>
        <p:grpSp>
          <p:nvGrpSpPr>
            <p:cNvPr id="342" name="Group 341"/>
            <p:cNvGrpSpPr/>
            <p:nvPr/>
          </p:nvGrpSpPr>
          <p:grpSpPr>
            <a:xfrm>
              <a:off x="4785360" y="1219199"/>
              <a:ext cx="3642360" cy="3063242"/>
              <a:chOff x="4785360" y="1219199"/>
              <a:chExt cx="3642360" cy="3063242"/>
            </a:xfrm>
          </p:grpSpPr>
          <p:sp>
            <p:nvSpPr>
              <p:cNvPr id="343" name="Rectangle 342"/>
              <p:cNvSpPr/>
              <p:nvPr/>
            </p:nvSpPr>
            <p:spPr>
              <a:xfrm>
                <a:off x="5760720" y="1219199"/>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a:off x="6667500" y="1219199"/>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7650480" y="12192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cell</a:t>
                </a:r>
              </a:p>
            </p:txBody>
          </p:sp>
          <p:sp>
            <p:nvSpPr>
              <p:cNvPr id="346" name="Rectangle 345"/>
              <p:cNvSpPr/>
              <p:nvPr/>
            </p:nvSpPr>
            <p:spPr>
              <a:xfrm>
                <a:off x="5760720" y="30480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6667500" y="30480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7650480" y="3048001"/>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4785360" y="121920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350" name="Rectangle 349"/>
              <p:cNvSpPr/>
              <p:nvPr/>
            </p:nvSpPr>
            <p:spPr>
              <a:xfrm>
                <a:off x="4785360" y="3048001"/>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350"/>
            <p:cNvGrpSpPr/>
            <p:nvPr/>
          </p:nvGrpSpPr>
          <p:grpSpPr>
            <a:xfrm>
              <a:off x="4749101" y="1185163"/>
              <a:ext cx="838200" cy="1295400"/>
              <a:chOff x="6400800" y="4572000"/>
              <a:chExt cx="838200" cy="1295400"/>
            </a:xfrm>
          </p:grpSpPr>
          <p:sp>
            <p:nvSpPr>
              <p:cNvPr id="352" name="Rectangle 351"/>
              <p:cNvSpPr/>
              <p:nvPr/>
            </p:nvSpPr>
            <p:spPr>
              <a:xfrm>
                <a:off x="6431280" y="4606290"/>
                <a:ext cx="777240" cy="1234440"/>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3" name="Straight Connector 352"/>
              <p:cNvCxnSpPr/>
              <p:nvPr/>
            </p:nvCxnSpPr>
            <p:spPr>
              <a:xfrm>
                <a:off x="6400800" y="4648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400800" y="4724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6400800" y="4800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6400800" y="4876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6400800" y="4953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6400800" y="5029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6400800" y="5105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6400800" y="5181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6400800" y="5257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6400800" y="5334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400800" y="5410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6400800" y="5486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6400800" y="55626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6400800" y="56388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6400800" y="5715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6400800" y="57912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6400800" y="58674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6400800" y="4572000"/>
                <a:ext cx="83820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5400000">
                <a:off x="6518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5400000">
                <a:off x="64427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5400000">
                <a:off x="63665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rot="5400000">
                <a:off x="62903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5400000">
                <a:off x="6214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5400000">
                <a:off x="6137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5400000">
                <a:off x="60617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5400000">
                <a:off x="59855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5400000">
                <a:off x="59093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rot="5400000">
                <a:off x="5833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rot="5400000">
                <a:off x="57569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5400000">
                <a:off x="6595110" y="5223510"/>
                <a:ext cx="1287780" cy="0"/>
              </a:xfrm>
              <a:prstGeom prst="line">
                <a:avLst/>
              </a:prstGeom>
              <a:ln w="6350" cap="rnd">
                <a:solidFill>
                  <a:schemeClr val="bg1"/>
                </a:solidFill>
                <a:prstDash val="solid"/>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p:nvGrpSpPr>
          <p:grpSpPr>
            <a:xfrm>
              <a:off x="5511101" y="990600"/>
              <a:ext cx="1986979" cy="609600"/>
              <a:chOff x="6497320" y="996696"/>
              <a:chExt cx="1986979" cy="609600"/>
            </a:xfrm>
          </p:grpSpPr>
          <p:sp>
            <p:nvSpPr>
              <p:cNvPr id="384" name="TextBox 383"/>
              <p:cNvSpPr txBox="1"/>
              <p:nvPr/>
            </p:nvSpPr>
            <p:spPr>
              <a:xfrm>
                <a:off x="6719507" y="996696"/>
                <a:ext cx="1764792" cy="609600"/>
              </a:xfrm>
              <a:prstGeom prst="rect">
                <a:avLst/>
              </a:prstGeom>
              <a:noFill/>
            </p:spPr>
            <p:txBody>
              <a:bodyPr wrap="square" rtlCol="0" anchor="ctr" anchorCtr="0">
                <a:noAutofit/>
              </a:bodyPr>
              <a:lstStyle/>
              <a:p>
                <a:pPr algn="ctr"/>
                <a:r>
                  <a:rPr lang="en-US" sz="3200" dirty="0">
                    <a:solidFill>
                      <a:schemeClr val="bg1"/>
                    </a:solidFill>
                    <a:latin typeface="+mj-lt"/>
                  </a:rPr>
                  <a:t>mat</a:t>
                </a:r>
              </a:p>
            </p:txBody>
          </p:sp>
          <p:sp>
            <p:nvSpPr>
              <p:cNvPr id="385" name="Freeform 384"/>
              <p:cNvSpPr/>
              <p:nvPr/>
            </p:nvSpPr>
            <p:spPr>
              <a:xfrm>
                <a:off x="6526529" y="1293877"/>
                <a:ext cx="751080" cy="233933"/>
              </a:xfrm>
              <a:custGeom>
                <a:avLst/>
                <a:gdLst>
                  <a:gd name="connsiteX0" fmla="*/ 0 w 285750"/>
                  <a:gd name="connsiteY0" fmla="*/ 138934 h 138934"/>
                  <a:gd name="connsiteX1" fmla="*/ 110490 w 285750"/>
                  <a:gd name="connsiteY1" fmla="*/ 1774 h 138934"/>
                  <a:gd name="connsiteX2" fmla="*/ 205740 w 285750"/>
                  <a:gd name="connsiteY2" fmla="*/ 58924 h 138934"/>
                  <a:gd name="connsiteX3" fmla="*/ 285750 w 285750"/>
                  <a:gd name="connsiteY3" fmla="*/ 28444 h 138934"/>
                </a:gdLst>
                <a:ahLst/>
                <a:cxnLst>
                  <a:cxn ang="0">
                    <a:pos x="connsiteX0" y="connsiteY0"/>
                  </a:cxn>
                  <a:cxn ang="0">
                    <a:pos x="connsiteX1" y="connsiteY1"/>
                  </a:cxn>
                  <a:cxn ang="0">
                    <a:pos x="connsiteX2" y="connsiteY2"/>
                  </a:cxn>
                  <a:cxn ang="0">
                    <a:pos x="connsiteX3" y="connsiteY3"/>
                  </a:cxn>
                </a:cxnLst>
                <a:rect l="l" t="t" r="r" b="b"/>
                <a:pathLst>
                  <a:path w="285750" h="138934">
                    <a:moveTo>
                      <a:pt x="0" y="138934"/>
                    </a:moveTo>
                    <a:cubicBezTo>
                      <a:pt x="38100" y="77021"/>
                      <a:pt x="76200" y="15109"/>
                      <a:pt x="110490" y="1774"/>
                    </a:cubicBezTo>
                    <a:cubicBezTo>
                      <a:pt x="144780" y="-11561"/>
                      <a:pt x="176530" y="54479"/>
                      <a:pt x="205740" y="58924"/>
                    </a:cubicBezTo>
                    <a:cubicBezTo>
                      <a:pt x="234950" y="63369"/>
                      <a:pt x="260350" y="45906"/>
                      <a:pt x="285750" y="28444"/>
                    </a:cubicBezTo>
                  </a:path>
                </a:pathLst>
              </a:custGeom>
              <a:noFill/>
              <a:ln>
                <a:solidFill>
                  <a:schemeClr val="bg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6497320" y="1496059"/>
                <a:ext cx="7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p>
            </p:txBody>
          </p:sp>
        </p:grpSp>
      </p:grpSp>
      <p:sp>
        <p:nvSpPr>
          <p:cNvPr id="388" name="TextBox 387"/>
          <p:cNvSpPr txBox="1"/>
          <p:nvPr/>
        </p:nvSpPr>
        <p:spPr>
          <a:xfrm>
            <a:off x="7259320" y="762000"/>
            <a:ext cx="1764792" cy="609600"/>
          </a:xfrm>
          <a:prstGeom prst="rect">
            <a:avLst/>
          </a:prstGeom>
          <a:noFill/>
        </p:spPr>
        <p:txBody>
          <a:bodyPr wrap="square" rtlCol="0" anchor="ctr" anchorCtr="0">
            <a:noAutofit/>
          </a:bodyPr>
          <a:lstStyle/>
          <a:p>
            <a:pPr algn="ctr"/>
            <a:r>
              <a:rPr lang="en-US" sz="3200" dirty="0">
                <a:latin typeface="+mj-lt"/>
              </a:rPr>
              <a:t>mat</a:t>
            </a:r>
          </a:p>
        </p:txBody>
      </p:sp>
      <p:grpSp>
        <p:nvGrpSpPr>
          <p:cNvPr id="389" name="Group 388"/>
          <p:cNvGrpSpPr/>
          <p:nvPr/>
        </p:nvGrpSpPr>
        <p:grpSpPr>
          <a:xfrm>
            <a:off x="7010400" y="3962400"/>
            <a:ext cx="2209800" cy="457200"/>
            <a:chOff x="5486400" y="3962400"/>
            <a:chExt cx="2209800" cy="457200"/>
          </a:xfrm>
        </p:grpSpPr>
        <p:sp>
          <p:nvSpPr>
            <p:cNvPr id="390" name="DRAM"/>
            <p:cNvSpPr/>
            <p:nvPr/>
          </p:nvSpPr>
          <p:spPr>
            <a:xfrm>
              <a:off x="5486400" y="3962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1" name="DRAM"/>
            <p:cNvSpPr/>
            <p:nvPr/>
          </p:nvSpPr>
          <p:spPr>
            <a:xfrm>
              <a:off x="5943600" y="3962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2" name="DRAM"/>
            <p:cNvSpPr/>
            <p:nvPr/>
          </p:nvSpPr>
          <p:spPr>
            <a:xfrm>
              <a:off x="6400800" y="3962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3" name="DRAM"/>
            <p:cNvSpPr/>
            <p:nvPr/>
          </p:nvSpPr>
          <p:spPr>
            <a:xfrm>
              <a:off x="6858000" y="3962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4" name="DRAM"/>
            <p:cNvSpPr/>
            <p:nvPr/>
          </p:nvSpPr>
          <p:spPr>
            <a:xfrm>
              <a:off x="7315200" y="3962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95" name="Group 394"/>
          <p:cNvGrpSpPr/>
          <p:nvPr/>
        </p:nvGrpSpPr>
        <p:grpSpPr>
          <a:xfrm>
            <a:off x="6400800" y="1600200"/>
            <a:ext cx="457200" cy="2209800"/>
            <a:chOff x="4876800" y="1600200"/>
            <a:chExt cx="457200" cy="2209800"/>
          </a:xfrm>
        </p:grpSpPr>
        <p:sp>
          <p:nvSpPr>
            <p:cNvPr id="396" name="DRAM"/>
            <p:cNvSpPr/>
            <p:nvPr/>
          </p:nvSpPr>
          <p:spPr>
            <a:xfrm rot="5400000">
              <a:off x="4914900" y="1562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7" name="DRAM"/>
            <p:cNvSpPr/>
            <p:nvPr/>
          </p:nvSpPr>
          <p:spPr>
            <a:xfrm rot="5400000">
              <a:off x="4914900" y="2019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8" name="DRAM"/>
            <p:cNvSpPr/>
            <p:nvPr/>
          </p:nvSpPr>
          <p:spPr>
            <a:xfrm rot="5400000">
              <a:off x="4914900" y="2476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9" name="DRAM"/>
            <p:cNvSpPr/>
            <p:nvPr/>
          </p:nvSpPr>
          <p:spPr>
            <a:xfrm rot="5400000">
              <a:off x="4914900" y="2933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0" name="DRAM"/>
            <p:cNvSpPr/>
            <p:nvPr/>
          </p:nvSpPr>
          <p:spPr>
            <a:xfrm rot="5400000">
              <a:off x="4914900" y="3390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401" name="Group 400"/>
          <p:cNvGrpSpPr/>
          <p:nvPr/>
        </p:nvGrpSpPr>
        <p:grpSpPr>
          <a:xfrm>
            <a:off x="7200900" y="1447800"/>
            <a:ext cx="1828800" cy="2514600"/>
            <a:chOff x="5676900" y="990600"/>
            <a:chExt cx="1828800" cy="2971800"/>
          </a:xfrm>
        </p:grpSpPr>
        <p:cxnSp>
          <p:nvCxnSpPr>
            <p:cNvPr id="402" name="Straight Connector 401"/>
            <p:cNvCxnSpPr>
              <a:endCxn id="390" idx="0"/>
            </p:cNvCxnSpPr>
            <p:nvPr/>
          </p:nvCxnSpPr>
          <p:spPr>
            <a:xfrm>
              <a:off x="5676900" y="990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a:endCxn id="392" idx="0"/>
            </p:cNvCxnSpPr>
            <p:nvPr/>
          </p:nvCxnSpPr>
          <p:spPr>
            <a:xfrm>
              <a:off x="6591300" y="990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a:endCxn id="393" idx="0"/>
            </p:cNvCxnSpPr>
            <p:nvPr/>
          </p:nvCxnSpPr>
          <p:spPr>
            <a:xfrm>
              <a:off x="7048500" y="990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a:endCxn id="394" idx="0"/>
            </p:cNvCxnSpPr>
            <p:nvPr/>
          </p:nvCxnSpPr>
          <p:spPr>
            <a:xfrm>
              <a:off x="7505700" y="990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endCxn id="391" idx="0"/>
            </p:cNvCxnSpPr>
            <p:nvPr/>
          </p:nvCxnSpPr>
          <p:spPr>
            <a:xfrm>
              <a:off x="6134100" y="990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6858001" y="1790700"/>
            <a:ext cx="2514600" cy="1828800"/>
            <a:chOff x="5334000" y="1790700"/>
            <a:chExt cx="2971799" cy="1828800"/>
          </a:xfrm>
        </p:grpSpPr>
        <p:cxnSp>
          <p:nvCxnSpPr>
            <p:cNvPr id="408" name="Straight Connector 407"/>
            <p:cNvCxnSpPr>
              <a:endCxn id="396" idx="0"/>
            </p:cNvCxnSpPr>
            <p:nvPr/>
          </p:nvCxnSpPr>
          <p:spPr>
            <a:xfrm flipH="1">
              <a:off x="5334000" y="1790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a:endCxn id="397" idx="0"/>
            </p:cNvCxnSpPr>
            <p:nvPr/>
          </p:nvCxnSpPr>
          <p:spPr>
            <a:xfrm flipH="1">
              <a:off x="5334000" y="2247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endCxn id="398" idx="0"/>
            </p:cNvCxnSpPr>
            <p:nvPr/>
          </p:nvCxnSpPr>
          <p:spPr>
            <a:xfrm flipH="1">
              <a:off x="5334000" y="2705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a:endCxn id="399" idx="0"/>
            </p:cNvCxnSpPr>
            <p:nvPr/>
          </p:nvCxnSpPr>
          <p:spPr>
            <a:xfrm flipH="1">
              <a:off x="5334000" y="3162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a:endCxn id="400" idx="0"/>
            </p:cNvCxnSpPr>
            <p:nvPr/>
          </p:nvCxnSpPr>
          <p:spPr>
            <a:xfrm flipH="1">
              <a:off x="5334000" y="3619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413" name="Group 412"/>
          <p:cNvGrpSpPr/>
          <p:nvPr/>
        </p:nvGrpSpPr>
        <p:grpSpPr>
          <a:xfrm>
            <a:off x="7010400" y="1600200"/>
            <a:ext cx="2209800" cy="2209800"/>
            <a:chOff x="5486400" y="1600200"/>
            <a:chExt cx="2209800" cy="2209800"/>
          </a:xfrm>
        </p:grpSpPr>
        <p:sp>
          <p:nvSpPr>
            <p:cNvPr id="414" name="Oval 413"/>
            <p:cNvSpPr/>
            <p:nvPr/>
          </p:nvSpPr>
          <p:spPr>
            <a:xfrm>
              <a:off x="5486400" y="1600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7" name="Oval 426"/>
            <p:cNvSpPr/>
            <p:nvPr/>
          </p:nvSpPr>
          <p:spPr>
            <a:xfrm>
              <a:off x="5943600" y="1600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8" name="Oval 427"/>
            <p:cNvSpPr/>
            <p:nvPr/>
          </p:nvSpPr>
          <p:spPr>
            <a:xfrm>
              <a:off x="6400800" y="1600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9" name="Oval 428"/>
            <p:cNvSpPr/>
            <p:nvPr/>
          </p:nvSpPr>
          <p:spPr>
            <a:xfrm>
              <a:off x="6858000" y="1600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0" name="Oval 429"/>
            <p:cNvSpPr/>
            <p:nvPr/>
          </p:nvSpPr>
          <p:spPr>
            <a:xfrm>
              <a:off x="7315200" y="1600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1" name="Oval 430"/>
            <p:cNvSpPr/>
            <p:nvPr/>
          </p:nvSpPr>
          <p:spPr>
            <a:xfrm>
              <a:off x="5486400" y="2057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2" name="Oval 431"/>
            <p:cNvSpPr/>
            <p:nvPr/>
          </p:nvSpPr>
          <p:spPr>
            <a:xfrm>
              <a:off x="5943600" y="2057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3" name="Oval 432"/>
            <p:cNvSpPr/>
            <p:nvPr/>
          </p:nvSpPr>
          <p:spPr>
            <a:xfrm>
              <a:off x="6400800" y="2057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4" name="Oval 433"/>
            <p:cNvSpPr/>
            <p:nvPr/>
          </p:nvSpPr>
          <p:spPr>
            <a:xfrm>
              <a:off x="6858000" y="2057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5" name="Oval 434"/>
            <p:cNvSpPr/>
            <p:nvPr/>
          </p:nvSpPr>
          <p:spPr>
            <a:xfrm>
              <a:off x="7315200" y="2057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6" name="Oval 435"/>
            <p:cNvSpPr/>
            <p:nvPr/>
          </p:nvSpPr>
          <p:spPr>
            <a:xfrm>
              <a:off x="5486400" y="2514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7" name="Oval 436"/>
            <p:cNvSpPr/>
            <p:nvPr/>
          </p:nvSpPr>
          <p:spPr>
            <a:xfrm>
              <a:off x="5943600" y="2514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8" name="Oval 437"/>
            <p:cNvSpPr/>
            <p:nvPr/>
          </p:nvSpPr>
          <p:spPr>
            <a:xfrm>
              <a:off x="6400800" y="2514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9" name="Oval 438"/>
            <p:cNvSpPr/>
            <p:nvPr/>
          </p:nvSpPr>
          <p:spPr>
            <a:xfrm>
              <a:off x="6858000" y="2514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3" name="Oval 442"/>
            <p:cNvSpPr/>
            <p:nvPr/>
          </p:nvSpPr>
          <p:spPr>
            <a:xfrm>
              <a:off x="7315200" y="2514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6" name="Oval 445"/>
            <p:cNvSpPr/>
            <p:nvPr/>
          </p:nvSpPr>
          <p:spPr>
            <a:xfrm>
              <a:off x="5486400" y="2971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7" name="Oval 446"/>
            <p:cNvSpPr/>
            <p:nvPr/>
          </p:nvSpPr>
          <p:spPr>
            <a:xfrm>
              <a:off x="5943600" y="2971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8" name="Oval 447"/>
            <p:cNvSpPr/>
            <p:nvPr/>
          </p:nvSpPr>
          <p:spPr>
            <a:xfrm>
              <a:off x="6400800" y="2971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9" name="Oval 448"/>
            <p:cNvSpPr/>
            <p:nvPr/>
          </p:nvSpPr>
          <p:spPr>
            <a:xfrm>
              <a:off x="6858000" y="2971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0" name="Oval 449"/>
            <p:cNvSpPr/>
            <p:nvPr/>
          </p:nvSpPr>
          <p:spPr>
            <a:xfrm>
              <a:off x="7315200" y="2971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1" name="Oval 450"/>
            <p:cNvSpPr/>
            <p:nvPr/>
          </p:nvSpPr>
          <p:spPr>
            <a:xfrm>
              <a:off x="5486400" y="3429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2" name="Oval 451"/>
            <p:cNvSpPr/>
            <p:nvPr/>
          </p:nvSpPr>
          <p:spPr>
            <a:xfrm>
              <a:off x="5943600" y="3429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3" name="Oval 452"/>
            <p:cNvSpPr/>
            <p:nvPr/>
          </p:nvSpPr>
          <p:spPr>
            <a:xfrm>
              <a:off x="6400800" y="3429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4" name="Oval 453"/>
            <p:cNvSpPr/>
            <p:nvPr/>
          </p:nvSpPr>
          <p:spPr>
            <a:xfrm>
              <a:off x="6858000" y="3429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5" name="Oval 454"/>
            <p:cNvSpPr/>
            <p:nvPr/>
          </p:nvSpPr>
          <p:spPr>
            <a:xfrm>
              <a:off x="7315200" y="3429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09" name="TextBox 108"/>
          <p:cNvSpPr txBox="1"/>
          <p:nvPr/>
        </p:nvSpPr>
        <p:spPr>
          <a:xfrm>
            <a:off x="6654102" y="4472941"/>
            <a:ext cx="3221419" cy="457200"/>
          </a:xfrm>
          <a:prstGeom prst="rect">
            <a:avLst/>
          </a:prstGeom>
          <a:noFill/>
        </p:spPr>
        <p:txBody>
          <a:bodyPr wrap="square" rtlCol="0" anchor="ctr">
            <a:noAutofit/>
          </a:bodyPr>
          <a:lstStyle/>
          <a:p>
            <a:pPr algn="ctr"/>
            <a:r>
              <a:rPr lang="en-US" sz="2400" dirty="0">
                <a:solidFill>
                  <a:schemeClr val="accent1">
                    <a:lumMod val="75000"/>
                  </a:schemeClr>
                </a:solidFill>
                <a:latin typeface="+mj-lt"/>
              </a:rPr>
              <a:t>sense amplifier</a:t>
            </a:r>
          </a:p>
        </p:txBody>
      </p:sp>
      <p:sp>
        <p:nvSpPr>
          <p:cNvPr id="110" name="TextBox 109"/>
          <p:cNvSpPr txBox="1"/>
          <p:nvPr/>
        </p:nvSpPr>
        <p:spPr>
          <a:xfrm rot="5400000">
            <a:off x="4447907" y="2667000"/>
            <a:ext cx="2743198" cy="457200"/>
          </a:xfrm>
          <a:prstGeom prst="rect">
            <a:avLst/>
          </a:prstGeom>
          <a:noFill/>
        </p:spPr>
        <p:txBody>
          <a:bodyPr wrap="square" rtlCol="0" anchor="ctr">
            <a:noAutofit/>
          </a:bodyPr>
          <a:lstStyle/>
          <a:p>
            <a:pPr algn="ctr"/>
            <a:r>
              <a:rPr lang="en-US" sz="2400" dirty="0" err="1">
                <a:solidFill>
                  <a:schemeClr val="accent1">
                    <a:lumMod val="75000"/>
                  </a:schemeClr>
                </a:solidFill>
                <a:latin typeface="+mj-lt"/>
              </a:rPr>
              <a:t>wordline</a:t>
            </a:r>
            <a:endParaRPr lang="en-US" sz="2400" dirty="0">
              <a:solidFill>
                <a:schemeClr val="accent1">
                  <a:lumMod val="75000"/>
                </a:schemeClr>
              </a:solidFill>
              <a:latin typeface="+mj-lt"/>
            </a:endParaRPr>
          </a:p>
          <a:p>
            <a:pPr algn="ctr"/>
            <a:r>
              <a:rPr lang="en-US" sz="2400" dirty="0">
                <a:solidFill>
                  <a:schemeClr val="accent1">
                    <a:lumMod val="75000"/>
                  </a:schemeClr>
                </a:solidFill>
                <a:latin typeface="+mj-lt"/>
              </a:rPr>
              <a:t>driver</a:t>
            </a:r>
          </a:p>
        </p:txBody>
      </p:sp>
      <p:grpSp>
        <p:nvGrpSpPr>
          <p:cNvPr id="4" name="Group 3"/>
          <p:cNvGrpSpPr/>
          <p:nvPr/>
        </p:nvGrpSpPr>
        <p:grpSpPr>
          <a:xfrm>
            <a:off x="9029700" y="1143001"/>
            <a:ext cx="1104900" cy="647699"/>
            <a:chOff x="7505700" y="1143000"/>
            <a:chExt cx="1104900" cy="647699"/>
          </a:xfrm>
        </p:grpSpPr>
        <p:sp>
          <p:nvSpPr>
            <p:cNvPr id="112" name="TextBox 111"/>
            <p:cNvSpPr txBox="1"/>
            <p:nvPr/>
          </p:nvSpPr>
          <p:spPr>
            <a:xfrm>
              <a:off x="7848600" y="1143000"/>
              <a:ext cx="762000" cy="457200"/>
            </a:xfrm>
            <a:prstGeom prst="rect">
              <a:avLst/>
            </a:prstGeom>
            <a:noFill/>
          </p:spPr>
          <p:txBody>
            <a:bodyPr wrap="square" rtlCol="0" anchor="ctr">
              <a:noAutofit/>
            </a:bodyPr>
            <a:lstStyle/>
            <a:p>
              <a:pPr algn="ctr"/>
              <a:r>
                <a:rPr lang="en-US" sz="2000" dirty="0">
                  <a:solidFill>
                    <a:srgbClr val="000000"/>
                  </a:solidFill>
                  <a:latin typeface="+mj-lt"/>
                </a:rPr>
                <a:t>cell</a:t>
              </a:r>
            </a:p>
          </p:txBody>
        </p:sp>
        <p:sp>
          <p:nvSpPr>
            <p:cNvPr id="2" name="Freeform 1"/>
            <p:cNvSpPr/>
            <p:nvPr/>
          </p:nvSpPr>
          <p:spPr>
            <a:xfrm>
              <a:off x="7505700" y="1409698"/>
              <a:ext cx="417576" cy="381001"/>
            </a:xfrm>
            <a:custGeom>
              <a:avLst/>
              <a:gdLst>
                <a:gd name="connsiteX0" fmla="*/ 0 w 358140"/>
                <a:gd name="connsiteY0" fmla="*/ 342900 h 342900"/>
                <a:gd name="connsiteX1" fmla="*/ 114300 w 358140"/>
                <a:gd name="connsiteY1" fmla="*/ 76200 h 342900"/>
                <a:gd name="connsiteX2" fmla="*/ 358140 w 358140"/>
                <a:gd name="connsiteY2" fmla="*/ 0 h 342900"/>
              </a:gdLst>
              <a:ahLst/>
              <a:cxnLst>
                <a:cxn ang="0">
                  <a:pos x="connsiteX0" y="connsiteY0"/>
                </a:cxn>
                <a:cxn ang="0">
                  <a:pos x="connsiteX1" y="connsiteY1"/>
                </a:cxn>
                <a:cxn ang="0">
                  <a:pos x="connsiteX2" y="connsiteY2"/>
                </a:cxn>
              </a:cxnLst>
              <a:rect l="l" t="t" r="r" b="b"/>
              <a:pathLst>
                <a:path w="358140" h="342900">
                  <a:moveTo>
                    <a:pt x="0" y="342900"/>
                  </a:moveTo>
                  <a:cubicBezTo>
                    <a:pt x="27305" y="238125"/>
                    <a:pt x="54610" y="133350"/>
                    <a:pt x="114300" y="76200"/>
                  </a:cubicBezTo>
                  <a:cubicBezTo>
                    <a:pt x="173990" y="19050"/>
                    <a:pt x="321310" y="16510"/>
                    <a:pt x="358140" y="0"/>
                  </a:cubicBezTo>
                </a:path>
              </a:pathLst>
            </a:custGeom>
            <a:noFill/>
            <a:ln>
              <a:solidFill>
                <a:schemeClr val="tx1"/>
              </a:solidFill>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p:cNvSpPr txBox="1"/>
          <p:nvPr/>
        </p:nvSpPr>
        <p:spPr>
          <a:xfrm>
            <a:off x="9186955" y="2438400"/>
            <a:ext cx="1805581" cy="457200"/>
          </a:xfrm>
          <a:prstGeom prst="rect">
            <a:avLst/>
          </a:prstGeom>
          <a:noFill/>
        </p:spPr>
        <p:txBody>
          <a:bodyPr wrap="square" rtlCol="0" anchor="ctr">
            <a:noAutofit/>
          </a:bodyPr>
          <a:lstStyle/>
          <a:p>
            <a:pPr algn="ctr"/>
            <a:r>
              <a:rPr lang="en-US" sz="2800" dirty="0" err="1">
                <a:solidFill>
                  <a:srgbClr val="000000"/>
                </a:solidFill>
                <a:latin typeface="+mj-lt"/>
              </a:rPr>
              <a:t>wordline</a:t>
            </a:r>
            <a:endParaRPr lang="en-US" sz="2800" dirty="0">
              <a:solidFill>
                <a:srgbClr val="000000"/>
              </a:solidFill>
              <a:latin typeface="+mj-lt"/>
            </a:endParaRPr>
          </a:p>
        </p:txBody>
      </p:sp>
      <p:grpSp>
        <p:nvGrpSpPr>
          <p:cNvPr id="6" name="Group 5"/>
          <p:cNvGrpSpPr/>
          <p:nvPr/>
        </p:nvGrpSpPr>
        <p:grpSpPr>
          <a:xfrm>
            <a:off x="8564881" y="842010"/>
            <a:ext cx="2293619" cy="666750"/>
            <a:chOff x="7040880" y="842010"/>
            <a:chExt cx="1492757" cy="666750"/>
          </a:xfrm>
        </p:grpSpPr>
        <p:sp>
          <p:nvSpPr>
            <p:cNvPr id="121" name="TextBox 120"/>
            <p:cNvSpPr txBox="1"/>
            <p:nvPr/>
          </p:nvSpPr>
          <p:spPr>
            <a:xfrm>
              <a:off x="7391400" y="842010"/>
              <a:ext cx="1142237" cy="457200"/>
            </a:xfrm>
            <a:prstGeom prst="rect">
              <a:avLst/>
            </a:prstGeom>
            <a:noFill/>
          </p:spPr>
          <p:txBody>
            <a:bodyPr wrap="square" rtlCol="0" anchor="ctr">
              <a:noAutofit/>
            </a:bodyPr>
            <a:lstStyle/>
            <a:p>
              <a:pPr algn="ctr"/>
              <a:r>
                <a:rPr lang="en-US" sz="2800" dirty="0" err="1">
                  <a:latin typeface="+mj-lt"/>
                </a:rPr>
                <a:t>bitline</a:t>
              </a:r>
              <a:endParaRPr lang="en-US" sz="2800" dirty="0">
                <a:latin typeface="+mj-lt"/>
              </a:endParaRPr>
            </a:p>
          </p:txBody>
        </p:sp>
        <p:sp>
          <p:nvSpPr>
            <p:cNvPr id="5" name="Freeform 4"/>
            <p:cNvSpPr/>
            <p:nvPr/>
          </p:nvSpPr>
          <p:spPr>
            <a:xfrm>
              <a:off x="7040880" y="1122680"/>
              <a:ext cx="441960" cy="386080"/>
            </a:xfrm>
            <a:custGeom>
              <a:avLst/>
              <a:gdLst>
                <a:gd name="connsiteX0" fmla="*/ 0 w 441960"/>
                <a:gd name="connsiteY0" fmla="*/ 386080 h 386080"/>
                <a:gd name="connsiteX1" fmla="*/ 198120 w 441960"/>
                <a:gd name="connsiteY1" fmla="*/ 264160 h 386080"/>
                <a:gd name="connsiteX2" fmla="*/ 223520 w 441960"/>
                <a:gd name="connsiteY2" fmla="*/ 45720 h 386080"/>
                <a:gd name="connsiteX3" fmla="*/ 441960 w 441960"/>
                <a:gd name="connsiteY3" fmla="*/ 0 h 386080"/>
              </a:gdLst>
              <a:ahLst/>
              <a:cxnLst>
                <a:cxn ang="0">
                  <a:pos x="connsiteX0" y="connsiteY0"/>
                </a:cxn>
                <a:cxn ang="0">
                  <a:pos x="connsiteX1" y="connsiteY1"/>
                </a:cxn>
                <a:cxn ang="0">
                  <a:pos x="connsiteX2" y="connsiteY2"/>
                </a:cxn>
                <a:cxn ang="0">
                  <a:pos x="connsiteX3" y="connsiteY3"/>
                </a:cxn>
              </a:cxnLst>
              <a:rect l="l" t="t" r="r" b="b"/>
              <a:pathLst>
                <a:path w="441960" h="386080">
                  <a:moveTo>
                    <a:pt x="0" y="386080"/>
                  </a:moveTo>
                  <a:cubicBezTo>
                    <a:pt x="80433" y="353483"/>
                    <a:pt x="160867" y="320887"/>
                    <a:pt x="198120" y="264160"/>
                  </a:cubicBezTo>
                  <a:cubicBezTo>
                    <a:pt x="235373" y="207433"/>
                    <a:pt x="182880" y="89747"/>
                    <a:pt x="223520" y="45720"/>
                  </a:cubicBezTo>
                  <a:cubicBezTo>
                    <a:pt x="264160" y="1693"/>
                    <a:pt x="353060" y="846"/>
                    <a:pt x="441960" y="0"/>
                  </a:cubicBezTo>
                </a:path>
              </a:pathLst>
            </a:custGeom>
            <a:noFill/>
            <a:ln>
              <a:solidFill>
                <a:schemeClr val="tx1"/>
              </a:solidFill>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93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500"/>
                                        <p:tgtEl>
                                          <p:spTgt spid="3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3"/>
                                        </p:tgtEl>
                                        <p:attrNameLst>
                                          <p:attrName>style.visibility</p:attrName>
                                        </p:attrNameLst>
                                      </p:cBhvr>
                                      <p:to>
                                        <p:strVal val="visible"/>
                                      </p:to>
                                    </p:set>
                                    <p:animEffect transition="in" filter="fade">
                                      <p:cBhvr>
                                        <p:cTn id="14" dur="500"/>
                                        <p:tgtEl>
                                          <p:spTgt spid="41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5"/>
                                        </p:tgtEl>
                                        <p:attrNameLst>
                                          <p:attrName>style.visibility</p:attrName>
                                        </p:attrNameLst>
                                      </p:cBhvr>
                                      <p:to>
                                        <p:strVal val="visible"/>
                                      </p:to>
                                    </p:set>
                                    <p:animEffect transition="in" filter="fade">
                                      <p:cBhvr>
                                        <p:cTn id="22" dur="500"/>
                                        <p:tgtEl>
                                          <p:spTgt spid="39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07"/>
                                        </p:tgtEl>
                                        <p:attrNameLst>
                                          <p:attrName>style.visibility</p:attrName>
                                        </p:attrNameLst>
                                      </p:cBhvr>
                                      <p:to>
                                        <p:strVal val="visible"/>
                                      </p:to>
                                    </p:set>
                                    <p:animEffect transition="in" filter="wipe(left)">
                                      <p:cBhvr>
                                        <p:cTn id="29" dur="500"/>
                                        <p:tgtEl>
                                          <p:spTgt spid="40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500"/>
                                        <p:tgtEl>
                                          <p:spTgt spid="1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9"/>
                                        </p:tgtEl>
                                        <p:attrNameLst>
                                          <p:attrName>style.visibility</p:attrName>
                                        </p:attrNameLst>
                                      </p:cBhvr>
                                      <p:to>
                                        <p:strVal val="visible"/>
                                      </p:to>
                                    </p:set>
                                    <p:animEffect transition="in" filter="fade">
                                      <p:cBhvr>
                                        <p:cTn id="38" dur="500"/>
                                        <p:tgtEl>
                                          <p:spTgt spid="38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fade">
                                      <p:cBhvr>
                                        <p:cTn id="41" dur="500"/>
                                        <p:tgtEl>
                                          <p:spTgt spid="109"/>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401"/>
                                        </p:tgtEl>
                                        <p:attrNameLst>
                                          <p:attrName>style.visibility</p:attrName>
                                        </p:attrNameLst>
                                      </p:cBhvr>
                                      <p:to>
                                        <p:strVal val="visible"/>
                                      </p:to>
                                    </p:set>
                                    <p:animEffect transition="in" filter="wipe(down)">
                                      <p:cBhvr>
                                        <p:cTn id="45" dur="500"/>
                                        <p:tgtEl>
                                          <p:spTgt spid="401"/>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p:bldP spid="109" grpId="0"/>
      <p:bldP spid="110" grpId="0"/>
      <p:bldP spid="1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Element (Cell)</a:t>
            </a:r>
          </a:p>
        </p:txBody>
      </p:sp>
      <p:sp>
        <p:nvSpPr>
          <p:cNvPr id="4" name="Oval 3"/>
          <p:cNvSpPr/>
          <p:nvPr/>
        </p:nvSpPr>
        <p:spPr>
          <a:xfrm>
            <a:off x="5334000" y="2286000"/>
            <a:ext cx="68580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p:cNvSpPr/>
          <p:nvPr/>
        </p:nvSpPr>
        <p:spPr>
          <a:xfrm>
            <a:off x="4114800" y="3886200"/>
            <a:ext cx="68580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0</a:t>
            </a:r>
          </a:p>
        </p:txBody>
      </p:sp>
      <p:sp>
        <p:nvSpPr>
          <p:cNvPr id="6" name="Oval 5"/>
          <p:cNvSpPr/>
          <p:nvPr/>
        </p:nvSpPr>
        <p:spPr>
          <a:xfrm>
            <a:off x="6629400" y="3886200"/>
            <a:ext cx="68580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1</a:t>
            </a:r>
          </a:p>
        </p:txBody>
      </p:sp>
      <p:cxnSp>
        <p:nvCxnSpPr>
          <p:cNvPr id="8" name="Straight Arrow Connector 7"/>
          <p:cNvCxnSpPr>
            <a:stCxn id="4" idx="3"/>
            <a:endCxn id="5" idx="7"/>
          </p:cNvCxnSpPr>
          <p:nvPr/>
        </p:nvCxnSpPr>
        <p:spPr>
          <a:xfrm rot="5400000">
            <a:off x="4509667" y="3061867"/>
            <a:ext cx="1115266" cy="734266"/>
          </a:xfrm>
          <a:prstGeom prst="straightConnector1">
            <a:avLst/>
          </a:prstGeom>
          <a:ln w="28575">
            <a:solidFill>
              <a:schemeClr val="tx1">
                <a:lumMod val="90000"/>
                <a:lumOff val="1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5"/>
            <a:endCxn id="6" idx="1"/>
          </p:cNvCxnSpPr>
          <p:nvPr/>
        </p:nvCxnSpPr>
        <p:spPr>
          <a:xfrm rot="16200000" flipH="1">
            <a:off x="5766967" y="3023767"/>
            <a:ext cx="1115266" cy="810466"/>
          </a:xfrm>
          <a:prstGeom prst="straightConnector1">
            <a:avLst/>
          </a:prstGeom>
          <a:ln w="28575">
            <a:solidFill>
              <a:schemeClr val="tx1">
                <a:lumMod val="90000"/>
                <a:lumOff val="1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35070" y="1524000"/>
            <a:ext cx="6784230" cy="523220"/>
          </a:xfrm>
          <a:prstGeom prst="rect">
            <a:avLst/>
          </a:prstGeom>
          <a:noFill/>
        </p:spPr>
        <p:txBody>
          <a:bodyPr wrap="none" rtlCol="0">
            <a:spAutoFit/>
          </a:bodyPr>
          <a:lstStyle/>
          <a:p>
            <a:r>
              <a:rPr lang="en-US" sz="2800" dirty="0"/>
              <a:t>Component that can be in at least two states</a:t>
            </a:r>
          </a:p>
        </p:txBody>
      </p:sp>
      <p:sp>
        <p:nvSpPr>
          <p:cNvPr id="13" name="TextBox 12"/>
          <p:cNvSpPr txBox="1"/>
          <p:nvPr/>
        </p:nvSpPr>
        <p:spPr>
          <a:xfrm>
            <a:off x="1981200" y="5029200"/>
            <a:ext cx="8001000" cy="523220"/>
          </a:xfrm>
          <a:prstGeom prst="rect">
            <a:avLst/>
          </a:prstGeom>
          <a:noFill/>
        </p:spPr>
        <p:txBody>
          <a:bodyPr wrap="square" rtlCol="0">
            <a:spAutoFit/>
          </a:bodyPr>
          <a:lstStyle/>
          <a:p>
            <a:r>
              <a:rPr lang="en-US" sz="2800" dirty="0"/>
              <a:t>Can be electrical, magnetic, mechanical, etc.</a:t>
            </a:r>
          </a:p>
        </p:txBody>
      </p:sp>
      <p:sp>
        <p:nvSpPr>
          <p:cNvPr id="14" name="TextBox 13"/>
          <p:cNvSpPr txBox="1"/>
          <p:nvPr/>
        </p:nvSpPr>
        <p:spPr>
          <a:xfrm>
            <a:off x="1981200" y="5725181"/>
            <a:ext cx="8001000" cy="584775"/>
          </a:xfrm>
          <a:prstGeom prst="rect">
            <a:avLst/>
          </a:prstGeom>
          <a:noFill/>
        </p:spPr>
        <p:txBody>
          <a:bodyPr wrap="square" rtlCol="0">
            <a:spAutoFit/>
          </a:bodyPr>
          <a:lstStyle/>
          <a:p>
            <a:r>
              <a:rPr lang="en-US" sz="3200" dirty="0"/>
              <a:t>DRAM  →  Capacitor</a:t>
            </a:r>
          </a:p>
        </p:txBody>
      </p:sp>
      <p:sp>
        <p:nvSpPr>
          <p:cNvPr id="11" name="Slide Number Placeholder 10"/>
          <p:cNvSpPr>
            <a:spLocks noGrp="1"/>
          </p:cNvSpPr>
          <p:nvPr>
            <p:ph type="sldNum" sz="quarter" idx="12"/>
          </p:nvPr>
        </p:nvSpPr>
        <p:spPr/>
        <p:txBody>
          <a:bodyPr/>
          <a:lstStyle/>
          <a:p>
            <a:fld id="{C57F1941-7121-4DD9-905F-76A0714B05EC}" type="slidenum">
              <a:rPr lang="en-US" smtClean="0"/>
              <a:pPr/>
              <a:t>44</a:t>
            </a:fld>
            <a:endParaRPr lang="en-US"/>
          </a:p>
        </p:txBody>
      </p:sp>
    </p:spTree>
    <p:extLst>
      <p:ext uri="{BB962C8B-B14F-4D97-AF65-F5344CB8AC3E}">
        <p14:creationId xmlns:p14="http://schemas.microsoft.com/office/powerpoint/2010/main" val="4744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382000" cy="1143000"/>
          </a:xfrm>
        </p:spPr>
        <p:txBody>
          <a:bodyPr>
            <a:normAutofit fontScale="90000"/>
          </a:bodyPr>
          <a:lstStyle/>
          <a:p>
            <a:r>
              <a:rPr lang="en-US" dirty="0"/>
              <a:t>Capacitor – Bucket of Electric Charge</a:t>
            </a:r>
          </a:p>
        </p:txBody>
      </p:sp>
      <p:sp>
        <p:nvSpPr>
          <p:cNvPr id="34" name="Rectangle 33"/>
          <p:cNvSpPr/>
          <p:nvPr/>
        </p:nvSpPr>
        <p:spPr>
          <a:xfrm>
            <a:off x="3352800" y="3143310"/>
            <a:ext cx="381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114800" y="4514910"/>
            <a:ext cx="1252266" cy="523220"/>
          </a:xfrm>
          <a:prstGeom prst="rect">
            <a:avLst/>
          </a:prstGeom>
          <a:noFill/>
        </p:spPr>
        <p:txBody>
          <a:bodyPr wrap="none" rtlCol="0">
            <a:spAutoFit/>
          </a:bodyPr>
          <a:lstStyle/>
          <a:p>
            <a:r>
              <a:rPr lang="en-US" sz="2800" dirty="0"/>
              <a:t>Charge</a:t>
            </a:r>
          </a:p>
        </p:txBody>
      </p:sp>
      <p:cxnSp>
        <p:nvCxnSpPr>
          <p:cNvPr id="46" name="Straight Arrow Connector 45"/>
          <p:cNvCxnSpPr>
            <a:stCxn id="44" idx="1"/>
            <a:endCxn id="34" idx="2"/>
          </p:cNvCxnSpPr>
          <p:nvPr/>
        </p:nvCxnSpPr>
        <p:spPr>
          <a:xfrm flipH="1" flipV="1">
            <a:off x="3543300" y="3905310"/>
            <a:ext cx="571500" cy="871210"/>
          </a:xfrm>
          <a:prstGeom prst="straightConnector1">
            <a:avLst/>
          </a:prstGeom>
          <a:ln w="28575">
            <a:solidFill>
              <a:schemeClr val="tx1">
                <a:lumMod val="90000"/>
                <a:lumOff val="1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611016" y="2457511"/>
            <a:ext cx="1947970" cy="584775"/>
          </a:xfrm>
          <a:prstGeom prst="rect">
            <a:avLst/>
          </a:prstGeom>
          <a:noFill/>
        </p:spPr>
        <p:txBody>
          <a:bodyPr wrap="none" rtlCol="0">
            <a:spAutoFit/>
          </a:bodyPr>
          <a:lstStyle/>
          <a:p>
            <a:pPr algn="ctr"/>
            <a:r>
              <a:rPr lang="en-US" sz="3200" dirty="0"/>
              <a:t>“Charged”</a:t>
            </a:r>
          </a:p>
        </p:txBody>
      </p:sp>
      <p:sp>
        <p:nvSpPr>
          <p:cNvPr id="50" name="TextBox 49"/>
          <p:cNvSpPr txBox="1"/>
          <p:nvPr/>
        </p:nvSpPr>
        <p:spPr>
          <a:xfrm>
            <a:off x="6866195" y="2438401"/>
            <a:ext cx="2422459" cy="584775"/>
          </a:xfrm>
          <a:prstGeom prst="rect">
            <a:avLst/>
          </a:prstGeom>
          <a:noFill/>
        </p:spPr>
        <p:txBody>
          <a:bodyPr wrap="none" rtlCol="0">
            <a:spAutoFit/>
          </a:bodyPr>
          <a:lstStyle/>
          <a:p>
            <a:pPr algn="ctr"/>
            <a:r>
              <a:rPr lang="en-US" sz="3200" dirty="0"/>
              <a:t>“Discharged”</a:t>
            </a:r>
          </a:p>
        </p:txBody>
      </p:sp>
      <p:grpSp>
        <p:nvGrpSpPr>
          <p:cNvPr id="22" name="Group 21"/>
          <p:cNvGrpSpPr/>
          <p:nvPr/>
        </p:nvGrpSpPr>
        <p:grpSpPr>
          <a:xfrm>
            <a:off x="2668736" y="3143310"/>
            <a:ext cx="1750865" cy="1390710"/>
            <a:chOff x="1678135" y="2286000"/>
            <a:chExt cx="1750865" cy="1390710"/>
          </a:xfrm>
        </p:grpSpPr>
        <p:grpSp>
          <p:nvGrpSpPr>
            <p:cNvPr id="35" name="Group 34"/>
            <p:cNvGrpSpPr/>
            <p:nvPr/>
          </p:nvGrpSpPr>
          <p:grpSpPr>
            <a:xfrm>
              <a:off x="1828800" y="2286000"/>
              <a:ext cx="1600200" cy="1028700"/>
              <a:chOff x="1828800" y="2667000"/>
              <a:chExt cx="1600200" cy="1028700"/>
            </a:xfrm>
          </p:grpSpPr>
          <p:cxnSp>
            <p:nvCxnSpPr>
              <p:cNvPr id="14" name="Straight Connector 13"/>
              <p:cNvCxnSpPr/>
              <p:nvPr/>
            </p:nvCxnSpPr>
            <p:spPr>
              <a:xfrm rot="5400000">
                <a:off x="1981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362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3200" y="3048000"/>
                <a:ext cx="6858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hape 31"/>
              <p:cNvCxnSpPr/>
              <p:nvPr/>
            </p:nvCxnSpPr>
            <p:spPr>
              <a:xfrm rot="10800000" flipV="1">
                <a:off x="1828800" y="3048000"/>
                <a:ext cx="533400" cy="647700"/>
              </a:xfrm>
              <a:prstGeom prst="bentConnector2">
                <a:avLst/>
              </a:prstGeom>
              <a:ln w="38100">
                <a:solidFill>
                  <a:srgbClr val="333333"/>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678135" y="3276600"/>
              <a:ext cx="314509" cy="400110"/>
            </a:xfrm>
            <a:prstGeom prst="rect">
              <a:avLst/>
            </a:prstGeom>
            <a:noFill/>
          </p:spPr>
          <p:txBody>
            <a:bodyPr wrap="none" rtlCol="0">
              <a:spAutoFit/>
            </a:bodyPr>
            <a:lstStyle/>
            <a:p>
              <a:pPr algn="ctr"/>
              <a:r>
                <a:rPr lang="en-US" sz="2000" dirty="0"/>
                <a:t>0</a:t>
              </a:r>
            </a:p>
          </p:txBody>
        </p:sp>
      </p:grpSp>
      <p:grpSp>
        <p:nvGrpSpPr>
          <p:cNvPr id="23" name="Group 22"/>
          <p:cNvGrpSpPr/>
          <p:nvPr/>
        </p:nvGrpSpPr>
        <p:grpSpPr>
          <a:xfrm>
            <a:off x="7183772" y="3124200"/>
            <a:ext cx="1750865" cy="1390710"/>
            <a:chOff x="5335735" y="2286000"/>
            <a:chExt cx="1750865" cy="1390710"/>
          </a:xfrm>
        </p:grpSpPr>
        <p:grpSp>
          <p:nvGrpSpPr>
            <p:cNvPr id="37" name="Group 36"/>
            <p:cNvGrpSpPr/>
            <p:nvPr/>
          </p:nvGrpSpPr>
          <p:grpSpPr>
            <a:xfrm>
              <a:off x="5486400" y="2286000"/>
              <a:ext cx="1600200" cy="1028700"/>
              <a:chOff x="1828800" y="2667000"/>
              <a:chExt cx="1600200" cy="1028700"/>
            </a:xfrm>
          </p:grpSpPr>
          <p:cxnSp>
            <p:nvCxnSpPr>
              <p:cNvPr id="38" name="Straight Connector 37"/>
              <p:cNvCxnSpPr/>
              <p:nvPr/>
            </p:nvCxnSpPr>
            <p:spPr>
              <a:xfrm rot="5400000">
                <a:off x="1981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362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743200" y="3048000"/>
                <a:ext cx="6858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hape 40"/>
              <p:cNvCxnSpPr/>
              <p:nvPr/>
            </p:nvCxnSpPr>
            <p:spPr>
              <a:xfrm rot="10800000" flipV="1">
                <a:off x="1828800" y="3048000"/>
                <a:ext cx="533400" cy="647700"/>
              </a:xfrm>
              <a:prstGeom prst="bentConnector2">
                <a:avLst/>
              </a:prstGeom>
              <a:ln w="38100">
                <a:solidFill>
                  <a:srgbClr val="333333"/>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335735" y="3276600"/>
              <a:ext cx="314509" cy="400110"/>
            </a:xfrm>
            <a:prstGeom prst="rect">
              <a:avLst/>
            </a:prstGeom>
            <a:noFill/>
          </p:spPr>
          <p:txBody>
            <a:bodyPr wrap="none" rtlCol="0">
              <a:spAutoFit/>
            </a:bodyPr>
            <a:lstStyle/>
            <a:p>
              <a:pPr algn="ctr"/>
              <a:r>
                <a:rPr lang="en-US" sz="2000" dirty="0"/>
                <a:t>0</a:t>
              </a:r>
            </a:p>
          </p:txBody>
        </p:sp>
      </p:grpSp>
      <p:grpSp>
        <p:nvGrpSpPr>
          <p:cNvPr id="30" name="Group 29"/>
          <p:cNvGrpSpPr/>
          <p:nvPr/>
        </p:nvGrpSpPr>
        <p:grpSpPr>
          <a:xfrm>
            <a:off x="4648201" y="3215046"/>
            <a:ext cx="900359" cy="918865"/>
            <a:chOff x="3657600" y="2357735"/>
            <a:chExt cx="900359" cy="918865"/>
          </a:xfrm>
        </p:grpSpPr>
        <p:sp>
          <p:nvSpPr>
            <p:cNvPr id="27" name="Rectangle 26"/>
            <p:cNvSpPr/>
            <p:nvPr/>
          </p:nvSpPr>
          <p:spPr>
            <a:xfrm>
              <a:off x="3657600" y="2514600"/>
              <a:ext cx="152400" cy="762000"/>
            </a:xfrm>
            <a:prstGeom prst="rect">
              <a:avLst/>
            </a:prstGeom>
            <a:solidFill>
              <a:schemeClr val="accent3">
                <a:lumMod val="60000"/>
                <a:lumOff val="40000"/>
              </a:schemeClr>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31606" y="2357735"/>
              <a:ext cx="726353" cy="461665"/>
            </a:xfrm>
            <a:prstGeom prst="rect">
              <a:avLst/>
            </a:prstGeom>
            <a:noFill/>
          </p:spPr>
          <p:txBody>
            <a:bodyPr wrap="none" rtlCol="0">
              <a:spAutoFit/>
            </a:bodyPr>
            <a:lstStyle/>
            <a:p>
              <a:r>
                <a:rPr lang="en-US" sz="2400" dirty="0" err="1"/>
                <a:t>V</a:t>
              </a:r>
              <a:r>
                <a:rPr lang="en-US" sz="2400" baseline="-25000" dirty="0" err="1"/>
                <a:t>max</a:t>
              </a:r>
              <a:endParaRPr lang="en-US" sz="2400" dirty="0"/>
            </a:p>
          </p:txBody>
        </p:sp>
      </p:grpSp>
      <p:grpSp>
        <p:nvGrpSpPr>
          <p:cNvPr id="31" name="Group 30"/>
          <p:cNvGrpSpPr/>
          <p:nvPr/>
        </p:nvGrpSpPr>
        <p:grpSpPr>
          <a:xfrm>
            <a:off x="9163236" y="3352801"/>
            <a:ext cx="514164" cy="842665"/>
            <a:chOff x="7315200" y="2514600"/>
            <a:chExt cx="514164" cy="842665"/>
          </a:xfrm>
        </p:grpSpPr>
        <p:sp>
          <p:nvSpPr>
            <p:cNvPr id="26" name="Rectangle 25"/>
            <p:cNvSpPr/>
            <p:nvPr/>
          </p:nvSpPr>
          <p:spPr>
            <a:xfrm>
              <a:off x="7315200" y="2514600"/>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89206" y="2895600"/>
              <a:ext cx="340158" cy="461665"/>
            </a:xfrm>
            <a:prstGeom prst="rect">
              <a:avLst/>
            </a:prstGeom>
            <a:noFill/>
          </p:spPr>
          <p:txBody>
            <a:bodyPr wrap="none" rtlCol="0">
              <a:spAutoFit/>
            </a:bodyPr>
            <a:lstStyle/>
            <a:p>
              <a:r>
                <a:rPr lang="en-US" sz="2400" dirty="0"/>
                <a:t>0</a:t>
              </a:r>
            </a:p>
          </p:txBody>
        </p:sp>
      </p:grpSp>
      <p:sp>
        <p:nvSpPr>
          <p:cNvPr id="42" name="Rounded Rectangular Callout 41"/>
          <p:cNvSpPr/>
          <p:nvPr/>
        </p:nvSpPr>
        <p:spPr>
          <a:xfrm>
            <a:off x="5410200" y="3752910"/>
            <a:ext cx="2819400" cy="1200090"/>
          </a:xfrm>
          <a:prstGeom prst="wedgeRoundRectCallout">
            <a:avLst>
              <a:gd name="adj1" fmla="val -66450"/>
              <a:gd name="adj2" fmla="val -306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Voltage level indicator. Not part of the actual circuit</a:t>
            </a:r>
          </a:p>
        </p:txBody>
      </p:sp>
      <p:sp>
        <p:nvSpPr>
          <p:cNvPr id="33" name="Slide Number Placeholder 32"/>
          <p:cNvSpPr>
            <a:spLocks noGrp="1"/>
          </p:cNvSpPr>
          <p:nvPr>
            <p:ph type="sldNum" sz="quarter" idx="12"/>
          </p:nvPr>
        </p:nvSpPr>
        <p:spPr/>
        <p:txBody>
          <a:bodyPr/>
          <a:lstStyle/>
          <a:p>
            <a:fld id="{C57F1941-7121-4DD9-905F-76A0714B05EC}" type="slidenum">
              <a:rPr lang="en-US" smtClean="0"/>
              <a:pPr/>
              <a:t>45</a:t>
            </a:fld>
            <a:endParaRPr lang="en-US"/>
          </a:p>
        </p:txBody>
      </p:sp>
    </p:spTree>
    <p:extLst>
      <p:ext uri="{BB962C8B-B14F-4D97-AF65-F5344CB8AC3E}">
        <p14:creationId xmlns:p14="http://schemas.microsoft.com/office/powerpoint/2010/main" val="18347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4" grpId="0"/>
      <p:bldP spid="49" grpId="0"/>
      <p:bldP spid="50" grpId="0"/>
      <p:bldP spid="42" grpId="0" animBg="1"/>
      <p:bldP spid="4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ip.jpg"/>
          <p:cNvPicPr>
            <a:picLocks noChangeAspect="1"/>
          </p:cNvPicPr>
          <p:nvPr/>
        </p:nvPicPr>
        <p:blipFill>
          <a:blip r:embed="rId2" cstate="print"/>
          <a:stretch>
            <a:fillRect/>
          </a:stretch>
        </p:blipFill>
        <p:spPr>
          <a:xfrm rot="5400000">
            <a:off x="2631583" y="2827598"/>
            <a:ext cx="2743201" cy="2284487"/>
          </a:xfrm>
          <a:prstGeom prst="rect">
            <a:avLst/>
          </a:prstGeom>
        </p:spPr>
      </p:pic>
      <p:sp>
        <p:nvSpPr>
          <p:cNvPr id="2" name="Title 1"/>
          <p:cNvSpPr>
            <a:spLocks noGrp="1"/>
          </p:cNvSpPr>
          <p:nvPr>
            <p:ph type="title"/>
          </p:nvPr>
        </p:nvSpPr>
        <p:spPr/>
        <p:txBody>
          <a:bodyPr/>
          <a:lstStyle/>
          <a:p>
            <a:r>
              <a:rPr lang="en-US" dirty="0"/>
              <a:t>DRAM Chip</a:t>
            </a:r>
          </a:p>
        </p:txBody>
      </p:sp>
      <p:grpSp>
        <p:nvGrpSpPr>
          <p:cNvPr id="60" name="Group 59"/>
          <p:cNvGrpSpPr/>
          <p:nvPr/>
        </p:nvGrpSpPr>
        <p:grpSpPr>
          <a:xfrm>
            <a:off x="4724401" y="2064841"/>
            <a:ext cx="5410201" cy="990600"/>
            <a:chOff x="3880297" y="2590800"/>
            <a:chExt cx="5410201" cy="990600"/>
          </a:xfrm>
        </p:grpSpPr>
        <p:cxnSp>
          <p:nvCxnSpPr>
            <p:cNvPr id="8" name="Straight Arrow Connector 7"/>
            <p:cNvCxnSpPr>
              <a:endCxn id="9" idx="1"/>
            </p:cNvCxnSpPr>
            <p:nvPr/>
          </p:nvCxnSpPr>
          <p:spPr>
            <a:xfrm flipV="1">
              <a:off x="3880297" y="3067854"/>
              <a:ext cx="990601" cy="513546"/>
            </a:xfrm>
            <a:prstGeom prst="straightConnector1">
              <a:avLst/>
            </a:prstGeom>
            <a:ln w="28575">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0898" y="2590800"/>
              <a:ext cx="4419600" cy="954107"/>
            </a:xfrm>
            <a:prstGeom prst="rect">
              <a:avLst/>
            </a:prstGeom>
            <a:noFill/>
          </p:spPr>
          <p:txBody>
            <a:bodyPr wrap="square" rtlCol="0">
              <a:spAutoFit/>
            </a:bodyPr>
            <a:lstStyle/>
            <a:p>
              <a:r>
                <a:rPr lang="en-US" sz="2800" dirty="0"/>
                <a:t>Contains billions of capacitors (also called cells)</a:t>
              </a:r>
            </a:p>
          </p:txBody>
        </p:sp>
      </p:grpSp>
      <p:grpSp>
        <p:nvGrpSpPr>
          <p:cNvPr id="61" name="Group 60"/>
          <p:cNvGrpSpPr/>
          <p:nvPr/>
        </p:nvGrpSpPr>
        <p:grpSpPr>
          <a:xfrm>
            <a:off x="4714319" y="3131641"/>
            <a:ext cx="4541519" cy="2133600"/>
            <a:chOff x="3682178" y="3581400"/>
            <a:chExt cx="4541519" cy="2133600"/>
          </a:xfrm>
        </p:grpSpPr>
        <p:grpSp>
          <p:nvGrpSpPr>
            <p:cNvPr id="46" name="Group 45"/>
            <p:cNvGrpSpPr/>
            <p:nvPr/>
          </p:nvGrpSpPr>
          <p:grpSpPr>
            <a:xfrm>
              <a:off x="3721202" y="3581400"/>
              <a:ext cx="4502495" cy="2133600"/>
              <a:chOff x="3721202" y="3581400"/>
              <a:chExt cx="4502495" cy="2133600"/>
            </a:xfrm>
          </p:grpSpPr>
          <p:grpSp>
            <p:nvGrpSpPr>
              <p:cNvPr id="31" name="Group 30"/>
              <p:cNvGrpSpPr/>
              <p:nvPr/>
            </p:nvGrpSpPr>
            <p:grpSpPr>
              <a:xfrm>
                <a:off x="5556697" y="3581400"/>
                <a:ext cx="2667000" cy="2133600"/>
                <a:chOff x="4800600" y="3581400"/>
                <a:chExt cx="2667000" cy="2133600"/>
              </a:xfrm>
            </p:grpSpPr>
            <p:grpSp>
              <p:nvGrpSpPr>
                <p:cNvPr id="23" name="Group 22"/>
                <p:cNvGrpSpPr/>
                <p:nvPr/>
              </p:nvGrpSpPr>
              <p:grpSpPr>
                <a:xfrm>
                  <a:off x="5335735" y="4048780"/>
                  <a:ext cx="1750865" cy="1390710"/>
                  <a:chOff x="5335735" y="2286000"/>
                  <a:chExt cx="1750865" cy="1390710"/>
                </a:xfrm>
              </p:grpSpPr>
              <p:grpSp>
                <p:nvGrpSpPr>
                  <p:cNvPr id="24" name="Group 36"/>
                  <p:cNvGrpSpPr/>
                  <p:nvPr/>
                </p:nvGrpSpPr>
                <p:grpSpPr>
                  <a:xfrm>
                    <a:off x="5486400" y="2286000"/>
                    <a:ext cx="1600200" cy="1028700"/>
                    <a:chOff x="1828800" y="2667000"/>
                    <a:chExt cx="1600200" cy="1028700"/>
                  </a:xfrm>
                </p:grpSpPr>
                <p:cxnSp>
                  <p:nvCxnSpPr>
                    <p:cNvPr id="26" name="Straight Connector 25"/>
                    <p:cNvCxnSpPr/>
                    <p:nvPr/>
                  </p:nvCxnSpPr>
                  <p:spPr>
                    <a:xfrm rot="5400000">
                      <a:off x="1981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362200" y="3048000"/>
                      <a:ext cx="7620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3200" y="3048000"/>
                      <a:ext cx="685800" cy="0"/>
                    </a:xfrm>
                    <a:prstGeom prst="line">
                      <a:avLst/>
                    </a:prstGeom>
                    <a:ln w="3810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hape 28"/>
                    <p:cNvCxnSpPr/>
                    <p:nvPr/>
                  </p:nvCxnSpPr>
                  <p:spPr>
                    <a:xfrm rot="10800000" flipV="1">
                      <a:off x="1828800" y="3048000"/>
                      <a:ext cx="533400" cy="647700"/>
                    </a:xfrm>
                    <a:prstGeom prst="bentConnector2">
                      <a:avLst/>
                    </a:prstGeom>
                    <a:ln w="38100">
                      <a:solidFill>
                        <a:srgbClr val="333333"/>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5335735" y="3276600"/>
                    <a:ext cx="314509" cy="400110"/>
                  </a:xfrm>
                  <a:prstGeom prst="rect">
                    <a:avLst/>
                  </a:prstGeom>
                  <a:noFill/>
                </p:spPr>
                <p:txBody>
                  <a:bodyPr wrap="none" rtlCol="0">
                    <a:spAutoFit/>
                  </a:bodyPr>
                  <a:lstStyle/>
                  <a:p>
                    <a:pPr algn="ctr"/>
                    <a:r>
                      <a:rPr lang="en-US" sz="2000" dirty="0"/>
                      <a:t>0</a:t>
                    </a:r>
                  </a:p>
                </p:txBody>
              </p:sp>
            </p:grpSp>
            <p:sp>
              <p:nvSpPr>
                <p:cNvPr id="30" name="Oval 29"/>
                <p:cNvSpPr/>
                <p:nvPr/>
              </p:nvSpPr>
              <p:spPr>
                <a:xfrm>
                  <a:off x="4800600" y="3581400"/>
                  <a:ext cx="2667000" cy="2133600"/>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p:cNvCxnSpPr>
                <a:stCxn id="22" idx="7"/>
              </p:cNvCxnSpPr>
              <p:nvPr/>
            </p:nvCxnSpPr>
            <p:spPr>
              <a:xfrm rot="5400000" flipH="1" flipV="1">
                <a:off x="4772763" y="2606043"/>
                <a:ext cx="570573" cy="2673695"/>
              </a:xfrm>
              <a:prstGeom prst="line">
                <a:avLst/>
              </a:prstGeom>
              <a:ln w="28575">
                <a:solidFill>
                  <a:schemeClr val="tx1">
                    <a:lumMod val="90000"/>
                    <a:lumOff val="1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7897" y="4267201"/>
                <a:ext cx="2219373" cy="1135341"/>
              </a:xfrm>
              <a:prstGeom prst="line">
                <a:avLst/>
              </a:prstGeom>
              <a:ln w="28575">
                <a:solidFill>
                  <a:schemeClr val="tx1">
                    <a:lumMod val="90000"/>
                    <a:lumOff val="1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3682178" y="4221481"/>
              <a:ext cx="45719" cy="45719"/>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890999" y="2971800"/>
            <a:ext cx="805259" cy="2362200"/>
            <a:chOff x="1924176" y="2979241"/>
            <a:chExt cx="1091377" cy="2362200"/>
          </a:xfrm>
        </p:grpSpPr>
        <p:cxnSp>
          <p:nvCxnSpPr>
            <p:cNvPr id="55" name="Shape 54"/>
            <p:cNvCxnSpPr>
              <a:endCxn id="22" idx="2"/>
            </p:cNvCxnSpPr>
            <p:nvPr/>
          </p:nvCxnSpPr>
          <p:spPr>
            <a:xfrm rot="5400000" flipH="1" flipV="1">
              <a:off x="1696435" y="4022323"/>
              <a:ext cx="1546859" cy="1091377"/>
            </a:xfrm>
            <a:prstGeom prst="bentConnector2">
              <a:avLst/>
            </a:prstGeom>
            <a:ln w="38100">
              <a:solidFill>
                <a:schemeClr val="bg1"/>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988090" y="2979241"/>
              <a:ext cx="576165" cy="769441"/>
            </a:xfrm>
            <a:prstGeom prst="rect">
              <a:avLst/>
            </a:prstGeom>
            <a:noFill/>
            <a:ln w="38100">
              <a:noFill/>
            </a:ln>
          </p:spPr>
          <p:txBody>
            <a:bodyPr wrap="none" rtlCol="0">
              <a:spAutoFit/>
            </a:bodyPr>
            <a:lstStyle/>
            <a:p>
              <a:r>
                <a:rPr lang="en-US" sz="4400" dirty="0">
                  <a:solidFill>
                    <a:schemeClr val="bg1"/>
                  </a:solidFill>
                </a:rPr>
                <a:t>?</a:t>
              </a:r>
            </a:p>
          </p:txBody>
        </p:sp>
      </p:grpSp>
      <p:sp>
        <p:nvSpPr>
          <p:cNvPr id="38" name="Slide Number Placeholder 37"/>
          <p:cNvSpPr>
            <a:spLocks noGrp="1"/>
          </p:cNvSpPr>
          <p:nvPr>
            <p:ph type="sldNum" sz="quarter" idx="12"/>
          </p:nvPr>
        </p:nvSpPr>
        <p:spPr/>
        <p:txBody>
          <a:bodyPr/>
          <a:lstStyle/>
          <a:p>
            <a:fld id="{C57F1941-7121-4DD9-905F-76A0714B05EC}" type="slidenum">
              <a:rPr lang="en-US" smtClean="0"/>
              <a:pPr/>
              <a:t>46</a:t>
            </a:fld>
            <a:endParaRPr lang="en-US" dirty="0"/>
          </a:p>
        </p:txBody>
      </p:sp>
      <p:sp>
        <p:nvSpPr>
          <p:cNvPr id="39" name="TextBox 38"/>
          <p:cNvSpPr txBox="1"/>
          <p:nvPr/>
        </p:nvSpPr>
        <p:spPr>
          <a:xfrm>
            <a:off x="3068155" y="2064841"/>
            <a:ext cx="1895455" cy="523220"/>
          </a:xfrm>
          <a:prstGeom prst="rect">
            <a:avLst/>
          </a:prstGeom>
          <a:noFill/>
        </p:spPr>
        <p:txBody>
          <a:bodyPr wrap="none" rtlCol="0">
            <a:spAutoFit/>
          </a:bodyPr>
          <a:lstStyle/>
          <a:p>
            <a:r>
              <a:rPr lang="en-US" sz="2800" dirty="0"/>
              <a:t>DRAM Chip</a:t>
            </a:r>
          </a:p>
        </p:txBody>
      </p:sp>
    </p:spTree>
    <p:extLst>
      <p:ext uri="{BB962C8B-B14F-4D97-AF65-F5344CB8AC3E}">
        <p14:creationId xmlns:p14="http://schemas.microsoft.com/office/powerpoint/2010/main" val="30377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Divide and Conquer</a:t>
            </a:r>
          </a:p>
        </p:txBody>
      </p:sp>
      <p:pic>
        <p:nvPicPr>
          <p:cNvPr id="4" name="Picture 3" descr="chip.jpg"/>
          <p:cNvPicPr>
            <a:picLocks noChangeAspect="1"/>
          </p:cNvPicPr>
          <p:nvPr/>
        </p:nvPicPr>
        <p:blipFill>
          <a:blip r:embed="rId2" cstate="print"/>
          <a:stretch>
            <a:fillRect/>
          </a:stretch>
        </p:blipFill>
        <p:spPr>
          <a:xfrm rot="5400000">
            <a:off x="2088434" y="1721569"/>
            <a:ext cx="4185747" cy="3485813"/>
          </a:xfrm>
          <a:prstGeom prst="rect">
            <a:avLst/>
          </a:prstGeom>
        </p:spPr>
      </p:pic>
      <p:grpSp>
        <p:nvGrpSpPr>
          <p:cNvPr id="13" name="Group 12"/>
          <p:cNvGrpSpPr/>
          <p:nvPr/>
        </p:nvGrpSpPr>
        <p:grpSpPr>
          <a:xfrm>
            <a:off x="2495215" y="1447800"/>
            <a:ext cx="3352798" cy="4114800"/>
            <a:chOff x="2438400" y="1828800"/>
            <a:chExt cx="3733800" cy="4419600"/>
          </a:xfrm>
        </p:grpSpPr>
        <p:sp>
          <p:nvSpPr>
            <p:cNvPr id="5" name="Rectangle 4"/>
            <p:cNvSpPr/>
            <p:nvPr/>
          </p:nvSpPr>
          <p:spPr>
            <a:xfrm>
              <a:off x="2438400" y="18288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18288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29718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0386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51816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400" y="51816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38400" y="40386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2971800"/>
              <a:ext cx="16002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390814" y="1981200"/>
            <a:ext cx="3815241" cy="904220"/>
            <a:chOff x="4953000" y="2362200"/>
            <a:chExt cx="3815241" cy="904220"/>
          </a:xfrm>
        </p:grpSpPr>
        <p:sp>
          <p:nvSpPr>
            <p:cNvPr id="17" name="TextBox 16"/>
            <p:cNvSpPr txBox="1"/>
            <p:nvPr/>
          </p:nvSpPr>
          <p:spPr>
            <a:xfrm>
              <a:off x="6781800" y="2743200"/>
              <a:ext cx="1986441" cy="523220"/>
            </a:xfrm>
            <a:prstGeom prst="rect">
              <a:avLst/>
            </a:prstGeom>
            <a:noFill/>
          </p:spPr>
          <p:txBody>
            <a:bodyPr wrap="none" rtlCol="0">
              <a:spAutoFit/>
            </a:bodyPr>
            <a:lstStyle/>
            <a:p>
              <a:r>
                <a:rPr lang="en-US" sz="2800" dirty="0"/>
                <a:t>DRAM Bank</a:t>
              </a:r>
            </a:p>
          </p:txBody>
        </p:sp>
        <p:cxnSp>
          <p:nvCxnSpPr>
            <p:cNvPr id="19" name="Straight Arrow Connector 18"/>
            <p:cNvCxnSpPr>
              <a:stCxn id="17" idx="1"/>
            </p:cNvCxnSpPr>
            <p:nvPr/>
          </p:nvCxnSpPr>
          <p:spPr>
            <a:xfrm flipH="1" flipV="1">
              <a:off x="4953000" y="2362200"/>
              <a:ext cx="1828800" cy="642610"/>
            </a:xfrm>
            <a:prstGeom prst="straightConnector1">
              <a:avLst/>
            </a:prstGeom>
            <a:ln w="28575">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400214" y="2895601"/>
            <a:ext cx="1219199" cy="769441"/>
            <a:chOff x="3886201" y="3276600"/>
            <a:chExt cx="1219199" cy="769441"/>
          </a:xfrm>
        </p:grpSpPr>
        <p:cxnSp>
          <p:nvCxnSpPr>
            <p:cNvPr id="16" name="Straight Arrow Connector 15"/>
            <p:cNvCxnSpPr/>
            <p:nvPr/>
          </p:nvCxnSpPr>
          <p:spPr>
            <a:xfrm rot="5400000">
              <a:off x="4472941" y="2746836"/>
              <a:ext cx="6695" cy="1180176"/>
            </a:xfrm>
            <a:prstGeom prst="straightConnector1">
              <a:avLst/>
            </a:prstGeom>
            <a:ln w="28575">
              <a:solidFill>
                <a:schemeClr val="bg1"/>
              </a:solidFill>
              <a:prstDash val="dash"/>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059681" y="3307081"/>
              <a:ext cx="45719" cy="45719"/>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38156" y="3276600"/>
              <a:ext cx="425116" cy="769441"/>
            </a:xfrm>
            <a:prstGeom prst="rect">
              <a:avLst/>
            </a:prstGeom>
            <a:noFill/>
            <a:ln w="38100">
              <a:noFill/>
            </a:ln>
          </p:spPr>
          <p:txBody>
            <a:bodyPr wrap="none" rtlCol="0">
              <a:spAutoFit/>
            </a:bodyPr>
            <a:lstStyle/>
            <a:p>
              <a:r>
                <a:rPr lang="en-US" sz="4400" dirty="0">
                  <a:solidFill>
                    <a:schemeClr val="bg1"/>
                  </a:solidFill>
                </a:rPr>
                <a:t>?</a:t>
              </a:r>
            </a:p>
          </p:txBody>
        </p:sp>
      </p:grpSp>
      <p:sp>
        <p:nvSpPr>
          <p:cNvPr id="23" name="Slide Number Placeholder 22"/>
          <p:cNvSpPr>
            <a:spLocks noGrp="1"/>
          </p:cNvSpPr>
          <p:nvPr>
            <p:ph type="sldNum" sz="quarter" idx="12"/>
          </p:nvPr>
        </p:nvSpPr>
        <p:spPr/>
        <p:txBody>
          <a:bodyPr/>
          <a:lstStyle/>
          <a:p>
            <a:fld id="{C57F1941-7121-4DD9-905F-76A0714B05EC}" type="slidenum">
              <a:rPr lang="en-US" smtClean="0"/>
              <a:pPr/>
              <a:t>47</a:t>
            </a:fld>
            <a:endParaRPr lang="en-US"/>
          </a:p>
        </p:txBody>
      </p:sp>
      <p:sp>
        <p:nvSpPr>
          <p:cNvPr id="24" name="Content Placeholder 52"/>
          <p:cNvSpPr txBox="1">
            <a:spLocks/>
          </p:cNvSpPr>
          <p:nvPr/>
        </p:nvSpPr>
        <p:spPr>
          <a:xfrm>
            <a:off x="6400800" y="4724400"/>
            <a:ext cx="4038600" cy="1295400"/>
          </a:xfrm>
          <a:prstGeom prst="rect">
            <a:avLst/>
          </a:prstGeom>
        </p:spPr>
        <p:txBody>
          <a:bodyPr vert="horz" lIns="91440" tIns="45720" rIns="91440" bIns="45720" rtlCol="0">
            <a:normAutofit fontScale="92500"/>
          </a:bodyPr>
          <a:lstStyle/>
          <a:p>
            <a:pPr marL="514350" indent="-514350">
              <a:spcBef>
                <a:spcPct val="20000"/>
              </a:spcBef>
              <a:buFont typeface="+mj-lt"/>
              <a:buAutoNum type="arabicPeriod"/>
              <a:defRPr/>
            </a:pPr>
            <a:r>
              <a:rPr lang="en-US" sz="2800" dirty="0"/>
              <a:t>Weak</a:t>
            </a:r>
          </a:p>
          <a:p>
            <a:pPr marL="514350" indent="-514350">
              <a:spcBef>
                <a:spcPct val="20000"/>
              </a:spcBef>
              <a:buFont typeface="+mj-lt"/>
              <a:buAutoNum type="arabicPeriod"/>
              <a:defRPr/>
            </a:pPr>
            <a:r>
              <a:rPr lang="en-US" sz="2800" dirty="0"/>
              <a:t>Reading destroys state</a:t>
            </a:r>
          </a:p>
        </p:txBody>
      </p:sp>
      <p:sp>
        <p:nvSpPr>
          <p:cNvPr id="25" name="TextBox 24"/>
          <p:cNvSpPr txBox="1"/>
          <p:nvPr/>
        </p:nvSpPr>
        <p:spPr>
          <a:xfrm>
            <a:off x="6400801" y="4114801"/>
            <a:ext cx="2122697" cy="584775"/>
          </a:xfrm>
          <a:prstGeom prst="rect">
            <a:avLst/>
          </a:prstGeom>
          <a:noFill/>
        </p:spPr>
        <p:txBody>
          <a:bodyPr wrap="none" rtlCol="0">
            <a:spAutoFit/>
          </a:bodyPr>
          <a:lstStyle/>
          <a:p>
            <a:r>
              <a:rPr lang="en-US" sz="3200" b="1" dirty="0">
                <a:solidFill>
                  <a:schemeClr val="accent3"/>
                </a:solidFill>
              </a:rPr>
              <a:t>Challenges</a:t>
            </a:r>
          </a:p>
        </p:txBody>
      </p:sp>
    </p:spTree>
    <p:extLst>
      <p:ext uri="{BB962C8B-B14F-4D97-AF65-F5344CB8AC3E}">
        <p14:creationId xmlns:p14="http://schemas.microsoft.com/office/powerpoint/2010/main" val="296555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1" end="1"/>
                                            </p:txEl>
                                          </p:spTgt>
                                        </p:tgtEl>
                                        <p:attrNameLst>
                                          <p:attrName>style.visibility</p:attrName>
                                        </p:attrNameLst>
                                      </p:cBhvr>
                                      <p:to>
                                        <p:strVal val="visible"/>
                                      </p:to>
                                    </p:set>
                                    <p:animEffect transition="in" filter="fade">
                                      <p:cBhvr>
                                        <p:cTn id="3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Sense-Amplifier</a:t>
            </a:r>
          </a:p>
        </p:txBody>
      </p:sp>
      <p:grpSp>
        <p:nvGrpSpPr>
          <p:cNvPr id="24" name="Group 23"/>
          <p:cNvGrpSpPr/>
          <p:nvPr/>
        </p:nvGrpSpPr>
        <p:grpSpPr>
          <a:xfrm>
            <a:off x="4746256" y="1600200"/>
            <a:ext cx="2362200" cy="4876800"/>
            <a:chOff x="1371600" y="1600200"/>
            <a:chExt cx="2362200" cy="4876800"/>
          </a:xfrm>
        </p:grpSpPr>
        <p:sp>
          <p:nvSpPr>
            <p:cNvPr id="8" name="Isosceles Triangle 7"/>
            <p:cNvSpPr/>
            <p:nvPr/>
          </p:nvSpPr>
          <p:spPr>
            <a:xfrm rot="10800000">
              <a:off x="2971800" y="3657601"/>
              <a:ext cx="762000" cy="762000"/>
            </a:xfrm>
            <a:prstGeom prst="triangle">
              <a:avLst/>
            </a:prstGeom>
            <a:solidFill>
              <a:schemeClr val="tx1">
                <a:lumMod val="50000"/>
                <a:lumOff val="50000"/>
              </a:schemeClr>
            </a:solidFill>
            <a:ln>
              <a:solidFill>
                <a:schemeClr val="tx1">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sp>
          <p:nvSpPr>
            <p:cNvPr id="4" name="Isosceles Triangle 3"/>
            <p:cNvSpPr/>
            <p:nvPr/>
          </p:nvSpPr>
          <p:spPr>
            <a:xfrm>
              <a:off x="1371600" y="3657601"/>
              <a:ext cx="762000" cy="762000"/>
            </a:xfrm>
            <a:prstGeom prst="triangle">
              <a:avLst/>
            </a:prstGeom>
            <a:solidFill>
              <a:schemeClr val="tx1">
                <a:lumMod val="50000"/>
                <a:lumOff val="50000"/>
              </a:schemeClr>
            </a:solidFill>
            <a:ln>
              <a:solidFill>
                <a:schemeClr val="tx1">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cxnSp>
          <p:nvCxnSpPr>
            <p:cNvPr id="11" name="Elbow Connector 10"/>
            <p:cNvCxnSpPr>
              <a:stCxn id="8" idx="0"/>
              <a:endCxn id="4" idx="3"/>
            </p:cNvCxnSpPr>
            <p:nvPr/>
          </p:nvCxnSpPr>
          <p:spPr>
            <a:xfrm rot="5400000">
              <a:off x="2552700" y="3619501"/>
              <a:ext cx="1588" cy="1600200"/>
            </a:xfrm>
            <a:prstGeom prst="bentConnector3">
              <a:avLst>
                <a:gd name="adj1" fmla="val 33302907"/>
              </a:avLst>
            </a:prstGeom>
            <a:ln w="19050">
              <a:solidFill>
                <a:schemeClr val="tx1">
                  <a:lumMod val="90000"/>
                  <a:lumOff val="1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4" idx="0"/>
              <a:endCxn id="8" idx="3"/>
            </p:cNvCxnSpPr>
            <p:nvPr/>
          </p:nvCxnSpPr>
          <p:spPr>
            <a:xfrm rot="5400000" flipH="1" flipV="1">
              <a:off x="2552700" y="2857501"/>
              <a:ext cx="1588" cy="1600200"/>
            </a:xfrm>
            <a:prstGeom prst="bentConnector3">
              <a:avLst>
                <a:gd name="adj1" fmla="val 32873247"/>
              </a:avLst>
            </a:prstGeom>
            <a:ln w="19050">
              <a:solidFill>
                <a:schemeClr val="tx1">
                  <a:lumMod val="90000"/>
                  <a:lumOff val="1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0800000">
              <a:off x="3276600" y="4343400"/>
              <a:ext cx="152400" cy="152400"/>
            </a:xfrm>
            <a:prstGeom prst="ellipse">
              <a:avLst/>
            </a:prstGeom>
            <a:solidFill>
              <a:schemeClr val="tx1">
                <a:lumMod val="50000"/>
                <a:lumOff val="50000"/>
              </a:schemeClr>
            </a:solidFill>
            <a:ln>
              <a:solidFill>
                <a:schemeClr val="tx1">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sp>
          <p:nvSpPr>
            <p:cNvPr id="6" name="Oval 5"/>
            <p:cNvSpPr/>
            <p:nvPr/>
          </p:nvSpPr>
          <p:spPr>
            <a:xfrm>
              <a:off x="1676400" y="3581401"/>
              <a:ext cx="152400" cy="152400"/>
            </a:xfrm>
            <a:prstGeom prst="ellipse">
              <a:avLst/>
            </a:prstGeom>
            <a:solidFill>
              <a:schemeClr val="tx1">
                <a:lumMod val="50000"/>
                <a:lumOff val="50000"/>
              </a:schemeClr>
            </a:solidFill>
            <a:ln>
              <a:solidFill>
                <a:schemeClr val="tx1">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a:p>
          </p:txBody>
        </p:sp>
        <p:cxnSp>
          <p:nvCxnSpPr>
            <p:cNvPr id="20" name="Straight Connector 19"/>
            <p:cNvCxnSpPr/>
            <p:nvPr/>
          </p:nvCxnSpPr>
          <p:spPr>
            <a:xfrm rot="5400000" flipH="1" flipV="1">
              <a:off x="1752600" y="2362200"/>
              <a:ext cx="1524000" cy="0"/>
            </a:xfrm>
            <a:prstGeom prst="line">
              <a:avLst/>
            </a:prstGeom>
            <a:ln w="19050">
              <a:solidFill>
                <a:schemeClr val="tx1">
                  <a:lumMod val="90000"/>
                  <a:lumOff val="1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1752600" y="5715000"/>
              <a:ext cx="1524000" cy="0"/>
            </a:xfrm>
            <a:prstGeom prst="line">
              <a:avLst/>
            </a:prstGeom>
            <a:ln w="19050">
              <a:solidFill>
                <a:schemeClr val="tx1">
                  <a:lumMod val="90000"/>
                  <a:lumOff val="1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041657" y="1676401"/>
            <a:ext cx="900359" cy="918865"/>
            <a:chOff x="3657600" y="2357735"/>
            <a:chExt cx="900359" cy="918865"/>
          </a:xfrm>
        </p:grpSpPr>
        <p:sp>
          <p:nvSpPr>
            <p:cNvPr id="41" name="Rectangle 40"/>
            <p:cNvSpPr/>
            <p:nvPr/>
          </p:nvSpPr>
          <p:spPr>
            <a:xfrm>
              <a:off x="3657600" y="2514600"/>
              <a:ext cx="152400" cy="762000"/>
            </a:xfrm>
            <a:prstGeom prst="rect">
              <a:avLst/>
            </a:prstGeom>
            <a:solidFill>
              <a:schemeClr val="accent3">
                <a:lumMod val="60000"/>
                <a:lumOff val="40000"/>
              </a:schemeClr>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831606" y="2357735"/>
              <a:ext cx="726353" cy="461665"/>
            </a:xfrm>
            <a:prstGeom prst="rect">
              <a:avLst/>
            </a:prstGeom>
            <a:noFill/>
          </p:spPr>
          <p:txBody>
            <a:bodyPr wrap="none" rtlCol="0">
              <a:spAutoFit/>
            </a:bodyPr>
            <a:lstStyle/>
            <a:p>
              <a:r>
                <a:rPr lang="en-US" sz="2400" dirty="0" err="1"/>
                <a:t>V</a:t>
              </a:r>
              <a:r>
                <a:rPr lang="en-US" sz="2400" baseline="-25000" dirty="0" err="1"/>
                <a:t>max</a:t>
              </a:r>
              <a:endParaRPr lang="en-US" sz="2400" dirty="0"/>
            </a:p>
          </p:txBody>
        </p:sp>
      </p:grpSp>
      <p:grpSp>
        <p:nvGrpSpPr>
          <p:cNvPr id="43" name="Group 42"/>
          <p:cNvGrpSpPr/>
          <p:nvPr/>
        </p:nvGrpSpPr>
        <p:grpSpPr>
          <a:xfrm>
            <a:off x="6041656" y="5558136"/>
            <a:ext cx="514164" cy="842665"/>
            <a:chOff x="7315200" y="2514600"/>
            <a:chExt cx="514164" cy="842665"/>
          </a:xfrm>
        </p:grpSpPr>
        <p:sp>
          <p:nvSpPr>
            <p:cNvPr id="44" name="Rectangle 43"/>
            <p:cNvSpPr/>
            <p:nvPr/>
          </p:nvSpPr>
          <p:spPr>
            <a:xfrm>
              <a:off x="7315200" y="2514600"/>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489206" y="2895600"/>
              <a:ext cx="340158" cy="461665"/>
            </a:xfrm>
            <a:prstGeom prst="rect">
              <a:avLst/>
            </a:prstGeom>
            <a:noFill/>
          </p:spPr>
          <p:txBody>
            <a:bodyPr wrap="none" rtlCol="0">
              <a:spAutoFit/>
            </a:bodyPr>
            <a:lstStyle/>
            <a:p>
              <a:r>
                <a:rPr lang="en-US" sz="2400" dirty="0"/>
                <a:t>0</a:t>
              </a:r>
            </a:p>
          </p:txBody>
        </p:sp>
      </p:grpSp>
      <p:grpSp>
        <p:nvGrpSpPr>
          <p:cNvPr id="51" name="Group 50"/>
          <p:cNvGrpSpPr/>
          <p:nvPr/>
        </p:nvGrpSpPr>
        <p:grpSpPr>
          <a:xfrm>
            <a:off x="6041656" y="1833265"/>
            <a:ext cx="679364" cy="762000"/>
            <a:chOff x="2833828" y="1833265"/>
            <a:chExt cx="679364" cy="762000"/>
          </a:xfrm>
        </p:grpSpPr>
        <p:grpSp>
          <p:nvGrpSpPr>
            <p:cNvPr id="46" name="Group 45"/>
            <p:cNvGrpSpPr/>
            <p:nvPr/>
          </p:nvGrpSpPr>
          <p:grpSpPr>
            <a:xfrm>
              <a:off x="2833828" y="1833265"/>
              <a:ext cx="152400" cy="762000"/>
              <a:chOff x="2833828" y="1833265"/>
              <a:chExt cx="152400" cy="762000"/>
            </a:xfrm>
          </p:grpSpPr>
          <p:sp>
            <p:nvSpPr>
              <p:cNvPr id="29" name="Rectangle 28"/>
              <p:cNvSpPr/>
              <p:nvPr/>
            </p:nvSpPr>
            <p:spPr>
              <a:xfrm>
                <a:off x="2833828" y="1833265"/>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847668" y="2041720"/>
                <a:ext cx="128016" cy="5490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3048000" y="1905000"/>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grpSp>
      <p:grpSp>
        <p:nvGrpSpPr>
          <p:cNvPr id="50" name="Group 49"/>
          <p:cNvGrpSpPr/>
          <p:nvPr/>
        </p:nvGrpSpPr>
        <p:grpSpPr>
          <a:xfrm>
            <a:off x="6044318" y="5562600"/>
            <a:ext cx="684172" cy="838200"/>
            <a:chOff x="2833828" y="5334000"/>
            <a:chExt cx="684172" cy="838200"/>
          </a:xfrm>
        </p:grpSpPr>
        <p:grpSp>
          <p:nvGrpSpPr>
            <p:cNvPr id="47" name="Group 46"/>
            <p:cNvGrpSpPr/>
            <p:nvPr/>
          </p:nvGrpSpPr>
          <p:grpSpPr>
            <a:xfrm>
              <a:off x="2833828" y="5334000"/>
              <a:ext cx="152400" cy="762000"/>
              <a:chOff x="2833828" y="5334000"/>
              <a:chExt cx="152400" cy="762000"/>
            </a:xfrm>
          </p:grpSpPr>
          <p:sp>
            <p:nvSpPr>
              <p:cNvPr id="37" name="Rectangle 36"/>
              <p:cNvSpPr/>
              <p:nvPr/>
            </p:nvSpPr>
            <p:spPr>
              <a:xfrm>
                <a:off x="2833828" y="5334000"/>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850514" y="5801089"/>
                <a:ext cx="128016" cy="29046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3048000" y="5710535"/>
              <a:ext cx="47000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grpSp>
      <p:sp>
        <p:nvSpPr>
          <p:cNvPr id="53" name="TextBox 52"/>
          <p:cNvSpPr txBox="1"/>
          <p:nvPr/>
        </p:nvSpPr>
        <p:spPr>
          <a:xfrm>
            <a:off x="8251457" y="3743981"/>
            <a:ext cx="1424301" cy="646331"/>
          </a:xfrm>
          <a:prstGeom prst="rect">
            <a:avLst/>
          </a:prstGeom>
          <a:noFill/>
        </p:spPr>
        <p:txBody>
          <a:bodyPr wrap="none" rtlCol="0">
            <a:spAutoFit/>
          </a:bodyPr>
          <a:lstStyle/>
          <a:p>
            <a:r>
              <a:rPr lang="en-US" sz="3600" dirty="0" err="1">
                <a:solidFill>
                  <a:schemeClr val="tx1">
                    <a:lumMod val="90000"/>
                    <a:lumOff val="10000"/>
                  </a:schemeClr>
                </a:solidFill>
              </a:rPr>
              <a:t>V</a:t>
            </a:r>
            <a:r>
              <a:rPr lang="en-US" sz="3600" baseline="-25000" dirty="0" err="1">
                <a:solidFill>
                  <a:schemeClr val="tx1">
                    <a:lumMod val="90000"/>
                    <a:lumOff val="10000"/>
                  </a:schemeClr>
                </a:solidFill>
              </a:rPr>
              <a:t>x</a:t>
            </a:r>
            <a:r>
              <a:rPr lang="en-US" sz="3600" dirty="0">
                <a:solidFill>
                  <a:schemeClr val="tx1">
                    <a:lumMod val="90000"/>
                    <a:lumOff val="10000"/>
                  </a:schemeClr>
                </a:solidFill>
              </a:rPr>
              <a:t> &gt; </a:t>
            </a:r>
            <a:r>
              <a:rPr lang="en-US" sz="3600" dirty="0" err="1">
                <a:solidFill>
                  <a:schemeClr val="tx1">
                    <a:lumMod val="90000"/>
                    <a:lumOff val="10000"/>
                  </a:schemeClr>
                </a:solidFill>
              </a:rPr>
              <a:t>V</a:t>
            </a:r>
            <a:r>
              <a:rPr lang="en-US" sz="3600" baseline="-25000" dirty="0" err="1">
                <a:solidFill>
                  <a:schemeClr val="tx1">
                    <a:lumMod val="90000"/>
                    <a:lumOff val="10000"/>
                  </a:schemeClr>
                </a:solidFill>
              </a:rPr>
              <a:t>y</a:t>
            </a:r>
            <a:endParaRPr lang="en-US" sz="3600" baseline="-25000" dirty="0">
              <a:solidFill>
                <a:schemeClr val="tx1">
                  <a:lumMod val="90000"/>
                  <a:lumOff val="10000"/>
                </a:schemeClr>
              </a:solidFill>
            </a:endParaRPr>
          </a:p>
        </p:txBody>
      </p:sp>
      <p:sp>
        <p:nvSpPr>
          <p:cNvPr id="33" name="TextBox 32"/>
          <p:cNvSpPr txBox="1"/>
          <p:nvPr/>
        </p:nvSpPr>
        <p:spPr>
          <a:xfrm>
            <a:off x="4381311" y="3048000"/>
            <a:ext cx="511679" cy="523220"/>
          </a:xfrm>
          <a:prstGeom prst="rect">
            <a:avLst/>
          </a:prstGeom>
          <a:noFill/>
        </p:spPr>
        <p:txBody>
          <a:bodyPr wrap="none" rtlCol="0">
            <a:spAutoFit/>
          </a:bodyPr>
          <a:lstStyle/>
          <a:p>
            <a:pPr algn="ctr"/>
            <a:r>
              <a:rPr lang="en-US" sz="2800" dirty="0" err="1">
                <a:solidFill>
                  <a:schemeClr val="tx1">
                    <a:lumMod val="90000"/>
                    <a:lumOff val="10000"/>
                  </a:schemeClr>
                </a:solidFill>
              </a:rPr>
              <a:t>V</a:t>
            </a:r>
            <a:r>
              <a:rPr lang="en-US" sz="2800" baseline="-25000" dirty="0" err="1">
                <a:solidFill>
                  <a:schemeClr val="tx1">
                    <a:lumMod val="90000"/>
                    <a:lumOff val="10000"/>
                  </a:schemeClr>
                </a:solidFill>
              </a:rPr>
              <a:t>x</a:t>
            </a:r>
            <a:endParaRPr lang="en-US" sz="2800" baseline="-25000" dirty="0">
              <a:solidFill>
                <a:schemeClr val="tx1">
                  <a:lumMod val="90000"/>
                  <a:lumOff val="10000"/>
                </a:schemeClr>
              </a:solidFill>
            </a:endParaRPr>
          </a:p>
        </p:txBody>
      </p:sp>
      <p:sp>
        <p:nvSpPr>
          <p:cNvPr id="35" name="TextBox 34"/>
          <p:cNvSpPr txBox="1"/>
          <p:nvPr/>
        </p:nvSpPr>
        <p:spPr>
          <a:xfrm>
            <a:off x="4367717" y="4572000"/>
            <a:ext cx="518092" cy="523220"/>
          </a:xfrm>
          <a:prstGeom prst="rect">
            <a:avLst/>
          </a:prstGeom>
          <a:noFill/>
        </p:spPr>
        <p:txBody>
          <a:bodyPr wrap="none" rtlCol="0">
            <a:spAutoFit/>
          </a:bodyPr>
          <a:lstStyle/>
          <a:p>
            <a:pPr algn="ctr"/>
            <a:r>
              <a:rPr lang="en-US" sz="2800" dirty="0" err="1">
                <a:solidFill>
                  <a:schemeClr val="tx1">
                    <a:lumMod val="90000"/>
                    <a:lumOff val="10000"/>
                  </a:schemeClr>
                </a:solidFill>
              </a:rPr>
              <a:t>V</a:t>
            </a:r>
            <a:r>
              <a:rPr lang="en-US" sz="2800" baseline="-25000" dirty="0" err="1">
                <a:solidFill>
                  <a:schemeClr val="tx1">
                    <a:lumMod val="90000"/>
                    <a:lumOff val="10000"/>
                  </a:schemeClr>
                </a:solidFill>
              </a:rPr>
              <a:t>y</a:t>
            </a:r>
            <a:endParaRPr lang="en-US" sz="2800" baseline="-25000" dirty="0">
              <a:solidFill>
                <a:schemeClr val="tx1">
                  <a:lumMod val="90000"/>
                  <a:lumOff val="10000"/>
                </a:schemeClr>
              </a:solidFill>
            </a:endParaRPr>
          </a:p>
        </p:txBody>
      </p:sp>
      <p:sp>
        <p:nvSpPr>
          <p:cNvPr id="55" name="TextBox 54"/>
          <p:cNvSpPr txBox="1"/>
          <p:nvPr/>
        </p:nvSpPr>
        <p:spPr>
          <a:xfrm>
            <a:off x="4183374" y="3048000"/>
            <a:ext cx="886781" cy="523220"/>
          </a:xfrm>
          <a:prstGeom prst="rect">
            <a:avLst/>
          </a:prstGeom>
          <a:noFill/>
        </p:spPr>
        <p:txBody>
          <a:bodyPr wrap="none" rtlCol="0">
            <a:spAutoFit/>
          </a:bodyPr>
          <a:lstStyle/>
          <a:p>
            <a:pPr algn="ctr"/>
            <a:r>
              <a:rPr lang="en-US" sz="2800" dirty="0" err="1">
                <a:solidFill>
                  <a:schemeClr val="tx1">
                    <a:lumMod val="90000"/>
                    <a:lumOff val="10000"/>
                  </a:schemeClr>
                </a:solidFill>
              </a:rPr>
              <a:t>V</a:t>
            </a:r>
            <a:r>
              <a:rPr lang="en-US" sz="2800" baseline="-25000" dirty="0" err="1">
                <a:solidFill>
                  <a:schemeClr val="tx1">
                    <a:lumMod val="90000"/>
                    <a:lumOff val="10000"/>
                  </a:schemeClr>
                </a:solidFill>
              </a:rPr>
              <a:t>x</a:t>
            </a:r>
            <a:r>
              <a:rPr lang="en-US" sz="2800" dirty="0">
                <a:solidFill>
                  <a:schemeClr val="tx1">
                    <a:lumMod val="90000"/>
                    <a:lumOff val="10000"/>
                  </a:schemeClr>
                </a:solidFill>
              </a:rPr>
              <a:t>+</a:t>
            </a:r>
            <a:r>
              <a:rPr lang="el-GR" sz="2800" dirty="0">
                <a:solidFill>
                  <a:schemeClr val="tx1">
                    <a:lumMod val="90000"/>
                    <a:lumOff val="10000"/>
                  </a:schemeClr>
                </a:solidFill>
              </a:rPr>
              <a:t>δ</a:t>
            </a:r>
            <a:endParaRPr lang="en-US" sz="2800" dirty="0">
              <a:solidFill>
                <a:schemeClr val="tx1">
                  <a:lumMod val="90000"/>
                  <a:lumOff val="10000"/>
                </a:schemeClr>
              </a:solidFill>
            </a:endParaRPr>
          </a:p>
        </p:txBody>
      </p:sp>
      <p:grpSp>
        <p:nvGrpSpPr>
          <p:cNvPr id="56" name="Group 55"/>
          <p:cNvGrpSpPr/>
          <p:nvPr/>
        </p:nvGrpSpPr>
        <p:grpSpPr>
          <a:xfrm>
            <a:off x="6032878" y="1828800"/>
            <a:ext cx="999965" cy="762000"/>
            <a:chOff x="2833828" y="1833265"/>
            <a:chExt cx="999965" cy="762000"/>
          </a:xfrm>
        </p:grpSpPr>
        <p:grpSp>
          <p:nvGrpSpPr>
            <p:cNvPr id="57" name="Group 45"/>
            <p:cNvGrpSpPr/>
            <p:nvPr/>
          </p:nvGrpSpPr>
          <p:grpSpPr>
            <a:xfrm>
              <a:off x="2833828" y="1833265"/>
              <a:ext cx="152400" cy="762000"/>
              <a:chOff x="2833828" y="1833265"/>
              <a:chExt cx="152400" cy="762000"/>
            </a:xfrm>
          </p:grpSpPr>
          <p:sp>
            <p:nvSpPr>
              <p:cNvPr id="59" name="Rectangle 58"/>
              <p:cNvSpPr/>
              <p:nvPr/>
            </p:nvSpPr>
            <p:spPr>
              <a:xfrm>
                <a:off x="2833828" y="1833265"/>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847668" y="1985665"/>
                <a:ext cx="128016" cy="6051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3048000" y="1905000"/>
              <a:ext cx="785793" cy="461665"/>
            </a:xfrm>
            <a:prstGeom prst="rect">
              <a:avLst/>
            </a:prstGeom>
            <a:noFill/>
          </p:spPr>
          <p:txBody>
            <a:bodyPr wrap="none" rtlCol="0">
              <a:spAutoFit/>
            </a:bodyPr>
            <a:lstStyle/>
            <a:p>
              <a:r>
                <a:rPr lang="en-US" sz="2400" dirty="0" err="1"/>
                <a:t>V</a:t>
              </a:r>
              <a:r>
                <a:rPr lang="en-US" sz="2400" baseline="-25000" dirty="0" err="1"/>
                <a:t>x</a:t>
              </a:r>
              <a:r>
                <a:rPr lang="en-US" sz="2400" dirty="0"/>
                <a:t>+</a:t>
              </a:r>
              <a:r>
                <a:rPr lang="el-GR" sz="2400" dirty="0"/>
                <a:t>δ</a:t>
              </a:r>
              <a:endParaRPr lang="en-US" sz="2400" dirty="0"/>
            </a:p>
          </p:txBody>
        </p:sp>
      </p:grpSp>
      <p:grpSp>
        <p:nvGrpSpPr>
          <p:cNvPr id="61" name="Group 60"/>
          <p:cNvGrpSpPr/>
          <p:nvPr/>
        </p:nvGrpSpPr>
        <p:grpSpPr>
          <a:xfrm>
            <a:off x="6019801" y="5562600"/>
            <a:ext cx="964699" cy="838200"/>
            <a:chOff x="2833828" y="5334000"/>
            <a:chExt cx="964699" cy="838200"/>
          </a:xfrm>
        </p:grpSpPr>
        <p:grpSp>
          <p:nvGrpSpPr>
            <p:cNvPr id="62" name="Group 46"/>
            <p:cNvGrpSpPr/>
            <p:nvPr/>
          </p:nvGrpSpPr>
          <p:grpSpPr>
            <a:xfrm>
              <a:off x="2833828" y="5334000"/>
              <a:ext cx="152400" cy="762000"/>
              <a:chOff x="2833828" y="5334000"/>
              <a:chExt cx="152400" cy="762000"/>
            </a:xfrm>
          </p:grpSpPr>
          <p:sp>
            <p:nvSpPr>
              <p:cNvPr id="64" name="Rectangle 63"/>
              <p:cNvSpPr/>
              <p:nvPr/>
            </p:nvSpPr>
            <p:spPr>
              <a:xfrm>
                <a:off x="2833828" y="5334000"/>
                <a:ext cx="152400" cy="762000"/>
              </a:xfrm>
              <a:prstGeom prst="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850514" y="5943599"/>
                <a:ext cx="128016" cy="1479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3062428" y="5710535"/>
              <a:ext cx="736099" cy="461665"/>
            </a:xfrm>
            <a:prstGeom prst="rect">
              <a:avLst/>
            </a:prstGeom>
            <a:noFill/>
          </p:spPr>
          <p:txBody>
            <a:bodyPr wrap="none" rtlCol="0">
              <a:spAutoFit/>
            </a:bodyPr>
            <a:lstStyle/>
            <a:p>
              <a:r>
                <a:rPr lang="en-US" sz="2400" dirty="0" err="1"/>
                <a:t>V</a:t>
              </a:r>
              <a:r>
                <a:rPr lang="en-US" sz="2400" baseline="-25000" dirty="0" err="1"/>
                <a:t>y</a:t>
              </a:r>
              <a:r>
                <a:rPr lang="en-US" sz="2400" dirty="0"/>
                <a:t>-</a:t>
              </a:r>
              <a:r>
                <a:rPr lang="el-GR" sz="2400" dirty="0"/>
                <a:t>δ</a:t>
              </a:r>
              <a:endParaRPr lang="en-US" sz="2400" dirty="0"/>
            </a:p>
          </p:txBody>
        </p:sp>
      </p:grpSp>
      <p:grpSp>
        <p:nvGrpSpPr>
          <p:cNvPr id="71" name="Group 70"/>
          <p:cNvGrpSpPr/>
          <p:nvPr/>
        </p:nvGrpSpPr>
        <p:grpSpPr>
          <a:xfrm>
            <a:off x="2209800" y="3309612"/>
            <a:ext cx="2157918" cy="1523999"/>
            <a:chOff x="685800" y="3309611"/>
            <a:chExt cx="2157918" cy="1523999"/>
          </a:xfrm>
        </p:grpSpPr>
        <p:sp>
          <p:nvSpPr>
            <p:cNvPr id="66" name="TextBox 65"/>
            <p:cNvSpPr txBox="1"/>
            <p:nvPr/>
          </p:nvSpPr>
          <p:spPr>
            <a:xfrm>
              <a:off x="685800" y="3588603"/>
              <a:ext cx="1905000" cy="830997"/>
            </a:xfrm>
            <a:prstGeom prst="rect">
              <a:avLst/>
            </a:prstGeom>
            <a:noFill/>
          </p:spPr>
          <p:txBody>
            <a:bodyPr wrap="square" rtlCol="0">
              <a:spAutoFit/>
            </a:bodyPr>
            <a:lstStyle/>
            <a:p>
              <a:pPr algn="ctr"/>
              <a:r>
                <a:rPr lang="en-US" sz="2400" dirty="0">
                  <a:solidFill>
                    <a:schemeClr val="tx1">
                      <a:lumMod val="90000"/>
                      <a:lumOff val="10000"/>
                    </a:schemeClr>
                  </a:solidFill>
                </a:rPr>
                <a:t>Amplify the difference</a:t>
              </a:r>
            </a:p>
          </p:txBody>
        </p:sp>
        <p:cxnSp>
          <p:nvCxnSpPr>
            <p:cNvPr id="68" name="Shape 67"/>
            <p:cNvCxnSpPr>
              <a:stCxn id="35" idx="1"/>
              <a:endCxn id="66" idx="2"/>
            </p:cNvCxnSpPr>
            <p:nvPr/>
          </p:nvCxnSpPr>
          <p:spPr>
            <a:xfrm rot="10800000">
              <a:off x="1638301" y="4419600"/>
              <a:ext cx="1205417" cy="414010"/>
            </a:xfrm>
            <a:prstGeom prst="curvedConnector2">
              <a:avLst/>
            </a:prstGeom>
            <a:ln w="19050">
              <a:solidFill>
                <a:schemeClr val="tx1">
                  <a:lumMod val="90000"/>
                  <a:lumOff val="10000"/>
                </a:schemeClr>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0" name="Shape 69"/>
            <p:cNvCxnSpPr>
              <a:stCxn id="66" idx="0"/>
              <a:endCxn id="55" idx="1"/>
            </p:cNvCxnSpPr>
            <p:nvPr/>
          </p:nvCxnSpPr>
          <p:spPr>
            <a:xfrm rot="5400000" flipH="1" flipV="1">
              <a:off x="2009340" y="2938571"/>
              <a:ext cx="278993" cy="1021073"/>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984499" y="2131368"/>
            <a:ext cx="2999150" cy="4038600"/>
            <a:chOff x="5460499" y="2131368"/>
            <a:chExt cx="2999150" cy="4038600"/>
          </a:xfrm>
        </p:grpSpPr>
        <p:sp>
          <p:nvSpPr>
            <p:cNvPr id="54" name="TextBox 53"/>
            <p:cNvSpPr txBox="1"/>
            <p:nvPr/>
          </p:nvSpPr>
          <p:spPr>
            <a:xfrm>
              <a:off x="6498856" y="3820180"/>
              <a:ext cx="1960793" cy="523220"/>
            </a:xfrm>
            <a:prstGeom prst="rect">
              <a:avLst/>
            </a:prstGeom>
            <a:noFill/>
          </p:spPr>
          <p:txBody>
            <a:bodyPr wrap="none" rtlCol="0">
              <a:spAutoFit/>
            </a:bodyPr>
            <a:lstStyle/>
            <a:p>
              <a:r>
                <a:rPr lang="en-US" sz="2800" dirty="0">
                  <a:solidFill>
                    <a:schemeClr val="tx1">
                      <a:lumMod val="90000"/>
                      <a:lumOff val="10000"/>
                    </a:schemeClr>
                  </a:solidFill>
                </a:rPr>
                <a:t>Stable state</a:t>
              </a:r>
            </a:p>
          </p:txBody>
        </p:sp>
        <p:cxnSp>
          <p:nvCxnSpPr>
            <p:cNvPr id="72" name="Shape 71"/>
            <p:cNvCxnSpPr>
              <a:stCxn id="54" idx="0"/>
              <a:endCxn id="58" idx="3"/>
            </p:cNvCxnSpPr>
            <p:nvPr/>
          </p:nvCxnSpPr>
          <p:spPr>
            <a:xfrm rot="16200000" flipV="1">
              <a:off x="5649642" y="1990568"/>
              <a:ext cx="1688812" cy="1970411"/>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75" name="Shape 74"/>
            <p:cNvCxnSpPr>
              <a:stCxn id="54" idx="2"/>
              <a:endCxn id="63" idx="3"/>
            </p:cNvCxnSpPr>
            <p:nvPr/>
          </p:nvCxnSpPr>
          <p:spPr>
            <a:xfrm rot="5400000">
              <a:off x="5556592" y="4247307"/>
              <a:ext cx="1826568" cy="2018754"/>
            </a:xfrm>
            <a:prstGeom prst="curvedConnector2">
              <a:avLst/>
            </a:prstGeom>
            <a:ln w="19050">
              <a:solidFill>
                <a:schemeClr val="tx1">
                  <a:lumMod val="90000"/>
                  <a:lumOff val="10000"/>
                </a:schemeClr>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52" name="Slide Number Placeholder 51"/>
          <p:cNvSpPr>
            <a:spLocks noGrp="1"/>
          </p:cNvSpPr>
          <p:nvPr>
            <p:ph type="sldNum" sz="quarter" idx="12"/>
          </p:nvPr>
        </p:nvSpPr>
        <p:spPr/>
        <p:txBody>
          <a:bodyPr/>
          <a:lstStyle/>
          <a:p>
            <a:fld id="{C57F1941-7121-4DD9-905F-76A0714B05EC}" type="slidenum">
              <a:rPr lang="en-US" smtClean="0"/>
              <a:pPr/>
              <a:t>48</a:t>
            </a:fld>
            <a:endParaRPr lang="en-US"/>
          </a:p>
        </p:txBody>
      </p:sp>
    </p:spTree>
    <p:extLst>
      <p:ext uri="{BB962C8B-B14F-4D97-AF65-F5344CB8AC3E}">
        <p14:creationId xmlns:p14="http://schemas.microsoft.com/office/powerpoint/2010/main" val="39884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par>
                                <p:cTn id="36" presetID="10" presetClass="exit" presetSubtype="0" fill="hold"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1"/>
                                        </p:tgtEl>
                                      </p:cBhvr>
                                    </p:animEffect>
                                    <p:set>
                                      <p:cBhvr>
                                        <p:cTn id="43" dur="1" fill="hold">
                                          <p:stCondLst>
                                            <p:cond delay="499"/>
                                          </p:stCondLst>
                                        </p:cTn>
                                        <p:tgtEl>
                                          <p:spTgt spid="7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5"/>
                                        </p:tgtEl>
                                      </p:cBhvr>
                                    </p:animEffect>
                                    <p:set>
                                      <p:cBhvr>
                                        <p:cTn id="46" dur="1" fill="hold">
                                          <p:stCondLst>
                                            <p:cond delay="499"/>
                                          </p:stCondLst>
                                        </p:cTn>
                                        <p:tgtEl>
                                          <p:spTgt spid="5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xit" presetSubtype="0" fill="hold" nodeType="withEffect">
                                  <p:stCondLst>
                                    <p:cond delay="0"/>
                                  </p:stCondLst>
                                  <p:childTnLst>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1"/>
                                        </p:tgtEl>
                                      </p:cBhvr>
                                    </p:animEffect>
                                    <p:set>
                                      <p:cBhvr>
                                        <p:cTn id="65" dur="1" fill="hold">
                                          <p:stCondLst>
                                            <p:cond delay="499"/>
                                          </p:stCondLst>
                                        </p:cTn>
                                        <p:tgtEl>
                                          <p:spTgt spid="61"/>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xit" presetSubtype="0" fill="hold" grpId="1"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33" grpId="0"/>
      <p:bldP spid="33" grpId="1"/>
      <p:bldP spid="35" grpId="0"/>
      <p:bldP spid="35" grpId="1"/>
      <p:bldP spid="55" grpId="0"/>
      <p:bldP spid="5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1D3-A509-C947-BE05-94E3C80FDF7C}"/>
              </a:ext>
            </a:extLst>
          </p:cNvPr>
          <p:cNvSpPr>
            <a:spLocks noGrp="1"/>
          </p:cNvSpPr>
          <p:nvPr>
            <p:ph type="title"/>
          </p:nvPr>
        </p:nvSpPr>
        <p:spPr/>
        <p:txBody>
          <a:bodyPr/>
          <a:lstStyle/>
          <a:p>
            <a:r>
              <a:rPr lang="en-US" dirty="0"/>
              <a:t>But … memory is far away</a:t>
            </a:r>
          </a:p>
        </p:txBody>
      </p:sp>
      <p:sp>
        <p:nvSpPr>
          <p:cNvPr id="3" name="Content Placeholder 2">
            <a:extLst>
              <a:ext uri="{FF2B5EF4-FFF2-40B4-BE49-F238E27FC236}">
                <a16:creationId xmlns:a16="http://schemas.microsoft.com/office/drawing/2014/main" id="{4071846C-998A-824A-B809-1BFAABFA0F7A}"/>
              </a:ext>
            </a:extLst>
          </p:cNvPr>
          <p:cNvSpPr>
            <a:spLocks noGrp="1"/>
          </p:cNvSpPr>
          <p:nvPr>
            <p:ph idx="1"/>
          </p:nvPr>
        </p:nvSpPr>
        <p:spPr/>
        <p:txBody>
          <a:bodyPr>
            <a:normAutofit fontScale="92500"/>
          </a:bodyPr>
          <a:lstStyle/>
          <a:p>
            <a:r>
              <a:rPr lang="en-CA" dirty="0"/>
              <a:t>Most processor spend most of their time waiting.</a:t>
            </a:r>
          </a:p>
          <a:p>
            <a:pPr lvl="1"/>
            <a:r>
              <a:rPr lang="en-CA" dirty="0"/>
              <a:t>... often for memory. This delay is referred to as the  “</a:t>
            </a:r>
            <a:r>
              <a:rPr lang="en-CA" i="1" dirty="0"/>
              <a:t>memory wall</a:t>
            </a:r>
            <a:r>
              <a:rPr lang="en-CA" dirty="0"/>
              <a:t>”.</a:t>
            </a:r>
          </a:p>
          <a:p>
            <a:pPr lvl="1"/>
            <a:endParaRPr lang="en-CA" dirty="0"/>
          </a:p>
          <a:p>
            <a:r>
              <a:rPr lang="en-CA" dirty="0"/>
              <a:t>No matter how fast we make a processor, if memory is too far away,  we’ll just  spend  more  time waiting.</a:t>
            </a:r>
          </a:p>
          <a:p>
            <a:pPr lvl="1"/>
            <a:r>
              <a:rPr lang="en-CA" dirty="0"/>
              <a:t>As processors get faster, more processor cycles can be executed before a </a:t>
            </a:r>
            <a:r>
              <a:rPr lang="en-CA" i="1" dirty="0"/>
              <a:t>load</a:t>
            </a:r>
            <a:r>
              <a:rPr lang="en-CA" dirty="0"/>
              <a:t> completes.</a:t>
            </a:r>
          </a:p>
          <a:p>
            <a:pPr lvl="1"/>
            <a:endParaRPr lang="en-CA" dirty="0"/>
          </a:p>
          <a:p>
            <a:r>
              <a:rPr lang="en-CA" dirty="0"/>
              <a:t>As a result, </a:t>
            </a:r>
            <a:r>
              <a:rPr lang="en-CA" i="1" dirty="0"/>
              <a:t>Amdahl’s Law</a:t>
            </a:r>
            <a:r>
              <a:rPr lang="en-CA" dirty="0"/>
              <a:t> tells us memory access time is an aspect of performance that has become increasingly important. </a:t>
            </a:r>
          </a:p>
        </p:txBody>
      </p:sp>
      <p:sp>
        <p:nvSpPr>
          <p:cNvPr id="4" name="Slide Number Placeholder 3">
            <a:extLst>
              <a:ext uri="{FF2B5EF4-FFF2-40B4-BE49-F238E27FC236}">
                <a16:creationId xmlns:a16="http://schemas.microsoft.com/office/drawing/2014/main" id="{6B54CA3F-3551-1842-86D8-D778A9A92C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612305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9"/>
          <p:cNvGrpSpPr/>
          <p:nvPr/>
        </p:nvGrpSpPr>
        <p:grpSpPr>
          <a:xfrm>
            <a:off x="2783632" y="1988840"/>
            <a:ext cx="6624734" cy="3744416"/>
            <a:chOff x="1869038" y="1186760"/>
            <a:chExt cx="6073049" cy="3448508"/>
          </a:xfrm>
        </p:grpSpPr>
        <p:grpSp>
          <p:nvGrpSpPr>
            <p:cNvPr id="3" name="Group 3"/>
            <p:cNvGrpSpPr/>
            <p:nvPr/>
          </p:nvGrpSpPr>
          <p:grpSpPr>
            <a:xfrm>
              <a:off x="4703928" y="2917435"/>
              <a:ext cx="2325870" cy="1124245"/>
              <a:chOff x="4703928" y="3096843"/>
              <a:chExt cx="2325870" cy="1124245"/>
            </a:xfrm>
          </p:grpSpPr>
          <p:grpSp>
            <p:nvGrpSpPr>
              <p:cNvPr id="4" name="Group 25"/>
              <p:cNvGrpSpPr/>
              <p:nvPr/>
            </p:nvGrpSpPr>
            <p:grpSpPr>
              <a:xfrm>
                <a:off x="4703928" y="3096843"/>
                <a:ext cx="780914" cy="1057472"/>
                <a:chOff x="4497430" y="3125421"/>
                <a:chExt cx="780914" cy="1057472"/>
              </a:xfrm>
            </p:grpSpPr>
            <p:sp>
              <p:nvSpPr>
                <p:cNvPr id="39" name="Rectangle 6"/>
                <p:cNvSpPr/>
                <p:nvPr/>
              </p:nvSpPr>
              <p:spPr>
                <a:xfrm>
                  <a:off x="4499992" y="3212976"/>
                  <a:ext cx="720080" cy="936104"/>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40" name="TextBox 7"/>
                <p:cNvSpPr txBox="1"/>
                <p:nvPr/>
              </p:nvSpPr>
              <p:spPr>
                <a:xfrm>
                  <a:off x="4548185" y="3232028"/>
                  <a:ext cx="40193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1" name="TextBox 8"/>
                <p:cNvSpPr txBox="1"/>
                <p:nvPr/>
              </p:nvSpPr>
              <p:spPr>
                <a:xfrm>
                  <a:off x="4548185" y="3441590"/>
                  <a:ext cx="459968"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2" name="TextBox 9"/>
                <p:cNvSpPr txBox="1"/>
                <p:nvPr/>
              </p:nvSpPr>
              <p:spPr>
                <a:xfrm>
                  <a:off x="4534258" y="3723265"/>
                  <a:ext cx="34390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Write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3" name="TextBox 10"/>
                <p:cNvSpPr txBox="1"/>
                <p:nvPr/>
              </p:nvSpPr>
              <p:spPr>
                <a:xfrm>
                  <a:off x="4527294" y="3956130"/>
                  <a:ext cx="40193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Write data</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4" name="TextBox 11"/>
                <p:cNvSpPr txBox="1"/>
                <p:nvPr/>
              </p:nvSpPr>
              <p:spPr>
                <a:xfrm>
                  <a:off x="4977977" y="3356992"/>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data 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5" name="TextBox 12"/>
                <p:cNvSpPr txBox="1"/>
                <p:nvPr/>
              </p:nvSpPr>
              <p:spPr>
                <a:xfrm>
                  <a:off x="4980786" y="3728617"/>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data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6" name="TextBox 45"/>
                <p:cNvSpPr txBox="1"/>
                <p:nvPr/>
              </p:nvSpPr>
              <p:spPr>
                <a:xfrm>
                  <a:off x="4497430" y="3125421"/>
                  <a:ext cx="45110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orbel"/>
                      <a:ea typeface="+mn-ea"/>
                      <a:cs typeface="Courier New" pitchFamily="49" charset="0"/>
                    </a:rPr>
                    <a:t>Registers</a:t>
                  </a:r>
                  <a:endParaRPr kumimoji="0" lang="en-CA" sz="9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5" name="Group 39"/>
              <p:cNvGrpSpPr/>
              <p:nvPr/>
            </p:nvGrpSpPr>
            <p:grpSpPr>
              <a:xfrm>
                <a:off x="6045304" y="3140968"/>
                <a:ext cx="984494" cy="1080120"/>
                <a:chOff x="6045304" y="3140968"/>
                <a:chExt cx="984494" cy="1080120"/>
              </a:xfrm>
            </p:grpSpPr>
            <p:grpSp>
              <p:nvGrpSpPr>
                <p:cNvPr id="6" name="Group 24"/>
                <p:cNvGrpSpPr/>
                <p:nvPr/>
              </p:nvGrpSpPr>
              <p:grpSpPr>
                <a:xfrm>
                  <a:off x="6372200" y="3140968"/>
                  <a:ext cx="657598" cy="942975"/>
                  <a:chOff x="6372200" y="3140968"/>
                  <a:chExt cx="657598" cy="942975"/>
                </a:xfrm>
              </p:grpSpPr>
              <p:grpSp>
                <p:nvGrpSpPr>
                  <p:cNvPr id="9" name="Group 20"/>
                  <p:cNvGrpSpPr/>
                  <p:nvPr/>
                </p:nvGrpSpPr>
                <p:grpSpPr>
                  <a:xfrm>
                    <a:off x="6372200" y="3140968"/>
                    <a:ext cx="657598" cy="942975"/>
                    <a:chOff x="6372200" y="3140968"/>
                    <a:chExt cx="657598" cy="942975"/>
                  </a:xfrm>
                </p:grpSpPr>
                <p:sp>
                  <p:nvSpPr>
                    <p:cNvPr id="34" name="Freeform 33"/>
                    <p:cNvSpPr/>
                    <p:nvPr/>
                  </p:nvSpPr>
                  <p:spPr>
                    <a:xfrm>
                      <a:off x="6372200" y="3140968"/>
                      <a:ext cx="590550" cy="942975"/>
                    </a:xfrm>
                    <a:custGeom>
                      <a:avLst/>
                      <a:gdLst>
                        <a:gd name="connsiteX0" fmla="*/ 0 w 590550"/>
                        <a:gd name="connsiteY0" fmla="*/ 0 h 942975"/>
                        <a:gd name="connsiteX1" fmla="*/ 590550 w 590550"/>
                        <a:gd name="connsiteY1" fmla="*/ 295275 h 942975"/>
                        <a:gd name="connsiteX2" fmla="*/ 590550 w 590550"/>
                        <a:gd name="connsiteY2" fmla="*/ 652463 h 942975"/>
                        <a:gd name="connsiteX3" fmla="*/ 4763 w 590550"/>
                        <a:gd name="connsiteY3" fmla="*/ 942975 h 942975"/>
                        <a:gd name="connsiteX4" fmla="*/ 4763 w 590550"/>
                        <a:gd name="connsiteY4" fmla="*/ 600075 h 942975"/>
                        <a:gd name="connsiteX5" fmla="*/ 142875 w 590550"/>
                        <a:gd name="connsiteY5" fmla="*/ 471488 h 942975"/>
                        <a:gd name="connsiteX6" fmla="*/ 4763 w 590550"/>
                        <a:gd name="connsiteY6" fmla="*/ 338138 h 942975"/>
                        <a:gd name="connsiteX7" fmla="*/ 0 w 590550"/>
                        <a:gd name="connsiteY7"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942975">
                          <a:moveTo>
                            <a:pt x="0" y="0"/>
                          </a:moveTo>
                          <a:lnTo>
                            <a:pt x="590550" y="295275"/>
                          </a:lnTo>
                          <a:lnTo>
                            <a:pt x="590550" y="652463"/>
                          </a:lnTo>
                          <a:lnTo>
                            <a:pt x="4763" y="942975"/>
                          </a:lnTo>
                          <a:lnTo>
                            <a:pt x="4763" y="600075"/>
                          </a:lnTo>
                          <a:lnTo>
                            <a:pt x="142875" y="471488"/>
                          </a:lnTo>
                          <a:lnTo>
                            <a:pt x="4763" y="338138"/>
                          </a:lnTo>
                          <a:cubicBezTo>
                            <a:pt x="3175" y="225425"/>
                            <a:pt x="1588" y="112713"/>
                            <a:pt x="0" y="0"/>
                          </a:cubicBezTo>
                          <a:close/>
                        </a:path>
                      </a:pathLst>
                    </a:cu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35" name="TextBox 34"/>
                    <p:cNvSpPr txBox="1"/>
                    <p:nvPr/>
                  </p:nvSpPr>
                  <p:spPr>
                    <a:xfrm>
                      <a:off x="6732240" y="3509392"/>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 result</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6" name="TextBox 16"/>
                    <p:cNvSpPr txBox="1"/>
                    <p:nvPr/>
                  </p:nvSpPr>
                  <p:spPr>
                    <a:xfrm>
                      <a:off x="6592987" y="3299273"/>
                      <a:ext cx="207640"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Zero</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7" name="TextBox 18"/>
                    <p:cNvSpPr txBox="1"/>
                    <p:nvPr/>
                  </p:nvSpPr>
                  <p:spPr>
                    <a:xfrm>
                      <a:off x="6405541" y="3251080"/>
                      <a:ext cx="110675"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a:ea typeface="+mn-ea"/>
                          <a:cs typeface="Courier New" pitchFamily="49" charset="0"/>
                        </a:rPr>
                        <a:t>A</a:t>
                      </a:r>
                      <a:endParaRPr kumimoji="0" lang="en-CA" sz="10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8" name="TextBox 37"/>
                    <p:cNvSpPr txBox="1"/>
                    <p:nvPr/>
                  </p:nvSpPr>
                  <p:spPr>
                    <a:xfrm>
                      <a:off x="6405541" y="3827900"/>
                      <a:ext cx="110675"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a:ea typeface="+mn-ea"/>
                          <a:cs typeface="Courier New" pitchFamily="49" charset="0"/>
                        </a:rPr>
                        <a:t>B</a:t>
                      </a:r>
                      <a:endParaRPr kumimoji="0" lang="en-CA" sz="10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sp>
                <p:nvSpPr>
                  <p:cNvPr id="33" name="TextBox 32"/>
                  <p:cNvSpPr txBox="1"/>
                  <p:nvPr/>
                </p:nvSpPr>
                <p:spPr>
                  <a:xfrm rot="20031920">
                    <a:off x="6660472" y="3863667"/>
                    <a:ext cx="22860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0" name="Group 29"/>
                <p:cNvGrpSpPr/>
                <p:nvPr/>
              </p:nvGrpSpPr>
              <p:grpSpPr>
                <a:xfrm>
                  <a:off x="6045304" y="3179635"/>
                  <a:ext cx="182880" cy="360040"/>
                  <a:chOff x="5651923" y="3212976"/>
                  <a:chExt cx="182880" cy="360040"/>
                </a:xfrm>
              </p:grpSpPr>
              <p:sp>
                <p:nvSpPr>
                  <p:cNvPr id="29" name="Trapezoid 28"/>
                  <p:cNvSpPr/>
                  <p:nvPr/>
                </p:nvSpPr>
                <p:spPr>
                  <a:xfrm rot="5400000">
                    <a:off x="5563343" y="330155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30" name="TextBox 29"/>
                  <p:cNvSpPr txBox="1"/>
                  <p:nvPr/>
                </p:nvSpPr>
                <p:spPr>
                  <a:xfrm>
                    <a:off x="5681261" y="322726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1" name="TextBox 30"/>
                  <p:cNvSpPr txBox="1"/>
                  <p:nvPr/>
                </p:nvSpPr>
                <p:spPr>
                  <a:xfrm>
                    <a:off x="5680698" y="337543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9" name="Group 35"/>
                <p:cNvGrpSpPr/>
                <p:nvPr/>
              </p:nvGrpSpPr>
              <p:grpSpPr>
                <a:xfrm>
                  <a:off x="6045304" y="3717032"/>
                  <a:ext cx="182880" cy="504056"/>
                  <a:chOff x="5652120" y="3573016"/>
                  <a:chExt cx="182880" cy="504056"/>
                </a:xfrm>
              </p:grpSpPr>
              <p:sp>
                <p:nvSpPr>
                  <p:cNvPr id="24" name="Trapezoid 23"/>
                  <p:cNvSpPr/>
                  <p:nvPr/>
                </p:nvSpPr>
                <p:spPr>
                  <a:xfrm rot="5400000">
                    <a:off x="5491532" y="3733604"/>
                    <a:ext cx="504056"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25" name="TextBox 24"/>
                  <p:cNvSpPr txBox="1"/>
                  <p:nvPr/>
                </p:nvSpPr>
                <p:spPr>
                  <a:xfrm>
                    <a:off x="5681458" y="358730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6" name="TextBox 25"/>
                  <p:cNvSpPr txBox="1"/>
                  <p:nvPr/>
                </p:nvSpPr>
                <p:spPr>
                  <a:xfrm>
                    <a:off x="5680895" y="3672993"/>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7" name="TextBox 26"/>
                  <p:cNvSpPr txBox="1"/>
                  <p:nvPr/>
                </p:nvSpPr>
                <p:spPr>
                  <a:xfrm>
                    <a:off x="5676498" y="3768283"/>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8" name="TextBox 27"/>
                  <p:cNvSpPr txBox="1"/>
                  <p:nvPr/>
                </p:nvSpPr>
                <p:spPr>
                  <a:xfrm>
                    <a:off x="5675935" y="3858734"/>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3</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22" name="Straight Arrow Connector 21"/>
                <p:cNvCxnSpPr/>
                <p:nvPr/>
              </p:nvCxnSpPr>
              <p:spPr>
                <a:xfrm flipV="1">
                  <a:off x="6228184" y="3894389"/>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228184" y="3309362"/>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5892522" y="3889626"/>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15188" y="3802720"/>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4</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nvGrpSpPr>
              <p:cNvPr id="20" name="Group 47"/>
              <p:cNvGrpSpPr/>
              <p:nvPr/>
            </p:nvGrpSpPr>
            <p:grpSpPr>
              <a:xfrm>
                <a:off x="5570586" y="3284984"/>
                <a:ext cx="144016" cy="288032"/>
                <a:chOff x="5364088" y="3212976"/>
                <a:chExt cx="144016" cy="288032"/>
              </a:xfrm>
            </p:grpSpPr>
            <p:sp>
              <p:nvSpPr>
                <p:cNvPr id="17" name="Rectangle 16"/>
                <p:cNvSpPr/>
                <p:nvPr/>
              </p:nvSpPr>
              <p:spPr>
                <a:xfrm>
                  <a:off x="5364088" y="3212976"/>
                  <a:ext cx="144016"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8" name="TextBox 17"/>
                <p:cNvSpPr txBox="1"/>
                <p:nvPr/>
              </p:nvSpPr>
              <p:spPr>
                <a:xfrm>
                  <a:off x="5364088" y="3284984"/>
                  <a:ext cx="135632"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21" name="Group 46"/>
              <p:cNvGrpSpPr/>
              <p:nvPr/>
            </p:nvGrpSpPr>
            <p:grpSpPr>
              <a:xfrm>
                <a:off x="5570586" y="3645024"/>
                <a:ext cx="144016" cy="288032"/>
                <a:chOff x="5364088" y="3645024"/>
                <a:chExt cx="144016" cy="288032"/>
              </a:xfrm>
            </p:grpSpPr>
            <p:sp>
              <p:nvSpPr>
                <p:cNvPr id="15" name="Rectangle 14"/>
                <p:cNvSpPr/>
                <p:nvPr/>
              </p:nvSpPr>
              <p:spPr>
                <a:xfrm>
                  <a:off x="5364088" y="3645024"/>
                  <a:ext cx="144016"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6" name="TextBox 15"/>
                <p:cNvSpPr txBox="1"/>
                <p:nvPr/>
              </p:nvSpPr>
              <p:spPr>
                <a:xfrm>
                  <a:off x="5364088" y="3717032"/>
                  <a:ext cx="135632"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B</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1" name="Straight Arrow Connector 10"/>
              <p:cNvCxnSpPr/>
              <p:nvPr/>
            </p:nvCxnSpPr>
            <p:spPr>
              <a:xfrm flipV="1">
                <a:off x="5714602" y="3798566"/>
                <a:ext cx="32004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714602" y="3424237"/>
                <a:ext cx="32004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26570" y="3789040"/>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431333" y="3429000"/>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32" name="Group 46"/>
            <p:cNvGrpSpPr/>
            <p:nvPr/>
          </p:nvGrpSpPr>
          <p:grpSpPr>
            <a:xfrm>
              <a:off x="3491880" y="2817544"/>
              <a:ext cx="523108" cy="1161439"/>
              <a:chOff x="3914402" y="3179245"/>
              <a:chExt cx="523108" cy="1161439"/>
            </a:xfrm>
          </p:grpSpPr>
          <p:sp>
            <p:nvSpPr>
              <p:cNvPr id="48" name="Rectangle 47"/>
              <p:cNvSpPr/>
              <p:nvPr/>
            </p:nvSpPr>
            <p:spPr>
              <a:xfrm>
                <a:off x="3923928" y="3179245"/>
                <a:ext cx="513582" cy="897827"/>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49" name="TextBox 48"/>
              <p:cNvSpPr txBox="1"/>
              <p:nvPr/>
            </p:nvSpPr>
            <p:spPr>
              <a:xfrm>
                <a:off x="3938217" y="3203450"/>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[31-26]</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0" name="TextBox 49"/>
              <p:cNvSpPr txBox="1"/>
              <p:nvPr/>
            </p:nvSpPr>
            <p:spPr>
              <a:xfrm>
                <a:off x="3914402" y="4077072"/>
                <a:ext cx="432048" cy="263612"/>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orbel"/>
                    <a:ea typeface="+mn-ea"/>
                    <a:cs typeface="Courier New" pitchFamily="49" charset="0"/>
                  </a:rPr>
                  <a:t>Instruction  Register</a:t>
                </a:r>
                <a:endParaRPr kumimoji="0" lang="en-CA" sz="8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1" name="TextBox 50"/>
              <p:cNvSpPr txBox="1"/>
              <p:nvPr/>
            </p:nvSpPr>
            <p:spPr>
              <a:xfrm>
                <a:off x="3938217" y="3394314"/>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[25-21]</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2" name="TextBox 51"/>
              <p:cNvSpPr txBox="1"/>
              <p:nvPr/>
            </p:nvSpPr>
            <p:spPr>
              <a:xfrm>
                <a:off x="3938217" y="3573016"/>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[20-16]</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3" name="TextBox 52"/>
              <p:cNvSpPr txBox="1"/>
              <p:nvPr/>
            </p:nvSpPr>
            <p:spPr>
              <a:xfrm>
                <a:off x="3938217" y="3763880"/>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[15-0]</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47" name="Group 53"/>
            <p:cNvGrpSpPr/>
            <p:nvPr/>
          </p:nvGrpSpPr>
          <p:grpSpPr>
            <a:xfrm>
              <a:off x="4389120" y="3403134"/>
              <a:ext cx="164592" cy="360040"/>
              <a:chOff x="4389120" y="3573016"/>
              <a:chExt cx="182880" cy="360040"/>
            </a:xfrm>
          </p:grpSpPr>
          <p:sp>
            <p:nvSpPr>
              <p:cNvPr id="55" name="Trapezoid 54"/>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56" name="TextBox 55"/>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7" name="TextBox 56"/>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58" name="Straight Arrow Connector 57"/>
            <p:cNvCxnSpPr/>
            <p:nvPr/>
          </p:nvCxnSpPr>
          <p:spPr>
            <a:xfrm flipV="1">
              <a:off x="4552948" y="3566765"/>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54" name="Group 58"/>
            <p:cNvGrpSpPr/>
            <p:nvPr/>
          </p:nvGrpSpPr>
          <p:grpSpPr>
            <a:xfrm>
              <a:off x="4355976" y="3921479"/>
              <a:ext cx="164592" cy="360040"/>
              <a:chOff x="4389120" y="3573016"/>
              <a:chExt cx="182880" cy="360040"/>
            </a:xfrm>
          </p:grpSpPr>
          <p:sp>
            <p:nvSpPr>
              <p:cNvPr id="60" name="Trapezoid 59"/>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61" name="TextBox 60"/>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62" name="TextBox 61"/>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63" name="Elbow Connector 62"/>
            <p:cNvCxnSpPr/>
            <p:nvPr/>
          </p:nvCxnSpPr>
          <p:spPr>
            <a:xfrm flipV="1">
              <a:off x="4520568" y="3801841"/>
              <a:ext cx="182880" cy="274320"/>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005462" y="3129391"/>
              <a:ext cx="68580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005462" y="3321600"/>
              <a:ext cx="68580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6" name="Elbow Connector 86"/>
            <p:cNvCxnSpPr/>
            <p:nvPr/>
          </p:nvCxnSpPr>
          <p:spPr>
            <a:xfrm rot="16200000" flipH="1">
              <a:off x="4245104" y="3360465"/>
              <a:ext cx="182880" cy="105151"/>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a:off x="4019751" y="3513246"/>
              <a:ext cx="365760" cy="137160"/>
            </a:xfrm>
            <a:prstGeom prst="bentConnector3">
              <a:avLst>
                <a:gd name="adj1" fmla="val 1925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59" name="Group 67"/>
            <p:cNvGrpSpPr/>
            <p:nvPr/>
          </p:nvGrpSpPr>
          <p:grpSpPr>
            <a:xfrm>
              <a:off x="3626370" y="4059712"/>
              <a:ext cx="360040" cy="302321"/>
              <a:chOff x="3563888" y="4278807"/>
              <a:chExt cx="360040" cy="302321"/>
            </a:xfrm>
          </p:grpSpPr>
          <p:sp>
            <p:nvSpPr>
              <p:cNvPr id="69" name="Rectangle 68"/>
              <p:cNvSpPr/>
              <p:nvPr/>
            </p:nvSpPr>
            <p:spPr>
              <a:xfrm>
                <a:off x="3563888" y="4293096"/>
                <a:ext cx="360040"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70" name="TextBox 69"/>
              <p:cNvSpPr txBox="1"/>
              <p:nvPr/>
            </p:nvSpPr>
            <p:spPr>
              <a:xfrm>
                <a:off x="3563888" y="4278807"/>
                <a:ext cx="360040" cy="297627"/>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Memory data register</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71" name="Straight Arrow Connector 70"/>
            <p:cNvCxnSpPr/>
            <p:nvPr/>
          </p:nvCxnSpPr>
          <p:spPr>
            <a:xfrm flipV="1">
              <a:off x="3991173" y="4171407"/>
              <a:ext cx="36576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555776" y="3033568"/>
              <a:ext cx="648072" cy="734369"/>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73" name="TextBox 72"/>
            <p:cNvSpPr txBox="1"/>
            <p:nvPr/>
          </p:nvSpPr>
          <p:spPr>
            <a:xfrm>
              <a:off x="2800378" y="3268644"/>
              <a:ext cx="360040"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Memory data</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4" name="TextBox 73"/>
            <p:cNvSpPr txBox="1"/>
            <p:nvPr/>
          </p:nvSpPr>
          <p:spPr>
            <a:xfrm>
              <a:off x="2555776" y="3778591"/>
              <a:ext cx="41148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orbel"/>
                  <a:ea typeface="+mn-ea"/>
                  <a:cs typeface="Courier New" pitchFamily="49" charset="0"/>
                </a:rPr>
                <a:t>Memory</a:t>
              </a:r>
              <a:endParaRPr kumimoji="0" lang="en-CA" sz="9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5" name="TextBox 74"/>
            <p:cNvSpPr txBox="1"/>
            <p:nvPr/>
          </p:nvSpPr>
          <p:spPr>
            <a:xfrm>
              <a:off x="2589117" y="3110902"/>
              <a:ext cx="360040"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Address</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6" name="TextBox 75"/>
            <p:cNvSpPr txBox="1"/>
            <p:nvPr/>
          </p:nvSpPr>
          <p:spPr>
            <a:xfrm>
              <a:off x="2589680" y="3453553"/>
              <a:ext cx="25412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Write data</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cxnSp>
          <p:nvCxnSpPr>
            <p:cNvPr id="77" name="Straight Arrow Connector 76"/>
            <p:cNvCxnSpPr/>
            <p:nvPr/>
          </p:nvCxnSpPr>
          <p:spPr>
            <a:xfrm flipV="1">
              <a:off x="3208611" y="3403134"/>
              <a:ext cx="27432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8" name="Elbow Connector 77"/>
            <p:cNvCxnSpPr/>
            <p:nvPr/>
          </p:nvCxnSpPr>
          <p:spPr>
            <a:xfrm>
              <a:off x="3203848" y="3400753"/>
              <a:ext cx="422522" cy="864992"/>
            </a:xfrm>
            <a:prstGeom prst="bentConnector3">
              <a:avLst>
                <a:gd name="adj1" fmla="val 30838"/>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68" name="Group 78"/>
            <p:cNvGrpSpPr/>
            <p:nvPr/>
          </p:nvGrpSpPr>
          <p:grpSpPr>
            <a:xfrm>
              <a:off x="7308303" y="3354744"/>
              <a:ext cx="283269" cy="254888"/>
              <a:chOff x="7164288" y="3573016"/>
              <a:chExt cx="432048" cy="182880"/>
            </a:xfrm>
          </p:grpSpPr>
          <p:sp>
            <p:nvSpPr>
              <p:cNvPr id="80" name="Rectangle 79"/>
              <p:cNvSpPr/>
              <p:nvPr/>
            </p:nvSpPr>
            <p:spPr>
              <a:xfrm>
                <a:off x="7164288" y="3573016"/>
                <a:ext cx="432048"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81" name="TextBox 80"/>
              <p:cNvSpPr txBox="1"/>
              <p:nvPr/>
            </p:nvSpPr>
            <p:spPr>
              <a:xfrm>
                <a:off x="7188666" y="3582542"/>
                <a:ext cx="360040" cy="162701"/>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 Out</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82" name="Straight Arrow Connector 81"/>
            <p:cNvCxnSpPr/>
            <p:nvPr/>
          </p:nvCxnSpPr>
          <p:spPr>
            <a:xfrm flipV="1">
              <a:off x="6962553" y="3432275"/>
              <a:ext cx="338328"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79" name="Group 82"/>
            <p:cNvGrpSpPr/>
            <p:nvPr/>
          </p:nvGrpSpPr>
          <p:grpSpPr>
            <a:xfrm>
              <a:off x="7759207" y="2409311"/>
              <a:ext cx="182880" cy="432048"/>
              <a:chOff x="7773496" y="2708920"/>
              <a:chExt cx="182880" cy="432048"/>
            </a:xfrm>
          </p:grpSpPr>
          <p:sp>
            <p:nvSpPr>
              <p:cNvPr id="84" name="Trapezoid 83"/>
              <p:cNvSpPr/>
              <p:nvPr/>
            </p:nvSpPr>
            <p:spPr>
              <a:xfrm rot="5400000">
                <a:off x="7648912" y="2833504"/>
                <a:ext cx="432048"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85" name="TextBox 84"/>
              <p:cNvSpPr txBox="1"/>
              <p:nvPr/>
            </p:nvSpPr>
            <p:spPr>
              <a:xfrm>
                <a:off x="7802834" y="273273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86" name="TextBox 85"/>
              <p:cNvSpPr txBox="1"/>
              <p:nvPr/>
            </p:nvSpPr>
            <p:spPr>
              <a:xfrm>
                <a:off x="7802271" y="2827949"/>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87" name="TextBox 86"/>
              <p:cNvSpPr txBox="1"/>
              <p:nvPr/>
            </p:nvSpPr>
            <p:spPr>
              <a:xfrm>
                <a:off x="7797874" y="293276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83" name="Group 87"/>
            <p:cNvGrpSpPr/>
            <p:nvPr/>
          </p:nvGrpSpPr>
          <p:grpSpPr>
            <a:xfrm>
              <a:off x="6165321" y="2633805"/>
              <a:ext cx="480053" cy="182880"/>
              <a:chOff x="7156521" y="3573016"/>
              <a:chExt cx="360040" cy="182880"/>
            </a:xfrm>
          </p:grpSpPr>
          <p:sp>
            <p:nvSpPr>
              <p:cNvPr id="89" name="Rectangle 88"/>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90" name="TextBox 89"/>
              <p:cNvSpPr txBox="1"/>
              <p:nvPr/>
            </p:nvSpPr>
            <p:spPr>
              <a:xfrm>
                <a:off x="7156521" y="3582542"/>
                <a:ext cx="360040"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Shift left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91" name="Straight Arrow Connector 90"/>
            <p:cNvCxnSpPr/>
            <p:nvPr/>
          </p:nvCxnSpPr>
          <p:spPr>
            <a:xfrm flipV="1">
              <a:off x="6635196" y="2728071"/>
              <a:ext cx="1124712"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80" idx="3"/>
              <a:endCxn id="84" idx="2"/>
            </p:cNvCxnSpPr>
            <p:nvPr/>
          </p:nvCxnSpPr>
          <p:spPr>
            <a:xfrm flipV="1">
              <a:off x="7591572" y="2625335"/>
              <a:ext cx="167635" cy="856853"/>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88" name="Group 92"/>
            <p:cNvGrpSpPr/>
            <p:nvPr/>
          </p:nvGrpSpPr>
          <p:grpSpPr>
            <a:xfrm>
              <a:off x="2248692" y="3033568"/>
              <a:ext cx="164592" cy="360040"/>
              <a:chOff x="4389120" y="3573016"/>
              <a:chExt cx="182880" cy="360040"/>
            </a:xfrm>
          </p:grpSpPr>
          <p:sp>
            <p:nvSpPr>
              <p:cNvPr id="94" name="Trapezoid 93"/>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95" name="TextBox 94"/>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96" name="TextBox 95"/>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97" name="Straight Arrow Connector 96"/>
            <p:cNvCxnSpPr/>
            <p:nvPr/>
          </p:nvCxnSpPr>
          <p:spPr>
            <a:xfrm flipV="1">
              <a:off x="2416523" y="3187110"/>
              <a:ext cx="13716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3" name="Group 97"/>
            <p:cNvGrpSpPr/>
            <p:nvPr/>
          </p:nvGrpSpPr>
          <p:grpSpPr>
            <a:xfrm rot="16200000">
              <a:off x="1720451" y="3061954"/>
              <a:ext cx="480053" cy="182880"/>
              <a:chOff x="7160095" y="3573016"/>
              <a:chExt cx="360040" cy="182880"/>
            </a:xfrm>
          </p:grpSpPr>
          <p:sp>
            <p:nvSpPr>
              <p:cNvPr id="99" name="Rectangle 98"/>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00" name="TextBox 99"/>
              <p:cNvSpPr txBox="1"/>
              <p:nvPr/>
            </p:nvSpPr>
            <p:spPr>
              <a:xfrm>
                <a:off x="7160095" y="3599482"/>
                <a:ext cx="360040" cy="15518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PC</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01" name="Straight Arrow Connector 100"/>
            <p:cNvCxnSpPr/>
            <p:nvPr/>
          </p:nvCxnSpPr>
          <p:spPr>
            <a:xfrm flipV="1">
              <a:off x="2058013" y="3129391"/>
              <a:ext cx="18288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2" name="Elbow Connector 101"/>
            <p:cNvCxnSpPr/>
            <p:nvPr/>
          </p:nvCxnSpPr>
          <p:spPr>
            <a:xfrm>
              <a:off x="3707904" y="2601520"/>
              <a:ext cx="2323308" cy="485004"/>
            </a:xfrm>
            <a:prstGeom prst="bentConnector3">
              <a:avLst>
                <a:gd name="adj1" fmla="val 92228"/>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Shape 102"/>
            <p:cNvCxnSpPr/>
            <p:nvPr/>
          </p:nvCxnSpPr>
          <p:spPr>
            <a:xfrm flipV="1">
              <a:off x="5854738" y="2726188"/>
              <a:ext cx="1175060" cy="182880"/>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5834240" y="2888426"/>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05" name="Oval 104"/>
            <p:cNvSpPr/>
            <p:nvPr/>
          </p:nvSpPr>
          <p:spPr>
            <a:xfrm>
              <a:off x="7012274" y="2708960"/>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06" name="Elbow Connector 157"/>
            <p:cNvCxnSpPr/>
            <p:nvPr/>
          </p:nvCxnSpPr>
          <p:spPr>
            <a:xfrm rot="10800000" flipV="1">
              <a:off x="2123729" y="2605801"/>
              <a:ext cx="1734810" cy="512064"/>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2106204" y="3112430"/>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08" name="Elbow Connector 107"/>
            <p:cNvCxnSpPr/>
            <p:nvPr/>
          </p:nvCxnSpPr>
          <p:spPr>
            <a:xfrm rot="10800000">
              <a:off x="2236808" y="3285595"/>
              <a:ext cx="5431536" cy="1332148"/>
            </a:xfrm>
            <a:prstGeom prst="bentConnector3">
              <a:avLst>
                <a:gd name="adj1" fmla="val 102389"/>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677870" y="3465618"/>
              <a:ext cx="0" cy="1161288"/>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7658255" y="3467144"/>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1" name="Elbow Connector 191"/>
            <p:cNvCxnSpPr/>
            <p:nvPr/>
          </p:nvCxnSpPr>
          <p:spPr>
            <a:xfrm rot="5400000" flipH="1" flipV="1">
              <a:off x="3990216" y="4245902"/>
              <a:ext cx="594360" cy="137160"/>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4201871" y="459869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13" name="Oval 112"/>
            <p:cNvSpPr/>
            <p:nvPr/>
          </p:nvSpPr>
          <p:spPr>
            <a:xfrm>
              <a:off x="3319286" y="3386173"/>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14" name="Oval 113"/>
            <p:cNvSpPr/>
            <p:nvPr/>
          </p:nvSpPr>
          <p:spPr>
            <a:xfrm>
              <a:off x="4273879" y="330254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5" name="Elbow Connector 114"/>
            <p:cNvCxnSpPr/>
            <p:nvPr/>
          </p:nvCxnSpPr>
          <p:spPr>
            <a:xfrm flipV="1">
              <a:off x="4031336" y="2721158"/>
              <a:ext cx="2148840" cy="792088"/>
            </a:xfrm>
            <a:prstGeom prst="bentConnector3">
              <a:avLst>
                <a:gd name="adj1" fmla="val 268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4072707" y="349152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7" name="Straight Connector 116"/>
            <p:cNvCxnSpPr/>
            <p:nvPr/>
          </p:nvCxnSpPr>
          <p:spPr>
            <a:xfrm>
              <a:off x="4154241" y="2721158"/>
              <a:ext cx="0" cy="59436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16723" y="2727240"/>
              <a:ext cx="0" cy="41148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4140515" y="330254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0" name="Oval 119"/>
            <p:cNvSpPr/>
            <p:nvPr/>
          </p:nvSpPr>
          <p:spPr>
            <a:xfrm>
              <a:off x="4202434" y="311510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1" name="Oval 120"/>
            <p:cNvSpPr/>
            <p:nvPr/>
          </p:nvSpPr>
          <p:spPr>
            <a:xfrm>
              <a:off x="4136717" y="2706869"/>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2" name="Oval 121"/>
            <p:cNvSpPr/>
            <p:nvPr/>
          </p:nvSpPr>
          <p:spPr>
            <a:xfrm>
              <a:off x="4202434" y="270743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3" name="Elbow Connector 252"/>
            <p:cNvCxnSpPr/>
            <p:nvPr/>
          </p:nvCxnSpPr>
          <p:spPr>
            <a:xfrm flipH="1" flipV="1">
              <a:off x="2551576" y="3571901"/>
              <a:ext cx="3172968" cy="47257"/>
            </a:xfrm>
            <a:prstGeom prst="bentConnector5">
              <a:avLst>
                <a:gd name="adj1" fmla="val -1371"/>
                <a:gd name="adj2" fmla="val -1957397"/>
                <a:gd name="adj3" fmla="val 107315"/>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5752706" y="3600106"/>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5" name="Elbow Connector 124"/>
            <p:cNvCxnSpPr/>
            <p:nvPr/>
          </p:nvCxnSpPr>
          <p:spPr>
            <a:xfrm flipV="1">
              <a:off x="7173814" y="2515223"/>
              <a:ext cx="576062" cy="360039"/>
            </a:xfrm>
            <a:prstGeom prst="bentConnector3">
              <a:avLst>
                <a:gd name="adj1" fmla="val -43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6" name="Shape 269"/>
            <p:cNvCxnSpPr/>
            <p:nvPr/>
          </p:nvCxnSpPr>
          <p:spPr>
            <a:xfrm rot="5400000" flipH="1" flipV="1">
              <a:off x="6820341" y="3075195"/>
              <a:ext cx="548640" cy="148779"/>
            </a:xfrm>
            <a:prstGeom prst="bentConnector3">
              <a:avLst>
                <a:gd name="adj1" fmla="val 50000"/>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005983" y="3414751"/>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8" name="Elbow Connector 272"/>
            <p:cNvCxnSpPr>
              <a:stCxn id="84" idx="0"/>
              <a:endCxn id="100" idx="0"/>
            </p:cNvCxnSpPr>
            <p:nvPr/>
          </p:nvCxnSpPr>
          <p:spPr>
            <a:xfrm flipH="1">
              <a:off x="1895503" y="2625335"/>
              <a:ext cx="6046584" cy="528058"/>
            </a:xfrm>
            <a:prstGeom prst="bentConnector5">
              <a:avLst>
                <a:gd name="adj1" fmla="val -3466"/>
                <a:gd name="adj2" fmla="val 51317"/>
                <a:gd name="adj3" fmla="val 103466"/>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8" name="Group 128"/>
            <p:cNvGrpSpPr/>
            <p:nvPr/>
          </p:nvGrpSpPr>
          <p:grpSpPr>
            <a:xfrm>
              <a:off x="3462268" y="1197414"/>
              <a:ext cx="1868187" cy="1773672"/>
              <a:chOff x="3462268" y="1376822"/>
              <a:chExt cx="1868187" cy="1773672"/>
            </a:xfrm>
          </p:grpSpPr>
          <p:sp>
            <p:nvSpPr>
              <p:cNvPr id="130" name="Rounded Rectangle 129"/>
              <p:cNvSpPr/>
              <p:nvPr/>
            </p:nvSpPr>
            <p:spPr>
              <a:xfrm>
                <a:off x="4206323" y="1445871"/>
                <a:ext cx="525038" cy="959745"/>
              </a:xfrm>
              <a:prstGeom prst="round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129" name="Group 386"/>
              <p:cNvGrpSpPr/>
              <p:nvPr/>
            </p:nvGrpSpPr>
            <p:grpSpPr>
              <a:xfrm>
                <a:off x="3462268" y="1376822"/>
                <a:ext cx="1868187" cy="1773672"/>
                <a:chOff x="3462268" y="1376822"/>
                <a:chExt cx="1868187" cy="1773672"/>
              </a:xfrm>
            </p:grpSpPr>
            <p:grpSp>
              <p:nvGrpSpPr>
                <p:cNvPr id="131" name="Group 384"/>
                <p:cNvGrpSpPr/>
                <p:nvPr/>
              </p:nvGrpSpPr>
              <p:grpSpPr>
                <a:xfrm>
                  <a:off x="3462268" y="1376822"/>
                  <a:ext cx="1868187" cy="1022541"/>
                  <a:chOff x="3462268" y="1376822"/>
                  <a:chExt cx="1868187" cy="1022541"/>
                </a:xfrm>
              </p:grpSpPr>
              <p:sp>
                <p:nvSpPr>
                  <p:cNvPr id="136" name="TextBox 135"/>
                  <p:cNvSpPr txBox="1"/>
                  <p:nvPr/>
                </p:nvSpPr>
                <p:spPr>
                  <a:xfrm>
                    <a:off x="3462268" y="1376822"/>
                    <a:ext cx="864366"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PCWriteCond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7" name="TextBox 136"/>
                  <p:cNvSpPr txBox="1"/>
                  <p:nvPr/>
                </p:nvSpPr>
                <p:spPr>
                  <a:xfrm>
                    <a:off x="3652140" y="1518530"/>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8" name="TextBox 137"/>
                  <p:cNvSpPr txBox="1"/>
                  <p:nvPr/>
                </p:nvSpPr>
                <p:spPr>
                  <a:xfrm>
                    <a:off x="3810426" y="1647253"/>
                    <a:ext cx="422044"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IorD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9" name="TextBox 138"/>
                  <p:cNvSpPr txBox="1"/>
                  <p:nvPr/>
                </p:nvSpPr>
                <p:spPr>
                  <a:xfrm>
                    <a:off x="3652143" y="1783288"/>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MemRead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0" name="TextBox 139"/>
                  <p:cNvSpPr txBox="1"/>
                  <p:nvPr/>
                </p:nvSpPr>
                <p:spPr>
                  <a:xfrm>
                    <a:off x="3620546" y="1915666"/>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1" name="TextBox 140"/>
                  <p:cNvSpPr txBox="1"/>
                  <p:nvPr/>
                </p:nvSpPr>
                <p:spPr>
                  <a:xfrm>
                    <a:off x="3603424" y="2048045"/>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MemtoReg</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2" name="TextBox 141"/>
                  <p:cNvSpPr txBox="1"/>
                  <p:nvPr/>
                </p:nvSpPr>
                <p:spPr>
                  <a:xfrm>
                    <a:off x="3645791" y="2186773"/>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IRWrite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3" name="TextBox 142"/>
                  <p:cNvSpPr txBox="1"/>
                  <p:nvPr/>
                </p:nvSpPr>
                <p:spPr>
                  <a:xfrm>
                    <a:off x="4655655" y="1459913"/>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PCSource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4" name="TextBox 143"/>
                  <p:cNvSpPr txBox="1"/>
                  <p:nvPr/>
                </p:nvSpPr>
                <p:spPr>
                  <a:xfrm>
                    <a:off x="4680129" y="1582285"/>
                    <a:ext cx="485233"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ALUOp</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5" name="TextBox 144"/>
                  <p:cNvSpPr txBox="1"/>
                  <p:nvPr/>
                </p:nvSpPr>
                <p:spPr>
                  <a:xfrm>
                    <a:off x="4660261" y="1724671"/>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ALUSrcB</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6" name="TextBox 145"/>
                  <p:cNvSpPr txBox="1"/>
                  <p:nvPr/>
                </p:nvSpPr>
                <p:spPr>
                  <a:xfrm>
                    <a:off x="4660261" y="1857050"/>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ALUSrcA</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7" name="TextBox 146"/>
                  <p:cNvSpPr txBox="1"/>
                  <p:nvPr/>
                </p:nvSpPr>
                <p:spPr>
                  <a:xfrm>
                    <a:off x="4652483" y="1989428"/>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RegWrite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8" name="TextBox 147"/>
                  <p:cNvSpPr txBox="1"/>
                  <p:nvPr/>
                </p:nvSpPr>
                <p:spPr>
                  <a:xfrm>
                    <a:off x="4663958" y="2121807"/>
                    <a:ext cx="548422"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RegDst</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grpSp>
            <p:sp>
              <p:nvSpPr>
                <p:cNvPr id="133" name="TextBox 132"/>
                <p:cNvSpPr txBox="1"/>
                <p:nvPr/>
              </p:nvSpPr>
              <p:spPr>
                <a:xfrm>
                  <a:off x="4208848" y="2231720"/>
                  <a:ext cx="548422"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Opcode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4" name="TextBox 133"/>
                <p:cNvSpPr txBox="1"/>
                <p:nvPr/>
              </p:nvSpPr>
              <p:spPr>
                <a:xfrm>
                  <a:off x="4268553" y="1448930"/>
                  <a:ext cx="393944" cy="289123"/>
                </a:xfrm>
                <a:prstGeom prst="rect">
                  <a:avLst/>
                </a:prstGeom>
                <a:solidFill>
                  <a:schemeClr val="bg1"/>
                </a:solidFill>
                <a:ln w="12700">
                  <a:solidFill>
                    <a:schemeClr val="accent4">
                      <a:lumMod val="20000"/>
                      <a:lumOff val="80000"/>
                    </a:schemeClr>
                  </a:solidFill>
                </a:ln>
              </p:spPr>
              <p:txBody>
                <a:bodyPr wrap="square" lIns="27432" tIns="54864" rIns="27432" bIns="27432"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bel"/>
                      <a:ea typeface="+mn-ea"/>
                      <a:cs typeface="Courier New" pitchFamily="49" charset="0"/>
                    </a:rPr>
                    <a:t>Control</a:t>
                  </a:r>
                </a:p>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bel"/>
                      <a:ea typeface="+mn-ea"/>
                      <a:cs typeface="Courier New" pitchFamily="49" charset="0"/>
                    </a:rPr>
                    <a:t>Unit</a:t>
                  </a:r>
                  <a:endParaRPr kumimoji="0" lang="en-CA" sz="10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cxnSp>
              <p:nvCxnSpPr>
                <p:cNvPr id="135" name="Elbow Connector 134"/>
                <p:cNvCxnSpPr/>
                <p:nvPr/>
              </p:nvCxnSpPr>
              <p:spPr>
                <a:xfrm rot="5400000" flipH="1" flipV="1">
                  <a:off x="3879003" y="2546366"/>
                  <a:ext cx="735352" cy="472904"/>
                </a:xfrm>
                <a:prstGeom prst="bentConnector3">
                  <a:avLst>
                    <a:gd name="adj1" fmla="val 1426"/>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grpSp>
        <p:grpSp>
          <p:nvGrpSpPr>
            <p:cNvPr id="132" name="Group 148"/>
            <p:cNvGrpSpPr/>
            <p:nvPr/>
          </p:nvGrpSpPr>
          <p:grpSpPr>
            <a:xfrm>
              <a:off x="5224835" y="4219037"/>
              <a:ext cx="480053" cy="182880"/>
              <a:chOff x="7156521" y="3573016"/>
              <a:chExt cx="360040" cy="182880"/>
            </a:xfrm>
          </p:grpSpPr>
          <p:sp>
            <p:nvSpPr>
              <p:cNvPr id="150" name="Rectangle 149"/>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51" name="TextBox 150"/>
              <p:cNvSpPr txBox="1"/>
              <p:nvPr/>
            </p:nvSpPr>
            <p:spPr>
              <a:xfrm>
                <a:off x="7156521" y="3582542"/>
                <a:ext cx="360040"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Shift left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49" name="Group 151"/>
            <p:cNvGrpSpPr/>
            <p:nvPr/>
          </p:nvGrpSpPr>
          <p:grpSpPr>
            <a:xfrm>
              <a:off x="4716016" y="4183373"/>
              <a:ext cx="360040" cy="231993"/>
              <a:chOff x="7156521" y="3571164"/>
              <a:chExt cx="360040" cy="184732"/>
            </a:xfrm>
          </p:grpSpPr>
          <p:sp>
            <p:nvSpPr>
              <p:cNvPr id="153" name="Rectangle 152"/>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54" name="TextBox 153"/>
              <p:cNvSpPr txBox="1"/>
              <p:nvPr/>
            </p:nvSpPr>
            <p:spPr>
              <a:xfrm>
                <a:off x="7156521" y="3571164"/>
                <a:ext cx="360040" cy="180567"/>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Sign extend</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55" name="Elbow Connector 293"/>
            <p:cNvCxnSpPr/>
            <p:nvPr/>
          </p:nvCxnSpPr>
          <p:spPr>
            <a:xfrm rot="16200000" flipH="1">
              <a:off x="4025780" y="3639476"/>
              <a:ext cx="755450" cy="625021"/>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5071293" y="4300571"/>
              <a:ext cx="164592"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7" name="Elbow Connector 293"/>
            <p:cNvCxnSpPr/>
            <p:nvPr/>
          </p:nvCxnSpPr>
          <p:spPr>
            <a:xfrm flipV="1">
              <a:off x="5138538" y="3813467"/>
              <a:ext cx="897240" cy="324037"/>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138538" y="4132740"/>
              <a:ext cx="0" cy="173736"/>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Elbow Connector 293"/>
            <p:cNvCxnSpPr/>
            <p:nvPr/>
          </p:nvCxnSpPr>
          <p:spPr>
            <a:xfrm flipV="1">
              <a:off x="5690599" y="3910225"/>
              <a:ext cx="347472" cy="384048"/>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5119486" y="428628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61" name="Elbow Connector 293"/>
            <p:cNvCxnSpPr>
              <a:stCxn id="116" idx="4"/>
              <a:endCxn id="33" idx="2"/>
            </p:cNvCxnSpPr>
            <p:nvPr/>
          </p:nvCxnSpPr>
          <p:spPr>
            <a:xfrm rot="16200000" flipH="1">
              <a:off x="5284483" y="2334609"/>
              <a:ext cx="339057" cy="2726032"/>
            </a:xfrm>
            <a:prstGeom prst="bentConnector3">
              <a:avLst>
                <a:gd name="adj1" fmla="val 165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52" name="Group 161"/>
            <p:cNvGrpSpPr/>
            <p:nvPr/>
          </p:nvGrpSpPr>
          <p:grpSpPr>
            <a:xfrm>
              <a:off x="1956966" y="1186760"/>
              <a:ext cx="5893410" cy="3074185"/>
              <a:chOff x="1956966" y="1366168"/>
              <a:chExt cx="5893410" cy="3074185"/>
            </a:xfrm>
          </p:grpSpPr>
          <p:grpSp>
            <p:nvGrpSpPr>
              <p:cNvPr id="162" name="Group 385"/>
              <p:cNvGrpSpPr/>
              <p:nvPr/>
            </p:nvGrpSpPr>
            <p:grpSpPr>
              <a:xfrm>
                <a:off x="1956966" y="1366168"/>
                <a:ext cx="5893410" cy="3074185"/>
                <a:chOff x="1956966" y="1366168"/>
                <a:chExt cx="5893410" cy="3074185"/>
              </a:xfrm>
            </p:grpSpPr>
            <p:cxnSp>
              <p:nvCxnSpPr>
                <p:cNvPr id="165" name="Shape 164"/>
                <p:cNvCxnSpPr/>
                <p:nvPr/>
              </p:nvCxnSpPr>
              <p:spPr>
                <a:xfrm>
                  <a:off x="3557537" y="1404268"/>
                  <a:ext cx="3132920" cy="1892808"/>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63" name="Group 383"/>
                <p:cNvGrpSpPr/>
                <p:nvPr/>
              </p:nvGrpSpPr>
              <p:grpSpPr>
                <a:xfrm>
                  <a:off x="1956966" y="1366168"/>
                  <a:ext cx="5893410" cy="3074185"/>
                  <a:chOff x="1956966" y="1366168"/>
                  <a:chExt cx="5893410" cy="3074185"/>
                </a:xfrm>
              </p:grpSpPr>
              <p:cxnSp>
                <p:nvCxnSpPr>
                  <p:cNvPr id="167" name="Elbow Connector 166"/>
                  <p:cNvCxnSpPr/>
                  <p:nvPr/>
                </p:nvCxnSpPr>
                <p:spPr>
                  <a:xfrm rot="5400000">
                    <a:off x="3643069" y="2447110"/>
                    <a:ext cx="648072" cy="438912"/>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68" name="Elbow Connector 322"/>
                  <p:cNvCxnSpPr/>
                  <p:nvPr/>
                </p:nvCxnSpPr>
                <p:spPr>
                  <a:xfrm rot="10800000" flipH="1" flipV="1">
                    <a:off x="4190752" y="2200073"/>
                    <a:ext cx="247520" cy="2240280"/>
                  </a:xfrm>
                  <a:prstGeom prst="bentConnector4">
                    <a:avLst>
                      <a:gd name="adj1" fmla="val -371990"/>
                      <a:gd name="adj2" fmla="val 107085"/>
                    </a:avLst>
                  </a:prstGeom>
                </p:spPr>
                <p:style>
                  <a:lnRef idx="1">
                    <a:schemeClr val="accent1"/>
                  </a:lnRef>
                  <a:fillRef idx="0">
                    <a:schemeClr val="accent1"/>
                  </a:fillRef>
                  <a:effectRef idx="0">
                    <a:schemeClr val="accent1"/>
                  </a:effectRef>
                  <a:fontRef idx="minor">
                    <a:schemeClr val="tx1"/>
                  </a:fontRef>
                </p:style>
              </p:cxnSp>
              <p:cxnSp>
                <p:nvCxnSpPr>
                  <p:cNvPr id="169" name="Elbow Connector 168"/>
                  <p:cNvCxnSpPr/>
                  <p:nvPr/>
                </p:nvCxnSpPr>
                <p:spPr>
                  <a:xfrm rot="5400000">
                    <a:off x="3027050" y="2057038"/>
                    <a:ext cx="1143000" cy="118872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70" name="Elbow Connector 169"/>
                  <p:cNvCxnSpPr/>
                  <p:nvPr/>
                </p:nvCxnSpPr>
                <p:spPr>
                  <a:xfrm rot="5400000">
                    <a:off x="2877080" y="1898274"/>
                    <a:ext cx="1252728" cy="137160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71" name="Elbow Connector 170"/>
                  <p:cNvCxnSpPr/>
                  <p:nvPr/>
                </p:nvCxnSpPr>
                <p:spPr>
                  <a:xfrm rot="5400000">
                    <a:off x="2549784" y="1591460"/>
                    <a:ext cx="1417320" cy="1856232"/>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grpSp>
                <p:nvGrpSpPr>
                  <p:cNvPr id="166" name="Group 382"/>
                  <p:cNvGrpSpPr/>
                  <p:nvPr/>
                </p:nvGrpSpPr>
                <p:grpSpPr>
                  <a:xfrm>
                    <a:off x="1956966" y="1366168"/>
                    <a:ext cx="2243083" cy="1746880"/>
                    <a:chOff x="1956966" y="1366168"/>
                    <a:chExt cx="2243083" cy="1746880"/>
                  </a:xfrm>
                </p:grpSpPr>
                <p:cxnSp>
                  <p:nvCxnSpPr>
                    <p:cNvPr id="184" name="Elbow Connector 183"/>
                    <p:cNvCxnSpPr/>
                    <p:nvPr/>
                  </p:nvCxnSpPr>
                  <p:spPr>
                    <a:xfrm rot="5400000">
                      <a:off x="1682646" y="1924328"/>
                      <a:ext cx="1463040" cy="91440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sp>
                  <p:nvSpPr>
                    <p:cNvPr id="185" name="Flowchart: Delay 184"/>
                    <p:cNvSpPr/>
                    <p:nvPr/>
                  </p:nvSpPr>
                  <p:spPr>
                    <a:xfrm flipH="1">
                      <a:off x="3304942" y="1366168"/>
                      <a:ext cx="258945" cy="196373"/>
                    </a:xfrm>
                    <a:prstGeom prst="flowChartDelay">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86" name="Moon 185"/>
                    <p:cNvSpPr/>
                    <p:nvPr/>
                  </p:nvSpPr>
                  <p:spPr>
                    <a:xfrm>
                      <a:off x="2862858" y="1544092"/>
                      <a:ext cx="288032" cy="189974"/>
                    </a:xfrm>
                    <a:prstGeom prst="moon">
                      <a:avLst>
                        <a:gd name="adj" fmla="val 82067"/>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87" name="Straight Connector 186"/>
                    <p:cNvCxnSpPr/>
                    <p:nvPr/>
                  </p:nvCxnSpPr>
                  <p:spPr>
                    <a:xfrm>
                      <a:off x="3112790" y="1675408"/>
                      <a:ext cx="1087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576588" y="1529234"/>
                      <a:ext cx="6126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Elbow Connector 188"/>
                    <p:cNvCxnSpPr/>
                    <p:nvPr/>
                  </p:nvCxnSpPr>
                  <p:spPr>
                    <a:xfrm rot="10800000" flipV="1">
                      <a:off x="3099237" y="1470169"/>
                      <a:ext cx="205706" cy="137160"/>
                    </a:xfrm>
                    <a:prstGeom prst="bentConnector3">
                      <a:avLst>
                        <a:gd name="adj1" fmla="val 37652"/>
                      </a:avLst>
                    </a:prstGeom>
                  </p:spPr>
                  <p:style>
                    <a:lnRef idx="1">
                      <a:schemeClr val="accent1"/>
                    </a:lnRef>
                    <a:fillRef idx="0">
                      <a:schemeClr val="accent1"/>
                    </a:fillRef>
                    <a:effectRef idx="0">
                      <a:schemeClr val="accent1"/>
                    </a:effectRef>
                    <a:fontRef idx="minor">
                      <a:schemeClr val="tx1"/>
                    </a:fontRef>
                  </p:style>
                </p:cxnSp>
              </p:grpSp>
              <p:cxnSp>
                <p:nvCxnSpPr>
                  <p:cNvPr id="173" name="Elbow Connector 354"/>
                  <p:cNvCxnSpPr/>
                  <p:nvPr/>
                </p:nvCxnSpPr>
                <p:spPr>
                  <a:xfrm>
                    <a:off x="4741416" y="1608471"/>
                    <a:ext cx="3108960" cy="10058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4" name="Elbow Connector 354"/>
                  <p:cNvCxnSpPr/>
                  <p:nvPr/>
                </p:nvCxnSpPr>
                <p:spPr>
                  <a:xfrm>
                    <a:off x="4741416" y="1724493"/>
                    <a:ext cx="2057400" cy="2346058"/>
                  </a:xfrm>
                  <a:prstGeom prst="bentConnector4">
                    <a:avLst>
                      <a:gd name="adj1" fmla="val 114915"/>
                      <a:gd name="adj2" fmla="val 109744"/>
                    </a:avLst>
                  </a:prstGeom>
                </p:spPr>
                <p:style>
                  <a:lnRef idx="1">
                    <a:schemeClr val="accent1"/>
                  </a:lnRef>
                  <a:fillRef idx="0">
                    <a:schemeClr val="accent1"/>
                  </a:fillRef>
                  <a:effectRef idx="0">
                    <a:schemeClr val="accent1"/>
                  </a:effectRef>
                  <a:fontRef idx="minor">
                    <a:schemeClr val="tx1"/>
                  </a:fontRef>
                </p:style>
              </p:cxnSp>
              <p:cxnSp>
                <p:nvCxnSpPr>
                  <p:cNvPr id="175" name="Elbow Connector 354"/>
                  <p:cNvCxnSpPr/>
                  <p:nvPr/>
                </p:nvCxnSpPr>
                <p:spPr>
                  <a:xfrm>
                    <a:off x="4735066" y="1997348"/>
                    <a:ext cx="1371600" cy="1188720"/>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172" name="Group 381"/>
                  <p:cNvGrpSpPr/>
                  <p:nvPr/>
                </p:nvGrpSpPr>
                <p:grpSpPr>
                  <a:xfrm>
                    <a:off x="4747766" y="1885082"/>
                    <a:ext cx="1375266" cy="1852268"/>
                    <a:chOff x="4747766" y="1885082"/>
                    <a:chExt cx="1375266" cy="1852268"/>
                  </a:xfrm>
                </p:grpSpPr>
                <p:cxnSp>
                  <p:nvCxnSpPr>
                    <p:cNvPr id="182" name="Elbow Connector 354"/>
                    <p:cNvCxnSpPr/>
                    <p:nvPr/>
                  </p:nvCxnSpPr>
                  <p:spPr>
                    <a:xfrm>
                      <a:off x="4747766" y="1885082"/>
                      <a:ext cx="1188720" cy="173736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3" name="Elbow Connector 354"/>
                    <p:cNvCxnSpPr/>
                    <p:nvPr/>
                  </p:nvCxnSpPr>
                  <p:spPr>
                    <a:xfrm>
                      <a:off x="5940152" y="3618478"/>
                      <a:ext cx="182880" cy="118872"/>
                    </a:xfrm>
                    <a:prstGeom prst="bentConnector2">
                      <a:avLst/>
                    </a:prstGeom>
                  </p:spPr>
                  <p:style>
                    <a:lnRef idx="1">
                      <a:schemeClr val="accent1"/>
                    </a:lnRef>
                    <a:fillRef idx="0">
                      <a:schemeClr val="accent1"/>
                    </a:fillRef>
                    <a:effectRef idx="0">
                      <a:schemeClr val="accent1"/>
                    </a:effectRef>
                    <a:fontRef idx="minor">
                      <a:schemeClr val="tx1"/>
                    </a:fontRef>
                  </p:style>
                </p:cxnSp>
              </p:grpSp>
              <p:cxnSp>
                <p:nvCxnSpPr>
                  <p:cNvPr id="177" name="Elbow Connector 354"/>
                  <p:cNvCxnSpPr/>
                  <p:nvPr/>
                </p:nvCxnSpPr>
                <p:spPr>
                  <a:xfrm>
                    <a:off x="4743574" y="2144896"/>
                    <a:ext cx="548640" cy="1024128"/>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176" name="Group 380"/>
                  <p:cNvGrpSpPr/>
                  <p:nvPr/>
                </p:nvGrpSpPr>
                <p:grpSpPr>
                  <a:xfrm>
                    <a:off x="4456571" y="2283222"/>
                    <a:ext cx="378443" cy="1318372"/>
                    <a:chOff x="4456571" y="2283222"/>
                    <a:chExt cx="378443" cy="1318372"/>
                  </a:xfrm>
                </p:grpSpPr>
                <p:cxnSp>
                  <p:nvCxnSpPr>
                    <p:cNvPr id="179" name="Elbow Connector 354"/>
                    <p:cNvCxnSpPr/>
                    <p:nvPr/>
                  </p:nvCxnSpPr>
                  <p:spPr>
                    <a:xfrm rot="5400000">
                      <a:off x="4330070" y="2506102"/>
                      <a:ext cx="720080" cy="27432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80" name="Elbow Connector 354"/>
                    <p:cNvCxnSpPr/>
                    <p:nvPr/>
                  </p:nvCxnSpPr>
                  <p:spPr>
                    <a:xfrm rot="5400000" flipH="1" flipV="1">
                      <a:off x="4199970" y="3253553"/>
                      <a:ext cx="604642" cy="91440"/>
                    </a:xfrm>
                    <a:prstGeom prst="bentConnector3">
                      <a:avLst>
                        <a:gd name="adj1" fmla="val 62603"/>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4743574" y="2283222"/>
                      <a:ext cx="91440" cy="0"/>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64" name="Oval 163"/>
              <p:cNvSpPr/>
              <p:nvPr/>
            </p:nvSpPr>
            <p:spPr>
              <a:xfrm>
                <a:off x="6780943" y="427772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grpSp>
      </p:grpSp>
      <p:sp>
        <p:nvSpPr>
          <p:cNvPr id="191" name="Title 1"/>
          <p:cNvSpPr txBox="1">
            <a:spLocks/>
          </p:cNvSpPr>
          <p:nvPr/>
        </p:nvSpPr>
        <p:spPr>
          <a:xfrm>
            <a:off x="1748913" y="255532"/>
            <a:ext cx="7772400"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rgbClr val="D6ECFF">
                    <a:satMod val="200000"/>
                  </a:srgbClr>
                </a:solidFill>
                <a:effectLst/>
                <a:uLnTx/>
                <a:uFillTx/>
                <a:latin typeface="Consolas"/>
                <a:ea typeface="+mn-ea"/>
                <a:cs typeface="+mn-cs"/>
              </a:rPr>
              <a:t>The Blueprint of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rgbClr val="D6ECFF">
                    <a:satMod val="200000"/>
                  </a:srgbClr>
                </a:solidFill>
                <a:effectLst/>
                <a:uLnTx/>
                <a:uFillTx/>
                <a:latin typeface="Consolas"/>
                <a:ea typeface="+mn-ea"/>
                <a:cs typeface="+mn-cs"/>
              </a:rPr>
              <a:t>a microprocessor</a:t>
            </a:r>
            <a:endParaRPr kumimoji="0" lang="en-CA" sz="4000" b="0" i="0" u="none" strike="noStrike" kern="1200" cap="none" spc="-100" normalizeH="0" baseline="0" noProof="0" dirty="0">
              <a:ln>
                <a:noFill/>
              </a:ln>
              <a:solidFill>
                <a:srgbClr val="D6ECFF">
                  <a:satMod val="200000"/>
                </a:srgbClr>
              </a:solidFill>
              <a:effectLst/>
              <a:uLnTx/>
              <a:uFillTx/>
              <a:latin typeface="Consolas"/>
              <a:ea typeface="+mn-ea"/>
              <a:cs typeface="+mn-cs"/>
            </a:endParaRPr>
          </a:p>
        </p:txBody>
      </p:sp>
      <p:sp>
        <p:nvSpPr>
          <p:cNvPr id="178" name="Rectangular Callout 177"/>
          <p:cNvSpPr/>
          <p:nvPr/>
        </p:nvSpPr>
        <p:spPr>
          <a:xfrm>
            <a:off x="6967938" y="6023444"/>
            <a:ext cx="3356483" cy="648072"/>
          </a:xfrm>
          <a:prstGeom prst="wedgeRectCallout">
            <a:avLst>
              <a:gd name="adj1" fmla="val -22687"/>
              <a:gd name="adj2" fmla="val -2594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The Arithmetic Thing</a:t>
            </a:r>
            <a:endParaRPr kumimoji="0" lang="en-CA" sz="2400" b="1" i="0" u="none" strike="noStrike" kern="1200" cap="none" spc="0" normalizeH="0" baseline="0" noProof="0" dirty="0">
              <a:ln>
                <a:noFill/>
              </a:ln>
              <a:solidFill>
                <a:prstClr val="black"/>
              </a:solidFill>
              <a:effectLst/>
              <a:uLnTx/>
              <a:uFillTx/>
              <a:latin typeface="Corbel"/>
              <a:ea typeface="+mn-ea"/>
              <a:cs typeface="+mn-cs"/>
            </a:endParaRPr>
          </a:p>
        </p:txBody>
      </p:sp>
      <p:sp>
        <p:nvSpPr>
          <p:cNvPr id="192" name="Rectangular Callout 191"/>
          <p:cNvSpPr/>
          <p:nvPr/>
        </p:nvSpPr>
        <p:spPr>
          <a:xfrm>
            <a:off x="2678473" y="6045173"/>
            <a:ext cx="3267542" cy="648072"/>
          </a:xfrm>
          <a:prstGeom prst="wedgeRectCallout">
            <a:avLst>
              <a:gd name="adj1" fmla="val 44622"/>
              <a:gd name="adj2" fmla="val -2733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The Storage Thing</a:t>
            </a:r>
            <a:endParaRPr kumimoji="0" lang="en-CA" sz="2400" b="1" i="0" u="none" strike="noStrike" kern="1200" cap="none" spc="0" normalizeH="0" baseline="0" noProof="0" dirty="0">
              <a:ln>
                <a:noFill/>
              </a:ln>
              <a:solidFill>
                <a:prstClr val="black"/>
              </a:solidFill>
              <a:effectLst/>
              <a:uLnTx/>
              <a:uFillTx/>
              <a:latin typeface="Corbel"/>
              <a:ea typeface="+mn-ea"/>
              <a:cs typeface="+mn-cs"/>
            </a:endParaRPr>
          </a:p>
        </p:txBody>
      </p:sp>
      <p:sp>
        <p:nvSpPr>
          <p:cNvPr id="193" name="Rectangular Callout 192"/>
          <p:cNvSpPr/>
          <p:nvPr/>
        </p:nvSpPr>
        <p:spPr>
          <a:xfrm>
            <a:off x="6450363" y="632909"/>
            <a:ext cx="3267542" cy="648072"/>
          </a:xfrm>
          <a:prstGeom prst="wedgeRectCallout">
            <a:avLst>
              <a:gd name="adj1" fmla="val -74804"/>
              <a:gd name="adj2" fmla="val 2512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The Controller Thing</a:t>
            </a:r>
            <a:endParaRPr kumimoji="0" lang="en-CA" sz="2400" b="1" i="0" u="none" strike="noStrike" kern="1200" cap="none" spc="0" normalizeH="0" baseline="0" noProof="0" dirty="0">
              <a:ln>
                <a:noFill/>
              </a:ln>
              <a:solidFill>
                <a:prstClr val="black"/>
              </a:solidFill>
              <a:effectLst/>
              <a:uLnTx/>
              <a:uFillTx/>
              <a:latin typeface="Corbel"/>
              <a:ea typeface="+mn-ea"/>
              <a:cs typeface="+mn-cs"/>
            </a:endParaRPr>
          </a:p>
        </p:txBody>
      </p:sp>
      <p:sp>
        <p:nvSpPr>
          <p:cNvPr id="190" name="Slide Number Placeholder 18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63848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92" grpId="0" animBg="1"/>
      <p:bldP spid="19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407A-6F0C-944F-8728-470B6827EA07}"/>
              </a:ext>
            </a:extLst>
          </p:cNvPr>
          <p:cNvSpPr>
            <a:spLocks noGrp="1"/>
          </p:cNvSpPr>
          <p:nvPr>
            <p:ph type="title"/>
          </p:nvPr>
        </p:nvSpPr>
        <p:spPr/>
        <p:txBody>
          <a:bodyPr/>
          <a:lstStyle/>
          <a:p>
            <a:r>
              <a:rPr lang="en-US" dirty="0"/>
              <a:t>Aside: Amdahl’s Law</a:t>
            </a:r>
          </a:p>
        </p:txBody>
      </p:sp>
      <p:sp>
        <p:nvSpPr>
          <p:cNvPr id="3" name="Content Placeholder 2">
            <a:extLst>
              <a:ext uri="{FF2B5EF4-FFF2-40B4-BE49-F238E27FC236}">
                <a16:creationId xmlns:a16="http://schemas.microsoft.com/office/drawing/2014/main" id="{60667164-D476-914C-A037-08FD31EF8086}"/>
              </a:ext>
            </a:extLst>
          </p:cNvPr>
          <p:cNvSpPr>
            <a:spLocks noGrp="1"/>
          </p:cNvSpPr>
          <p:nvPr>
            <p:ph idx="1"/>
          </p:nvPr>
        </p:nvSpPr>
        <p:spPr/>
        <p:txBody>
          <a:bodyPr>
            <a:normAutofit lnSpcReduction="10000"/>
          </a:bodyPr>
          <a:lstStyle/>
          <a:p>
            <a:r>
              <a:rPr lang="en-US" i="1" dirty="0"/>
              <a:t>Amdahl’s law</a:t>
            </a:r>
            <a:r>
              <a:rPr lang="en-US" dirty="0"/>
              <a:t> is a statement in computer architecture about system performance.</a:t>
            </a:r>
          </a:p>
          <a:p>
            <a:pPr marL="68580" indent="0">
              <a:buNone/>
            </a:pPr>
            <a:endParaRPr lang="en-US" i="1" dirty="0"/>
          </a:p>
          <a:p>
            <a:pPr marL="68580" indent="0">
              <a:buNone/>
            </a:pPr>
            <a:r>
              <a:rPr lang="en-US" i="1" dirty="0"/>
              <a:t>The performance gain in task achievable by optimizing a subproblem is  limited by the proportion of time spent in that subproblem in the unoptimized task.</a:t>
            </a:r>
          </a:p>
          <a:p>
            <a:endParaRPr lang="en-US" i="1" dirty="0"/>
          </a:p>
          <a:p>
            <a:r>
              <a:rPr lang="en-US" dirty="0"/>
              <a:t>Ex:  If you  only spend 1/100 of your time doing task A, then even if you reduce the  time required for A to zero, you’ll  only save 1%.</a:t>
            </a:r>
          </a:p>
        </p:txBody>
      </p:sp>
      <p:sp>
        <p:nvSpPr>
          <p:cNvPr id="4" name="Slide Number Placeholder 3">
            <a:extLst>
              <a:ext uri="{FF2B5EF4-FFF2-40B4-BE49-F238E27FC236}">
                <a16:creationId xmlns:a16="http://schemas.microsoft.com/office/drawing/2014/main" id="{21E0014E-E2B3-4C40-A0C5-2697105947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171153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407A-6F0C-944F-8728-470B6827EA07}"/>
              </a:ext>
            </a:extLst>
          </p:cNvPr>
          <p:cNvSpPr>
            <a:spLocks noGrp="1"/>
          </p:cNvSpPr>
          <p:nvPr>
            <p:ph type="title"/>
          </p:nvPr>
        </p:nvSpPr>
        <p:spPr/>
        <p:txBody>
          <a:bodyPr/>
          <a:lstStyle/>
          <a:p>
            <a:r>
              <a:rPr lang="en-US" dirty="0"/>
              <a:t>Aside: Amdahl’s Law</a:t>
            </a:r>
          </a:p>
        </p:txBody>
      </p:sp>
      <p:sp>
        <p:nvSpPr>
          <p:cNvPr id="3" name="Content Placeholder 2">
            <a:extLst>
              <a:ext uri="{FF2B5EF4-FFF2-40B4-BE49-F238E27FC236}">
                <a16:creationId xmlns:a16="http://schemas.microsoft.com/office/drawing/2014/main" id="{60667164-D476-914C-A037-08FD31EF8086}"/>
              </a:ext>
            </a:extLst>
          </p:cNvPr>
          <p:cNvSpPr>
            <a:spLocks noGrp="1"/>
          </p:cNvSpPr>
          <p:nvPr>
            <p:ph idx="1"/>
          </p:nvPr>
        </p:nvSpPr>
        <p:spPr/>
        <p:txBody>
          <a:bodyPr>
            <a:normAutofit/>
          </a:bodyPr>
          <a:lstStyle/>
          <a:p>
            <a:r>
              <a:rPr lang="en-US" i="1" dirty="0"/>
              <a:t>Amdahl’s law</a:t>
            </a:r>
            <a:r>
              <a:rPr lang="en-US" dirty="0"/>
              <a:t> is a statement in computer architecture about system performance.</a:t>
            </a:r>
          </a:p>
          <a:p>
            <a:pPr marL="68580" indent="0">
              <a:buNone/>
            </a:pPr>
            <a:endParaRPr lang="en-US" i="1" dirty="0"/>
          </a:p>
          <a:p>
            <a:pPr marL="68580" indent="0">
              <a:buNone/>
            </a:pPr>
            <a:r>
              <a:rPr lang="en-US" i="1" dirty="0"/>
              <a:t>The performance gain in task achievable by optimizing a subproblem is  limited by the proportion of time spent in that subproblem in the unoptimized task.</a:t>
            </a:r>
          </a:p>
          <a:p>
            <a:pPr marL="68580" indent="0">
              <a:buNone/>
            </a:pPr>
            <a:endParaRPr lang="en-US" i="1" dirty="0"/>
          </a:p>
          <a:p>
            <a:pPr marL="68580" indent="0">
              <a:buNone/>
            </a:pPr>
            <a:r>
              <a:rPr lang="en-US" dirty="0">
                <a:solidFill>
                  <a:srgbClr val="FF0000"/>
                </a:solidFill>
              </a:rPr>
              <a:t>Conclusion: Focus your optimization efforts on  the tasks that consume the most time.</a:t>
            </a:r>
          </a:p>
        </p:txBody>
      </p:sp>
      <p:sp>
        <p:nvSpPr>
          <p:cNvPr id="4" name="Slide Number Placeholder 3">
            <a:extLst>
              <a:ext uri="{FF2B5EF4-FFF2-40B4-BE49-F238E27FC236}">
                <a16:creationId xmlns:a16="http://schemas.microsoft.com/office/drawing/2014/main" id="{21E0014E-E2B3-4C40-A0C5-2697105947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328757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82BB28B-0B4E-4DF5-8809-2A97DE5BECCC}"/>
              </a:ext>
            </a:extLst>
          </p:cNvPr>
          <p:cNvSpPr>
            <a:spLocks noGrp="1"/>
          </p:cNvSpPr>
          <p:nvPr>
            <p:ph type="title"/>
          </p:nvPr>
        </p:nvSpPr>
        <p:spPr>
          <a:xfrm>
            <a:off x="1905000" y="160338"/>
            <a:ext cx="8229600" cy="1143000"/>
          </a:xfrm>
        </p:spPr>
        <p:txBody>
          <a:bodyPr/>
          <a:lstStyle/>
          <a:p>
            <a:r>
              <a:rPr lang="en-US" altLang="en-US" dirty="0"/>
              <a:t>Amdahl’s Law</a:t>
            </a:r>
          </a:p>
        </p:txBody>
      </p:sp>
      <p:sp>
        <p:nvSpPr>
          <p:cNvPr id="49155" name="Content Placeholder 2">
            <a:extLst>
              <a:ext uri="{FF2B5EF4-FFF2-40B4-BE49-F238E27FC236}">
                <a16:creationId xmlns:a16="http://schemas.microsoft.com/office/drawing/2014/main" id="{10085743-CCC5-49B2-846C-584BC589568F}"/>
              </a:ext>
            </a:extLst>
          </p:cNvPr>
          <p:cNvSpPr>
            <a:spLocks noGrp="1"/>
          </p:cNvSpPr>
          <p:nvPr>
            <p:ph idx="1"/>
          </p:nvPr>
        </p:nvSpPr>
        <p:spPr>
          <a:xfrm>
            <a:off x="1752600" y="1371600"/>
            <a:ext cx="8915400" cy="4819650"/>
          </a:xfrm>
        </p:spPr>
        <p:txBody>
          <a:bodyPr/>
          <a:lstStyle/>
          <a:p>
            <a:pPr lvl="1"/>
            <a:r>
              <a:rPr lang="en-US" altLang="en-US" dirty="0"/>
              <a:t>f: Parallelizable fraction of a program</a:t>
            </a:r>
          </a:p>
          <a:p>
            <a:pPr lvl="1"/>
            <a:r>
              <a:rPr lang="en-US" altLang="en-US" dirty="0"/>
              <a:t>P: Number of processors</a:t>
            </a:r>
          </a:p>
          <a:p>
            <a:pPr lvl="1"/>
            <a:endParaRPr lang="en-US" altLang="en-US" dirty="0"/>
          </a:p>
          <a:p>
            <a:pPr lvl="1"/>
            <a:endParaRPr lang="en-US" altLang="en-US" dirty="0"/>
          </a:p>
          <a:p>
            <a:pPr lvl="1"/>
            <a:endParaRPr lang="en-US" altLang="en-US" dirty="0"/>
          </a:p>
          <a:p>
            <a:r>
              <a:rPr lang="en-US" altLang="en-US" dirty="0">
                <a:solidFill>
                  <a:srgbClr val="FF0000"/>
                </a:solidFill>
              </a:rPr>
              <a:t>Maximum speedup limited by serial portion: </a:t>
            </a:r>
          </a:p>
          <a:p>
            <a:pPr marL="0" indent="0">
              <a:buNone/>
            </a:pPr>
            <a:r>
              <a:rPr lang="en-US" altLang="en-US" dirty="0">
                <a:solidFill>
                  <a:srgbClr val="FF0000"/>
                </a:solidFill>
              </a:rPr>
              <a:t>     </a:t>
            </a:r>
            <a:r>
              <a:rPr lang="en-US" altLang="en-US" dirty="0">
                <a:solidFill>
                  <a:srgbClr val="0000FF"/>
                </a:solidFill>
              </a:rPr>
              <a:t>Serial bottleneck</a:t>
            </a:r>
          </a:p>
          <a:p>
            <a:pPr lvl="1"/>
            <a:endParaRPr lang="en-US" altLang="en-US" dirty="0"/>
          </a:p>
        </p:txBody>
      </p:sp>
      <p:sp>
        <p:nvSpPr>
          <p:cNvPr id="58371" name="Slide Number Placeholder 3">
            <a:extLst>
              <a:ext uri="{FF2B5EF4-FFF2-40B4-BE49-F238E27FC236}">
                <a16:creationId xmlns:a16="http://schemas.microsoft.com/office/drawing/2014/main" id="{48BAACAE-337E-4D75-9747-2046DAB0E9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47C444C-459F-4C0B-AD49-2525CD1C7462}" type="slidenum">
              <a:rPr lang="en-US" altLang="en-US" sz="1600">
                <a:solidFill>
                  <a:srgbClr val="000000"/>
                </a:solidFill>
                <a:latin typeface="Garamond" panose="02020404030301010803" pitchFamily="18" charset="0"/>
              </a:rPr>
              <a:pPr eaLnBrk="1" hangingPunct="1"/>
              <a:t>52</a:t>
            </a:fld>
            <a:endParaRPr lang="en-US" altLang="en-US" sz="1600">
              <a:solidFill>
                <a:srgbClr val="000000"/>
              </a:solidFill>
              <a:latin typeface="Garamond" panose="02020404030301010803" pitchFamily="18" charset="0"/>
            </a:endParaRPr>
          </a:p>
        </p:txBody>
      </p:sp>
      <p:sp>
        <p:nvSpPr>
          <p:cNvPr id="58372" name="Text Box 6">
            <a:extLst>
              <a:ext uri="{FF2B5EF4-FFF2-40B4-BE49-F238E27FC236}">
                <a16:creationId xmlns:a16="http://schemas.microsoft.com/office/drawing/2014/main" id="{8E2BC35F-5D57-4023-BF35-6BCB3171B1EB}"/>
              </a:ext>
            </a:extLst>
          </p:cNvPr>
          <p:cNvSpPr txBox="1">
            <a:spLocks noChangeArrowheads="1"/>
          </p:cNvSpPr>
          <p:nvPr/>
        </p:nvSpPr>
        <p:spPr bwMode="auto">
          <a:xfrm>
            <a:off x="2438400" y="2749550"/>
            <a:ext cx="180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50000"/>
              </a:spcBef>
            </a:pPr>
            <a:r>
              <a:rPr lang="en-US" altLang="en-US" sz="1800">
                <a:solidFill>
                  <a:srgbClr val="000000"/>
                </a:solidFill>
                <a:cs typeface="Arial" panose="020B0604020202020204" pitchFamily="34" charset="0"/>
              </a:rPr>
              <a:t>Speedup =</a:t>
            </a:r>
          </a:p>
        </p:txBody>
      </p:sp>
      <p:sp>
        <p:nvSpPr>
          <p:cNvPr id="58373" name="Line 7">
            <a:extLst>
              <a:ext uri="{FF2B5EF4-FFF2-40B4-BE49-F238E27FC236}">
                <a16:creationId xmlns:a16="http://schemas.microsoft.com/office/drawing/2014/main" id="{3E04EA9C-5F43-427B-945E-2D22B75EC685}"/>
              </a:ext>
            </a:extLst>
          </p:cNvPr>
          <p:cNvSpPr>
            <a:spLocks noChangeShapeType="1"/>
          </p:cNvSpPr>
          <p:nvPr/>
        </p:nvSpPr>
        <p:spPr bwMode="auto">
          <a:xfrm>
            <a:off x="4271964" y="2970214"/>
            <a:ext cx="38623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4" name="Text Box 8">
            <a:extLst>
              <a:ext uri="{FF2B5EF4-FFF2-40B4-BE49-F238E27FC236}">
                <a16:creationId xmlns:a16="http://schemas.microsoft.com/office/drawing/2014/main" id="{83F6CA92-63B1-4112-B75A-E87C8FF1FEFF}"/>
              </a:ext>
            </a:extLst>
          </p:cNvPr>
          <p:cNvSpPr txBox="1">
            <a:spLocks noChangeArrowheads="1"/>
          </p:cNvSpPr>
          <p:nvPr/>
        </p:nvSpPr>
        <p:spPr bwMode="auto">
          <a:xfrm>
            <a:off x="5662613" y="2514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1800" dirty="0">
                <a:cs typeface="Arial" panose="020B0604020202020204" pitchFamily="34" charset="0"/>
              </a:rPr>
              <a:t>1</a:t>
            </a:r>
          </a:p>
        </p:txBody>
      </p:sp>
      <p:sp>
        <p:nvSpPr>
          <p:cNvPr id="58375" name="Text Box 9">
            <a:extLst>
              <a:ext uri="{FF2B5EF4-FFF2-40B4-BE49-F238E27FC236}">
                <a16:creationId xmlns:a16="http://schemas.microsoft.com/office/drawing/2014/main" id="{76EBD719-0C6E-43BF-AAD7-8F078F481772}"/>
              </a:ext>
            </a:extLst>
          </p:cNvPr>
          <p:cNvSpPr txBox="1">
            <a:spLocks noChangeArrowheads="1"/>
          </p:cNvSpPr>
          <p:nvPr/>
        </p:nvSpPr>
        <p:spPr bwMode="auto">
          <a:xfrm>
            <a:off x="5054600" y="2971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3200" dirty="0">
                <a:cs typeface="Arial" panose="020B0604020202020204" pitchFamily="34" charset="0"/>
              </a:rPr>
              <a:t>+</a:t>
            </a:r>
          </a:p>
        </p:txBody>
      </p:sp>
      <p:sp>
        <p:nvSpPr>
          <p:cNvPr id="58376" name="Text Box 10">
            <a:extLst>
              <a:ext uri="{FF2B5EF4-FFF2-40B4-BE49-F238E27FC236}">
                <a16:creationId xmlns:a16="http://schemas.microsoft.com/office/drawing/2014/main" id="{9843FB9E-C985-4F00-AAEE-7C4F1BFD7875}"/>
              </a:ext>
            </a:extLst>
          </p:cNvPr>
          <p:cNvSpPr txBox="1">
            <a:spLocks noChangeArrowheads="1"/>
          </p:cNvSpPr>
          <p:nvPr/>
        </p:nvSpPr>
        <p:spPr bwMode="auto">
          <a:xfrm>
            <a:off x="4344988" y="3044826"/>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2000" dirty="0">
                <a:cs typeface="Arial" panose="020B0604020202020204" pitchFamily="34" charset="0"/>
              </a:rPr>
              <a:t>1 - f</a:t>
            </a:r>
          </a:p>
        </p:txBody>
      </p:sp>
      <p:sp>
        <p:nvSpPr>
          <p:cNvPr id="58377" name="Text Box 13">
            <a:extLst>
              <a:ext uri="{FF2B5EF4-FFF2-40B4-BE49-F238E27FC236}">
                <a16:creationId xmlns:a16="http://schemas.microsoft.com/office/drawing/2014/main" id="{074ABF37-C541-4883-8317-BC8E9285E09A}"/>
              </a:ext>
            </a:extLst>
          </p:cNvPr>
          <p:cNvSpPr txBox="1">
            <a:spLocks noChangeArrowheads="1"/>
          </p:cNvSpPr>
          <p:nvPr/>
        </p:nvSpPr>
        <p:spPr bwMode="auto">
          <a:xfrm>
            <a:off x="6259513" y="2941639"/>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1800">
                <a:solidFill>
                  <a:srgbClr val="FF0000"/>
                </a:solidFill>
                <a:cs typeface="Arial" panose="020B0604020202020204" pitchFamily="34" charset="0"/>
              </a:rPr>
              <a:t>f</a:t>
            </a:r>
          </a:p>
        </p:txBody>
      </p:sp>
      <p:sp>
        <p:nvSpPr>
          <p:cNvPr id="58378" name="Text Box 14">
            <a:extLst>
              <a:ext uri="{FF2B5EF4-FFF2-40B4-BE49-F238E27FC236}">
                <a16:creationId xmlns:a16="http://schemas.microsoft.com/office/drawing/2014/main" id="{55D53B2B-657C-4531-BE7E-1065DC29C72C}"/>
              </a:ext>
            </a:extLst>
          </p:cNvPr>
          <p:cNvSpPr txBox="1">
            <a:spLocks noChangeArrowheads="1"/>
          </p:cNvSpPr>
          <p:nvPr/>
        </p:nvSpPr>
        <p:spPr bwMode="auto">
          <a:xfrm>
            <a:off x="5554664" y="3276600"/>
            <a:ext cx="2579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1800">
                <a:solidFill>
                  <a:srgbClr val="FF0000"/>
                </a:solidFill>
                <a:cs typeface="Arial" panose="020B0604020202020204" pitchFamily="34" charset="0"/>
              </a:rPr>
              <a:t>P</a:t>
            </a:r>
          </a:p>
        </p:txBody>
      </p:sp>
      <p:sp>
        <p:nvSpPr>
          <p:cNvPr id="58379" name="Line 15">
            <a:extLst>
              <a:ext uri="{FF2B5EF4-FFF2-40B4-BE49-F238E27FC236}">
                <a16:creationId xmlns:a16="http://schemas.microsoft.com/office/drawing/2014/main" id="{18028FD1-4351-43D9-8B55-EAF45FD17423}"/>
              </a:ext>
            </a:extLst>
          </p:cNvPr>
          <p:cNvSpPr>
            <a:spLocks noChangeShapeType="1"/>
          </p:cNvSpPr>
          <p:nvPr/>
        </p:nvSpPr>
        <p:spPr bwMode="auto">
          <a:xfrm flipV="1">
            <a:off x="5765801" y="3276601"/>
            <a:ext cx="2270125"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0151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1D3-A509-C947-BE05-94E3C80FDF7C}"/>
              </a:ext>
            </a:extLst>
          </p:cNvPr>
          <p:cNvSpPr>
            <a:spLocks noGrp="1"/>
          </p:cNvSpPr>
          <p:nvPr>
            <p:ph type="title"/>
          </p:nvPr>
        </p:nvSpPr>
        <p:spPr/>
        <p:txBody>
          <a:bodyPr/>
          <a:lstStyle/>
          <a:p>
            <a:r>
              <a:rPr lang="en-US" dirty="0"/>
              <a:t>But … memory is far away</a:t>
            </a:r>
          </a:p>
        </p:txBody>
      </p:sp>
      <p:sp>
        <p:nvSpPr>
          <p:cNvPr id="3" name="Content Placeholder 2">
            <a:extLst>
              <a:ext uri="{FF2B5EF4-FFF2-40B4-BE49-F238E27FC236}">
                <a16:creationId xmlns:a16="http://schemas.microsoft.com/office/drawing/2014/main" id="{4071846C-998A-824A-B809-1BFAABFA0F7A}"/>
              </a:ext>
            </a:extLst>
          </p:cNvPr>
          <p:cNvSpPr>
            <a:spLocks noGrp="1"/>
          </p:cNvSpPr>
          <p:nvPr>
            <p:ph idx="1"/>
          </p:nvPr>
        </p:nvSpPr>
        <p:spPr/>
        <p:txBody>
          <a:bodyPr>
            <a:normAutofit fontScale="92500"/>
          </a:bodyPr>
          <a:lstStyle/>
          <a:p>
            <a:r>
              <a:rPr lang="en-CA" b="1" dirty="0"/>
              <a:t>Most processor spend most of their time waiting.</a:t>
            </a:r>
          </a:p>
          <a:p>
            <a:pPr lvl="1"/>
            <a:r>
              <a:rPr lang="en-CA" dirty="0"/>
              <a:t>... often for memory. This delay is referred to as the  “</a:t>
            </a:r>
            <a:r>
              <a:rPr lang="en-CA" i="1" dirty="0"/>
              <a:t>memory wall</a:t>
            </a:r>
            <a:r>
              <a:rPr lang="en-CA" dirty="0"/>
              <a:t>”.</a:t>
            </a:r>
          </a:p>
          <a:p>
            <a:pPr lvl="1"/>
            <a:endParaRPr lang="en-CA" dirty="0"/>
          </a:p>
          <a:p>
            <a:r>
              <a:rPr lang="en-CA" dirty="0"/>
              <a:t>No matter how fast we make a processor, </a:t>
            </a:r>
            <a:r>
              <a:rPr lang="en-CA" b="1" dirty="0"/>
              <a:t>if memory is too far away, we’ll just  spend  more  time waiting</a:t>
            </a:r>
            <a:r>
              <a:rPr lang="en-CA" dirty="0"/>
              <a:t>.</a:t>
            </a:r>
          </a:p>
          <a:p>
            <a:pPr lvl="1"/>
            <a:r>
              <a:rPr lang="en-CA" dirty="0"/>
              <a:t>As processors get faster, more processor cycles can be executed before a </a:t>
            </a:r>
            <a:r>
              <a:rPr lang="en-CA" i="1" dirty="0"/>
              <a:t>load</a:t>
            </a:r>
            <a:r>
              <a:rPr lang="en-CA" dirty="0"/>
              <a:t> completes.</a:t>
            </a:r>
          </a:p>
          <a:p>
            <a:pPr lvl="1"/>
            <a:endParaRPr lang="en-CA" dirty="0"/>
          </a:p>
          <a:p>
            <a:r>
              <a:rPr lang="en-CA" dirty="0"/>
              <a:t>As a result, </a:t>
            </a:r>
            <a:r>
              <a:rPr lang="en-CA" i="1" dirty="0"/>
              <a:t>Amdahl’s Law</a:t>
            </a:r>
            <a:r>
              <a:rPr lang="en-CA" dirty="0"/>
              <a:t> tells us memory access time is an aspect of performance that has become increasingly important. </a:t>
            </a:r>
          </a:p>
        </p:txBody>
      </p:sp>
      <p:sp>
        <p:nvSpPr>
          <p:cNvPr id="4" name="Slide Number Placeholder 3">
            <a:extLst>
              <a:ext uri="{FF2B5EF4-FFF2-40B4-BE49-F238E27FC236}">
                <a16:creationId xmlns:a16="http://schemas.microsoft.com/office/drawing/2014/main" id="{6B54CA3F-3551-1842-86D8-D778A9A92C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312684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8493-7BEE-D04E-8DDC-6058D21DCCBE}"/>
              </a:ext>
            </a:extLst>
          </p:cNvPr>
          <p:cNvSpPr>
            <a:spLocks noGrp="1"/>
          </p:cNvSpPr>
          <p:nvPr>
            <p:ph type="title"/>
          </p:nvPr>
        </p:nvSpPr>
        <p:spPr/>
        <p:txBody>
          <a:bodyPr/>
          <a:lstStyle/>
          <a:p>
            <a:r>
              <a:rPr lang="en-US" dirty="0"/>
              <a:t>Scaling the Memory Wall</a:t>
            </a:r>
          </a:p>
        </p:txBody>
      </p:sp>
      <p:sp>
        <p:nvSpPr>
          <p:cNvPr id="3" name="Content Placeholder 2">
            <a:extLst>
              <a:ext uri="{FF2B5EF4-FFF2-40B4-BE49-F238E27FC236}">
                <a16:creationId xmlns:a16="http://schemas.microsoft.com/office/drawing/2014/main" id="{F68BC3F7-E25A-DA49-A188-76B6D4AA5901}"/>
              </a:ext>
            </a:extLst>
          </p:cNvPr>
          <p:cNvSpPr>
            <a:spLocks noGrp="1"/>
          </p:cNvSpPr>
          <p:nvPr>
            <p:ph idx="1"/>
          </p:nvPr>
        </p:nvSpPr>
        <p:spPr/>
        <p:txBody>
          <a:bodyPr>
            <a:normAutofit lnSpcReduction="10000"/>
          </a:bodyPr>
          <a:lstStyle/>
          <a:p>
            <a:r>
              <a:rPr lang="en-US" b="1" i="1" dirty="0">
                <a:solidFill>
                  <a:srgbClr val="FFFF00"/>
                </a:solidFill>
              </a:rPr>
              <a:t>Caches</a:t>
            </a:r>
            <a:r>
              <a:rPr lang="en-US" dirty="0"/>
              <a:t>  are a structure that makes it appear that memory is closer than it is.</a:t>
            </a:r>
          </a:p>
          <a:p>
            <a:endParaRPr lang="en-US" dirty="0"/>
          </a:p>
          <a:p>
            <a:r>
              <a:rPr lang="en-US" dirty="0"/>
              <a:t>Every load to memory fetches more than just the value that is loaded.</a:t>
            </a:r>
          </a:p>
          <a:p>
            <a:pPr lvl="1"/>
            <a:r>
              <a:rPr lang="en-US" dirty="0"/>
              <a:t>In fact, a lot of values -- a block (or line) -- is brought from the memory to a location close to the processor.</a:t>
            </a:r>
          </a:p>
          <a:p>
            <a:pPr lvl="1"/>
            <a:r>
              <a:rPr lang="en-US" dirty="0"/>
              <a:t>Why? The cost of a bus is its length. Making it wider is inexpensive.</a:t>
            </a:r>
          </a:p>
          <a:p>
            <a:pPr lvl="1"/>
            <a:r>
              <a:rPr lang="en-US" dirty="0"/>
              <a:t>The closer location is called a </a:t>
            </a:r>
            <a:r>
              <a:rPr lang="en-US" i="1" dirty="0"/>
              <a:t>cache</a:t>
            </a:r>
            <a:r>
              <a:rPr lang="en-US" dirty="0"/>
              <a:t>. It stores the value that was loaded and the values near it, in case they are needed soon.</a:t>
            </a:r>
          </a:p>
          <a:p>
            <a:endParaRPr lang="en-US" dirty="0"/>
          </a:p>
          <a:p>
            <a:endParaRPr lang="en-US" dirty="0"/>
          </a:p>
        </p:txBody>
      </p:sp>
      <p:sp>
        <p:nvSpPr>
          <p:cNvPr id="4" name="Slide Number Placeholder 3">
            <a:extLst>
              <a:ext uri="{FF2B5EF4-FFF2-40B4-BE49-F238E27FC236}">
                <a16:creationId xmlns:a16="http://schemas.microsoft.com/office/drawing/2014/main" id="{3640ED6C-CA53-BB48-9D40-A6C7BA2F65F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736211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D413-C1B2-254F-A03C-8080A0AB9952}"/>
              </a:ext>
            </a:extLst>
          </p:cNvPr>
          <p:cNvSpPr>
            <a:spLocks noGrp="1"/>
          </p:cNvSpPr>
          <p:nvPr>
            <p:ph type="title"/>
          </p:nvPr>
        </p:nvSpPr>
        <p:spPr/>
        <p:txBody>
          <a:bodyPr/>
          <a:lstStyle/>
          <a:p>
            <a:r>
              <a:rPr lang="en-US" dirty="0"/>
              <a:t>Big Idea: Locality</a:t>
            </a:r>
          </a:p>
        </p:txBody>
      </p:sp>
      <p:sp>
        <p:nvSpPr>
          <p:cNvPr id="3" name="Content Placeholder 2">
            <a:extLst>
              <a:ext uri="{FF2B5EF4-FFF2-40B4-BE49-F238E27FC236}">
                <a16:creationId xmlns:a16="http://schemas.microsoft.com/office/drawing/2014/main" id="{899271C9-4376-2940-B918-EFBB584DD653}"/>
              </a:ext>
            </a:extLst>
          </p:cNvPr>
          <p:cNvSpPr>
            <a:spLocks noGrp="1"/>
          </p:cNvSpPr>
          <p:nvPr>
            <p:ph idx="1"/>
          </p:nvPr>
        </p:nvSpPr>
        <p:spPr/>
        <p:txBody>
          <a:bodyPr/>
          <a:lstStyle/>
          <a:p>
            <a:pPr marL="691515" indent="-462915">
              <a:buSzPct val="100000"/>
              <a:buFont typeface="+mj-lt"/>
              <a:buAutoNum type="arabicPeriod"/>
            </a:pPr>
            <a:endParaRPr lang="en-US" dirty="0"/>
          </a:p>
          <a:p>
            <a:pPr marL="228600" indent="0">
              <a:buSzPct val="100000"/>
              <a:buNone/>
            </a:pPr>
            <a:r>
              <a:rPr lang="en-US" dirty="0"/>
              <a:t>Caches rely on </a:t>
            </a:r>
            <a:r>
              <a:rPr lang="en-US" i="1" dirty="0"/>
              <a:t>spatial and temporal locality</a:t>
            </a:r>
            <a:r>
              <a:rPr lang="en-US" dirty="0"/>
              <a:t>. </a:t>
            </a:r>
          </a:p>
          <a:p>
            <a:pPr marL="228600" indent="0">
              <a:buSzPct val="100000"/>
              <a:buNone/>
            </a:pPr>
            <a:endParaRPr lang="en-US" dirty="0"/>
          </a:p>
          <a:p>
            <a:pPr marL="228600" indent="0">
              <a:buSzPct val="100000"/>
              <a:buNone/>
            </a:pPr>
            <a:r>
              <a:rPr lang="en-US" dirty="0"/>
              <a:t>This is a Big Idea in computing. Basically:  if we used something recently, we’re likely to use it again (or something near it) soon.</a:t>
            </a:r>
            <a:br>
              <a:rPr lang="en-US" dirty="0"/>
            </a:br>
            <a:endParaRPr lang="en-US" dirty="0"/>
          </a:p>
          <a:p>
            <a:r>
              <a:rPr lang="en-US" dirty="0"/>
              <a:t>“It or  something near it” is </a:t>
            </a:r>
            <a:r>
              <a:rPr lang="en-US" i="1" dirty="0"/>
              <a:t>spatial  locality.</a:t>
            </a:r>
          </a:p>
          <a:p>
            <a:r>
              <a:rPr lang="en-US" dirty="0"/>
              <a:t>“… soon” is </a:t>
            </a:r>
            <a:r>
              <a:rPr lang="en-US" i="1" dirty="0"/>
              <a:t>temporal locality.</a:t>
            </a:r>
            <a:endParaRPr lang="en-US" dirty="0"/>
          </a:p>
        </p:txBody>
      </p:sp>
      <p:sp>
        <p:nvSpPr>
          <p:cNvPr id="4" name="Slide Number Placeholder 3">
            <a:extLst>
              <a:ext uri="{FF2B5EF4-FFF2-40B4-BE49-F238E27FC236}">
                <a16:creationId xmlns:a16="http://schemas.microsoft.com/office/drawing/2014/main" id="{8F146C79-C32E-E74D-B8AE-39EA7958EBC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883998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71A9-7B2F-6A43-AF19-9BA107E489F8}"/>
              </a:ext>
            </a:extLst>
          </p:cNvPr>
          <p:cNvSpPr>
            <a:spLocks noGrp="1"/>
          </p:cNvSpPr>
          <p:nvPr>
            <p:ph type="title"/>
          </p:nvPr>
        </p:nvSpPr>
        <p:spPr/>
        <p:txBody>
          <a:bodyPr/>
          <a:lstStyle/>
          <a:p>
            <a:r>
              <a:rPr lang="en-US" dirty="0"/>
              <a:t>Examples of Locality</a:t>
            </a:r>
          </a:p>
        </p:txBody>
      </p:sp>
      <p:sp>
        <p:nvSpPr>
          <p:cNvPr id="3" name="Content Placeholder 2">
            <a:extLst>
              <a:ext uri="{FF2B5EF4-FFF2-40B4-BE49-F238E27FC236}">
                <a16:creationId xmlns:a16="http://schemas.microsoft.com/office/drawing/2014/main" id="{9127E692-3F7B-C640-A108-548DA48E0F3F}"/>
              </a:ext>
            </a:extLst>
          </p:cNvPr>
          <p:cNvSpPr>
            <a:spLocks noGrp="1"/>
          </p:cNvSpPr>
          <p:nvPr>
            <p:ph idx="1"/>
          </p:nvPr>
        </p:nvSpPr>
        <p:spPr/>
        <p:txBody>
          <a:bodyPr/>
          <a:lstStyle/>
          <a:p>
            <a:r>
              <a:rPr lang="en-CA" dirty="0"/>
              <a:t>“Iterating over an array” exhibits both temporal and spatial locality.</a:t>
            </a:r>
          </a:p>
          <a:p>
            <a:r>
              <a:rPr lang="en-CA" dirty="0"/>
              <a:t>“Executing code” often exhibits temporal and spatial locality.</a:t>
            </a:r>
          </a:p>
          <a:p>
            <a:r>
              <a:rPr lang="en-CA" dirty="0"/>
              <a:t>“Accessing items from a dictionary” does not: the items in the dictionary may not be close to each other in memory.</a:t>
            </a:r>
          </a:p>
          <a:p>
            <a:r>
              <a:rPr lang="en-CA" dirty="0"/>
              <a:t>Linked lists and other dynamically allocated structures can also cause locality problems.</a:t>
            </a:r>
          </a:p>
        </p:txBody>
      </p:sp>
      <p:sp>
        <p:nvSpPr>
          <p:cNvPr id="4" name="Slide Number Placeholder 3">
            <a:extLst>
              <a:ext uri="{FF2B5EF4-FFF2-40B4-BE49-F238E27FC236}">
                <a16:creationId xmlns:a16="http://schemas.microsoft.com/office/drawing/2014/main" id="{9703DC68-B8E6-4844-89BE-4DBC4927A4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535865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BC7E-669A-2A41-9A13-E63F7D6F9354}"/>
              </a:ext>
            </a:extLst>
          </p:cNvPr>
          <p:cNvSpPr>
            <a:spLocks noGrp="1"/>
          </p:cNvSpPr>
          <p:nvPr>
            <p:ph type="title"/>
          </p:nvPr>
        </p:nvSpPr>
        <p:spPr/>
        <p:txBody>
          <a:bodyPr/>
          <a:lstStyle/>
          <a:p>
            <a:r>
              <a:rPr lang="en-US" dirty="0"/>
              <a:t>First, some key terms …</a:t>
            </a:r>
          </a:p>
        </p:txBody>
      </p:sp>
      <p:sp>
        <p:nvSpPr>
          <p:cNvPr id="3" name="Content Placeholder 2">
            <a:extLst>
              <a:ext uri="{FF2B5EF4-FFF2-40B4-BE49-F238E27FC236}">
                <a16:creationId xmlns:a16="http://schemas.microsoft.com/office/drawing/2014/main" id="{D7FA9FCE-E171-DA48-93BC-D816A2C88845}"/>
              </a:ext>
            </a:extLst>
          </p:cNvPr>
          <p:cNvSpPr>
            <a:spLocks noGrp="1"/>
          </p:cNvSpPr>
          <p:nvPr>
            <p:ph idx="1"/>
          </p:nvPr>
        </p:nvSpPr>
        <p:spPr/>
        <p:txBody>
          <a:bodyPr/>
          <a:lstStyle/>
          <a:p>
            <a:r>
              <a:rPr lang="en-CA" dirty="0"/>
              <a:t>Address</a:t>
            </a:r>
          </a:p>
          <a:p>
            <a:r>
              <a:rPr lang="en-CA" dirty="0"/>
              <a:t>Tag</a:t>
            </a:r>
          </a:p>
          <a:p>
            <a:r>
              <a:rPr lang="en-CA" dirty="0"/>
              <a:t>Block</a:t>
            </a:r>
          </a:p>
          <a:p>
            <a:r>
              <a:rPr lang="en-CA" dirty="0"/>
              <a:t>Set </a:t>
            </a:r>
          </a:p>
          <a:p>
            <a:r>
              <a:rPr lang="en-CA" dirty="0"/>
              <a:t>Associativity</a:t>
            </a:r>
          </a:p>
          <a:p>
            <a:r>
              <a:rPr lang="en-CA" dirty="0"/>
              <a:t>Hit rate (and miss rate)</a:t>
            </a:r>
          </a:p>
          <a:p>
            <a:r>
              <a:rPr lang="en-CA" dirty="0"/>
              <a:t>Average Memory Access Time (AMAT)</a:t>
            </a:r>
          </a:p>
          <a:p>
            <a:pPr marL="68580" indent="0">
              <a:buNone/>
            </a:pPr>
            <a:r>
              <a:rPr lang="en-CA" dirty="0">
                <a:solidFill>
                  <a:srgbClr val="FFFF00"/>
                </a:solidFill>
              </a:rPr>
              <a:t>(Read Textbook Chapter 8.3 for detailed definitions!)</a:t>
            </a:r>
          </a:p>
          <a:p>
            <a:pPr marL="68580" indent="0">
              <a:buNone/>
            </a:pPr>
            <a:endParaRPr lang="en-US" dirty="0"/>
          </a:p>
        </p:txBody>
      </p:sp>
      <p:sp>
        <p:nvSpPr>
          <p:cNvPr id="4" name="Slide Number Placeholder 3">
            <a:extLst>
              <a:ext uri="{FF2B5EF4-FFF2-40B4-BE49-F238E27FC236}">
                <a16:creationId xmlns:a16="http://schemas.microsoft.com/office/drawing/2014/main" id="{51AFDCD9-C8ED-DC43-B7B8-55200D3CE60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116796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BC7E-669A-2A41-9A13-E63F7D6F9354}"/>
              </a:ext>
            </a:extLst>
          </p:cNvPr>
          <p:cNvSpPr>
            <a:spLocks noGrp="1"/>
          </p:cNvSpPr>
          <p:nvPr>
            <p:ph type="title"/>
          </p:nvPr>
        </p:nvSpPr>
        <p:spPr/>
        <p:txBody>
          <a:bodyPr/>
          <a:lstStyle/>
          <a:p>
            <a:r>
              <a:rPr lang="en-US" dirty="0"/>
              <a:t>First, some key terms …</a:t>
            </a:r>
          </a:p>
        </p:txBody>
      </p:sp>
      <p:sp>
        <p:nvSpPr>
          <p:cNvPr id="3" name="Content Placeholder 2">
            <a:extLst>
              <a:ext uri="{FF2B5EF4-FFF2-40B4-BE49-F238E27FC236}">
                <a16:creationId xmlns:a16="http://schemas.microsoft.com/office/drawing/2014/main" id="{D7FA9FCE-E171-DA48-93BC-D816A2C88845}"/>
              </a:ext>
            </a:extLst>
          </p:cNvPr>
          <p:cNvSpPr>
            <a:spLocks noGrp="1"/>
          </p:cNvSpPr>
          <p:nvPr>
            <p:ph idx="1"/>
          </p:nvPr>
        </p:nvSpPr>
        <p:spPr/>
        <p:txBody>
          <a:bodyPr/>
          <a:lstStyle/>
          <a:p>
            <a:r>
              <a:rPr lang="en-CA" dirty="0"/>
              <a:t>The cache has a few sets of blocks</a:t>
            </a:r>
          </a:p>
          <a:p>
            <a:r>
              <a:rPr lang="en-CA" dirty="0"/>
              <a:t>In a </a:t>
            </a:r>
            <a:r>
              <a:rPr lang="en-CA" i="1" dirty="0">
                <a:solidFill>
                  <a:srgbClr val="FFFF00"/>
                </a:solidFill>
              </a:rPr>
              <a:t>direct mapped </a:t>
            </a:r>
            <a:r>
              <a:rPr lang="en-CA" dirty="0"/>
              <a:t>cache, each set has one block</a:t>
            </a:r>
          </a:p>
          <a:p>
            <a:r>
              <a:rPr lang="en-CA" dirty="0"/>
              <a:t>In a </a:t>
            </a:r>
            <a:r>
              <a:rPr lang="en-CA" i="1" dirty="0">
                <a:solidFill>
                  <a:srgbClr val="FFFF00"/>
                </a:solidFill>
              </a:rPr>
              <a:t>N-way set associative</a:t>
            </a:r>
            <a:r>
              <a:rPr lang="en-CA" dirty="0"/>
              <a:t> cache, each set has N blocks.</a:t>
            </a:r>
          </a:p>
          <a:p>
            <a:r>
              <a:rPr lang="en-CA" dirty="0"/>
              <a:t>A </a:t>
            </a:r>
            <a:r>
              <a:rPr lang="en-CA" i="1" dirty="0">
                <a:solidFill>
                  <a:srgbClr val="FFFF00"/>
                </a:solidFill>
              </a:rPr>
              <a:t>fully associative</a:t>
            </a:r>
            <a:r>
              <a:rPr lang="en-CA" dirty="0"/>
              <a:t> cache has one set with all the blocks.</a:t>
            </a:r>
          </a:p>
          <a:p>
            <a:r>
              <a:rPr lang="en-CA" dirty="0"/>
              <a:t>A memory address gets “hashed” to a set.</a:t>
            </a:r>
          </a:p>
          <a:p>
            <a:r>
              <a:rPr lang="en-CA" dirty="0"/>
              <a:t>Different memory addresses may be hashed to the same set.</a:t>
            </a:r>
            <a:endParaRPr lang="en-US" dirty="0"/>
          </a:p>
          <a:p>
            <a:endParaRPr lang="en-CA" dirty="0"/>
          </a:p>
        </p:txBody>
      </p:sp>
      <p:sp>
        <p:nvSpPr>
          <p:cNvPr id="4" name="Slide Number Placeholder 3">
            <a:extLst>
              <a:ext uri="{FF2B5EF4-FFF2-40B4-BE49-F238E27FC236}">
                <a16:creationId xmlns:a16="http://schemas.microsoft.com/office/drawing/2014/main" id="{51AFDCD9-C8ED-DC43-B7B8-55200D3CE60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218094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98CD-8629-6141-91DB-4619B38FEF40}"/>
              </a:ext>
            </a:extLst>
          </p:cNvPr>
          <p:cNvSpPr>
            <a:spLocks noGrp="1"/>
          </p:cNvSpPr>
          <p:nvPr>
            <p:ph type="title"/>
          </p:nvPr>
        </p:nvSpPr>
        <p:spPr/>
        <p:txBody>
          <a:bodyPr/>
          <a:lstStyle/>
          <a:p>
            <a:r>
              <a:rPr lang="en-CA" dirty="0"/>
              <a:t>Addresses and Caches</a:t>
            </a:r>
            <a:endParaRPr lang="en-US" dirty="0"/>
          </a:p>
        </p:txBody>
      </p:sp>
      <p:sp>
        <p:nvSpPr>
          <p:cNvPr id="3" name="Content Placeholder 2">
            <a:extLst>
              <a:ext uri="{FF2B5EF4-FFF2-40B4-BE49-F238E27FC236}">
                <a16:creationId xmlns:a16="http://schemas.microsoft.com/office/drawing/2014/main" id="{47AA676E-98CA-2045-9E72-1F7803224BAF}"/>
              </a:ext>
            </a:extLst>
          </p:cNvPr>
          <p:cNvSpPr>
            <a:spLocks noGrp="1"/>
          </p:cNvSpPr>
          <p:nvPr>
            <p:ph idx="1"/>
          </p:nvPr>
        </p:nvSpPr>
        <p:spPr/>
        <p:txBody>
          <a:bodyPr/>
          <a:lstStyle/>
          <a:p>
            <a:r>
              <a:rPr lang="en-CA" dirty="0"/>
              <a:t>Each </a:t>
            </a:r>
            <a:r>
              <a:rPr lang="en-CA" i="1" dirty="0"/>
              <a:t>load</a:t>
            </a:r>
            <a:r>
              <a:rPr lang="en-CA" dirty="0"/>
              <a:t> fetches an entire</a:t>
            </a:r>
            <a:r>
              <a:rPr lang="en-CA" i="1" dirty="0"/>
              <a:t> cache block</a:t>
            </a:r>
            <a:r>
              <a:rPr lang="en-CA" dirty="0"/>
              <a:t> -- not just a single value.</a:t>
            </a:r>
          </a:p>
          <a:p>
            <a:pPr lvl="1"/>
            <a:r>
              <a:rPr lang="en-CA" dirty="0"/>
              <a:t>The size of a cache “block” is dependent on the cache.</a:t>
            </a:r>
          </a:p>
          <a:p>
            <a:pPr lvl="1"/>
            <a:r>
              <a:rPr lang="en-CA" dirty="0"/>
              <a:t>A “block” is a set of words with closely related addresses.</a:t>
            </a:r>
          </a:p>
          <a:p>
            <a:pPr lvl="1"/>
            <a:r>
              <a:rPr lang="en-CA" dirty="0"/>
              <a:t>Why fetch a whole block when you just need part of it?</a:t>
            </a:r>
          </a:p>
          <a:p>
            <a:pPr lvl="2"/>
            <a:r>
              <a:rPr lang="en-CA" dirty="0"/>
              <a:t>spatial locality</a:t>
            </a:r>
          </a:p>
          <a:p>
            <a:pPr lvl="1"/>
            <a:endParaRPr lang="en-CA" dirty="0"/>
          </a:p>
          <a:p>
            <a:r>
              <a:rPr lang="en-CA" dirty="0"/>
              <a:t>The easiest way to define a block is to look at its </a:t>
            </a:r>
            <a:r>
              <a:rPr lang="en-CA" i="1" dirty="0"/>
              <a:t>mask</a:t>
            </a:r>
            <a:r>
              <a:rPr lang="en-CA" dirty="0"/>
              <a:t>.</a:t>
            </a:r>
          </a:p>
          <a:p>
            <a:pPr marL="68580" indent="0">
              <a:buNone/>
            </a:pPr>
            <a:endParaRPr lang="en-US" dirty="0"/>
          </a:p>
        </p:txBody>
      </p:sp>
      <p:sp>
        <p:nvSpPr>
          <p:cNvPr id="4" name="Slide Number Placeholder 3">
            <a:extLst>
              <a:ext uri="{FF2B5EF4-FFF2-40B4-BE49-F238E27FC236}">
                <a16:creationId xmlns:a16="http://schemas.microsoft.com/office/drawing/2014/main" id="{833212F6-26FB-1D44-92D7-C4384CF3C5A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72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568" y="548680"/>
            <a:ext cx="7772400" cy="914400"/>
          </a:xfrm>
        </p:spPr>
        <p:txBody>
          <a:bodyPr/>
          <a:lstStyle/>
          <a:p>
            <a:r>
              <a:rPr lang="en-US" dirty="0">
                <a:latin typeface="+mn-lt"/>
              </a:rPr>
              <a:t>We’ve learned the </a:t>
            </a:r>
            <a:r>
              <a:rPr lang="en-US" dirty="0">
                <a:solidFill>
                  <a:srgbClr val="FFC000"/>
                </a:solidFill>
                <a:latin typeface="+mn-lt"/>
              </a:rPr>
              <a:t>arithmetic thing</a:t>
            </a:r>
            <a:endParaRPr lang="en-CA" dirty="0">
              <a:solidFill>
                <a:srgbClr val="FFC000"/>
              </a:solidFill>
              <a:latin typeface="+mn-lt"/>
            </a:endParaRPr>
          </a:p>
        </p:txBody>
      </p:sp>
      <p:sp>
        <p:nvSpPr>
          <p:cNvPr id="3" name="TextBox 2"/>
          <p:cNvSpPr txBox="1"/>
          <p:nvPr/>
        </p:nvSpPr>
        <p:spPr>
          <a:xfrm>
            <a:off x="2279576" y="1772817"/>
            <a:ext cx="1656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a:ea typeface="+mn-ea"/>
                <a:cs typeface="+mn-cs"/>
              </a:rPr>
              <a:t>ALU</a:t>
            </a:r>
            <a:endParaRPr kumimoji="0" lang="en-CA" sz="36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4" name="Group 17"/>
          <p:cNvGrpSpPr/>
          <p:nvPr/>
        </p:nvGrpSpPr>
        <p:grpSpPr>
          <a:xfrm>
            <a:off x="2063553" y="2728884"/>
            <a:ext cx="3201363" cy="2445539"/>
            <a:chOff x="5508104" y="2132856"/>
            <a:chExt cx="3201363" cy="2445539"/>
          </a:xfrm>
        </p:grpSpPr>
        <p:sp>
          <p:nvSpPr>
            <p:cNvPr id="5" name="Trapezoid 4"/>
            <p:cNvSpPr/>
            <p:nvPr/>
          </p:nvSpPr>
          <p:spPr>
            <a:xfrm flipV="1">
              <a:off x="6156176" y="2866791"/>
              <a:ext cx="1656184" cy="936104"/>
            </a:xfrm>
            <a:prstGeom prst="trapezoid">
              <a:avLst>
                <a:gd name="adj" fmla="val 42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Isosceles Triangle 5"/>
            <p:cNvSpPr/>
            <p:nvPr/>
          </p:nvSpPr>
          <p:spPr>
            <a:xfrm flipV="1">
              <a:off x="6773805" y="2866791"/>
              <a:ext cx="432048" cy="43204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7" name="Straight Arrow Connector 6"/>
            <p:cNvCxnSpPr/>
            <p:nvPr/>
          </p:nvCxnSpPr>
          <p:spPr>
            <a:xfrm>
              <a:off x="7006417" y="3802895"/>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485773" y="2434743"/>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480030" y="2434743"/>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84450" y="3370847"/>
              <a:ext cx="432048"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14047" y="2137419"/>
              <a:ext cx="330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TextBox 11"/>
            <p:cNvSpPr txBox="1"/>
            <p:nvPr/>
          </p:nvSpPr>
          <p:spPr>
            <a:xfrm>
              <a:off x="7337804" y="2132856"/>
              <a:ext cx="3209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B</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TextBox 12"/>
            <p:cNvSpPr txBox="1"/>
            <p:nvPr/>
          </p:nvSpPr>
          <p:spPr>
            <a:xfrm>
              <a:off x="6833748" y="420906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G</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TextBox 13"/>
            <p:cNvSpPr txBox="1"/>
            <p:nvPr/>
          </p:nvSpPr>
          <p:spPr>
            <a:xfrm>
              <a:off x="5508104" y="3173241"/>
              <a:ext cx="6254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orbel"/>
                  <a:ea typeface="+mn-ea"/>
                  <a:cs typeface="+mn-cs"/>
                </a:rPr>
                <a:t>C</a:t>
              </a:r>
              <a:r>
                <a:rPr kumimoji="0" lang="en-US" sz="1800" b="0" i="0" u="none" strike="noStrike" kern="1200" cap="none" spc="0" normalizeH="0" baseline="-25000" noProof="0" dirty="0" err="1">
                  <a:ln>
                    <a:noFill/>
                  </a:ln>
                  <a:solidFill>
                    <a:prstClr val="white"/>
                  </a:solidFill>
                  <a:effectLst/>
                  <a:uLnTx/>
                  <a:uFillTx/>
                  <a:latin typeface="Corbel"/>
                  <a:ea typeface="+mn-ea"/>
                  <a:cs typeface="+mn-cs"/>
                </a:rPr>
                <a:t>in</a:t>
              </a:r>
              <a:r>
                <a:rPr kumimoji="0" lang="en-US" sz="1800" b="0" i="0" u="none" strike="noStrike" kern="1200" cap="none" spc="0" normalizeH="0" baseline="0" noProof="0" dirty="0" err="1">
                  <a:ln>
                    <a:noFill/>
                  </a:ln>
                  <a:solidFill>
                    <a:prstClr val="white"/>
                  </a:solidFill>
                  <a:effectLst/>
                  <a:uLnTx/>
                  <a:uFillTx/>
                  <a:latin typeface="Corbel"/>
                  <a:ea typeface="+mn-ea"/>
                  <a:cs typeface="+mn-cs"/>
                </a:rPr>
                <a:t>,S</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15" name="Straight Arrow Connector 14"/>
            <p:cNvCxnSpPr/>
            <p:nvPr/>
          </p:nvCxnSpPr>
          <p:spPr>
            <a:xfrm>
              <a:off x="7596336" y="3370847"/>
              <a:ext cx="432048"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56376" y="3168678"/>
              <a:ext cx="753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VCNZ</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17" name="TextBox 16"/>
          <p:cNvSpPr txBox="1"/>
          <p:nvPr/>
        </p:nvSpPr>
        <p:spPr>
          <a:xfrm>
            <a:off x="5736709" y="2672099"/>
            <a:ext cx="475252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a:ea typeface="+mn-ea"/>
                <a:cs typeface="+mn-cs"/>
              </a:rPr>
              <a:t>With ALU, we can do addition, subtraction, logic operations,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a:ea typeface="+mn-ea"/>
              <a:cs typeface="+mn-cs"/>
            </a:endParaRPr>
          </a:p>
        </p:txBody>
      </p:sp>
      <p:sp>
        <p:nvSpPr>
          <p:cNvPr id="18" name="Slide Number Placeholder 1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6360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4457-1FB6-574B-A648-02C2109C4077}"/>
              </a:ext>
            </a:extLst>
          </p:cNvPr>
          <p:cNvSpPr>
            <a:spLocks noGrp="1"/>
          </p:cNvSpPr>
          <p:nvPr>
            <p:ph type="title"/>
          </p:nvPr>
        </p:nvSpPr>
        <p:spPr/>
        <p:txBody>
          <a:bodyPr/>
          <a:lstStyle/>
          <a:p>
            <a:r>
              <a:rPr lang="en-CA" dirty="0"/>
              <a:t>Bit Masking</a:t>
            </a:r>
            <a:endParaRPr lang="en-US" dirty="0"/>
          </a:p>
        </p:txBody>
      </p:sp>
      <p:sp>
        <p:nvSpPr>
          <p:cNvPr id="3" name="Content Placeholder 2">
            <a:extLst>
              <a:ext uri="{FF2B5EF4-FFF2-40B4-BE49-F238E27FC236}">
                <a16:creationId xmlns:a16="http://schemas.microsoft.com/office/drawing/2014/main" id="{C99D4F3E-F983-884C-AFB0-2DA60CD14096}"/>
              </a:ext>
            </a:extLst>
          </p:cNvPr>
          <p:cNvSpPr>
            <a:spLocks noGrp="1"/>
          </p:cNvSpPr>
          <p:nvPr>
            <p:ph idx="1"/>
          </p:nvPr>
        </p:nvSpPr>
        <p:spPr/>
        <p:txBody>
          <a:bodyPr>
            <a:normAutofit lnSpcReduction="10000"/>
          </a:bodyPr>
          <a:lstStyle/>
          <a:p>
            <a:pPr>
              <a:defRPr sz="2800"/>
            </a:pPr>
            <a:r>
              <a:rPr lang="en-CA" dirty="0"/>
              <a:t>A </a:t>
            </a:r>
            <a:r>
              <a:rPr lang="en-CA" i="1" dirty="0">
                <a:solidFill>
                  <a:srgbClr val="FFFF00"/>
                </a:solidFill>
              </a:rPr>
              <a:t>bit vector </a:t>
            </a:r>
            <a:r>
              <a:rPr lang="en-CA" dirty="0"/>
              <a:t>is an integer that should be interpreted as a sequence of bits. </a:t>
            </a:r>
          </a:p>
          <a:p>
            <a:pPr lvl="1">
              <a:defRPr sz="2800"/>
            </a:pPr>
            <a:r>
              <a:rPr lang="en-CA" dirty="0"/>
              <a:t>We can think of an address as a bit vector.</a:t>
            </a:r>
          </a:p>
          <a:p>
            <a:pPr>
              <a:defRPr sz="2800"/>
            </a:pPr>
            <a:r>
              <a:rPr lang="en-CA" dirty="0"/>
              <a:t>A </a:t>
            </a:r>
            <a:r>
              <a:rPr lang="en-CA" i="1" dirty="0"/>
              <a:t>mask</a:t>
            </a:r>
            <a:r>
              <a:rPr lang="en-CA" dirty="0"/>
              <a:t> is a value that can be used to turn specific bits in a bit vector on or off.</a:t>
            </a:r>
          </a:p>
          <a:p>
            <a:pPr>
              <a:defRPr sz="2800"/>
            </a:pPr>
            <a:endParaRPr lang="en-CA" dirty="0"/>
          </a:p>
          <a:p>
            <a:pPr>
              <a:defRPr sz="2800"/>
            </a:pPr>
            <a:r>
              <a:rPr lang="en-CA" dirty="0"/>
              <a:t>For example, let’s set a mod-16 mask.</a:t>
            </a:r>
            <a:br>
              <a:rPr lang="en-CA" dirty="0"/>
            </a:br>
            <a:r>
              <a:rPr lang="en-CA" dirty="0"/>
              <a:t>value = ....</a:t>
            </a:r>
            <a:br>
              <a:rPr lang="en-CA" dirty="0"/>
            </a:br>
            <a:r>
              <a:rPr lang="en-CA" dirty="0"/>
              <a:t>mod_16 = 15                          # 0x000000F</a:t>
            </a:r>
            <a:br>
              <a:rPr lang="en-CA" dirty="0"/>
            </a:br>
            <a:r>
              <a:rPr lang="en-CA" dirty="0"/>
              <a:t>print (value &amp; mod_16)     # Only the bottom 4 bits</a:t>
            </a:r>
            <a:br>
              <a:rPr lang="en-CA" dirty="0"/>
            </a:br>
            <a:r>
              <a:rPr lang="en-CA" dirty="0"/>
              <a:t>                                                    # “&amp;” is “bitwise and”</a:t>
            </a:r>
          </a:p>
        </p:txBody>
      </p:sp>
      <p:sp>
        <p:nvSpPr>
          <p:cNvPr id="4" name="Slide Number Placeholder 3">
            <a:extLst>
              <a:ext uri="{FF2B5EF4-FFF2-40B4-BE49-F238E27FC236}">
                <a16:creationId xmlns:a16="http://schemas.microsoft.com/office/drawing/2014/main" id="{9B6F8622-84C0-D14D-BE3E-DF4292F08EB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118171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519B-4C56-E046-84FF-5465E7BAB25E}"/>
              </a:ext>
            </a:extLst>
          </p:cNvPr>
          <p:cNvSpPr>
            <a:spLocks noGrp="1"/>
          </p:cNvSpPr>
          <p:nvPr>
            <p:ph type="title"/>
          </p:nvPr>
        </p:nvSpPr>
        <p:spPr/>
        <p:txBody>
          <a:bodyPr/>
          <a:lstStyle/>
          <a:p>
            <a:r>
              <a:rPr lang="en-US" dirty="0"/>
              <a:t>A small example</a:t>
            </a:r>
          </a:p>
        </p:txBody>
      </p:sp>
      <p:sp>
        <p:nvSpPr>
          <p:cNvPr id="3" name="Content Placeholder 2">
            <a:extLst>
              <a:ext uri="{FF2B5EF4-FFF2-40B4-BE49-F238E27FC236}">
                <a16:creationId xmlns:a16="http://schemas.microsoft.com/office/drawing/2014/main" id="{8A3D9360-CBAD-BA4E-B4EB-489A550A5658}"/>
              </a:ext>
            </a:extLst>
          </p:cNvPr>
          <p:cNvSpPr>
            <a:spLocks noGrp="1"/>
          </p:cNvSpPr>
          <p:nvPr>
            <p:ph idx="1"/>
          </p:nvPr>
        </p:nvSpPr>
        <p:spPr/>
        <p:txBody>
          <a:bodyPr>
            <a:normAutofit lnSpcReduction="10000"/>
          </a:bodyPr>
          <a:lstStyle/>
          <a:p>
            <a:r>
              <a:rPr lang="en-US" dirty="0"/>
              <a:t>Consider a 8-bit memory address (byte-addressable)</a:t>
            </a:r>
          </a:p>
          <a:p>
            <a:r>
              <a:rPr lang="en-US" dirty="0">
                <a:latin typeface="+mj-lt"/>
              </a:rPr>
              <a:t>10101010, 256 different addresses</a:t>
            </a:r>
          </a:p>
          <a:p>
            <a:r>
              <a:rPr lang="en-US" dirty="0"/>
              <a:t>What if we divide 256 addresses into </a:t>
            </a:r>
            <a:r>
              <a:rPr lang="en-US" dirty="0">
                <a:solidFill>
                  <a:srgbClr val="FFFF00"/>
                </a:solidFill>
              </a:rPr>
              <a:t>8-byte</a:t>
            </a:r>
            <a:r>
              <a:rPr lang="en-US" dirty="0"/>
              <a:t> blocks?</a:t>
            </a:r>
          </a:p>
          <a:p>
            <a:r>
              <a:rPr lang="en-US" dirty="0"/>
              <a:t>How many blocks are there?</a:t>
            </a:r>
          </a:p>
          <a:p>
            <a:r>
              <a:rPr lang="en-US" dirty="0"/>
              <a:t>The address is now “hierarchical”:</a:t>
            </a:r>
          </a:p>
          <a:p>
            <a:pPr lvl="1"/>
            <a:r>
              <a:rPr lang="en-US" dirty="0"/>
              <a:t>block number</a:t>
            </a:r>
          </a:p>
          <a:p>
            <a:pPr lvl="1"/>
            <a:r>
              <a:rPr lang="en-US" dirty="0"/>
              <a:t>offset within the block</a:t>
            </a:r>
          </a:p>
          <a:p>
            <a:r>
              <a:rPr lang="en-US" dirty="0">
                <a:solidFill>
                  <a:srgbClr val="00B0F0"/>
                </a:solidFill>
                <a:latin typeface="+mj-lt"/>
              </a:rPr>
              <a:t>10101</a:t>
            </a:r>
            <a:r>
              <a:rPr lang="en-US" dirty="0">
                <a:solidFill>
                  <a:schemeClr val="accent3"/>
                </a:solidFill>
                <a:latin typeface="+mj-lt"/>
              </a:rPr>
              <a:t>010</a:t>
            </a:r>
          </a:p>
          <a:p>
            <a:r>
              <a:rPr lang="en-US" dirty="0">
                <a:solidFill>
                  <a:schemeClr val="accent4"/>
                </a:solidFill>
                <a:latin typeface="+mj-lt"/>
              </a:rPr>
              <a:t>block number</a:t>
            </a:r>
            <a:r>
              <a:rPr lang="en-US" dirty="0">
                <a:solidFill>
                  <a:schemeClr val="accent3"/>
                </a:solidFill>
                <a:latin typeface="+mj-lt"/>
              </a:rPr>
              <a:t>, block offset</a:t>
            </a:r>
          </a:p>
        </p:txBody>
      </p:sp>
      <p:sp>
        <p:nvSpPr>
          <p:cNvPr id="4" name="Slide Number Placeholder 3">
            <a:extLst>
              <a:ext uri="{FF2B5EF4-FFF2-40B4-BE49-F238E27FC236}">
                <a16:creationId xmlns:a16="http://schemas.microsoft.com/office/drawing/2014/main" id="{FFA2D0DE-95A7-B547-BA9B-316E7219280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716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E53-1448-0447-84D0-A61CD9950E74}"/>
              </a:ext>
            </a:extLst>
          </p:cNvPr>
          <p:cNvSpPr>
            <a:spLocks noGrp="1"/>
          </p:cNvSpPr>
          <p:nvPr>
            <p:ph type="title"/>
          </p:nvPr>
        </p:nvSpPr>
        <p:spPr/>
        <p:txBody>
          <a:bodyPr/>
          <a:lstStyle/>
          <a:p>
            <a:r>
              <a:rPr lang="en-US" dirty="0"/>
              <a:t>Exercise: Cache Masking</a:t>
            </a:r>
          </a:p>
        </p:txBody>
      </p:sp>
      <p:sp>
        <p:nvSpPr>
          <p:cNvPr id="3" name="Content Placeholder 2">
            <a:extLst>
              <a:ext uri="{FF2B5EF4-FFF2-40B4-BE49-F238E27FC236}">
                <a16:creationId xmlns:a16="http://schemas.microsoft.com/office/drawing/2014/main" id="{4B6050E9-C0E6-FF4F-82AF-6341F8E0F11E}"/>
              </a:ext>
            </a:extLst>
          </p:cNvPr>
          <p:cNvSpPr>
            <a:spLocks noGrp="1"/>
          </p:cNvSpPr>
          <p:nvPr>
            <p:ph idx="1"/>
          </p:nvPr>
        </p:nvSpPr>
        <p:spPr/>
        <p:txBody>
          <a:bodyPr>
            <a:normAutofit/>
          </a:bodyPr>
          <a:lstStyle/>
          <a:p>
            <a:pPr marL="228600" indent="0">
              <a:buNone/>
            </a:pPr>
            <a:r>
              <a:rPr lang="en-US" dirty="0"/>
              <a:t>Given a 32-bit address space, identify the tag, set, and block offset for a (direct mapped) cache that stores 16 32-byte blocks.</a:t>
            </a:r>
          </a:p>
          <a:p>
            <a:pPr marL="228600" indent="0">
              <a:buNone/>
            </a:pPr>
            <a:endParaRPr lang="en-US" dirty="0"/>
          </a:p>
          <a:p>
            <a:pPr marL="228600" indent="0">
              <a:buNone/>
            </a:pPr>
            <a:r>
              <a:rPr lang="en-US" sz="2400" dirty="0">
                <a:latin typeface="+mj-lt"/>
              </a:rPr>
              <a:t>00000000 00000000 00000000 00000000  &lt;-  32 bits</a:t>
            </a:r>
          </a:p>
          <a:p>
            <a:pPr marL="228600" indent="0">
              <a:buNone/>
            </a:pPr>
            <a:endParaRPr lang="en-US" dirty="0"/>
          </a:p>
        </p:txBody>
      </p:sp>
      <p:sp>
        <p:nvSpPr>
          <p:cNvPr id="4" name="Slide Number Placeholder 3">
            <a:extLst>
              <a:ext uri="{FF2B5EF4-FFF2-40B4-BE49-F238E27FC236}">
                <a16:creationId xmlns:a16="http://schemas.microsoft.com/office/drawing/2014/main" id="{D0C43BD4-EAD3-004D-9F8F-8D74392A98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411532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E53-1448-0447-84D0-A61CD9950E74}"/>
              </a:ext>
            </a:extLst>
          </p:cNvPr>
          <p:cNvSpPr>
            <a:spLocks noGrp="1"/>
          </p:cNvSpPr>
          <p:nvPr>
            <p:ph type="title"/>
          </p:nvPr>
        </p:nvSpPr>
        <p:spPr/>
        <p:txBody>
          <a:bodyPr/>
          <a:lstStyle/>
          <a:p>
            <a:r>
              <a:rPr lang="en-US" dirty="0"/>
              <a:t>Exercise: Cache Masking</a:t>
            </a:r>
          </a:p>
        </p:txBody>
      </p:sp>
      <p:sp>
        <p:nvSpPr>
          <p:cNvPr id="3" name="Content Placeholder 2">
            <a:extLst>
              <a:ext uri="{FF2B5EF4-FFF2-40B4-BE49-F238E27FC236}">
                <a16:creationId xmlns:a16="http://schemas.microsoft.com/office/drawing/2014/main" id="{4B6050E9-C0E6-FF4F-82AF-6341F8E0F11E}"/>
              </a:ext>
            </a:extLst>
          </p:cNvPr>
          <p:cNvSpPr>
            <a:spLocks noGrp="1"/>
          </p:cNvSpPr>
          <p:nvPr>
            <p:ph idx="1"/>
          </p:nvPr>
        </p:nvSpPr>
        <p:spPr/>
        <p:txBody>
          <a:bodyPr>
            <a:normAutofit/>
          </a:bodyPr>
          <a:lstStyle/>
          <a:p>
            <a:pPr marL="228600" indent="0">
              <a:buNone/>
            </a:pPr>
            <a:r>
              <a:rPr lang="en-US" dirty="0"/>
              <a:t>Given a 32-bit address space, identify the tag, set, and block offset for a (direct mapped) cache that stores 16 32-byte blocks.</a:t>
            </a:r>
          </a:p>
          <a:p>
            <a:pPr marL="228600" indent="0">
              <a:buNone/>
            </a:pPr>
            <a:endParaRPr lang="en-US" dirty="0"/>
          </a:p>
          <a:p>
            <a:pPr marL="228600" indent="0">
              <a:buNone/>
            </a:pPr>
            <a:endParaRPr lang="en-US" dirty="0"/>
          </a:p>
          <a:p>
            <a:pPr marL="228600" indent="0">
              <a:buNone/>
            </a:pPr>
            <a:r>
              <a:rPr lang="en-US" i="1" dirty="0"/>
              <a:t>In a direct-mapped cache, we use part of the address as an index into the cache. Since there are 16  storage locations in this cache, we need 4 (2^4 = 16) bits  from the address as the index.</a:t>
            </a:r>
          </a:p>
        </p:txBody>
      </p:sp>
      <p:sp>
        <p:nvSpPr>
          <p:cNvPr id="4" name="Slide Number Placeholder 3">
            <a:extLst>
              <a:ext uri="{FF2B5EF4-FFF2-40B4-BE49-F238E27FC236}">
                <a16:creationId xmlns:a16="http://schemas.microsoft.com/office/drawing/2014/main" id="{D0C43BD4-EAD3-004D-9F8F-8D74392A98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72082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E53-1448-0447-84D0-A61CD9950E74}"/>
              </a:ext>
            </a:extLst>
          </p:cNvPr>
          <p:cNvSpPr>
            <a:spLocks noGrp="1"/>
          </p:cNvSpPr>
          <p:nvPr>
            <p:ph type="title"/>
          </p:nvPr>
        </p:nvSpPr>
        <p:spPr/>
        <p:txBody>
          <a:bodyPr/>
          <a:lstStyle/>
          <a:p>
            <a:r>
              <a:rPr lang="en-US" dirty="0"/>
              <a:t>Exercise: Cache Masking</a:t>
            </a:r>
          </a:p>
        </p:txBody>
      </p:sp>
      <p:sp>
        <p:nvSpPr>
          <p:cNvPr id="3" name="Content Placeholder 2">
            <a:extLst>
              <a:ext uri="{FF2B5EF4-FFF2-40B4-BE49-F238E27FC236}">
                <a16:creationId xmlns:a16="http://schemas.microsoft.com/office/drawing/2014/main" id="{4B6050E9-C0E6-FF4F-82AF-6341F8E0F11E}"/>
              </a:ext>
            </a:extLst>
          </p:cNvPr>
          <p:cNvSpPr>
            <a:spLocks noGrp="1"/>
          </p:cNvSpPr>
          <p:nvPr>
            <p:ph idx="1"/>
          </p:nvPr>
        </p:nvSpPr>
        <p:spPr/>
        <p:txBody>
          <a:bodyPr>
            <a:normAutofit/>
          </a:bodyPr>
          <a:lstStyle/>
          <a:p>
            <a:pPr marL="228600" indent="0">
              <a:buNone/>
            </a:pPr>
            <a:r>
              <a:rPr lang="en-US" dirty="0"/>
              <a:t>Given a 32-bit address space, identify the tag, set, and block offset for a (direct mapped) cache that stores 16 32-byte blocks.</a:t>
            </a:r>
          </a:p>
          <a:p>
            <a:pPr marL="228600" indent="0">
              <a:buNone/>
            </a:pPr>
            <a:endParaRPr lang="en-US" dirty="0"/>
          </a:p>
          <a:p>
            <a:pPr marL="228600" indent="0">
              <a:buNone/>
            </a:pPr>
            <a:r>
              <a:rPr lang="en-US" sz="2400" dirty="0">
                <a:latin typeface="+mj-lt"/>
              </a:rPr>
              <a:t>00000000 00000000 0000000</a:t>
            </a:r>
            <a:r>
              <a:rPr lang="en-US" sz="2400" dirty="0">
                <a:solidFill>
                  <a:srgbClr val="00B0F0"/>
                </a:solidFill>
                <a:latin typeface="+mj-lt"/>
              </a:rPr>
              <a:t>0 000</a:t>
            </a:r>
            <a:r>
              <a:rPr lang="en-US" sz="2400" dirty="0">
                <a:solidFill>
                  <a:srgbClr val="FFC000"/>
                </a:solidFill>
                <a:latin typeface="+mj-lt"/>
              </a:rPr>
              <a:t>00000</a:t>
            </a:r>
            <a:r>
              <a:rPr lang="en-US" sz="2400" dirty="0">
                <a:latin typeface="+mj-lt"/>
              </a:rPr>
              <a:t>  &lt;-  32 bits                                                                              					    </a:t>
            </a:r>
            <a:r>
              <a:rPr lang="en-US" sz="2400" dirty="0">
                <a:solidFill>
                  <a:srgbClr val="FFC000"/>
                </a:solidFill>
                <a:latin typeface="+mj-lt"/>
              </a:rPr>
              <a:t>^^^^^  &lt;- </a:t>
            </a:r>
            <a:r>
              <a:rPr lang="en-US" sz="2400" dirty="0">
                <a:solidFill>
                  <a:srgbClr val="FFC000"/>
                </a:solidFill>
              </a:rPr>
              <a:t>offset into a block</a:t>
            </a:r>
          </a:p>
          <a:p>
            <a:pPr marL="228600" indent="0">
              <a:buNone/>
            </a:pPr>
            <a:r>
              <a:rPr lang="en-US" sz="2400" dirty="0">
                <a:latin typeface="+mj-lt"/>
              </a:rPr>
              <a:t>                         </a:t>
            </a:r>
            <a:r>
              <a:rPr lang="en-US" sz="2400" dirty="0">
                <a:solidFill>
                  <a:srgbClr val="00B0F0"/>
                </a:solidFill>
                <a:latin typeface="+mj-lt"/>
              </a:rPr>
              <a:t>^ ^^^</a:t>
            </a:r>
            <a:r>
              <a:rPr lang="en-US" sz="2400" dirty="0">
                <a:latin typeface="+mj-lt"/>
              </a:rPr>
              <a:t>       </a:t>
            </a:r>
            <a:r>
              <a:rPr lang="en-US" sz="2400" dirty="0">
                <a:solidFill>
                  <a:srgbClr val="00B0F0"/>
                </a:solidFill>
                <a:latin typeface="+mj-lt"/>
              </a:rPr>
              <a:t>&lt;- set</a:t>
            </a:r>
          </a:p>
          <a:p>
            <a:pPr marL="228600" indent="0">
              <a:buNone/>
            </a:pPr>
            <a:r>
              <a:rPr lang="en-US" dirty="0"/>
              <a:t>Everything else is the tag.</a:t>
            </a:r>
          </a:p>
          <a:p>
            <a:pPr marL="228600" indent="0">
              <a:buNone/>
            </a:pPr>
            <a:r>
              <a:rPr lang="en-US" dirty="0"/>
              <a:t>We match the tag to make sure the memory address matches.</a:t>
            </a:r>
          </a:p>
        </p:txBody>
      </p:sp>
      <p:sp>
        <p:nvSpPr>
          <p:cNvPr id="4" name="Slide Number Placeholder 3">
            <a:extLst>
              <a:ext uri="{FF2B5EF4-FFF2-40B4-BE49-F238E27FC236}">
                <a16:creationId xmlns:a16="http://schemas.microsoft.com/office/drawing/2014/main" id="{D0C43BD4-EAD3-004D-9F8F-8D74392A98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8756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D1DD-C9B8-CF49-BE77-610603EE513B}"/>
              </a:ext>
            </a:extLst>
          </p:cNvPr>
          <p:cNvSpPr>
            <a:spLocks noGrp="1"/>
          </p:cNvSpPr>
          <p:nvPr>
            <p:ph type="title"/>
          </p:nvPr>
        </p:nvSpPr>
        <p:spPr/>
        <p:txBody>
          <a:bodyPr/>
          <a:lstStyle/>
          <a:p>
            <a:r>
              <a:rPr lang="en-US" dirty="0"/>
              <a:t>Associativity</a:t>
            </a:r>
          </a:p>
        </p:txBody>
      </p:sp>
      <p:sp>
        <p:nvSpPr>
          <p:cNvPr id="3" name="Content Placeholder 2">
            <a:extLst>
              <a:ext uri="{FF2B5EF4-FFF2-40B4-BE49-F238E27FC236}">
                <a16:creationId xmlns:a16="http://schemas.microsoft.com/office/drawing/2014/main" id="{3E213F7A-020D-E841-A3D7-118854CC7C28}"/>
              </a:ext>
            </a:extLst>
          </p:cNvPr>
          <p:cNvSpPr>
            <a:spLocks noGrp="1"/>
          </p:cNvSpPr>
          <p:nvPr>
            <p:ph idx="1"/>
          </p:nvPr>
        </p:nvSpPr>
        <p:spPr/>
        <p:txBody>
          <a:bodyPr/>
          <a:lstStyle/>
          <a:p>
            <a:r>
              <a:rPr lang="en-CA" dirty="0"/>
              <a:t>Most caches use some form of hashing.</a:t>
            </a:r>
          </a:p>
          <a:p>
            <a:pPr lvl="1"/>
            <a:r>
              <a:rPr lang="en-CA" dirty="0"/>
              <a:t>The caches are smaller than the memory they are caching from, so they can’t store everything!</a:t>
            </a:r>
          </a:p>
          <a:p>
            <a:r>
              <a:rPr lang="en-CA" dirty="0"/>
              <a:t>If two blocks hash to the same value, they can’t both be stored. To avoid that, caches are often </a:t>
            </a:r>
            <a:r>
              <a:rPr lang="en-CA" i="1" dirty="0"/>
              <a:t>associative</a:t>
            </a:r>
            <a:r>
              <a:rPr lang="en-CA" dirty="0"/>
              <a:t>.</a:t>
            </a:r>
          </a:p>
          <a:p>
            <a:pPr lvl="1"/>
            <a:r>
              <a:rPr lang="en-CA" dirty="0"/>
              <a:t>A 2-way set associative cache can store two blocks that hash to the same value.</a:t>
            </a:r>
          </a:p>
          <a:p>
            <a:pPr lvl="1"/>
            <a:r>
              <a:rPr lang="en-CA" dirty="0"/>
              <a:t>A fully associative cache doesn’t have to worry about hash collisions at all. </a:t>
            </a:r>
          </a:p>
        </p:txBody>
      </p:sp>
      <p:sp>
        <p:nvSpPr>
          <p:cNvPr id="4" name="Slide Number Placeholder 3">
            <a:extLst>
              <a:ext uri="{FF2B5EF4-FFF2-40B4-BE49-F238E27FC236}">
                <a16:creationId xmlns:a16="http://schemas.microsoft.com/office/drawing/2014/main" id="{54475B29-8E3D-0F43-92B9-8B47CA260C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854590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34ED-A499-D841-98C3-33A1AD807242}"/>
              </a:ext>
            </a:extLst>
          </p:cNvPr>
          <p:cNvSpPr>
            <a:spLocks noGrp="1"/>
          </p:cNvSpPr>
          <p:nvPr>
            <p:ph type="title"/>
          </p:nvPr>
        </p:nvSpPr>
        <p:spPr/>
        <p:txBody>
          <a:bodyPr/>
          <a:lstStyle/>
          <a:p>
            <a:r>
              <a:rPr lang="en-US" sz="3600" dirty="0">
                <a:latin typeface="+mn-lt"/>
              </a:rPr>
              <a:t>2-way set associative cache: how it’s done in hardware</a:t>
            </a:r>
          </a:p>
        </p:txBody>
      </p:sp>
      <p:sp>
        <p:nvSpPr>
          <p:cNvPr id="3" name="Slide Number Placeholder 2">
            <a:extLst>
              <a:ext uri="{FF2B5EF4-FFF2-40B4-BE49-F238E27FC236}">
                <a16:creationId xmlns:a16="http://schemas.microsoft.com/office/drawing/2014/main" id="{6A8DA964-4127-644C-95FC-3295211672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pic>
        <p:nvPicPr>
          <p:cNvPr id="4" name="Picture 3">
            <a:extLst>
              <a:ext uri="{FF2B5EF4-FFF2-40B4-BE49-F238E27FC236}">
                <a16:creationId xmlns:a16="http://schemas.microsoft.com/office/drawing/2014/main" id="{30494CC7-6E50-9940-B21A-11C5AD92FC94}"/>
              </a:ext>
            </a:extLst>
          </p:cNvPr>
          <p:cNvPicPr>
            <a:picLocks noChangeAspect="1"/>
          </p:cNvPicPr>
          <p:nvPr/>
        </p:nvPicPr>
        <p:blipFill>
          <a:blip r:embed="rId2"/>
          <a:stretch>
            <a:fillRect/>
          </a:stretch>
        </p:blipFill>
        <p:spPr>
          <a:xfrm>
            <a:off x="2207568" y="1489520"/>
            <a:ext cx="7404100" cy="4864100"/>
          </a:xfrm>
          <a:prstGeom prst="rect">
            <a:avLst/>
          </a:prstGeom>
        </p:spPr>
      </p:pic>
    </p:spTree>
    <p:extLst>
      <p:ext uri="{BB962C8B-B14F-4D97-AF65-F5344CB8AC3E}">
        <p14:creationId xmlns:p14="http://schemas.microsoft.com/office/powerpoint/2010/main" val="403207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E53-1448-0447-84D0-A61CD9950E74}"/>
              </a:ext>
            </a:extLst>
          </p:cNvPr>
          <p:cNvSpPr>
            <a:spLocks noGrp="1"/>
          </p:cNvSpPr>
          <p:nvPr>
            <p:ph type="title"/>
          </p:nvPr>
        </p:nvSpPr>
        <p:spPr/>
        <p:txBody>
          <a:bodyPr/>
          <a:lstStyle/>
          <a:p>
            <a:r>
              <a:rPr lang="en-US" dirty="0"/>
              <a:t>Cache Loading and Evicting</a:t>
            </a:r>
          </a:p>
        </p:txBody>
      </p:sp>
      <p:sp>
        <p:nvSpPr>
          <p:cNvPr id="3" name="Content Placeholder 2">
            <a:extLst>
              <a:ext uri="{FF2B5EF4-FFF2-40B4-BE49-F238E27FC236}">
                <a16:creationId xmlns:a16="http://schemas.microsoft.com/office/drawing/2014/main" id="{4B6050E9-C0E6-FF4F-82AF-6341F8E0F11E}"/>
              </a:ext>
            </a:extLst>
          </p:cNvPr>
          <p:cNvSpPr>
            <a:spLocks noGrp="1"/>
          </p:cNvSpPr>
          <p:nvPr>
            <p:ph idx="1"/>
          </p:nvPr>
        </p:nvSpPr>
        <p:spPr/>
        <p:txBody>
          <a:bodyPr>
            <a:normAutofit/>
          </a:bodyPr>
          <a:lstStyle/>
          <a:p>
            <a:pPr>
              <a:defRPr sz="2800"/>
            </a:pPr>
            <a:r>
              <a:rPr lang="en-CA" dirty="0"/>
              <a:t>Each cache has a finite size. </a:t>
            </a:r>
          </a:p>
          <a:p>
            <a:pPr lvl="1">
              <a:defRPr sz="2800"/>
            </a:pPr>
            <a:r>
              <a:rPr lang="en-CA" dirty="0"/>
              <a:t>It can store some maximum number of blocks.</a:t>
            </a:r>
          </a:p>
          <a:p>
            <a:pPr lvl="1">
              <a:defRPr sz="2800"/>
            </a:pPr>
            <a:r>
              <a:rPr lang="en-CA" dirty="0"/>
              <a:t>Based on its </a:t>
            </a:r>
            <a:r>
              <a:rPr lang="en-CA" i="1" dirty="0"/>
              <a:t>associativity</a:t>
            </a:r>
            <a:r>
              <a:rPr lang="en-CA" dirty="0"/>
              <a:t>, it can store a set number of blocks with a specific hash.  </a:t>
            </a:r>
          </a:p>
          <a:p>
            <a:pPr>
              <a:defRPr sz="2800"/>
            </a:pPr>
            <a:endParaRPr lang="en-CA" dirty="0"/>
          </a:p>
          <a:p>
            <a:pPr>
              <a:defRPr sz="2800"/>
            </a:pPr>
            <a:r>
              <a:rPr lang="en-CA" dirty="0"/>
              <a:t>Every time a load is performed from memory, the block must be stored. </a:t>
            </a:r>
          </a:p>
          <a:p>
            <a:pPr lvl="1">
              <a:defRPr sz="2800"/>
            </a:pPr>
            <a:r>
              <a:rPr lang="en-CA" dirty="0"/>
              <a:t>This means that another block might need to be</a:t>
            </a:r>
            <a:r>
              <a:rPr lang="en-CA" i="1" dirty="0"/>
              <a:t> evicted.</a:t>
            </a:r>
          </a:p>
        </p:txBody>
      </p:sp>
      <p:sp>
        <p:nvSpPr>
          <p:cNvPr id="4" name="Slide Number Placeholder 3">
            <a:extLst>
              <a:ext uri="{FF2B5EF4-FFF2-40B4-BE49-F238E27FC236}">
                <a16:creationId xmlns:a16="http://schemas.microsoft.com/office/drawing/2014/main" id="{D0C43BD4-EAD3-004D-9F8F-8D74392A98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9197493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D1DD-C9B8-CF49-BE77-610603EE513B}"/>
              </a:ext>
            </a:extLst>
          </p:cNvPr>
          <p:cNvSpPr>
            <a:spLocks noGrp="1"/>
          </p:cNvSpPr>
          <p:nvPr>
            <p:ph type="title"/>
          </p:nvPr>
        </p:nvSpPr>
        <p:spPr/>
        <p:txBody>
          <a:bodyPr/>
          <a:lstStyle/>
          <a:p>
            <a:r>
              <a:rPr lang="en-US" dirty="0"/>
              <a:t>How do we choose what to evict?</a:t>
            </a:r>
          </a:p>
        </p:txBody>
      </p:sp>
      <p:sp>
        <p:nvSpPr>
          <p:cNvPr id="3" name="Content Placeholder 2">
            <a:extLst>
              <a:ext uri="{FF2B5EF4-FFF2-40B4-BE49-F238E27FC236}">
                <a16:creationId xmlns:a16="http://schemas.microsoft.com/office/drawing/2014/main" id="{3E213F7A-020D-E841-A3D7-118854CC7C28}"/>
              </a:ext>
            </a:extLst>
          </p:cNvPr>
          <p:cNvSpPr>
            <a:spLocks noGrp="1"/>
          </p:cNvSpPr>
          <p:nvPr>
            <p:ph idx="1"/>
          </p:nvPr>
        </p:nvSpPr>
        <p:spPr/>
        <p:txBody>
          <a:bodyPr/>
          <a:lstStyle/>
          <a:p>
            <a:r>
              <a:rPr lang="en-CA" dirty="0"/>
              <a:t>Ideally,  we’d kick out data we never need again.</a:t>
            </a:r>
          </a:p>
          <a:p>
            <a:endParaRPr lang="en-CA" dirty="0"/>
          </a:p>
          <a:p>
            <a:r>
              <a:rPr lang="en-CA" dirty="0"/>
              <a:t>But we can’t see the future, so we do the next best thing. We rely on </a:t>
            </a:r>
            <a:r>
              <a:rPr lang="en-CA" i="1" dirty="0"/>
              <a:t>locality</a:t>
            </a:r>
            <a:r>
              <a:rPr lang="en-CA" dirty="0"/>
              <a:t> and kick out … something  old.</a:t>
            </a:r>
          </a:p>
          <a:p>
            <a:endParaRPr lang="en-CA" dirty="0"/>
          </a:p>
          <a:p>
            <a:r>
              <a:rPr lang="en-CA" dirty="0"/>
              <a:t>The most common heuristic is </a:t>
            </a:r>
            <a:r>
              <a:rPr lang="en-CA" i="1" dirty="0"/>
              <a:t>“least recently used” (LRU).</a:t>
            </a:r>
          </a:p>
          <a:p>
            <a:pPr lvl="1"/>
            <a:r>
              <a:rPr lang="en-CA" dirty="0"/>
              <a:t>The cache block that was accessed the longest time ago is dropped.</a:t>
            </a:r>
          </a:p>
          <a:p>
            <a:r>
              <a:rPr lang="en-CA" dirty="0"/>
              <a:t>Other heuristics include “</a:t>
            </a:r>
            <a:r>
              <a:rPr lang="en-CA" i="1" dirty="0"/>
              <a:t>first in first out” (FIFO)</a:t>
            </a:r>
            <a:r>
              <a:rPr lang="en-CA" dirty="0"/>
              <a:t>, </a:t>
            </a:r>
            <a:r>
              <a:rPr lang="en-CA" i="1" dirty="0"/>
              <a:t>“least frequently used”</a:t>
            </a:r>
            <a:r>
              <a:rPr lang="en-CA" dirty="0"/>
              <a:t>, and others.</a:t>
            </a:r>
          </a:p>
        </p:txBody>
      </p:sp>
      <p:sp>
        <p:nvSpPr>
          <p:cNvPr id="4" name="Slide Number Placeholder 3">
            <a:extLst>
              <a:ext uri="{FF2B5EF4-FFF2-40B4-BE49-F238E27FC236}">
                <a16:creationId xmlns:a16="http://schemas.microsoft.com/office/drawing/2014/main" id="{54475B29-8E3D-0F43-92B9-8B47CA260C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5688136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258D-F036-FA4A-97E9-A37B8805CEFC}"/>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5C34C190-0113-2540-B12C-7183EBE569F8}"/>
              </a:ext>
            </a:extLst>
          </p:cNvPr>
          <p:cNvSpPr>
            <a:spLocks noGrp="1"/>
          </p:cNvSpPr>
          <p:nvPr>
            <p:ph idx="1"/>
          </p:nvPr>
        </p:nvSpPr>
        <p:spPr/>
        <p:txBody>
          <a:bodyPr/>
          <a:lstStyle/>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r>
              <a:rPr lang="en-CA" dirty="0"/>
              <a:t>What is the effect of increasing:</a:t>
            </a:r>
          </a:p>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br>
              <a:rPr lang="en-CA" dirty="0"/>
            </a:br>
            <a:r>
              <a:rPr lang="en-CA" dirty="0"/>
              <a:t>(a) block size </a:t>
            </a:r>
            <a:br>
              <a:rPr lang="en-CA" dirty="0"/>
            </a:br>
            <a:r>
              <a:rPr lang="en-CA" dirty="0"/>
              <a:t>(b) associativity </a:t>
            </a:r>
            <a:br>
              <a:rPr lang="en-CA" dirty="0"/>
            </a:br>
            <a:r>
              <a:rPr lang="en-CA" dirty="0"/>
              <a:t>(c) cache size</a:t>
            </a:r>
          </a:p>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endParaRPr lang="en-CA" dirty="0"/>
          </a:p>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r>
              <a:rPr lang="en-CA" dirty="0"/>
              <a:t>Let’s vary  these parameters  to see what happens.</a:t>
            </a:r>
            <a:br>
              <a:rPr lang="en-CA" dirty="0"/>
            </a:br>
            <a:endParaRPr lang="en-CA" dirty="0">
              <a:solidFill>
                <a:schemeClr val="bg1"/>
              </a:solidFill>
            </a:endParaRPr>
          </a:p>
        </p:txBody>
      </p:sp>
      <p:sp>
        <p:nvSpPr>
          <p:cNvPr id="4" name="Slide Number Placeholder 3">
            <a:extLst>
              <a:ext uri="{FF2B5EF4-FFF2-40B4-BE49-F238E27FC236}">
                <a16:creationId xmlns:a16="http://schemas.microsoft.com/office/drawing/2014/main" id="{E7342758-4ED7-EE44-84C8-2A035F6406C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98257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this is the ALU</a:t>
            </a:r>
            <a:endParaRPr lang="en-CA" dirty="0"/>
          </a:p>
        </p:txBody>
      </p:sp>
      <p:sp>
        <p:nvSpPr>
          <p:cNvPr id="90" name="Content Placeholder 89"/>
          <p:cNvSpPr>
            <a:spLocks noGrp="1"/>
          </p:cNvSpPr>
          <p:nvPr>
            <p:ph idx="1"/>
          </p:nvPr>
        </p:nvSpPr>
        <p:spPr>
          <a:xfrm>
            <a:off x="1985040" y="5269922"/>
            <a:ext cx="7272808" cy="614920"/>
          </a:xfrm>
        </p:spPr>
        <p:txBody>
          <a:bodyPr>
            <a:noAutofit/>
          </a:bodyPr>
          <a:lstStyle/>
          <a:p>
            <a:pPr marL="68580" indent="0">
              <a:buNone/>
            </a:pPr>
            <a:r>
              <a:rPr lang="en-US" sz="4000" dirty="0">
                <a:solidFill>
                  <a:srgbClr val="FFC000"/>
                </a:solidFill>
              </a:rPr>
              <a:t>So where do </a:t>
            </a:r>
            <a:r>
              <a:rPr lang="en-US" sz="4000" dirty="0">
                <a:solidFill>
                  <a:srgbClr val="FFC000"/>
                </a:solidFill>
                <a:latin typeface="Courier New" pitchFamily="49" charset="0"/>
                <a:cs typeface="Courier New" pitchFamily="49" charset="0"/>
              </a:rPr>
              <a:t>A</a:t>
            </a:r>
            <a:r>
              <a:rPr lang="en-US" sz="4000" dirty="0">
                <a:solidFill>
                  <a:srgbClr val="FFC000"/>
                </a:solidFill>
              </a:rPr>
              <a:t> and </a:t>
            </a:r>
            <a:r>
              <a:rPr lang="en-US" sz="4000" dirty="0">
                <a:solidFill>
                  <a:srgbClr val="FFC000"/>
                </a:solidFill>
                <a:latin typeface="Courier New" pitchFamily="49" charset="0"/>
                <a:cs typeface="Courier New" pitchFamily="49" charset="0"/>
              </a:rPr>
              <a:t>B</a:t>
            </a:r>
            <a:r>
              <a:rPr lang="en-US" sz="4000" dirty="0">
                <a:solidFill>
                  <a:srgbClr val="FFC000"/>
                </a:solidFill>
              </a:rPr>
              <a:t> come from?</a:t>
            </a:r>
            <a:endParaRPr lang="en-CA" sz="4000" dirty="0">
              <a:solidFill>
                <a:srgbClr val="FFC000"/>
              </a:solidFill>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grpSp>
        <p:nvGrpSpPr>
          <p:cNvPr id="66" name="Group 17"/>
          <p:cNvGrpSpPr/>
          <p:nvPr/>
        </p:nvGrpSpPr>
        <p:grpSpPr>
          <a:xfrm>
            <a:off x="3791744" y="2276872"/>
            <a:ext cx="3201363" cy="2445539"/>
            <a:chOff x="5508104" y="2132856"/>
            <a:chExt cx="3201363" cy="2445539"/>
          </a:xfrm>
        </p:grpSpPr>
        <p:sp>
          <p:nvSpPr>
            <p:cNvPr id="80" name="Trapezoid 79"/>
            <p:cNvSpPr/>
            <p:nvPr/>
          </p:nvSpPr>
          <p:spPr>
            <a:xfrm flipV="1">
              <a:off x="6156176" y="2866791"/>
              <a:ext cx="1656184" cy="936104"/>
            </a:xfrm>
            <a:prstGeom prst="trapezoid">
              <a:avLst>
                <a:gd name="adj" fmla="val 42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sp>
          <p:nvSpPr>
            <p:cNvPr id="82" name="Isosceles Triangle 5"/>
            <p:cNvSpPr/>
            <p:nvPr/>
          </p:nvSpPr>
          <p:spPr>
            <a:xfrm flipV="1">
              <a:off x="6773805" y="2866791"/>
              <a:ext cx="432048" cy="43204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3" name="Straight Arrow Connector 82"/>
            <p:cNvCxnSpPr/>
            <p:nvPr/>
          </p:nvCxnSpPr>
          <p:spPr>
            <a:xfrm>
              <a:off x="7006417" y="3802895"/>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6485773" y="2434743"/>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7480030" y="2434743"/>
              <a:ext cx="0" cy="432048"/>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984450" y="3370847"/>
              <a:ext cx="432048"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6314047" y="2137419"/>
              <a:ext cx="330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3" name="TextBox 92"/>
            <p:cNvSpPr txBox="1"/>
            <p:nvPr/>
          </p:nvSpPr>
          <p:spPr>
            <a:xfrm>
              <a:off x="7337804" y="2132856"/>
              <a:ext cx="3209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B</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4" name="TextBox 93"/>
            <p:cNvSpPr txBox="1"/>
            <p:nvPr/>
          </p:nvSpPr>
          <p:spPr>
            <a:xfrm>
              <a:off x="6833748" y="420906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G</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5" name="TextBox 94"/>
            <p:cNvSpPr txBox="1"/>
            <p:nvPr/>
          </p:nvSpPr>
          <p:spPr>
            <a:xfrm>
              <a:off x="5508104" y="3173241"/>
              <a:ext cx="6254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orbel"/>
                  <a:ea typeface="+mn-ea"/>
                  <a:cs typeface="+mn-cs"/>
                </a:rPr>
                <a:t>C</a:t>
              </a:r>
              <a:r>
                <a:rPr kumimoji="0" lang="en-US" sz="1800" b="0" i="0" u="none" strike="noStrike" kern="1200" cap="none" spc="0" normalizeH="0" baseline="-25000" noProof="0" dirty="0" err="1">
                  <a:ln>
                    <a:noFill/>
                  </a:ln>
                  <a:solidFill>
                    <a:prstClr val="white"/>
                  </a:solidFill>
                  <a:effectLst/>
                  <a:uLnTx/>
                  <a:uFillTx/>
                  <a:latin typeface="Corbel"/>
                  <a:ea typeface="+mn-ea"/>
                  <a:cs typeface="+mn-cs"/>
                </a:rPr>
                <a:t>in</a:t>
              </a:r>
              <a:r>
                <a:rPr kumimoji="0" lang="en-US" sz="1800" b="0" i="0" u="none" strike="noStrike" kern="1200" cap="none" spc="0" normalizeH="0" baseline="0" noProof="0" dirty="0" err="1">
                  <a:ln>
                    <a:noFill/>
                  </a:ln>
                  <a:solidFill>
                    <a:prstClr val="white"/>
                  </a:solidFill>
                  <a:effectLst/>
                  <a:uLnTx/>
                  <a:uFillTx/>
                  <a:latin typeface="Corbel"/>
                  <a:ea typeface="+mn-ea"/>
                  <a:cs typeface="+mn-cs"/>
                </a:rPr>
                <a:t>,S</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96" name="Straight Arrow Connector 95"/>
            <p:cNvCxnSpPr/>
            <p:nvPr/>
          </p:nvCxnSpPr>
          <p:spPr>
            <a:xfrm>
              <a:off x="7596336" y="3370847"/>
              <a:ext cx="432048" cy="0"/>
            </a:xfrm>
            <a:prstGeom prst="straightConnector1">
              <a:avLst/>
            </a:prstGeom>
            <a:ln w="28575">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7956376" y="3168678"/>
              <a:ext cx="753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VCNZ</a:t>
              </a:r>
              <a:endParaRPr kumimoji="0" lang="en-CA" sz="1800" b="0" i="0" u="none" strike="noStrike" kern="1200" cap="none" spc="0" normalizeH="0" baseline="0" noProof="0" dirty="0">
                <a:ln>
                  <a:noFill/>
                </a:ln>
                <a:solidFill>
                  <a:prstClr val="white"/>
                </a:solidFill>
                <a:effectLst/>
                <a:uLnTx/>
                <a:uFillTx/>
                <a:latin typeface="Corbel"/>
                <a:ea typeface="+mn-ea"/>
                <a:cs typeface="+mn-cs"/>
              </a:endParaRPr>
            </a:p>
          </p:txBody>
        </p:sp>
      </p:grpSp>
    </p:spTree>
    <p:extLst>
      <p:ext uri="{BB962C8B-B14F-4D97-AF65-F5344CB8AC3E}">
        <p14:creationId xmlns:p14="http://schemas.microsoft.com/office/powerpoint/2010/main" val="283453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5C8-E792-9B47-B901-AA8493FA27BD}"/>
              </a:ext>
            </a:extLst>
          </p:cNvPr>
          <p:cNvSpPr>
            <a:spLocks noGrp="1"/>
          </p:cNvSpPr>
          <p:nvPr>
            <p:ph type="title"/>
          </p:nvPr>
        </p:nvSpPr>
        <p:spPr/>
        <p:txBody>
          <a:bodyPr/>
          <a:lstStyle/>
          <a:p>
            <a:r>
              <a:rPr lang="en-US" dirty="0"/>
              <a:t>Exercise: Cache Example</a:t>
            </a:r>
          </a:p>
        </p:txBody>
      </p:sp>
      <p:sp>
        <p:nvSpPr>
          <p:cNvPr id="3" name="Content Placeholder 2">
            <a:extLst>
              <a:ext uri="{FF2B5EF4-FFF2-40B4-BE49-F238E27FC236}">
                <a16:creationId xmlns:a16="http://schemas.microsoft.com/office/drawing/2014/main" id="{C3D05371-E508-CD48-BA09-0455FEC48DB3}"/>
              </a:ext>
            </a:extLst>
          </p:cNvPr>
          <p:cNvSpPr>
            <a:spLocks noGrp="1"/>
          </p:cNvSpPr>
          <p:nvPr>
            <p:ph idx="1"/>
          </p:nvPr>
        </p:nvSpPr>
        <p:spPr/>
        <p:txBody>
          <a:bodyPr/>
          <a:lstStyle/>
          <a:p>
            <a:pPr marL="228600" indent="0">
              <a:buNone/>
            </a:pPr>
            <a:r>
              <a:rPr lang="en-US" dirty="0"/>
              <a:t>Simulate the performance of a cache on the following (hex) address </a:t>
            </a:r>
            <a:r>
              <a:rPr lang="en-US" i="1" dirty="0"/>
              <a:t>loads</a:t>
            </a:r>
            <a:r>
              <a:rPr lang="en-US" dirty="0"/>
              <a:t>.</a:t>
            </a:r>
          </a:p>
          <a:p>
            <a:pPr marL="228600" indent="0">
              <a:buNone/>
            </a:pPr>
            <a:r>
              <a:rPr lang="en-US" sz="2400" dirty="0">
                <a:latin typeface="+mj-lt"/>
              </a:rPr>
              <a:t>  40 48 4c 40 50 58 5c 40 60 48 4c 44 40 60 58 5c </a:t>
            </a:r>
          </a:p>
          <a:p>
            <a:pPr marL="228600" indent="0">
              <a:buNone/>
            </a:pPr>
            <a:r>
              <a:rPr lang="en-US" dirty="0"/>
              <a:t>The cache is direct-mapped and stores 4 words. It uses a FIFO eviction policy.</a:t>
            </a:r>
          </a:p>
          <a:p>
            <a:pPr marL="228600" indent="0">
              <a:buNone/>
            </a:pPr>
            <a:endParaRPr lang="en-US" dirty="0"/>
          </a:p>
        </p:txBody>
      </p:sp>
      <p:sp>
        <p:nvSpPr>
          <p:cNvPr id="4" name="Slide Number Placeholder 3">
            <a:extLst>
              <a:ext uri="{FF2B5EF4-FFF2-40B4-BE49-F238E27FC236}">
                <a16:creationId xmlns:a16="http://schemas.microsoft.com/office/drawing/2014/main" id="{B4FD29B0-423C-2141-81DE-B837CFEE89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5" name="Rectangle 4">
            <a:extLst>
              <a:ext uri="{FF2B5EF4-FFF2-40B4-BE49-F238E27FC236}">
                <a16:creationId xmlns:a16="http://schemas.microsoft.com/office/drawing/2014/main" id="{49C0663B-3E0B-4F73-8109-2BE637F896E4}"/>
              </a:ext>
            </a:extLst>
          </p:cNvPr>
          <p:cNvSpPr/>
          <p:nvPr/>
        </p:nvSpPr>
        <p:spPr>
          <a:xfrm>
            <a:off x="1631504" y="4365104"/>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204928-282B-4915-87C9-8FB5AF81CEB6}"/>
              </a:ext>
            </a:extLst>
          </p:cNvPr>
          <p:cNvSpPr/>
          <p:nvPr/>
        </p:nvSpPr>
        <p:spPr>
          <a:xfrm>
            <a:off x="1626770" y="4805979"/>
            <a:ext cx="86409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D1E5C7-32C6-4FBF-84C1-7E4C73DE698C}"/>
              </a:ext>
            </a:extLst>
          </p:cNvPr>
          <p:cNvSpPr/>
          <p:nvPr/>
        </p:nvSpPr>
        <p:spPr>
          <a:xfrm>
            <a:off x="1626770" y="5228137"/>
            <a:ext cx="86409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A7BC51-5C43-4C6A-9A31-5FB5964A8E0B}"/>
              </a:ext>
            </a:extLst>
          </p:cNvPr>
          <p:cNvSpPr/>
          <p:nvPr/>
        </p:nvSpPr>
        <p:spPr>
          <a:xfrm>
            <a:off x="1626770" y="5650295"/>
            <a:ext cx="86409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330022B-032D-4AB7-AF37-36CEB2C2814F}"/>
              </a:ext>
            </a:extLst>
          </p:cNvPr>
          <p:cNvSpPr txBox="1"/>
          <p:nvPr/>
        </p:nvSpPr>
        <p:spPr>
          <a:xfrm>
            <a:off x="839416" y="4335479"/>
            <a:ext cx="576064" cy="369332"/>
          </a:xfrm>
          <a:prstGeom prst="rect">
            <a:avLst/>
          </a:prstGeom>
          <a:noFill/>
        </p:spPr>
        <p:txBody>
          <a:bodyPr wrap="square">
            <a:spAutoFit/>
          </a:bodyPr>
          <a:lstStyle/>
          <a:p>
            <a:r>
              <a:rPr lang="en-US" sz="1800" dirty="0">
                <a:latin typeface="+mj-lt"/>
              </a:rPr>
              <a:t> 0 </a:t>
            </a:r>
            <a:endParaRPr lang="en-US" dirty="0"/>
          </a:p>
        </p:txBody>
      </p:sp>
      <p:sp>
        <p:nvSpPr>
          <p:cNvPr id="16" name="TextBox 15">
            <a:extLst>
              <a:ext uri="{FF2B5EF4-FFF2-40B4-BE49-F238E27FC236}">
                <a16:creationId xmlns:a16="http://schemas.microsoft.com/office/drawing/2014/main" id="{AF7F6A8B-F1D4-431E-923C-0398B019F437}"/>
              </a:ext>
            </a:extLst>
          </p:cNvPr>
          <p:cNvSpPr txBox="1"/>
          <p:nvPr/>
        </p:nvSpPr>
        <p:spPr>
          <a:xfrm>
            <a:off x="846921" y="4827366"/>
            <a:ext cx="576064" cy="369332"/>
          </a:xfrm>
          <a:prstGeom prst="rect">
            <a:avLst/>
          </a:prstGeom>
          <a:noFill/>
        </p:spPr>
        <p:txBody>
          <a:bodyPr wrap="square">
            <a:spAutoFit/>
          </a:bodyPr>
          <a:lstStyle/>
          <a:p>
            <a:r>
              <a:rPr lang="en-US" sz="1800" dirty="0">
                <a:latin typeface="+mj-lt"/>
              </a:rPr>
              <a:t> 1 </a:t>
            </a:r>
            <a:endParaRPr lang="en-US" dirty="0"/>
          </a:p>
        </p:txBody>
      </p:sp>
      <p:sp>
        <p:nvSpPr>
          <p:cNvPr id="17" name="TextBox 16">
            <a:extLst>
              <a:ext uri="{FF2B5EF4-FFF2-40B4-BE49-F238E27FC236}">
                <a16:creationId xmlns:a16="http://schemas.microsoft.com/office/drawing/2014/main" id="{69E0B239-DF06-49CE-B392-185880CF41FF}"/>
              </a:ext>
            </a:extLst>
          </p:cNvPr>
          <p:cNvSpPr txBox="1"/>
          <p:nvPr/>
        </p:nvSpPr>
        <p:spPr>
          <a:xfrm>
            <a:off x="839416" y="5238027"/>
            <a:ext cx="576064" cy="369332"/>
          </a:xfrm>
          <a:prstGeom prst="rect">
            <a:avLst/>
          </a:prstGeom>
          <a:noFill/>
        </p:spPr>
        <p:txBody>
          <a:bodyPr wrap="square">
            <a:spAutoFit/>
          </a:bodyPr>
          <a:lstStyle/>
          <a:p>
            <a:r>
              <a:rPr lang="en-US" sz="1800" dirty="0">
                <a:latin typeface="+mj-lt"/>
              </a:rPr>
              <a:t> 2 </a:t>
            </a:r>
            <a:endParaRPr lang="en-US" dirty="0"/>
          </a:p>
        </p:txBody>
      </p:sp>
      <p:sp>
        <p:nvSpPr>
          <p:cNvPr id="18" name="TextBox 17">
            <a:extLst>
              <a:ext uri="{FF2B5EF4-FFF2-40B4-BE49-F238E27FC236}">
                <a16:creationId xmlns:a16="http://schemas.microsoft.com/office/drawing/2014/main" id="{FF4890DF-6A0B-489A-BFC6-1E60D76C93DB}"/>
              </a:ext>
            </a:extLst>
          </p:cNvPr>
          <p:cNvSpPr txBox="1"/>
          <p:nvPr/>
        </p:nvSpPr>
        <p:spPr>
          <a:xfrm>
            <a:off x="839416" y="5660185"/>
            <a:ext cx="576064" cy="369332"/>
          </a:xfrm>
          <a:prstGeom prst="rect">
            <a:avLst/>
          </a:prstGeom>
          <a:noFill/>
        </p:spPr>
        <p:txBody>
          <a:bodyPr wrap="square">
            <a:spAutoFit/>
          </a:bodyPr>
          <a:lstStyle/>
          <a:p>
            <a:r>
              <a:rPr lang="en-US" sz="1800" dirty="0">
                <a:latin typeface="+mj-lt"/>
              </a:rPr>
              <a:t> 3 </a:t>
            </a:r>
            <a:endParaRPr lang="en-US" dirty="0"/>
          </a:p>
        </p:txBody>
      </p:sp>
      <p:sp>
        <p:nvSpPr>
          <p:cNvPr id="19" name="TextBox 18">
            <a:extLst>
              <a:ext uri="{FF2B5EF4-FFF2-40B4-BE49-F238E27FC236}">
                <a16:creationId xmlns:a16="http://schemas.microsoft.com/office/drawing/2014/main" id="{7BC352CB-46FA-429C-B636-4EE7B96E6ABD}"/>
              </a:ext>
            </a:extLst>
          </p:cNvPr>
          <p:cNvSpPr txBox="1"/>
          <p:nvPr/>
        </p:nvSpPr>
        <p:spPr>
          <a:xfrm>
            <a:off x="1770786" y="4393711"/>
            <a:ext cx="576064" cy="369332"/>
          </a:xfrm>
          <a:prstGeom prst="rect">
            <a:avLst/>
          </a:prstGeom>
          <a:noFill/>
        </p:spPr>
        <p:txBody>
          <a:bodyPr wrap="square">
            <a:spAutoFit/>
          </a:bodyPr>
          <a:lstStyle/>
          <a:p>
            <a:r>
              <a:rPr lang="en-US" sz="1800" dirty="0">
                <a:latin typeface="+mj-lt"/>
              </a:rPr>
              <a:t> 40 </a:t>
            </a:r>
            <a:endParaRPr lang="en-US" dirty="0"/>
          </a:p>
        </p:txBody>
      </p:sp>
      <p:sp>
        <p:nvSpPr>
          <p:cNvPr id="20" name="TextBox 19">
            <a:extLst>
              <a:ext uri="{FF2B5EF4-FFF2-40B4-BE49-F238E27FC236}">
                <a16:creationId xmlns:a16="http://schemas.microsoft.com/office/drawing/2014/main" id="{BEF6272B-9D9D-4510-85F3-B51A15D6A515}"/>
              </a:ext>
            </a:extLst>
          </p:cNvPr>
          <p:cNvSpPr txBox="1"/>
          <p:nvPr/>
        </p:nvSpPr>
        <p:spPr>
          <a:xfrm>
            <a:off x="1761298" y="5238027"/>
            <a:ext cx="576064" cy="369332"/>
          </a:xfrm>
          <a:prstGeom prst="rect">
            <a:avLst/>
          </a:prstGeom>
          <a:noFill/>
        </p:spPr>
        <p:txBody>
          <a:bodyPr wrap="square">
            <a:spAutoFit/>
          </a:bodyPr>
          <a:lstStyle/>
          <a:p>
            <a:r>
              <a:rPr lang="en-US" sz="1800" dirty="0">
                <a:latin typeface="+mj-lt"/>
              </a:rPr>
              <a:t> 48 </a:t>
            </a:r>
            <a:endParaRPr lang="en-US" dirty="0"/>
          </a:p>
        </p:txBody>
      </p:sp>
      <p:sp>
        <p:nvSpPr>
          <p:cNvPr id="21" name="TextBox 20">
            <a:extLst>
              <a:ext uri="{FF2B5EF4-FFF2-40B4-BE49-F238E27FC236}">
                <a16:creationId xmlns:a16="http://schemas.microsoft.com/office/drawing/2014/main" id="{BED8C4D4-237D-43DF-B2AD-06272B47B16B}"/>
              </a:ext>
            </a:extLst>
          </p:cNvPr>
          <p:cNvSpPr txBox="1"/>
          <p:nvPr/>
        </p:nvSpPr>
        <p:spPr>
          <a:xfrm>
            <a:off x="1761298" y="5682529"/>
            <a:ext cx="576064" cy="369332"/>
          </a:xfrm>
          <a:prstGeom prst="rect">
            <a:avLst/>
          </a:prstGeom>
          <a:noFill/>
        </p:spPr>
        <p:txBody>
          <a:bodyPr wrap="square">
            <a:spAutoFit/>
          </a:bodyPr>
          <a:lstStyle/>
          <a:p>
            <a:r>
              <a:rPr lang="en-US" sz="1800" dirty="0">
                <a:latin typeface="+mj-lt"/>
              </a:rPr>
              <a:t> 4c </a:t>
            </a:r>
            <a:endParaRPr lang="en-US" dirty="0"/>
          </a:p>
        </p:txBody>
      </p:sp>
      <p:sp>
        <p:nvSpPr>
          <p:cNvPr id="22" name="TextBox 21">
            <a:extLst>
              <a:ext uri="{FF2B5EF4-FFF2-40B4-BE49-F238E27FC236}">
                <a16:creationId xmlns:a16="http://schemas.microsoft.com/office/drawing/2014/main" id="{6002C15E-7204-4BC3-A56F-948F9C20F9D9}"/>
              </a:ext>
            </a:extLst>
          </p:cNvPr>
          <p:cNvSpPr txBox="1"/>
          <p:nvPr/>
        </p:nvSpPr>
        <p:spPr>
          <a:xfrm>
            <a:off x="1787759" y="4393711"/>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5</a:t>
            </a:r>
            <a:r>
              <a:rPr lang="en-US" sz="1800" dirty="0">
                <a:latin typeface="+mj-lt"/>
              </a:rPr>
              <a:t>0 </a:t>
            </a:r>
            <a:endParaRPr lang="en-US" dirty="0"/>
          </a:p>
        </p:txBody>
      </p:sp>
      <p:sp>
        <p:nvSpPr>
          <p:cNvPr id="23" name="TextBox 22">
            <a:extLst>
              <a:ext uri="{FF2B5EF4-FFF2-40B4-BE49-F238E27FC236}">
                <a16:creationId xmlns:a16="http://schemas.microsoft.com/office/drawing/2014/main" id="{93A077B8-595D-497C-9668-A6049E2B0C99}"/>
              </a:ext>
            </a:extLst>
          </p:cNvPr>
          <p:cNvSpPr txBox="1"/>
          <p:nvPr/>
        </p:nvSpPr>
        <p:spPr>
          <a:xfrm>
            <a:off x="1795264" y="5249199"/>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58</a:t>
            </a:r>
            <a:r>
              <a:rPr lang="en-US" sz="1800" dirty="0">
                <a:latin typeface="+mj-lt"/>
              </a:rPr>
              <a:t> </a:t>
            </a:r>
            <a:endParaRPr lang="en-US" dirty="0"/>
          </a:p>
        </p:txBody>
      </p:sp>
      <p:sp>
        <p:nvSpPr>
          <p:cNvPr id="24" name="TextBox 23">
            <a:extLst>
              <a:ext uri="{FF2B5EF4-FFF2-40B4-BE49-F238E27FC236}">
                <a16:creationId xmlns:a16="http://schemas.microsoft.com/office/drawing/2014/main" id="{6C01FA34-EDFB-4D23-AC4B-36920CEB1407}"/>
              </a:ext>
            </a:extLst>
          </p:cNvPr>
          <p:cNvSpPr txBox="1"/>
          <p:nvPr/>
        </p:nvSpPr>
        <p:spPr>
          <a:xfrm>
            <a:off x="1773021" y="5682529"/>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5c</a:t>
            </a:r>
            <a:r>
              <a:rPr lang="en-US" sz="1800" dirty="0">
                <a:latin typeface="+mj-lt"/>
              </a:rPr>
              <a:t> </a:t>
            </a:r>
            <a:endParaRPr lang="en-US" dirty="0"/>
          </a:p>
        </p:txBody>
      </p:sp>
      <p:sp>
        <p:nvSpPr>
          <p:cNvPr id="25" name="TextBox 24">
            <a:extLst>
              <a:ext uri="{FF2B5EF4-FFF2-40B4-BE49-F238E27FC236}">
                <a16:creationId xmlns:a16="http://schemas.microsoft.com/office/drawing/2014/main" id="{381A12A8-EC31-4081-848D-DB69952D98E7}"/>
              </a:ext>
            </a:extLst>
          </p:cNvPr>
          <p:cNvSpPr txBox="1"/>
          <p:nvPr/>
        </p:nvSpPr>
        <p:spPr>
          <a:xfrm>
            <a:off x="1814484" y="4402183"/>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6" name="TextBox 25">
            <a:extLst>
              <a:ext uri="{FF2B5EF4-FFF2-40B4-BE49-F238E27FC236}">
                <a16:creationId xmlns:a16="http://schemas.microsoft.com/office/drawing/2014/main" id="{280E8273-4851-4D7E-A97F-1A087D5BBEB1}"/>
              </a:ext>
            </a:extLst>
          </p:cNvPr>
          <p:cNvSpPr txBox="1"/>
          <p:nvPr/>
        </p:nvSpPr>
        <p:spPr>
          <a:xfrm>
            <a:off x="1825534" y="4402183"/>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6</a:t>
            </a:r>
            <a:r>
              <a:rPr lang="en-US" sz="1800" dirty="0">
                <a:latin typeface="+mj-lt"/>
              </a:rPr>
              <a:t>0 </a:t>
            </a:r>
            <a:endParaRPr lang="en-US" dirty="0"/>
          </a:p>
        </p:txBody>
      </p:sp>
      <p:sp>
        <p:nvSpPr>
          <p:cNvPr id="27" name="TextBox 26">
            <a:extLst>
              <a:ext uri="{FF2B5EF4-FFF2-40B4-BE49-F238E27FC236}">
                <a16:creationId xmlns:a16="http://schemas.microsoft.com/office/drawing/2014/main" id="{CADFC71C-330E-43C9-911D-BB44DFEB42EC}"/>
              </a:ext>
            </a:extLst>
          </p:cNvPr>
          <p:cNvSpPr txBox="1"/>
          <p:nvPr/>
        </p:nvSpPr>
        <p:spPr>
          <a:xfrm>
            <a:off x="1795264" y="5269791"/>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48</a:t>
            </a:r>
            <a:r>
              <a:rPr lang="en-US" sz="1800" dirty="0">
                <a:latin typeface="+mj-lt"/>
              </a:rPr>
              <a:t> </a:t>
            </a:r>
            <a:endParaRPr lang="en-US" dirty="0"/>
          </a:p>
        </p:txBody>
      </p:sp>
      <p:sp>
        <p:nvSpPr>
          <p:cNvPr id="28" name="TextBox 27">
            <a:extLst>
              <a:ext uri="{FF2B5EF4-FFF2-40B4-BE49-F238E27FC236}">
                <a16:creationId xmlns:a16="http://schemas.microsoft.com/office/drawing/2014/main" id="{391E6239-7B09-4970-9C84-0458D926E3CF}"/>
              </a:ext>
            </a:extLst>
          </p:cNvPr>
          <p:cNvSpPr txBox="1"/>
          <p:nvPr/>
        </p:nvSpPr>
        <p:spPr>
          <a:xfrm>
            <a:off x="1799734" y="5693701"/>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4c</a:t>
            </a:r>
            <a:r>
              <a:rPr lang="en-US" sz="1800" dirty="0">
                <a:latin typeface="+mj-lt"/>
              </a:rPr>
              <a:t> </a:t>
            </a:r>
            <a:endParaRPr lang="en-US" dirty="0"/>
          </a:p>
        </p:txBody>
      </p:sp>
      <p:sp>
        <p:nvSpPr>
          <p:cNvPr id="29" name="TextBox 28">
            <a:extLst>
              <a:ext uri="{FF2B5EF4-FFF2-40B4-BE49-F238E27FC236}">
                <a16:creationId xmlns:a16="http://schemas.microsoft.com/office/drawing/2014/main" id="{E9308B24-C788-4D4D-BCFF-DB81E797D7CE}"/>
              </a:ext>
            </a:extLst>
          </p:cNvPr>
          <p:cNvSpPr txBox="1"/>
          <p:nvPr/>
        </p:nvSpPr>
        <p:spPr>
          <a:xfrm>
            <a:off x="1802769" y="4836854"/>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44</a:t>
            </a:r>
            <a:r>
              <a:rPr lang="en-US" sz="1800" dirty="0">
                <a:latin typeface="+mj-lt"/>
              </a:rPr>
              <a:t> </a:t>
            </a:r>
            <a:endParaRPr lang="en-US" dirty="0"/>
          </a:p>
        </p:txBody>
      </p:sp>
      <p:sp>
        <p:nvSpPr>
          <p:cNvPr id="30" name="TextBox 29">
            <a:extLst>
              <a:ext uri="{FF2B5EF4-FFF2-40B4-BE49-F238E27FC236}">
                <a16:creationId xmlns:a16="http://schemas.microsoft.com/office/drawing/2014/main" id="{FBB4552A-1171-4D01-B1C8-11BE74E431F5}"/>
              </a:ext>
            </a:extLst>
          </p:cNvPr>
          <p:cNvSpPr txBox="1"/>
          <p:nvPr/>
        </p:nvSpPr>
        <p:spPr>
          <a:xfrm>
            <a:off x="1814484" y="4414015"/>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31" name="TextBox 30">
            <a:extLst>
              <a:ext uri="{FF2B5EF4-FFF2-40B4-BE49-F238E27FC236}">
                <a16:creationId xmlns:a16="http://schemas.microsoft.com/office/drawing/2014/main" id="{58766A8C-C0DE-47F5-B385-A63197E4DBCD}"/>
              </a:ext>
            </a:extLst>
          </p:cNvPr>
          <p:cNvSpPr txBox="1"/>
          <p:nvPr/>
        </p:nvSpPr>
        <p:spPr>
          <a:xfrm>
            <a:off x="1792958" y="4378971"/>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6</a:t>
            </a:r>
            <a:r>
              <a:rPr lang="en-US" sz="1800" dirty="0">
                <a:latin typeface="+mj-lt"/>
              </a:rPr>
              <a:t>0 </a:t>
            </a:r>
            <a:endParaRPr lang="en-US" dirty="0"/>
          </a:p>
        </p:txBody>
      </p:sp>
      <p:sp>
        <p:nvSpPr>
          <p:cNvPr id="32" name="TextBox 31">
            <a:extLst>
              <a:ext uri="{FF2B5EF4-FFF2-40B4-BE49-F238E27FC236}">
                <a16:creationId xmlns:a16="http://schemas.microsoft.com/office/drawing/2014/main" id="{51B0A571-1C08-42AF-A141-A3DE6DC3BA91}"/>
              </a:ext>
            </a:extLst>
          </p:cNvPr>
          <p:cNvSpPr txBox="1"/>
          <p:nvPr/>
        </p:nvSpPr>
        <p:spPr>
          <a:xfrm>
            <a:off x="1838050" y="5258619"/>
            <a:ext cx="576064" cy="369332"/>
          </a:xfrm>
          <a:prstGeom prst="rect">
            <a:avLst/>
          </a:prstGeom>
          <a:solidFill>
            <a:schemeClr val="bg1"/>
          </a:solidFill>
        </p:spPr>
        <p:txBody>
          <a:bodyPr wrap="square">
            <a:spAutoFit/>
          </a:bodyPr>
          <a:lstStyle/>
          <a:p>
            <a:r>
              <a:rPr lang="en-US" sz="1800" dirty="0">
                <a:latin typeface="+mj-lt"/>
              </a:rPr>
              <a:t> </a:t>
            </a:r>
            <a:r>
              <a:rPr lang="en-US" dirty="0">
                <a:latin typeface="+mj-lt"/>
              </a:rPr>
              <a:t>58</a:t>
            </a:r>
            <a:r>
              <a:rPr lang="en-US" sz="1800" dirty="0">
                <a:latin typeface="+mj-lt"/>
              </a:rPr>
              <a:t> </a:t>
            </a:r>
            <a:endParaRPr lang="en-US" dirty="0"/>
          </a:p>
        </p:txBody>
      </p:sp>
      <p:sp>
        <p:nvSpPr>
          <p:cNvPr id="33" name="TextBox 32">
            <a:extLst>
              <a:ext uri="{FF2B5EF4-FFF2-40B4-BE49-F238E27FC236}">
                <a16:creationId xmlns:a16="http://schemas.microsoft.com/office/drawing/2014/main" id="{F4C84492-9E2B-497C-96F0-1164AED8C258}"/>
              </a:ext>
            </a:extLst>
          </p:cNvPr>
          <p:cNvSpPr txBox="1"/>
          <p:nvPr/>
        </p:nvSpPr>
        <p:spPr>
          <a:xfrm>
            <a:off x="1823050" y="5670887"/>
            <a:ext cx="576064" cy="369332"/>
          </a:xfrm>
          <a:prstGeom prst="rect">
            <a:avLst/>
          </a:prstGeom>
          <a:solidFill>
            <a:schemeClr val="bg1"/>
          </a:solidFill>
        </p:spPr>
        <p:txBody>
          <a:bodyPr wrap="square">
            <a:spAutoFit/>
          </a:bodyPr>
          <a:lstStyle/>
          <a:p>
            <a:r>
              <a:rPr lang="en-US" sz="1800" dirty="0">
                <a:latin typeface="+mj-lt"/>
              </a:rPr>
              <a:t> 5</a:t>
            </a:r>
            <a:r>
              <a:rPr lang="en-US" dirty="0">
                <a:latin typeface="+mj-lt"/>
              </a:rPr>
              <a:t>c</a:t>
            </a:r>
            <a:r>
              <a:rPr lang="en-US" sz="1800" dirty="0">
                <a:latin typeface="+mj-lt"/>
              </a:rPr>
              <a:t> </a:t>
            </a:r>
            <a:endParaRPr lang="en-US" dirty="0"/>
          </a:p>
        </p:txBody>
      </p:sp>
      <p:sp>
        <p:nvSpPr>
          <p:cNvPr id="34" name="TextBox 33">
            <a:extLst>
              <a:ext uri="{FF2B5EF4-FFF2-40B4-BE49-F238E27FC236}">
                <a16:creationId xmlns:a16="http://schemas.microsoft.com/office/drawing/2014/main" id="{7C331C6E-7CE2-4DF5-981D-29E322AEBF8F}"/>
              </a:ext>
            </a:extLst>
          </p:cNvPr>
          <p:cNvSpPr txBox="1"/>
          <p:nvPr/>
        </p:nvSpPr>
        <p:spPr>
          <a:xfrm>
            <a:off x="4223792" y="4859313"/>
            <a:ext cx="6552728" cy="461665"/>
          </a:xfrm>
          <a:prstGeom prst="rect">
            <a:avLst/>
          </a:prstGeom>
          <a:solidFill>
            <a:schemeClr val="bg1"/>
          </a:solidFill>
        </p:spPr>
        <p:txBody>
          <a:bodyPr wrap="square">
            <a:spAutoFit/>
          </a:bodyPr>
          <a:lstStyle/>
          <a:p>
            <a:r>
              <a:rPr lang="en-US" sz="1800" dirty="0">
                <a:latin typeface="+mj-lt"/>
              </a:rPr>
              <a:t> </a:t>
            </a:r>
            <a:r>
              <a:rPr lang="en-US" sz="2400" b="1" dirty="0">
                <a:latin typeface="+mj-lt"/>
              </a:rPr>
              <a:t>16 accesses, and only </a:t>
            </a:r>
            <a:r>
              <a:rPr lang="en-US" sz="2400" b="1" dirty="0">
                <a:solidFill>
                  <a:srgbClr val="FF0000"/>
                </a:solidFill>
                <a:latin typeface="+mj-lt"/>
              </a:rPr>
              <a:t>one 1(!) hit </a:t>
            </a:r>
            <a:endParaRPr lang="en-US" sz="2400" b="1" dirty="0">
              <a:solidFill>
                <a:srgbClr val="FF0000"/>
              </a:solidFill>
            </a:endParaRPr>
          </a:p>
        </p:txBody>
      </p:sp>
    </p:spTree>
    <p:extLst>
      <p:ext uri="{BB962C8B-B14F-4D97-AF65-F5344CB8AC3E}">
        <p14:creationId xmlns:p14="http://schemas.microsoft.com/office/powerpoint/2010/main" val="394380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3"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5C8-E792-9B47-B901-AA8493FA27BD}"/>
              </a:ext>
            </a:extLst>
          </p:cNvPr>
          <p:cNvSpPr>
            <a:spLocks noGrp="1"/>
          </p:cNvSpPr>
          <p:nvPr>
            <p:ph type="title"/>
          </p:nvPr>
        </p:nvSpPr>
        <p:spPr/>
        <p:txBody>
          <a:bodyPr/>
          <a:lstStyle/>
          <a:p>
            <a:r>
              <a:rPr lang="en-US" dirty="0"/>
              <a:t>Exercise: Cache Example</a:t>
            </a:r>
          </a:p>
        </p:txBody>
      </p:sp>
      <p:sp>
        <p:nvSpPr>
          <p:cNvPr id="3" name="Content Placeholder 2">
            <a:extLst>
              <a:ext uri="{FF2B5EF4-FFF2-40B4-BE49-F238E27FC236}">
                <a16:creationId xmlns:a16="http://schemas.microsoft.com/office/drawing/2014/main" id="{C3D05371-E508-CD48-BA09-0455FEC48DB3}"/>
              </a:ext>
            </a:extLst>
          </p:cNvPr>
          <p:cNvSpPr>
            <a:spLocks noGrp="1"/>
          </p:cNvSpPr>
          <p:nvPr>
            <p:ph idx="1"/>
          </p:nvPr>
        </p:nvSpPr>
        <p:spPr/>
        <p:txBody>
          <a:bodyPr/>
          <a:lstStyle/>
          <a:p>
            <a:pPr marL="228600" indent="0">
              <a:buNone/>
            </a:pPr>
            <a:r>
              <a:rPr lang="en-US" dirty="0"/>
              <a:t>Simulate the performance of a cache on the following (hex) address </a:t>
            </a:r>
            <a:r>
              <a:rPr lang="en-US" i="1" dirty="0"/>
              <a:t>loads</a:t>
            </a:r>
            <a:r>
              <a:rPr lang="en-US" dirty="0"/>
              <a:t>.</a:t>
            </a:r>
          </a:p>
          <a:p>
            <a:pPr marL="228600" indent="0">
              <a:buNone/>
            </a:pPr>
            <a:r>
              <a:rPr lang="en-US" sz="2400" dirty="0">
                <a:latin typeface="+mj-lt"/>
              </a:rPr>
              <a:t>  40 48 4c 40 50 58 5c 40 60 48 4c 44 40 60 58 5c </a:t>
            </a:r>
          </a:p>
          <a:p>
            <a:pPr marL="228600" indent="0">
              <a:buNone/>
            </a:pPr>
            <a:r>
              <a:rPr lang="en-US" dirty="0"/>
              <a:t>The cache is direct-mapped and stores 2 blocks of two words. It uses a FIFO eviction policy.</a:t>
            </a:r>
          </a:p>
          <a:p>
            <a:pPr marL="228600" indent="0">
              <a:buNone/>
            </a:pPr>
            <a:endParaRPr lang="en-US" dirty="0"/>
          </a:p>
        </p:txBody>
      </p:sp>
      <p:sp>
        <p:nvSpPr>
          <p:cNvPr id="4" name="Slide Number Placeholder 3">
            <a:extLst>
              <a:ext uri="{FF2B5EF4-FFF2-40B4-BE49-F238E27FC236}">
                <a16:creationId xmlns:a16="http://schemas.microsoft.com/office/drawing/2014/main" id="{B4FD29B0-423C-2141-81DE-B837CFEE89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5" name="Rectangle 4">
            <a:extLst>
              <a:ext uri="{FF2B5EF4-FFF2-40B4-BE49-F238E27FC236}">
                <a16:creationId xmlns:a16="http://schemas.microsoft.com/office/drawing/2014/main" id="{C8C87517-0CAF-400F-AAA7-70E4A4D1DF6D}"/>
              </a:ext>
            </a:extLst>
          </p:cNvPr>
          <p:cNvSpPr/>
          <p:nvPr/>
        </p:nvSpPr>
        <p:spPr>
          <a:xfrm>
            <a:off x="1631504"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2A7DE5-2DC3-4FC4-92BB-585FFF474874}"/>
              </a:ext>
            </a:extLst>
          </p:cNvPr>
          <p:cNvSpPr/>
          <p:nvPr/>
        </p:nvSpPr>
        <p:spPr>
          <a:xfrm>
            <a:off x="2490866"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3E6B32-4D75-4C7D-BC24-85A5CEB8BE7F}"/>
              </a:ext>
            </a:extLst>
          </p:cNvPr>
          <p:cNvSpPr/>
          <p:nvPr/>
        </p:nvSpPr>
        <p:spPr>
          <a:xfrm>
            <a:off x="1631504" y="5013176"/>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4D736C-CF68-4F7E-BF9A-2618C89695D4}"/>
              </a:ext>
            </a:extLst>
          </p:cNvPr>
          <p:cNvSpPr/>
          <p:nvPr/>
        </p:nvSpPr>
        <p:spPr>
          <a:xfrm>
            <a:off x="2490866" y="5013176"/>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E12EFC-33E6-4C53-8A16-5324333CB4FC}"/>
              </a:ext>
            </a:extLst>
          </p:cNvPr>
          <p:cNvSpPr txBox="1"/>
          <p:nvPr/>
        </p:nvSpPr>
        <p:spPr>
          <a:xfrm>
            <a:off x="1753336" y="4540478"/>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10" name="TextBox 9">
            <a:extLst>
              <a:ext uri="{FF2B5EF4-FFF2-40B4-BE49-F238E27FC236}">
                <a16:creationId xmlns:a16="http://schemas.microsoft.com/office/drawing/2014/main" id="{8FF17C85-1F80-419B-8E82-49BBC457403D}"/>
              </a:ext>
            </a:extLst>
          </p:cNvPr>
          <p:cNvSpPr txBox="1"/>
          <p:nvPr/>
        </p:nvSpPr>
        <p:spPr>
          <a:xfrm>
            <a:off x="2574036" y="4540478"/>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11" name="TextBox 10">
            <a:extLst>
              <a:ext uri="{FF2B5EF4-FFF2-40B4-BE49-F238E27FC236}">
                <a16:creationId xmlns:a16="http://schemas.microsoft.com/office/drawing/2014/main" id="{F7EECAA8-C218-41D5-94E4-27EF1A043B74}"/>
              </a:ext>
            </a:extLst>
          </p:cNvPr>
          <p:cNvSpPr txBox="1"/>
          <p:nvPr/>
        </p:nvSpPr>
        <p:spPr>
          <a:xfrm>
            <a:off x="1790723" y="5044534"/>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16" name="TextBox 15">
            <a:extLst>
              <a:ext uri="{FF2B5EF4-FFF2-40B4-BE49-F238E27FC236}">
                <a16:creationId xmlns:a16="http://schemas.microsoft.com/office/drawing/2014/main" id="{11C746EA-6799-4F18-81EE-7E228782190D}"/>
              </a:ext>
            </a:extLst>
          </p:cNvPr>
          <p:cNvSpPr txBox="1"/>
          <p:nvPr/>
        </p:nvSpPr>
        <p:spPr>
          <a:xfrm>
            <a:off x="1810089" y="4547102"/>
            <a:ext cx="576064" cy="369332"/>
          </a:xfrm>
          <a:prstGeom prst="rect">
            <a:avLst/>
          </a:prstGeom>
          <a:solidFill>
            <a:schemeClr val="bg1"/>
          </a:solidFill>
        </p:spPr>
        <p:txBody>
          <a:bodyPr wrap="square">
            <a:spAutoFit/>
          </a:bodyPr>
          <a:lstStyle/>
          <a:p>
            <a:r>
              <a:rPr lang="en-US" sz="1800" dirty="0">
                <a:latin typeface="+mj-lt"/>
              </a:rPr>
              <a:t> 50 </a:t>
            </a:r>
            <a:endParaRPr lang="en-US" dirty="0"/>
          </a:p>
        </p:txBody>
      </p:sp>
      <p:sp>
        <p:nvSpPr>
          <p:cNvPr id="17" name="TextBox 16">
            <a:extLst>
              <a:ext uri="{FF2B5EF4-FFF2-40B4-BE49-F238E27FC236}">
                <a16:creationId xmlns:a16="http://schemas.microsoft.com/office/drawing/2014/main" id="{0C8ED4ED-F283-4C7F-92BA-4FF7CF9D9C5F}"/>
              </a:ext>
            </a:extLst>
          </p:cNvPr>
          <p:cNvSpPr txBox="1"/>
          <p:nvPr/>
        </p:nvSpPr>
        <p:spPr>
          <a:xfrm>
            <a:off x="2595579" y="4540478"/>
            <a:ext cx="576064" cy="369332"/>
          </a:xfrm>
          <a:prstGeom prst="rect">
            <a:avLst/>
          </a:prstGeom>
          <a:solidFill>
            <a:schemeClr val="bg1"/>
          </a:solidFill>
        </p:spPr>
        <p:txBody>
          <a:bodyPr wrap="square">
            <a:spAutoFit/>
          </a:bodyPr>
          <a:lstStyle/>
          <a:p>
            <a:r>
              <a:rPr lang="en-US" sz="1800" dirty="0">
                <a:latin typeface="+mj-lt"/>
              </a:rPr>
              <a:t> 54 </a:t>
            </a:r>
            <a:endParaRPr lang="en-US" dirty="0"/>
          </a:p>
        </p:txBody>
      </p:sp>
      <p:sp>
        <p:nvSpPr>
          <p:cNvPr id="18" name="TextBox 17">
            <a:extLst>
              <a:ext uri="{FF2B5EF4-FFF2-40B4-BE49-F238E27FC236}">
                <a16:creationId xmlns:a16="http://schemas.microsoft.com/office/drawing/2014/main" id="{257AFB96-9D15-4120-8F97-CBA3C263E65A}"/>
              </a:ext>
            </a:extLst>
          </p:cNvPr>
          <p:cNvSpPr txBox="1"/>
          <p:nvPr/>
        </p:nvSpPr>
        <p:spPr>
          <a:xfrm>
            <a:off x="1797844" y="5027004"/>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19" name="TextBox 18">
            <a:extLst>
              <a:ext uri="{FF2B5EF4-FFF2-40B4-BE49-F238E27FC236}">
                <a16:creationId xmlns:a16="http://schemas.microsoft.com/office/drawing/2014/main" id="{4DC8C8F0-3703-4C2C-9E15-EDDFD3B9F0E9}"/>
              </a:ext>
            </a:extLst>
          </p:cNvPr>
          <p:cNvSpPr txBox="1"/>
          <p:nvPr/>
        </p:nvSpPr>
        <p:spPr>
          <a:xfrm>
            <a:off x="2646811" y="5045418"/>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12" name="TextBox 11">
            <a:extLst>
              <a:ext uri="{FF2B5EF4-FFF2-40B4-BE49-F238E27FC236}">
                <a16:creationId xmlns:a16="http://schemas.microsoft.com/office/drawing/2014/main" id="{AC1D7F2B-86A5-4D7F-A441-FF2156265680}"/>
              </a:ext>
            </a:extLst>
          </p:cNvPr>
          <p:cNvSpPr txBox="1"/>
          <p:nvPr/>
        </p:nvSpPr>
        <p:spPr>
          <a:xfrm>
            <a:off x="2646811" y="5027004"/>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20" name="TextBox 19">
            <a:extLst>
              <a:ext uri="{FF2B5EF4-FFF2-40B4-BE49-F238E27FC236}">
                <a16:creationId xmlns:a16="http://schemas.microsoft.com/office/drawing/2014/main" id="{CCE08203-9FCB-4590-8CE2-D2DD11BA6534}"/>
              </a:ext>
            </a:extLst>
          </p:cNvPr>
          <p:cNvSpPr txBox="1"/>
          <p:nvPr/>
        </p:nvSpPr>
        <p:spPr>
          <a:xfrm>
            <a:off x="1796712" y="4540478"/>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1" name="TextBox 20">
            <a:extLst>
              <a:ext uri="{FF2B5EF4-FFF2-40B4-BE49-F238E27FC236}">
                <a16:creationId xmlns:a16="http://schemas.microsoft.com/office/drawing/2014/main" id="{7705A171-9CEB-4C9A-B06E-C643115D503F}"/>
              </a:ext>
            </a:extLst>
          </p:cNvPr>
          <p:cNvSpPr txBox="1"/>
          <p:nvPr/>
        </p:nvSpPr>
        <p:spPr>
          <a:xfrm>
            <a:off x="2632515" y="4546327"/>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22" name="TextBox 21">
            <a:extLst>
              <a:ext uri="{FF2B5EF4-FFF2-40B4-BE49-F238E27FC236}">
                <a16:creationId xmlns:a16="http://schemas.microsoft.com/office/drawing/2014/main" id="{229234CB-EB0A-4BAB-9803-8631F567BC25}"/>
              </a:ext>
            </a:extLst>
          </p:cNvPr>
          <p:cNvSpPr txBox="1"/>
          <p:nvPr/>
        </p:nvSpPr>
        <p:spPr>
          <a:xfrm>
            <a:off x="1842629" y="4536896"/>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3" name="TextBox 22">
            <a:extLst>
              <a:ext uri="{FF2B5EF4-FFF2-40B4-BE49-F238E27FC236}">
                <a16:creationId xmlns:a16="http://schemas.microsoft.com/office/drawing/2014/main" id="{D4E47A52-C1D5-446E-82A4-FE27933633B1}"/>
              </a:ext>
            </a:extLst>
          </p:cNvPr>
          <p:cNvSpPr txBox="1"/>
          <p:nvPr/>
        </p:nvSpPr>
        <p:spPr>
          <a:xfrm>
            <a:off x="2646811" y="4543403"/>
            <a:ext cx="576064" cy="369332"/>
          </a:xfrm>
          <a:prstGeom prst="rect">
            <a:avLst/>
          </a:prstGeom>
          <a:solidFill>
            <a:schemeClr val="bg1"/>
          </a:solidFill>
        </p:spPr>
        <p:txBody>
          <a:bodyPr wrap="square">
            <a:spAutoFit/>
          </a:bodyPr>
          <a:lstStyle/>
          <a:p>
            <a:r>
              <a:rPr lang="en-US" sz="1800" dirty="0">
                <a:latin typeface="+mj-lt"/>
              </a:rPr>
              <a:t> 64 </a:t>
            </a:r>
            <a:endParaRPr lang="en-US" dirty="0"/>
          </a:p>
        </p:txBody>
      </p:sp>
      <p:sp>
        <p:nvSpPr>
          <p:cNvPr id="24" name="TextBox 23">
            <a:extLst>
              <a:ext uri="{FF2B5EF4-FFF2-40B4-BE49-F238E27FC236}">
                <a16:creationId xmlns:a16="http://schemas.microsoft.com/office/drawing/2014/main" id="{EFF9891E-3CC9-4772-BC96-5F9502DB0CBA}"/>
              </a:ext>
            </a:extLst>
          </p:cNvPr>
          <p:cNvSpPr txBox="1"/>
          <p:nvPr/>
        </p:nvSpPr>
        <p:spPr>
          <a:xfrm>
            <a:off x="1759427" y="5040832"/>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25" name="TextBox 24">
            <a:extLst>
              <a:ext uri="{FF2B5EF4-FFF2-40B4-BE49-F238E27FC236}">
                <a16:creationId xmlns:a16="http://schemas.microsoft.com/office/drawing/2014/main" id="{9F37D101-9D31-4F89-A1CD-1D5C18DA6D80}"/>
              </a:ext>
            </a:extLst>
          </p:cNvPr>
          <p:cNvSpPr txBox="1"/>
          <p:nvPr/>
        </p:nvSpPr>
        <p:spPr>
          <a:xfrm>
            <a:off x="2631884" y="5036211"/>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26" name="TextBox 25">
            <a:extLst>
              <a:ext uri="{FF2B5EF4-FFF2-40B4-BE49-F238E27FC236}">
                <a16:creationId xmlns:a16="http://schemas.microsoft.com/office/drawing/2014/main" id="{E217FA28-D73B-4968-BDEE-F3850A44EEC4}"/>
              </a:ext>
            </a:extLst>
          </p:cNvPr>
          <p:cNvSpPr txBox="1"/>
          <p:nvPr/>
        </p:nvSpPr>
        <p:spPr>
          <a:xfrm>
            <a:off x="2643472" y="4536896"/>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27" name="TextBox 26">
            <a:extLst>
              <a:ext uri="{FF2B5EF4-FFF2-40B4-BE49-F238E27FC236}">
                <a16:creationId xmlns:a16="http://schemas.microsoft.com/office/drawing/2014/main" id="{E5793E01-9214-4EF0-935D-D7E37116BEFF}"/>
              </a:ext>
            </a:extLst>
          </p:cNvPr>
          <p:cNvSpPr txBox="1"/>
          <p:nvPr/>
        </p:nvSpPr>
        <p:spPr>
          <a:xfrm>
            <a:off x="1810301" y="4533194"/>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8" name="TextBox 27">
            <a:extLst>
              <a:ext uri="{FF2B5EF4-FFF2-40B4-BE49-F238E27FC236}">
                <a16:creationId xmlns:a16="http://schemas.microsoft.com/office/drawing/2014/main" id="{45359C7D-ED75-49AE-BA95-17A32F27CBB9}"/>
              </a:ext>
            </a:extLst>
          </p:cNvPr>
          <p:cNvSpPr txBox="1"/>
          <p:nvPr/>
        </p:nvSpPr>
        <p:spPr>
          <a:xfrm>
            <a:off x="1835307" y="4539818"/>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9" name="TextBox 28">
            <a:extLst>
              <a:ext uri="{FF2B5EF4-FFF2-40B4-BE49-F238E27FC236}">
                <a16:creationId xmlns:a16="http://schemas.microsoft.com/office/drawing/2014/main" id="{541D8B94-5EE0-4E5A-BD23-18896D69A0F9}"/>
              </a:ext>
            </a:extLst>
          </p:cNvPr>
          <p:cNvSpPr txBox="1"/>
          <p:nvPr/>
        </p:nvSpPr>
        <p:spPr>
          <a:xfrm>
            <a:off x="2595579" y="4534920"/>
            <a:ext cx="576064" cy="369332"/>
          </a:xfrm>
          <a:prstGeom prst="rect">
            <a:avLst/>
          </a:prstGeom>
          <a:solidFill>
            <a:schemeClr val="bg1"/>
          </a:solidFill>
        </p:spPr>
        <p:txBody>
          <a:bodyPr wrap="square">
            <a:spAutoFit/>
          </a:bodyPr>
          <a:lstStyle/>
          <a:p>
            <a:r>
              <a:rPr lang="en-US" sz="1800" dirty="0">
                <a:latin typeface="+mj-lt"/>
              </a:rPr>
              <a:t> 64 </a:t>
            </a:r>
            <a:endParaRPr lang="en-US" dirty="0"/>
          </a:p>
        </p:txBody>
      </p:sp>
      <p:sp>
        <p:nvSpPr>
          <p:cNvPr id="30" name="TextBox 29">
            <a:extLst>
              <a:ext uri="{FF2B5EF4-FFF2-40B4-BE49-F238E27FC236}">
                <a16:creationId xmlns:a16="http://schemas.microsoft.com/office/drawing/2014/main" id="{4269D9C4-BF3B-4A06-80C8-D811D52016C6}"/>
              </a:ext>
            </a:extLst>
          </p:cNvPr>
          <p:cNvSpPr txBox="1"/>
          <p:nvPr/>
        </p:nvSpPr>
        <p:spPr>
          <a:xfrm>
            <a:off x="1782917" y="5027004"/>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31" name="TextBox 30">
            <a:extLst>
              <a:ext uri="{FF2B5EF4-FFF2-40B4-BE49-F238E27FC236}">
                <a16:creationId xmlns:a16="http://schemas.microsoft.com/office/drawing/2014/main" id="{140D7ED2-1EB7-4385-BC79-EE458E3E7D64}"/>
              </a:ext>
            </a:extLst>
          </p:cNvPr>
          <p:cNvSpPr txBox="1"/>
          <p:nvPr/>
        </p:nvSpPr>
        <p:spPr>
          <a:xfrm>
            <a:off x="2636224" y="5028016"/>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32" name="TextBox 31">
            <a:extLst>
              <a:ext uri="{FF2B5EF4-FFF2-40B4-BE49-F238E27FC236}">
                <a16:creationId xmlns:a16="http://schemas.microsoft.com/office/drawing/2014/main" id="{49867DC3-4592-41B3-BE49-5E1D105233BA}"/>
              </a:ext>
            </a:extLst>
          </p:cNvPr>
          <p:cNvSpPr txBox="1"/>
          <p:nvPr/>
        </p:nvSpPr>
        <p:spPr>
          <a:xfrm>
            <a:off x="4244308" y="4582869"/>
            <a:ext cx="6552728" cy="461665"/>
          </a:xfrm>
          <a:prstGeom prst="rect">
            <a:avLst/>
          </a:prstGeom>
          <a:solidFill>
            <a:schemeClr val="bg1"/>
          </a:solidFill>
        </p:spPr>
        <p:txBody>
          <a:bodyPr wrap="square">
            <a:spAutoFit/>
          </a:bodyPr>
          <a:lstStyle/>
          <a:p>
            <a:r>
              <a:rPr lang="en-US" sz="1800" dirty="0">
                <a:latin typeface="+mj-lt"/>
              </a:rPr>
              <a:t> </a:t>
            </a:r>
            <a:r>
              <a:rPr lang="en-US" sz="2400" b="1" dirty="0">
                <a:latin typeface="+mj-lt"/>
              </a:rPr>
              <a:t>16 accesses, and now </a:t>
            </a:r>
            <a:r>
              <a:rPr lang="en-US" sz="2400" b="1" dirty="0">
                <a:solidFill>
                  <a:srgbClr val="FF0000"/>
                </a:solidFill>
                <a:latin typeface="+mj-lt"/>
              </a:rPr>
              <a:t>6 hits </a:t>
            </a:r>
            <a:endParaRPr lang="en-US" sz="2400" b="1" dirty="0">
              <a:solidFill>
                <a:srgbClr val="FF0000"/>
              </a:solidFill>
            </a:endParaRPr>
          </a:p>
        </p:txBody>
      </p:sp>
    </p:spTree>
    <p:extLst>
      <p:ext uri="{BB962C8B-B14F-4D97-AF65-F5344CB8AC3E}">
        <p14:creationId xmlns:p14="http://schemas.microsoft.com/office/powerpoint/2010/main" val="15559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6" grpId="0"/>
      <p:bldP spid="17" grpId="0"/>
      <p:bldP spid="18" grpId="0"/>
      <p:bldP spid="19" grpId="0" animBg="1"/>
      <p:bldP spid="12" grpId="0" animBg="1"/>
      <p:bldP spid="20" grpId="0"/>
      <p:bldP spid="21" grpId="0"/>
      <p:bldP spid="22" grpId="0"/>
      <p:bldP spid="23" grpId="0"/>
      <p:bldP spid="24" grpId="0"/>
      <p:bldP spid="25" grpId="0" animBg="1"/>
      <p:bldP spid="26" grpId="0"/>
      <p:bldP spid="27" grpId="0"/>
      <p:bldP spid="28" grpId="0"/>
      <p:bldP spid="29" grpId="0"/>
      <p:bldP spid="30" grpId="0"/>
      <p:bldP spid="31" grpId="0" animBg="1"/>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5C8-E792-9B47-B901-AA8493FA27BD}"/>
              </a:ext>
            </a:extLst>
          </p:cNvPr>
          <p:cNvSpPr>
            <a:spLocks noGrp="1"/>
          </p:cNvSpPr>
          <p:nvPr>
            <p:ph type="title"/>
          </p:nvPr>
        </p:nvSpPr>
        <p:spPr/>
        <p:txBody>
          <a:bodyPr/>
          <a:lstStyle/>
          <a:p>
            <a:r>
              <a:rPr lang="en-US" dirty="0"/>
              <a:t>Exercise: Cache Example</a:t>
            </a:r>
          </a:p>
        </p:txBody>
      </p:sp>
      <p:sp>
        <p:nvSpPr>
          <p:cNvPr id="3" name="Content Placeholder 2">
            <a:extLst>
              <a:ext uri="{FF2B5EF4-FFF2-40B4-BE49-F238E27FC236}">
                <a16:creationId xmlns:a16="http://schemas.microsoft.com/office/drawing/2014/main" id="{C3D05371-E508-CD48-BA09-0455FEC48DB3}"/>
              </a:ext>
            </a:extLst>
          </p:cNvPr>
          <p:cNvSpPr>
            <a:spLocks noGrp="1"/>
          </p:cNvSpPr>
          <p:nvPr>
            <p:ph idx="1"/>
          </p:nvPr>
        </p:nvSpPr>
        <p:spPr/>
        <p:txBody>
          <a:bodyPr/>
          <a:lstStyle/>
          <a:p>
            <a:pPr marL="228600" indent="0">
              <a:buNone/>
            </a:pPr>
            <a:r>
              <a:rPr lang="en-US" dirty="0"/>
              <a:t>Simulate the performance of a cache on the following (hex) address </a:t>
            </a:r>
            <a:r>
              <a:rPr lang="en-US" i="1" dirty="0"/>
              <a:t>loads</a:t>
            </a:r>
            <a:r>
              <a:rPr lang="en-US" dirty="0"/>
              <a:t>.</a:t>
            </a:r>
          </a:p>
          <a:p>
            <a:pPr marL="228600" indent="0">
              <a:buNone/>
            </a:pPr>
            <a:r>
              <a:rPr lang="en-US" sz="2400" dirty="0">
                <a:latin typeface="+mj-lt"/>
              </a:rPr>
              <a:t>  40 48 4c 40 50 58 5c 40 60 48 4c 44 40 60 58 5c </a:t>
            </a:r>
          </a:p>
          <a:p>
            <a:pPr marL="228600" indent="0">
              <a:buNone/>
            </a:pPr>
            <a:r>
              <a:rPr lang="en-US" dirty="0"/>
              <a:t>The cache is 2-way set associative and stores 4 words. It uses a FIFO eviction policy.</a:t>
            </a:r>
          </a:p>
          <a:p>
            <a:pPr marL="228600" indent="0">
              <a:buNone/>
            </a:pPr>
            <a:endParaRPr lang="en-US" dirty="0"/>
          </a:p>
        </p:txBody>
      </p:sp>
      <p:sp>
        <p:nvSpPr>
          <p:cNvPr id="4" name="Slide Number Placeholder 3">
            <a:extLst>
              <a:ext uri="{FF2B5EF4-FFF2-40B4-BE49-F238E27FC236}">
                <a16:creationId xmlns:a16="http://schemas.microsoft.com/office/drawing/2014/main" id="{B4FD29B0-423C-2141-81DE-B837CFEE89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5" name="Rectangle 4">
            <a:extLst>
              <a:ext uri="{FF2B5EF4-FFF2-40B4-BE49-F238E27FC236}">
                <a16:creationId xmlns:a16="http://schemas.microsoft.com/office/drawing/2014/main" id="{BB3D90CB-568D-4250-BAA4-A4F2A237C519}"/>
              </a:ext>
            </a:extLst>
          </p:cNvPr>
          <p:cNvSpPr/>
          <p:nvPr/>
        </p:nvSpPr>
        <p:spPr>
          <a:xfrm>
            <a:off x="1631504"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5A1254-53F8-461B-A093-2EF9A72EF041}"/>
              </a:ext>
            </a:extLst>
          </p:cNvPr>
          <p:cNvSpPr/>
          <p:nvPr/>
        </p:nvSpPr>
        <p:spPr>
          <a:xfrm>
            <a:off x="2639616"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2C0DC93-087B-4FA5-88F5-511235724DBF}"/>
              </a:ext>
            </a:extLst>
          </p:cNvPr>
          <p:cNvSpPr/>
          <p:nvPr/>
        </p:nvSpPr>
        <p:spPr>
          <a:xfrm>
            <a:off x="1631504" y="5143504"/>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C97828-7947-4306-9DE5-41629264E123}"/>
              </a:ext>
            </a:extLst>
          </p:cNvPr>
          <p:cNvSpPr/>
          <p:nvPr/>
        </p:nvSpPr>
        <p:spPr>
          <a:xfrm>
            <a:off x="2639616" y="5143504"/>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00749A-0110-4478-8447-3DD15D85C900}"/>
              </a:ext>
            </a:extLst>
          </p:cNvPr>
          <p:cNvSpPr txBox="1"/>
          <p:nvPr/>
        </p:nvSpPr>
        <p:spPr>
          <a:xfrm>
            <a:off x="1701145" y="4540478"/>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10" name="TextBox 9">
            <a:extLst>
              <a:ext uri="{FF2B5EF4-FFF2-40B4-BE49-F238E27FC236}">
                <a16:creationId xmlns:a16="http://schemas.microsoft.com/office/drawing/2014/main" id="{639A7EC0-6A39-4CB2-A400-772CFCA5768E}"/>
              </a:ext>
            </a:extLst>
          </p:cNvPr>
          <p:cNvSpPr txBox="1"/>
          <p:nvPr/>
        </p:nvSpPr>
        <p:spPr>
          <a:xfrm>
            <a:off x="2781265" y="4523495"/>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11" name="TextBox 10">
            <a:extLst>
              <a:ext uri="{FF2B5EF4-FFF2-40B4-BE49-F238E27FC236}">
                <a16:creationId xmlns:a16="http://schemas.microsoft.com/office/drawing/2014/main" id="{09BD9BDA-AB45-428E-8010-532B71F55F10}"/>
              </a:ext>
            </a:extLst>
          </p:cNvPr>
          <p:cNvSpPr txBox="1"/>
          <p:nvPr/>
        </p:nvSpPr>
        <p:spPr>
          <a:xfrm>
            <a:off x="1773153" y="5174862"/>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12" name="TextBox 11">
            <a:extLst>
              <a:ext uri="{FF2B5EF4-FFF2-40B4-BE49-F238E27FC236}">
                <a16:creationId xmlns:a16="http://schemas.microsoft.com/office/drawing/2014/main" id="{3A9B646E-FA4F-4A0D-AD9A-67E6887F13D7}"/>
              </a:ext>
            </a:extLst>
          </p:cNvPr>
          <p:cNvSpPr txBox="1"/>
          <p:nvPr/>
        </p:nvSpPr>
        <p:spPr>
          <a:xfrm>
            <a:off x="1733599" y="4538987"/>
            <a:ext cx="576064" cy="369332"/>
          </a:xfrm>
          <a:prstGeom prst="rect">
            <a:avLst/>
          </a:prstGeom>
          <a:solidFill>
            <a:schemeClr val="bg1"/>
          </a:solidFill>
        </p:spPr>
        <p:txBody>
          <a:bodyPr wrap="square">
            <a:spAutoFit/>
          </a:bodyPr>
          <a:lstStyle/>
          <a:p>
            <a:r>
              <a:rPr lang="en-US" sz="1800" dirty="0">
                <a:latin typeface="+mj-lt"/>
              </a:rPr>
              <a:t> 50 </a:t>
            </a:r>
            <a:endParaRPr lang="en-US" dirty="0"/>
          </a:p>
        </p:txBody>
      </p:sp>
      <p:sp>
        <p:nvSpPr>
          <p:cNvPr id="13" name="TextBox 12">
            <a:extLst>
              <a:ext uri="{FF2B5EF4-FFF2-40B4-BE49-F238E27FC236}">
                <a16:creationId xmlns:a16="http://schemas.microsoft.com/office/drawing/2014/main" id="{8E4EA1B6-D837-4742-9845-1EC457645997}"/>
              </a:ext>
            </a:extLst>
          </p:cNvPr>
          <p:cNvSpPr txBox="1"/>
          <p:nvPr/>
        </p:nvSpPr>
        <p:spPr>
          <a:xfrm>
            <a:off x="2781265" y="4547666"/>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14" name="TextBox 13">
            <a:extLst>
              <a:ext uri="{FF2B5EF4-FFF2-40B4-BE49-F238E27FC236}">
                <a16:creationId xmlns:a16="http://schemas.microsoft.com/office/drawing/2014/main" id="{AE0B284F-1CF7-42A5-A5EE-8D3250FCB978}"/>
              </a:ext>
            </a:extLst>
          </p:cNvPr>
          <p:cNvSpPr txBox="1"/>
          <p:nvPr/>
        </p:nvSpPr>
        <p:spPr>
          <a:xfrm>
            <a:off x="2764008" y="5174862"/>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15" name="TextBox 14">
            <a:extLst>
              <a:ext uri="{FF2B5EF4-FFF2-40B4-BE49-F238E27FC236}">
                <a16:creationId xmlns:a16="http://schemas.microsoft.com/office/drawing/2014/main" id="{66674E35-B1E2-438D-B67A-9180A2BF7BEB}"/>
              </a:ext>
            </a:extLst>
          </p:cNvPr>
          <p:cNvSpPr txBox="1"/>
          <p:nvPr/>
        </p:nvSpPr>
        <p:spPr>
          <a:xfrm>
            <a:off x="1755303" y="4545838"/>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16" name="TextBox 15">
            <a:extLst>
              <a:ext uri="{FF2B5EF4-FFF2-40B4-BE49-F238E27FC236}">
                <a16:creationId xmlns:a16="http://schemas.microsoft.com/office/drawing/2014/main" id="{34882E00-C3E8-4218-87E4-9A00865635D5}"/>
              </a:ext>
            </a:extLst>
          </p:cNvPr>
          <p:cNvSpPr txBox="1"/>
          <p:nvPr/>
        </p:nvSpPr>
        <p:spPr>
          <a:xfrm>
            <a:off x="2764008" y="4554053"/>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17" name="TextBox 16">
            <a:extLst>
              <a:ext uri="{FF2B5EF4-FFF2-40B4-BE49-F238E27FC236}">
                <a16:creationId xmlns:a16="http://schemas.microsoft.com/office/drawing/2014/main" id="{7A86DA31-D5F5-4FBA-A12C-4A597D8F2781}"/>
              </a:ext>
            </a:extLst>
          </p:cNvPr>
          <p:cNvSpPr txBox="1"/>
          <p:nvPr/>
        </p:nvSpPr>
        <p:spPr>
          <a:xfrm>
            <a:off x="1755303" y="4532136"/>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18" name="TextBox 17">
            <a:extLst>
              <a:ext uri="{FF2B5EF4-FFF2-40B4-BE49-F238E27FC236}">
                <a16:creationId xmlns:a16="http://schemas.microsoft.com/office/drawing/2014/main" id="{82E3C9BA-23DF-4759-AA7F-CBE4EEFD92C9}"/>
              </a:ext>
            </a:extLst>
          </p:cNvPr>
          <p:cNvSpPr txBox="1"/>
          <p:nvPr/>
        </p:nvSpPr>
        <p:spPr>
          <a:xfrm>
            <a:off x="1744553" y="5174862"/>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19" name="TextBox 18">
            <a:extLst>
              <a:ext uri="{FF2B5EF4-FFF2-40B4-BE49-F238E27FC236}">
                <a16:creationId xmlns:a16="http://schemas.microsoft.com/office/drawing/2014/main" id="{EB2AD87C-0D4B-43C9-99D6-98A4340430D1}"/>
              </a:ext>
            </a:extLst>
          </p:cNvPr>
          <p:cNvSpPr txBox="1"/>
          <p:nvPr/>
        </p:nvSpPr>
        <p:spPr>
          <a:xfrm>
            <a:off x="2761805" y="4529882"/>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0" name="TextBox 19">
            <a:extLst>
              <a:ext uri="{FF2B5EF4-FFF2-40B4-BE49-F238E27FC236}">
                <a16:creationId xmlns:a16="http://schemas.microsoft.com/office/drawing/2014/main" id="{1461D0BD-5A8A-4DCA-B83B-475B63CB6ED1}"/>
              </a:ext>
            </a:extLst>
          </p:cNvPr>
          <p:cNvSpPr txBox="1"/>
          <p:nvPr/>
        </p:nvSpPr>
        <p:spPr>
          <a:xfrm>
            <a:off x="1742228" y="4546958"/>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1" name="TextBox 20">
            <a:extLst>
              <a:ext uri="{FF2B5EF4-FFF2-40B4-BE49-F238E27FC236}">
                <a16:creationId xmlns:a16="http://schemas.microsoft.com/office/drawing/2014/main" id="{9AF925C1-B7D8-48D8-A145-B38DAF016044}"/>
              </a:ext>
            </a:extLst>
          </p:cNvPr>
          <p:cNvSpPr txBox="1"/>
          <p:nvPr/>
        </p:nvSpPr>
        <p:spPr>
          <a:xfrm>
            <a:off x="2770434" y="4523885"/>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22" name="TextBox 21">
            <a:extLst>
              <a:ext uri="{FF2B5EF4-FFF2-40B4-BE49-F238E27FC236}">
                <a16:creationId xmlns:a16="http://schemas.microsoft.com/office/drawing/2014/main" id="{91FBF09D-A2B8-4E0E-B047-BF8AE2E72C82}"/>
              </a:ext>
            </a:extLst>
          </p:cNvPr>
          <p:cNvSpPr txBox="1"/>
          <p:nvPr/>
        </p:nvSpPr>
        <p:spPr>
          <a:xfrm>
            <a:off x="4244308" y="4582869"/>
            <a:ext cx="6552728" cy="461665"/>
          </a:xfrm>
          <a:prstGeom prst="rect">
            <a:avLst/>
          </a:prstGeom>
          <a:solidFill>
            <a:schemeClr val="bg1"/>
          </a:solidFill>
        </p:spPr>
        <p:txBody>
          <a:bodyPr wrap="square">
            <a:spAutoFit/>
          </a:bodyPr>
          <a:lstStyle/>
          <a:p>
            <a:r>
              <a:rPr lang="en-US" sz="1800" dirty="0">
                <a:latin typeface="+mj-lt"/>
              </a:rPr>
              <a:t> </a:t>
            </a:r>
            <a:r>
              <a:rPr lang="en-US" sz="2400" b="1" dirty="0">
                <a:latin typeface="+mj-lt"/>
              </a:rPr>
              <a:t>16 accesses, and now </a:t>
            </a:r>
            <a:r>
              <a:rPr lang="en-US" sz="2400" b="1" dirty="0">
                <a:solidFill>
                  <a:srgbClr val="FF0000"/>
                </a:solidFill>
                <a:latin typeface="+mj-lt"/>
              </a:rPr>
              <a:t>3 hits </a:t>
            </a:r>
            <a:endParaRPr lang="en-US" sz="2400" b="1" dirty="0">
              <a:solidFill>
                <a:srgbClr val="FF0000"/>
              </a:solidFill>
            </a:endParaRPr>
          </a:p>
        </p:txBody>
      </p:sp>
    </p:spTree>
    <p:extLst>
      <p:ext uri="{BB962C8B-B14F-4D97-AF65-F5344CB8AC3E}">
        <p14:creationId xmlns:p14="http://schemas.microsoft.com/office/powerpoint/2010/main" val="18950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5C8-E792-9B47-B901-AA8493FA27BD}"/>
              </a:ext>
            </a:extLst>
          </p:cNvPr>
          <p:cNvSpPr>
            <a:spLocks noGrp="1"/>
          </p:cNvSpPr>
          <p:nvPr>
            <p:ph type="title"/>
          </p:nvPr>
        </p:nvSpPr>
        <p:spPr/>
        <p:txBody>
          <a:bodyPr/>
          <a:lstStyle/>
          <a:p>
            <a:r>
              <a:rPr lang="en-US" dirty="0"/>
              <a:t>Exercise: Cache Example</a:t>
            </a:r>
          </a:p>
        </p:txBody>
      </p:sp>
      <p:sp>
        <p:nvSpPr>
          <p:cNvPr id="3" name="Content Placeholder 2">
            <a:extLst>
              <a:ext uri="{FF2B5EF4-FFF2-40B4-BE49-F238E27FC236}">
                <a16:creationId xmlns:a16="http://schemas.microsoft.com/office/drawing/2014/main" id="{C3D05371-E508-CD48-BA09-0455FEC48DB3}"/>
              </a:ext>
            </a:extLst>
          </p:cNvPr>
          <p:cNvSpPr>
            <a:spLocks noGrp="1"/>
          </p:cNvSpPr>
          <p:nvPr>
            <p:ph idx="1"/>
          </p:nvPr>
        </p:nvSpPr>
        <p:spPr/>
        <p:txBody>
          <a:bodyPr/>
          <a:lstStyle/>
          <a:p>
            <a:pPr marL="228600" indent="0">
              <a:buNone/>
            </a:pPr>
            <a:r>
              <a:rPr lang="en-US" dirty="0"/>
              <a:t>Simulate the performance of a cache on the following (hex) address </a:t>
            </a:r>
            <a:r>
              <a:rPr lang="en-US" i="1" dirty="0"/>
              <a:t>loads</a:t>
            </a:r>
            <a:r>
              <a:rPr lang="en-US" dirty="0"/>
              <a:t>.</a:t>
            </a:r>
          </a:p>
          <a:p>
            <a:pPr marL="228600" indent="0">
              <a:buNone/>
            </a:pPr>
            <a:r>
              <a:rPr lang="en-US" sz="2400" dirty="0">
                <a:latin typeface="+mj-lt"/>
              </a:rPr>
              <a:t>  40 48 4c 40 50 58 5c 40 60 48 4c 44 40 60 58 5c </a:t>
            </a:r>
          </a:p>
          <a:p>
            <a:pPr marL="228600" indent="0">
              <a:buNone/>
            </a:pPr>
            <a:r>
              <a:rPr lang="en-US" dirty="0"/>
              <a:t>The cache is 2-way set associative and stores 4 words. It uses an LRU eviction policy.</a:t>
            </a:r>
          </a:p>
          <a:p>
            <a:pPr marL="228600" indent="0">
              <a:buNone/>
            </a:pPr>
            <a:endParaRPr lang="en-US" dirty="0"/>
          </a:p>
        </p:txBody>
      </p:sp>
      <p:sp>
        <p:nvSpPr>
          <p:cNvPr id="4" name="Slide Number Placeholder 3">
            <a:extLst>
              <a:ext uri="{FF2B5EF4-FFF2-40B4-BE49-F238E27FC236}">
                <a16:creationId xmlns:a16="http://schemas.microsoft.com/office/drawing/2014/main" id="{B4FD29B0-423C-2141-81DE-B837CFEE89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5" name="Rectangle 4">
            <a:extLst>
              <a:ext uri="{FF2B5EF4-FFF2-40B4-BE49-F238E27FC236}">
                <a16:creationId xmlns:a16="http://schemas.microsoft.com/office/drawing/2014/main" id="{BA68F8D8-9A11-4246-9667-35AF56BBF015}"/>
              </a:ext>
            </a:extLst>
          </p:cNvPr>
          <p:cNvSpPr/>
          <p:nvPr/>
        </p:nvSpPr>
        <p:spPr>
          <a:xfrm>
            <a:off x="1631504"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BDD7E6-262B-4DA2-82A9-0FD9F586F80F}"/>
              </a:ext>
            </a:extLst>
          </p:cNvPr>
          <p:cNvSpPr/>
          <p:nvPr/>
        </p:nvSpPr>
        <p:spPr>
          <a:xfrm>
            <a:off x="2639616" y="4509120"/>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854406-1F3F-4445-9309-90E8118EFA54}"/>
              </a:ext>
            </a:extLst>
          </p:cNvPr>
          <p:cNvSpPr/>
          <p:nvPr/>
        </p:nvSpPr>
        <p:spPr>
          <a:xfrm>
            <a:off x="1631504" y="5143504"/>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A909CC-26D8-434B-8535-8898AE6F2AAB}"/>
              </a:ext>
            </a:extLst>
          </p:cNvPr>
          <p:cNvSpPr/>
          <p:nvPr/>
        </p:nvSpPr>
        <p:spPr>
          <a:xfrm>
            <a:off x="2639616" y="5143504"/>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CCD219-B957-4032-968D-3EB62119B981}"/>
              </a:ext>
            </a:extLst>
          </p:cNvPr>
          <p:cNvSpPr txBox="1"/>
          <p:nvPr/>
        </p:nvSpPr>
        <p:spPr>
          <a:xfrm>
            <a:off x="1701145" y="4540478"/>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10" name="TextBox 9">
            <a:extLst>
              <a:ext uri="{FF2B5EF4-FFF2-40B4-BE49-F238E27FC236}">
                <a16:creationId xmlns:a16="http://schemas.microsoft.com/office/drawing/2014/main" id="{C35DBD22-361B-4578-A8DA-33312E990E4A}"/>
              </a:ext>
            </a:extLst>
          </p:cNvPr>
          <p:cNvSpPr txBox="1"/>
          <p:nvPr/>
        </p:nvSpPr>
        <p:spPr>
          <a:xfrm>
            <a:off x="2781265" y="4523495"/>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11" name="TextBox 10">
            <a:extLst>
              <a:ext uri="{FF2B5EF4-FFF2-40B4-BE49-F238E27FC236}">
                <a16:creationId xmlns:a16="http://schemas.microsoft.com/office/drawing/2014/main" id="{DDB893B2-F45F-4C00-8569-C569527EA465}"/>
              </a:ext>
            </a:extLst>
          </p:cNvPr>
          <p:cNvSpPr txBox="1"/>
          <p:nvPr/>
        </p:nvSpPr>
        <p:spPr>
          <a:xfrm>
            <a:off x="1773153" y="5174862"/>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12" name="TextBox 11">
            <a:extLst>
              <a:ext uri="{FF2B5EF4-FFF2-40B4-BE49-F238E27FC236}">
                <a16:creationId xmlns:a16="http://schemas.microsoft.com/office/drawing/2014/main" id="{7F33D402-7933-48F5-9FEF-2C24991250A8}"/>
              </a:ext>
            </a:extLst>
          </p:cNvPr>
          <p:cNvSpPr txBox="1"/>
          <p:nvPr/>
        </p:nvSpPr>
        <p:spPr>
          <a:xfrm>
            <a:off x="2778654" y="4523495"/>
            <a:ext cx="576064" cy="369332"/>
          </a:xfrm>
          <a:prstGeom prst="rect">
            <a:avLst/>
          </a:prstGeom>
          <a:solidFill>
            <a:schemeClr val="bg1"/>
          </a:solidFill>
        </p:spPr>
        <p:txBody>
          <a:bodyPr wrap="square">
            <a:spAutoFit/>
          </a:bodyPr>
          <a:lstStyle/>
          <a:p>
            <a:r>
              <a:rPr lang="en-US" sz="1800" dirty="0">
                <a:latin typeface="+mj-lt"/>
              </a:rPr>
              <a:t> 50 </a:t>
            </a:r>
            <a:endParaRPr lang="en-US" dirty="0"/>
          </a:p>
        </p:txBody>
      </p:sp>
      <p:sp>
        <p:nvSpPr>
          <p:cNvPr id="22" name="TextBox 21">
            <a:extLst>
              <a:ext uri="{FF2B5EF4-FFF2-40B4-BE49-F238E27FC236}">
                <a16:creationId xmlns:a16="http://schemas.microsoft.com/office/drawing/2014/main" id="{9156DF38-2EB6-4C2A-8D35-24C4EEF58574}"/>
              </a:ext>
            </a:extLst>
          </p:cNvPr>
          <p:cNvSpPr txBox="1"/>
          <p:nvPr/>
        </p:nvSpPr>
        <p:spPr>
          <a:xfrm>
            <a:off x="2778654" y="4554053"/>
            <a:ext cx="576064" cy="369332"/>
          </a:xfrm>
          <a:prstGeom prst="rect">
            <a:avLst/>
          </a:prstGeom>
          <a:solidFill>
            <a:schemeClr val="bg1"/>
          </a:solidFill>
        </p:spPr>
        <p:txBody>
          <a:bodyPr wrap="square">
            <a:spAutoFit/>
          </a:bodyPr>
          <a:lstStyle/>
          <a:p>
            <a:r>
              <a:rPr lang="en-US" sz="1800" dirty="0">
                <a:latin typeface="+mj-lt"/>
              </a:rPr>
              <a:t> 50 </a:t>
            </a:r>
            <a:endParaRPr lang="en-US" dirty="0"/>
          </a:p>
        </p:txBody>
      </p:sp>
      <p:sp>
        <p:nvSpPr>
          <p:cNvPr id="23" name="TextBox 22">
            <a:extLst>
              <a:ext uri="{FF2B5EF4-FFF2-40B4-BE49-F238E27FC236}">
                <a16:creationId xmlns:a16="http://schemas.microsoft.com/office/drawing/2014/main" id="{F99C1729-3AB8-4F94-9358-5E5C21BE8C7A}"/>
              </a:ext>
            </a:extLst>
          </p:cNvPr>
          <p:cNvSpPr txBox="1"/>
          <p:nvPr/>
        </p:nvSpPr>
        <p:spPr>
          <a:xfrm>
            <a:off x="1748918" y="4528038"/>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24" name="TextBox 23">
            <a:extLst>
              <a:ext uri="{FF2B5EF4-FFF2-40B4-BE49-F238E27FC236}">
                <a16:creationId xmlns:a16="http://schemas.microsoft.com/office/drawing/2014/main" id="{ECE4C6AC-2F27-487A-B9F0-5F0F9BB54B75}"/>
              </a:ext>
            </a:extLst>
          </p:cNvPr>
          <p:cNvSpPr txBox="1"/>
          <p:nvPr/>
        </p:nvSpPr>
        <p:spPr>
          <a:xfrm>
            <a:off x="2748465" y="5195474"/>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26" name="TextBox 25">
            <a:extLst>
              <a:ext uri="{FF2B5EF4-FFF2-40B4-BE49-F238E27FC236}">
                <a16:creationId xmlns:a16="http://schemas.microsoft.com/office/drawing/2014/main" id="{33D32187-B410-4B0B-BDEE-C70CD0AE4456}"/>
              </a:ext>
            </a:extLst>
          </p:cNvPr>
          <p:cNvSpPr txBox="1"/>
          <p:nvPr/>
        </p:nvSpPr>
        <p:spPr>
          <a:xfrm>
            <a:off x="1746307" y="4523495"/>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7" name="TextBox 26">
            <a:extLst>
              <a:ext uri="{FF2B5EF4-FFF2-40B4-BE49-F238E27FC236}">
                <a16:creationId xmlns:a16="http://schemas.microsoft.com/office/drawing/2014/main" id="{6587EBEB-A88A-495B-9EDA-0AB194F3976B}"/>
              </a:ext>
            </a:extLst>
          </p:cNvPr>
          <p:cNvSpPr txBox="1"/>
          <p:nvPr/>
        </p:nvSpPr>
        <p:spPr>
          <a:xfrm>
            <a:off x="2759523" y="4531837"/>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8" name="TextBox 27">
            <a:extLst>
              <a:ext uri="{FF2B5EF4-FFF2-40B4-BE49-F238E27FC236}">
                <a16:creationId xmlns:a16="http://schemas.microsoft.com/office/drawing/2014/main" id="{6CA2F9DE-871F-4670-B088-7C4B607CE355}"/>
              </a:ext>
            </a:extLst>
          </p:cNvPr>
          <p:cNvSpPr txBox="1"/>
          <p:nvPr/>
        </p:nvSpPr>
        <p:spPr>
          <a:xfrm>
            <a:off x="1742778" y="4528038"/>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29" name="TextBox 28">
            <a:extLst>
              <a:ext uri="{FF2B5EF4-FFF2-40B4-BE49-F238E27FC236}">
                <a16:creationId xmlns:a16="http://schemas.microsoft.com/office/drawing/2014/main" id="{FA2B1B3E-8646-46DA-8CD4-A88CC81DAD08}"/>
              </a:ext>
            </a:extLst>
          </p:cNvPr>
          <p:cNvSpPr txBox="1"/>
          <p:nvPr/>
        </p:nvSpPr>
        <p:spPr>
          <a:xfrm>
            <a:off x="2752098" y="5156165"/>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30" name="TextBox 29">
            <a:extLst>
              <a:ext uri="{FF2B5EF4-FFF2-40B4-BE49-F238E27FC236}">
                <a16:creationId xmlns:a16="http://schemas.microsoft.com/office/drawing/2014/main" id="{27366B08-A9A7-458E-B76B-2FF283392F04}"/>
              </a:ext>
            </a:extLst>
          </p:cNvPr>
          <p:cNvSpPr txBox="1"/>
          <p:nvPr/>
        </p:nvSpPr>
        <p:spPr>
          <a:xfrm>
            <a:off x="2760749" y="4536270"/>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31" name="TextBox 30">
            <a:extLst>
              <a:ext uri="{FF2B5EF4-FFF2-40B4-BE49-F238E27FC236}">
                <a16:creationId xmlns:a16="http://schemas.microsoft.com/office/drawing/2014/main" id="{0EB9DD14-CCBA-4470-A9A8-B3D2B55BD6C2}"/>
              </a:ext>
            </a:extLst>
          </p:cNvPr>
          <p:cNvSpPr txBox="1"/>
          <p:nvPr/>
        </p:nvSpPr>
        <p:spPr>
          <a:xfrm>
            <a:off x="1774907" y="4542413"/>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32" name="TextBox 31">
            <a:extLst>
              <a:ext uri="{FF2B5EF4-FFF2-40B4-BE49-F238E27FC236}">
                <a16:creationId xmlns:a16="http://schemas.microsoft.com/office/drawing/2014/main" id="{E05AB74A-0E4A-4901-9028-DA7B9522330A}"/>
              </a:ext>
            </a:extLst>
          </p:cNvPr>
          <p:cNvSpPr txBox="1"/>
          <p:nvPr/>
        </p:nvSpPr>
        <p:spPr>
          <a:xfrm>
            <a:off x="2768476" y="4541669"/>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33" name="TextBox 32">
            <a:extLst>
              <a:ext uri="{FF2B5EF4-FFF2-40B4-BE49-F238E27FC236}">
                <a16:creationId xmlns:a16="http://schemas.microsoft.com/office/drawing/2014/main" id="{BB703DDA-7FF3-4662-901D-2AF16B05A7E3}"/>
              </a:ext>
            </a:extLst>
          </p:cNvPr>
          <p:cNvSpPr txBox="1"/>
          <p:nvPr/>
        </p:nvSpPr>
        <p:spPr>
          <a:xfrm>
            <a:off x="1773153" y="5166945"/>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34" name="TextBox 33">
            <a:extLst>
              <a:ext uri="{FF2B5EF4-FFF2-40B4-BE49-F238E27FC236}">
                <a16:creationId xmlns:a16="http://schemas.microsoft.com/office/drawing/2014/main" id="{D2BA9BE4-A006-4237-B931-10DE6F3EF150}"/>
              </a:ext>
            </a:extLst>
          </p:cNvPr>
          <p:cNvSpPr txBox="1"/>
          <p:nvPr/>
        </p:nvSpPr>
        <p:spPr>
          <a:xfrm>
            <a:off x="4416033" y="4738719"/>
            <a:ext cx="6552728" cy="461665"/>
          </a:xfrm>
          <a:prstGeom prst="rect">
            <a:avLst/>
          </a:prstGeom>
          <a:solidFill>
            <a:schemeClr val="bg1"/>
          </a:solidFill>
        </p:spPr>
        <p:txBody>
          <a:bodyPr wrap="square">
            <a:spAutoFit/>
          </a:bodyPr>
          <a:lstStyle/>
          <a:p>
            <a:r>
              <a:rPr lang="en-US" sz="1800" dirty="0">
                <a:latin typeface="+mj-lt"/>
              </a:rPr>
              <a:t> </a:t>
            </a:r>
            <a:r>
              <a:rPr lang="en-US" sz="2400" b="1" dirty="0">
                <a:latin typeface="+mj-lt"/>
              </a:rPr>
              <a:t>16 accesses, and now </a:t>
            </a:r>
            <a:r>
              <a:rPr lang="en-US" sz="2400" b="1" dirty="0">
                <a:solidFill>
                  <a:srgbClr val="FF0000"/>
                </a:solidFill>
                <a:latin typeface="+mj-lt"/>
              </a:rPr>
              <a:t>2 hits </a:t>
            </a:r>
            <a:endParaRPr lang="en-US" sz="2400" b="1" dirty="0">
              <a:solidFill>
                <a:srgbClr val="FF0000"/>
              </a:solidFill>
            </a:endParaRPr>
          </a:p>
        </p:txBody>
      </p:sp>
    </p:spTree>
    <p:extLst>
      <p:ext uri="{BB962C8B-B14F-4D97-AF65-F5344CB8AC3E}">
        <p14:creationId xmlns:p14="http://schemas.microsoft.com/office/powerpoint/2010/main" val="26376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22" grpId="0"/>
      <p:bldP spid="23" grpId="0"/>
      <p:bldP spid="24" grpId="0"/>
      <p:bldP spid="26" grpId="0"/>
      <p:bldP spid="27" grpId="0"/>
      <p:bldP spid="28" grpId="0"/>
      <p:bldP spid="29" grpId="0"/>
      <p:bldP spid="30" grpId="0"/>
      <p:bldP spid="31" grpId="0"/>
      <p:bldP spid="32" grpId="0"/>
      <p:bldP spid="33" grpId="0"/>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5C8-E792-9B47-B901-AA8493FA27BD}"/>
              </a:ext>
            </a:extLst>
          </p:cNvPr>
          <p:cNvSpPr>
            <a:spLocks noGrp="1"/>
          </p:cNvSpPr>
          <p:nvPr>
            <p:ph type="title"/>
          </p:nvPr>
        </p:nvSpPr>
        <p:spPr/>
        <p:txBody>
          <a:bodyPr/>
          <a:lstStyle/>
          <a:p>
            <a:r>
              <a:rPr lang="en-US" dirty="0"/>
              <a:t>Exercise: Cache Example</a:t>
            </a:r>
          </a:p>
        </p:txBody>
      </p:sp>
      <p:sp>
        <p:nvSpPr>
          <p:cNvPr id="3" name="Content Placeholder 2">
            <a:extLst>
              <a:ext uri="{FF2B5EF4-FFF2-40B4-BE49-F238E27FC236}">
                <a16:creationId xmlns:a16="http://schemas.microsoft.com/office/drawing/2014/main" id="{C3D05371-E508-CD48-BA09-0455FEC48DB3}"/>
              </a:ext>
            </a:extLst>
          </p:cNvPr>
          <p:cNvSpPr>
            <a:spLocks noGrp="1"/>
          </p:cNvSpPr>
          <p:nvPr>
            <p:ph idx="1"/>
          </p:nvPr>
        </p:nvSpPr>
        <p:spPr/>
        <p:txBody>
          <a:bodyPr/>
          <a:lstStyle/>
          <a:p>
            <a:pPr marL="228600" indent="0">
              <a:buNone/>
            </a:pPr>
            <a:r>
              <a:rPr lang="en-US" dirty="0"/>
              <a:t>Simulate the performance of a cache on the following (hex) address </a:t>
            </a:r>
            <a:r>
              <a:rPr lang="en-US" i="1" dirty="0"/>
              <a:t>loads</a:t>
            </a:r>
            <a:r>
              <a:rPr lang="en-US" dirty="0"/>
              <a:t>.</a:t>
            </a:r>
          </a:p>
          <a:p>
            <a:pPr marL="228600" indent="0">
              <a:buNone/>
            </a:pPr>
            <a:r>
              <a:rPr lang="en-US" sz="2400" dirty="0">
                <a:latin typeface="+mj-lt"/>
              </a:rPr>
              <a:t>  40 48 4c 40 50 58 5c 40 60 48 4c 44 40 60 58 5c </a:t>
            </a:r>
          </a:p>
          <a:p>
            <a:pPr marL="228600" indent="0">
              <a:buNone/>
            </a:pPr>
            <a:r>
              <a:rPr lang="en-US" dirty="0"/>
              <a:t>The cache is fully associative and stores 4 words. It uses a LRU eviction policy.</a:t>
            </a:r>
          </a:p>
          <a:p>
            <a:pPr marL="228600" indent="0">
              <a:buNone/>
            </a:pPr>
            <a:endParaRPr lang="en-US" dirty="0"/>
          </a:p>
        </p:txBody>
      </p:sp>
      <p:sp>
        <p:nvSpPr>
          <p:cNvPr id="4" name="Slide Number Placeholder 3">
            <a:extLst>
              <a:ext uri="{FF2B5EF4-FFF2-40B4-BE49-F238E27FC236}">
                <a16:creationId xmlns:a16="http://schemas.microsoft.com/office/drawing/2014/main" id="{B4FD29B0-423C-2141-81DE-B837CFEE89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
        <p:nvSpPr>
          <p:cNvPr id="5" name="Rectangle 4">
            <a:extLst>
              <a:ext uri="{FF2B5EF4-FFF2-40B4-BE49-F238E27FC236}">
                <a16:creationId xmlns:a16="http://schemas.microsoft.com/office/drawing/2014/main" id="{90745F04-E1D0-4DCA-A861-7962A0A604F0}"/>
              </a:ext>
            </a:extLst>
          </p:cNvPr>
          <p:cNvSpPr/>
          <p:nvPr/>
        </p:nvSpPr>
        <p:spPr>
          <a:xfrm>
            <a:off x="1703512" y="4221088"/>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8D137C-BA46-4BCE-922B-59BD769A617F}"/>
              </a:ext>
            </a:extLst>
          </p:cNvPr>
          <p:cNvSpPr/>
          <p:nvPr/>
        </p:nvSpPr>
        <p:spPr>
          <a:xfrm>
            <a:off x="2783632" y="4221088"/>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A3EEC7-D529-4CD7-BFB7-1FF4A3F32C0C}"/>
              </a:ext>
            </a:extLst>
          </p:cNvPr>
          <p:cNvSpPr/>
          <p:nvPr/>
        </p:nvSpPr>
        <p:spPr>
          <a:xfrm>
            <a:off x="3865569" y="4221088"/>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49B0C3-A4CD-4226-9A34-40929C8C3843}"/>
              </a:ext>
            </a:extLst>
          </p:cNvPr>
          <p:cNvSpPr/>
          <p:nvPr/>
        </p:nvSpPr>
        <p:spPr>
          <a:xfrm>
            <a:off x="4947506" y="4221088"/>
            <a:ext cx="85936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06BADF-17D0-4D8F-9BB8-799D30D6E2F8}"/>
              </a:ext>
            </a:extLst>
          </p:cNvPr>
          <p:cNvSpPr txBox="1"/>
          <p:nvPr/>
        </p:nvSpPr>
        <p:spPr>
          <a:xfrm>
            <a:off x="1808249" y="4252446"/>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10" name="TextBox 9">
            <a:extLst>
              <a:ext uri="{FF2B5EF4-FFF2-40B4-BE49-F238E27FC236}">
                <a16:creationId xmlns:a16="http://schemas.microsoft.com/office/drawing/2014/main" id="{B28E3A01-44D1-4A95-8144-C4D470173EFC}"/>
              </a:ext>
            </a:extLst>
          </p:cNvPr>
          <p:cNvSpPr txBox="1"/>
          <p:nvPr/>
        </p:nvSpPr>
        <p:spPr>
          <a:xfrm>
            <a:off x="2879201" y="4252446"/>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11" name="TextBox 10">
            <a:extLst>
              <a:ext uri="{FF2B5EF4-FFF2-40B4-BE49-F238E27FC236}">
                <a16:creationId xmlns:a16="http://schemas.microsoft.com/office/drawing/2014/main" id="{001AB191-80D1-47DC-9916-40360052FFF3}"/>
              </a:ext>
            </a:extLst>
          </p:cNvPr>
          <p:cNvSpPr txBox="1"/>
          <p:nvPr/>
        </p:nvSpPr>
        <p:spPr>
          <a:xfrm>
            <a:off x="3972123" y="4249309"/>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12" name="TextBox 11">
            <a:extLst>
              <a:ext uri="{FF2B5EF4-FFF2-40B4-BE49-F238E27FC236}">
                <a16:creationId xmlns:a16="http://schemas.microsoft.com/office/drawing/2014/main" id="{D27A9413-E863-4F0E-A949-988126B91FF3}"/>
              </a:ext>
            </a:extLst>
          </p:cNvPr>
          <p:cNvSpPr txBox="1"/>
          <p:nvPr/>
        </p:nvSpPr>
        <p:spPr>
          <a:xfrm>
            <a:off x="5033817" y="4249309"/>
            <a:ext cx="576064" cy="369332"/>
          </a:xfrm>
          <a:prstGeom prst="rect">
            <a:avLst/>
          </a:prstGeom>
          <a:solidFill>
            <a:schemeClr val="bg1"/>
          </a:solidFill>
        </p:spPr>
        <p:txBody>
          <a:bodyPr wrap="square">
            <a:spAutoFit/>
          </a:bodyPr>
          <a:lstStyle/>
          <a:p>
            <a:r>
              <a:rPr lang="en-US" sz="1800" dirty="0">
                <a:latin typeface="+mj-lt"/>
              </a:rPr>
              <a:t> 50 </a:t>
            </a:r>
            <a:endParaRPr lang="en-US" dirty="0"/>
          </a:p>
        </p:txBody>
      </p:sp>
      <p:sp>
        <p:nvSpPr>
          <p:cNvPr id="14" name="TextBox 13">
            <a:extLst>
              <a:ext uri="{FF2B5EF4-FFF2-40B4-BE49-F238E27FC236}">
                <a16:creationId xmlns:a16="http://schemas.microsoft.com/office/drawing/2014/main" id="{E28D365D-F75E-4B1C-B10F-30980D0A8267}"/>
              </a:ext>
            </a:extLst>
          </p:cNvPr>
          <p:cNvSpPr txBox="1"/>
          <p:nvPr/>
        </p:nvSpPr>
        <p:spPr>
          <a:xfrm>
            <a:off x="2890186" y="4249309"/>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15" name="TextBox 14">
            <a:extLst>
              <a:ext uri="{FF2B5EF4-FFF2-40B4-BE49-F238E27FC236}">
                <a16:creationId xmlns:a16="http://schemas.microsoft.com/office/drawing/2014/main" id="{A5596F0A-4ED8-407F-A10B-82BDE367E37D}"/>
              </a:ext>
            </a:extLst>
          </p:cNvPr>
          <p:cNvSpPr txBox="1"/>
          <p:nvPr/>
        </p:nvSpPr>
        <p:spPr>
          <a:xfrm>
            <a:off x="4007218" y="4249309"/>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
        <p:nvSpPr>
          <p:cNvPr id="16" name="TextBox 15">
            <a:extLst>
              <a:ext uri="{FF2B5EF4-FFF2-40B4-BE49-F238E27FC236}">
                <a16:creationId xmlns:a16="http://schemas.microsoft.com/office/drawing/2014/main" id="{E5042798-006D-4C8E-8F7B-65CAC5E07E41}"/>
              </a:ext>
            </a:extLst>
          </p:cNvPr>
          <p:cNvSpPr txBox="1"/>
          <p:nvPr/>
        </p:nvSpPr>
        <p:spPr>
          <a:xfrm>
            <a:off x="5041266" y="4229073"/>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0" name="TextBox 19">
            <a:extLst>
              <a:ext uri="{FF2B5EF4-FFF2-40B4-BE49-F238E27FC236}">
                <a16:creationId xmlns:a16="http://schemas.microsoft.com/office/drawing/2014/main" id="{32A93C0E-01CF-46B4-A659-A1C24FBB0AB2}"/>
              </a:ext>
            </a:extLst>
          </p:cNvPr>
          <p:cNvSpPr txBox="1"/>
          <p:nvPr/>
        </p:nvSpPr>
        <p:spPr>
          <a:xfrm>
            <a:off x="2875426" y="4255059"/>
            <a:ext cx="576064" cy="369332"/>
          </a:xfrm>
          <a:prstGeom prst="rect">
            <a:avLst/>
          </a:prstGeom>
          <a:solidFill>
            <a:schemeClr val="bg1"/>
          </a:solidFill>
        </p:spPr>
        <p:txBody>
          <a:bodyPr wrap="square">
            <a:spAutoFit/>
          </a:bodyPr>
          <a:lstStyle/>
          <a:p>
            <a:r>
              <a:rPr lang="en-US" sz="1800" dirty="0">
                <a:latin typeface="+mj-lt"/>
              </a:rPr>
              <a:t> 48 </a:t>
            </a:r>
            <a:endParaRPr lang="en-US" dirty="0"/>
          </a:p>
        </p:txBody>
      </p:sp>
      <p:sp>
        <p:nvSpPr>
          <p:cNvPr id="22" name="TextBox 21">
            <a:extLst>
              <a:ext uri="{FF2B5EF4-FFF2-40B4-BE49-F238E27FC236}">
                <a16:creationId xmlns:a16="http://schemas.microsoft.com/office/drawing/2014/main" id="{91182BF8-E902-4BC3-A8AC-259518FD49FB}"/>
              </a:ext>
            </a:extLst>
          </p:cNvPr>
          <p:cNvSpPr txBox="1"/>
          <p:nvPr/>
        </p:nvSpPr>
        <p:spPr>
          <a:xfrm>
            <a:off x="4007218" y="4225848"/>
            <a:ext cx="576064" cy="369332"/>
          </a:xfrm>
          <a:prstGeom prst="rect">
            <a:avLst/>
          </a:prstGeom>
          <a:solidFill>
            <a:schemeClr val="bg1"/>
          </a:solidFill>
        </p:spPr>
        <p:txBody>
          <a:bodyPr wrap="square">
            <a:spAutoFit/>
          </a:bodyPr>
          <a:lstStyle/>
          <a:p>
            <a:r>
              <a:rPr lang="en-US" sz="1800" dirty="0">
                <a:latin typeface="+mj-lt"/>
              </a:rPr>
              <a:t> 4c </a:t>
            </a:r>
            <a:endParaRPr lang="en-US" dirty="0"/>
          </a:p>
        </p:txBody>
      </p:sp>
      <p:sp>
        <p:nvSpPr>
          <p:cNvPr id="23" name="TextBox 22">
            <a:extLst>
              <a:ext uri="{FF2B5EF4-FFF2-40B4-BE49-F238E27FC236}">
                <a16:creationId xmlns:a16="http://schemas.microsoft.com/office/drawing/2014/main" id="{CD862E48-B266-434C-8DE7-353A38104CC6}"/>
              </a:ext>
            </a:extLst>
          </p:cNvPr>
          <p:cNvSpPr txBox="1"/>
          <p:nvPr/>
        </p:nvSpPr>
        <p:spPr>
          <a:xfrm>
            <a:off x="1843344" y="4236583"/>
            <a:ext cx="576064" cy="369332"/>
          </a:xfrm>
          <a:prstGeom prst="rect">
            <a:avLst/>
          </a:prstGeom>
          <a:solidFill>
            <a:schemeClr val="bg1"/>
          </a:solidFill>
        </p:spPr>
        <p:txBody>
          <a:bodyPr wrap="square">
            <a:spAutoFit/>
          </a:bodyPr>
          <a:lstStyle/>
          <a:p>
            <a:r>
              <a:rPr lang="en-US" sz="1800" dirty="0">
                <a:latin typeface="+mj-lt"/>
              </a:rPr>
              <a:t> 44 </a:t>
            </a:r>
            <a:endParaRPr lang="en-US" dirty="0"/>
          </a:p>
        </p:txBody>
      </p:sp>
      <p:sp>
        <p:nvSpPr>
          <p:cNvPr id="24" name="TextBox 23">
            <a:extLst>
              <a:ext uri="{FF2B5EF4-FFF2-40B4-BE49-F238E27FC236}">
                <a16:creationId xmlns:a16="http://schemas.microsoft.com/office/drawing/2014/main" id="{2BFB1684-2ECA-4D99-AB54-705AF37436F4}"/>
              </a:ext>
            </a:extLst>
          </p:cNvPr>
          <p:cNvSpPr txBox="1"/>
          <p:nvPr/>
        </p:nvSpPr>
        <p:spPr>
          <a:xfrm>
            <a:off x="5059904" y="4236583"/>
            <a:ext cx="576064" cy="369332"/>
          </a:xfrm>
          <a:prstGeom prst="rect">
            <a:avLst/>
          </a:prstGeom>
          <a:solidFill>
            <a:schemeClr val="bg1"/>
          </a:solidFill>
        </p:spPr>
        <p:txBody>
          <a:bodyPr wrap="square">
            <a:spAutoFit/>
          </a:bodyPr>
          <a:lstStyle/>
          <a:p>
            <a:r>
              <a:rPr lang="en-US" sz="1800" dirty="0">
                <a:latin typeface="+mj-lt"/>
              </a:rPr>
              <a:t> 40 </a:t>
            </a:r>
            <a:endParaRPr lang="en-US" dirty="0"/>
          </a:p>
        </p:txBody>
      </p:sp>
      <p:sp>
        <p:nvSpPr>
          <p:cNvPr id="25" name="TextBox 24">
            <a:extLst>
              <a:ext uri="{FF2B5EF4-FFF2-40B4-BE49-F238E27FC236}">
                <a16:creationId xmlns:a16="http://schemas.microsoft.com/office/drawing/2014/main" id="{F77BE04A-9ACB-4AC8-9996-8958F24247D1}"/>
              </a:ext>
            </a:extLst>
          </p:cNvPr>
          <p:cNvSpPr txBox="1"/>
          <p:nvPr/>
        </p:nvSpPr>
        <p:spPr>
          <a:xfrm>
            <a:off x="2890186" y="4249309"/>
            <a:ext cx="576064" cy="369332"/>
          </a:xfrm>
          <a:prstGeom prst="rect">
            <a:avLst/>
          </a:prstGeom>
          <a:solidFill>
            <a:schemeClr val="bg1"/>
          </a:solidFill>
        </p:spPr>
        <p:txBody>
          <a:bodyPr wrap="square">
            <a:spAutoFit/>
          </a:bodyPr>
          <a:lstStyle/>
          <a:p>
            <a:r>
              <a:rPr lang="en-US" sz="1800" dirty="0">
                <a:latin typeface="+mj-lt"/>
              </a:rPr>
              <a:t> 60 </a:t>
            </a:r>
            <a:endParaRPr lang="en-US" dirty="0"/>
          </a:p>
        </p:txBody>
      </p:sp>
      <p:sp>
        <p:nvSpPr>
          <p:cNvPr id="26" name="TextBox 25">
            <a:extLst>
              <a:ext uri="{FF2B5EF4-FFF2-40B4-BE49-F238E27FC236}">
                <a16:creationId xmlns:a16="http://schemas.microsoft.com/office/drawing/2014/main" id="{131F1DCE-6913-4A79-90F6-5307F51113A0}"/>
              </a:ext>
            </a:extLst>
          </p:cNvPr>
          <p:cNvSpPr txBox="1"/>
          <p:nvPr/>
        </p:nvSpPr>
        <p:spPr>
          <a:xfrm>
            <a:off x="4004704" y="4243096"/>
            <a:ext cx="576064" cy="369332"/>
          </a:xfrm>
          <a:prstGeom prst="rect">
            <a:avLst/>
          </a:prstGeom>
          <a:solidFill>
            <a:schemeClr val="bg1"/>
          </a:solidFill>
        </p:spPr>
        <p:txBody>
          <a:bodyPr wrap="square">
            <a:spAutoFit/>
          </a:bodyPr>
          <a:lstStyle/>
          <a:p>
            <a:r>
              <a:rPr lang="en-US" sz="1800" dirty="0">
                <a:latin typeface="+mj-lt"/>
              </a:rPr>
              <a:t> 58 </a:t>
            </a:r>
            <a:endParaRPr lang="en-US" dirty="0"/>
          </a:p>
        </p:txBody>
      </p:sp>
      <p:sp>
        <p:nvSpPr>
          <p:cNvPr id="27" name="TextBox 26">
            <a:extLst>
              <a:ext uri="{FF2B5EF4-FFF2-40B4-BE49-F238E27FC236}">
                <a16:creationId xmlns:a16="http://schemas.microsoft.com/office/drawing/2014/main" id="{582B6E46-C837-4817-B1F8-CC59CA4A66CA}"/>
              </a:ext>
            </a:extLst>
          </p:cNvPr>
          <p:cNvSpPr txBox="1"/>
          <p:nvPr/>
        </p:nvSpPr>
        <p:spPr>
          <a:xfrm>
            <a:off x="1848712" y="4231510"/>
            <a:ext cx="576064" cy="369332"/>
          </a:xfrm>
          <a:prstGeom prst="rect">
            <a:avLst/>
          </a:prstGeom>
          <a:solidFill>
            <a:schemeClr val="bg1"/>
          </a:solidFill>
        </p:spPr>
        <p:txBody>
          <a:bodyPr wrap="square">
            <a:spAutoFit/>
          </a:bodyPr>
          <a:lstStyle/>
          <a:p>
            <a:r>
              <a:rPr lang="en-US" sz="1800" dirty="0">
                <a:latin typeface="+mj-lt"/>
              </a:rPr>
              <a:t> 5c </a:t>
            </a:r>
            <a:endParaRPr lang="en-US" dirty="0"/>
          </a:p>
        </p:txBody>
      </p:sp>
    </p:spTree>
    <p:extLst>
      <p:ext uri="{BB962C8B-B14F-4D97-AF65-F5344CB8AC3E}">
        <p14:creationId xmlns:p14="http://schemas.microsoft.com/office/powerpoint/2010/main" val="147589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4" grpId="0"/>
      <p:bldP spid="15" grpId="0"/>
      <p:bldP spid="16" grpId="0"/>
      <p:bldP spid="20" grpId="0"/>
      <p:bldP spid="22" grpId="0"/>
      <p:bldP spid="23" grpId="0"/>
      <p:bldP spid="24" grpId="0"/>
      <p:bldP spid="25" grpId="0"/>
      <p:bldP spid="26" grpId="0"/>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258D-F036-FA4A-97E9-A37B8805CEFC}"/>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5C34C190-0113-2540-B12C-7183EBE569F8}"/>
              </a:ext>
            </a:extLst>
          </p:cNvPr>
          <p:cNvSpPr>
            <a:spLocks noGrp="1"/>
          </p:cNvSpPr>
          <p:nvPr>
            <p:ph idx="1"/>
          </p:nvPr>
        </p:nvSpPr>
        <p:spPr/>
        <p:txBody>
          <a:bodyPr/>
          <a:lstStyle/>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r>
              <a:rPr lang="en-CA" dirty="0"/>
              <a:t>What is the effect of increasing:</a:t>
            </a:r>
          </a:p>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br>
              <a:rPr lang="en-CA" dirty="0"/>
            </a:br>
            <a:r>
              <a:rPr lang="en-CA" dirty="0"/>
              <a:t>(a) block size </a:t>
            </a:r>
            <a:br>
              <a:rPr lang="en-CA" dirty="0"/>
            </a:br>
            <a:r>
              <a:rPr lang="en-CA" dirty="0"/>
              <a:t>(b) associativity </a:t>
            </a:r>
            <a:br>
              <a:rPr lang="en-CA" dirty="0"/>
            </a:br>
            <a:r>
              <a:rPr lang="en-CA" dirty="0"/>
              <a:t>(c) cache size</a:t>
            </a:r>
            <a:br>
              <a:rPr lang="en-CA" dirty="0"/>
            </a:br>
            <a:endParaRPr lang="en-CA" dirty="0"/>
          </a:p>
          <a:p>
            <a:pPr marL="0" indent="0">
              <a:spcBef>
                <a:spcPts val="0"/>
              </a:spcBef>
              <a:buSzTx/>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Lst>
            </a:pPr>
            <a:r>
              <a:rPr lang="en-CA" dirty="0">
                <a:solidFill>
                  <a:srgbClr val="FFFF00"/>
                </a:solidFill>
              </a:rPr>
              <a:t>(Read Textbook Chapter 8.3 for more discussion!)</a:t>
            </a:r>
          </a:p>
        </p:txBody>
      </p:sp>
      <p:sp>
        <p:nvSpPr>
          <p:cNvPr id="4" name="Slide Number Placeholder 3">
            <a:extLst>
              <a:ext uri="{FF2B5EF4-FFF2-40B4-BE49-F238E27FC236}">
                <a16:creationId xmlns:a16="http://schemas.microsoft.com/office/drawing/2014/main" id="{E7342758-4ED7-EE44-84C8-2A035F6406C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1995015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6C3A91-84FD-2948-BCB5-F5B7EABBD7C6}"/>
              </a:ext>
            </a:extLst>
          </p:cNvPr>
          <p:cNvSpPr>
            <a:spLocks noGrp="1"/>
          </p:cNvSpPr>
          <p:nvPr>
            <p:ph type="title"/>
          </p:nvPr>
        </p:nvSpPr>
        <p:spPr/>
        <p:txBody>
          <a:bodyPr/>
          <a:lstStyle/>
          <a:p>
            <a:r>
              <a:rPr lang="en-US" dirty="0"/>
              <a:t>Cache Consistency</a:t>
            </a:r>
          </a:p>
        </p:txBody>
      </p:sp>
      <p:sp>
        <p:nvSpPr>
          <p:cNvPr id="4" name="Content Placeholder 3">
            <a:extLst>
              <a:ext uri="{FF2B5EF4-FFF2-40B4-BE49-F238E27FC236}">
                <a16:creationId xmlns:a16="http://schemas.microsoft.com/office/drawing/2014/main" id="{87E90B4D-AAC0-254A-B0AB-307E6067AF73}"/>
              </a:ext>
            </a:extLst>
          </p:cNvPr>
          <p:cNvSpPr>
            <a:spLocks noGrp="1"/>
          </p:cNvSpPr>
          <p:nvPr>
            <p:ph idx="1"/>
          </p:nvPr>
        </p:nvSpPr>
        <p:spPr/>
        <p:txBody>
          <a:bodyPr/>
          <a:lstStyle/>
          <a:p>
            <a:r>
              <a:rPr lang="en-CA" dirty="0"/>
              <a:t>Consistency is a huge problem -- and we won’t discuss it.</a:t>
            </a:r>
          </a:p>
          <a:p>
            <a:r>
              <a:rPr lang="en-CA" dirty="0"/>
              <a:t>Imagine a multi-processor system: each processor has its own L1.</a:t>
            </a:r>
          </a:p>
          <a:p>
            <a:pPr lvl="1"/>
            <a:r>
              <a:rPr lang="en-CA" dirty="0"/>
              <a:t>What happens when one of the processors issues a store? Is it written back to memory? To the other processor’s L1?</a:t>
            </a:r>
          </a:p>
          <a:p>
            <a:pPr lvl="1"/>
            <a:r>
              <a:rPr lang="en-CA" dirty="0"/>
              <a:t>How quickly does that write-back happen? What will occur if the second processor accesses that memory address before the write-back?</a:t>
            </a:r>
          </a:p>
          <a:p>
            <a:pPr marL="68580" indent="0">
              <a:buNone/>
            </a:pPr>
            <a:endParaRPr lang="en-US" dirty="0"/>
          </a:p>
        </p:txBody>
      </p:sp>
      <p:sp>
        <p:nvSpPr>
          <p:cNvPr id="2" name="Slide Number Placeholder 1">
            <a:extLst>
              <a:ext uri="{FF2B5EF4-FFF2-40B4-BE49-F238E27FC236}">
                <a16:creationId xmlns:a16="http://schemas.microsoft.com/office/drawing/2014/main" id="{D0B4EBFB-8E1E-3C4C-92FF-B8CBBDCB74E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3976834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9"/>
          <p:cNvGrpSpPr/>
          <p:nvPr/>
        </p:nvGrpSpPr>
        <p:grpSpPr>
          <a:xfrm>
            <a:off x="2783632" y="1988840"/>
            <a:ext cx="6624734" cy="3744416"/>
            <a:chOff x="1869038" y="1186760"/>
            <a:chExt cx="6073049" cy="3448508"/>
          </a:xfrm>
        </p:grpSpPr>
        <p:grpSp>
          <p:nvGrpSpPr>
            <p:cNvPr id="3" name="Group 3"/>
            <p:cNvGrpSpPr/>
            <p:nvPr/>
          </p:nvGrpSpPr>
          <p:grpSpPr>
            <a:xfrm>
              <a:off x="4703928" y="2917435"/>
              <a:ext cx="2325870" cy="1124245"/>
              <a:chOff x="4703928" y="3096843"/>
              <a:chExt cx="2325870" cy="1124245"/>
            </a:xfrm>
          </p:grpSpPr>
          <p:grpSp>
            <p:nvGrpSpPr>
              <p:cNvPr id="4" name="Group 25"/>
              <p:cNvGrpSpPr/>
              <p:nvPr/>
            </p:nvGrpSpPr>
            <p:grpSpPr>
              <a:xfrm>
                <a:off x="4703928" y="3096843"/>
                <a:ext cx="780914" cy="1057472"/>
                <a:chOff x="4497430" y="3125421"/>
                <a:chExt cx="780914" cy="1057472"/>
              </a:xfrm>
            </p:grpSpPr>
            <p:sp>
              <p:nvSpPr>
                <p:cNvPr id="39" name="Rectangle 6"/>
                <p:cNvSpPr/>
                <p:nvPr/>
              </p:nvSpPr>
              <p:spPr>
                <a:xfrm>
                  <a:off x="4499992" y="3212976"/>
                  <a:ext cx="720080" cy="936104"/>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40" name="TextBox 7"/>
                <p:cNvSpPr txBox="1"/>
                <p:nvPr/>
              </p:nvSpPr>
              <p:spPr>
                <a:xfrm>
                  <a:off x="4548185" y="3232028"/>
                  <a:ext cx="40193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1" name="TextBox 8"/>
                <p:cNvSpPr txBox="1"/>
                <p:nvPr/>
              </p:nvSpPr>
              <p:spPr>
                <a:xfrm>
                  <a:off x="4548185" y="3441590"/>
                  <a:ext cx="459968"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2" name="TextBox 9"/>
                <p:cNvSpPr txBox="1"/>
                <p:nvPr/>
              </p:nvSpPr>
              <p:spPr>
                <a:xfrm>
                  <a:off x="4534258" y="3723265"/>
                  <a:ext cx="34390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Write </a:t>
                  </a:r>
                  <a:r>
                    <a:rPr kumimoji="0" lang="en-US" sz="900" b="0" i="0" u="none" strike="noStrike" kern="1200" cap="none" spc="0" normalizeH="0" baseline="0" noProof="0" dirty="0" err="1">
                      <a:ln>
                        <a:noFill/>
                      </a:ln>
                      <a:solidFill>
                        <a:prstClr val="white"/>
                      </a:solidFill>
                      <a:effectLst/>
                      <a:uLnTx/>
                      <a:uFillTx/>
                      <a:latin typeface="Corbel"/>
                      <a:ea typeface="+mn-ea"/>
                      <a:cs typeface="Courier New" pitchFamily="49" charset="0"/>
                    </a:rPr>
                    <a:t>reg</a:t>
                  </a: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 </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3" name="TextBox 10"/>
                <p:cNvSpPr txBox="1"/>
                <p:nvPr/>
              </p:nvSpPr>
              <p:spPr>
                <a:xfrm>
                  <a:off x="4527294" y="3956130"/>
                  <a:ext cx="401937"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Write data</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4" name="TextBox 11"/>
                <p:cNvSpPr txBox="1"/>
                <p:nvPr/>
              </p:nvSpPr>
              <p:spPr>
                <a:xfrm>
                  <a:off x="4977977" y="3356992"/>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data 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5" name="TextBox 12"/>
                <p:cNvSpPr txBox="1"/>
                <p:nvPr/>
              </p:nvSpPr>
              <p:spPr>
                <a:xfrm>
                  <a:off x="4980786" y="3728617"/>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Read data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46" name="TextBox 45"/>
                <p:cNvSpPr txBox="1"/>
                <p:nvPr/>
              </p:nvSpPr>
              <p:spPr>
                <a:xfrm>
                  <a:off x="4497430" y="3125421"/>
                  <a:ext cx="45110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orbel"/>
                      <a:ea typeface="+mn-ea"/>
                      <a:cs typeface="Courier New" pitchFamily="49" charset="0"/>
                    </a:rPr>
                    <a:t>Registers</a:t>
                  </a:r>
                  <a:endParaRPr kumimoji="0" lang="en-CA" sz="9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5" name="Group 39"/>
              <p:cNvGrpSpPr/>
              <p:nvPr/>
            </p:nvGrpSpPr>
            <p:grpSpPr>
              <a:xfrm>
                <a:off x="6045304" y="3140968"/>
                <a:ext cx="984494" cy="1080120"/>
                <a:chOff x="6045304" y="3140968"/>
                <a:chExt cx="984494" cy="1080120"/>
              </a:xfrm>
            </p:grpSpPr>
            <p:grpSp>
              <p:nvGrpSpPr>
                <p:cNvPr id="6" name="Group 24"/>
                <p:cNvGrpSpPr/>
                <p:nvPr/>
              </p:nvGrpSpPr>
              <p:grpSpPr>
                <a:xfrm>
                  <a:off x="6372200" y="3140968"/>
                  <a:ext cx="657598" cy="942975"/>
                  <a:chOff x="6372200" y="3140968"/>
                  <a:chExt cx="657598" cy="942975"/>
                </a:xfrm>
              </p:grpSpPr>
              <p:grpSp>
                <p:nvGrpSpPr>
                  <p:cNvPr id="9" name="Group 20"/>
                  <p:cNvGrpSpPr/>
                  <p:nvPr/>
                </p:nvGrpSpPr>
                <p:grpSpPr>
                  <a:xfrm>
                    <a:off x="6372200" y="3140968"/>
                    <a:ext cx="657598" cy="942975"/>
                    <a:chOff x="6372200" y="3140968"/>
                    <a:chExt cx="657598" cy="942975"/>
                  </a:xfrm>
                </p:grpSpPr>
                <p:sp>
                  <p:nvSpPr>
                    <p:cNvPr id="34" name="Freeform 33"/>
                    <p:cNvSpPr/>
                    <p:nvPr/>
                  </p:nvSpPr>
                  <p:spPr>
                    <a:xfrm>
                      <a:off x="6372200" y="3140968"/>
                      <a:ext cx="590550" cy="942975"/>
                    </a:xfrm>
                    <a:custGeom>
                      <a:avLst/>
                      <a:gdLst>
                        <a:gd name="connsiteX0" fmla="*/ 0 w 590550"/>
                        <a:gd name="connsiteY0" fmla="*/ 0 h 942975"/>
                        <a:gd name="connsiteX1" fmla="*/ 590550 w 590550"/>
                        <a:gd name="connsiteY1" fmla="*/ 295275 h 942975"/>
                        <a:gd name="connsiteX2" fmla="*/ 590550 w 590550"/>
                        <a:gd name="connsiteY2" fmla="*/ 652463 h 942975"/>
                        <a:gd name="connsiteX3" fmla="*/ 4763 w 590550"/>
                        <a:gd name="connsiteY3" fmla="*/ 942975 h 942975"/>
                        <a:gd name="connsiteX4" fmla="*/ 4763 w 590550"/>
                        <a:gd name="connsiteY4" fmla="*/ 600075 h 942975"/>
                        <a:gd name="connsiteX5" fmla="*/ 142875 w 590550"/>
                        <a:gd name="connsiteY5" fmla="*/ 471488 h 942975"/>
                        <a:gd name="connsiteX6" fmla="*/ 4763 w 590550"/>
                        <a:gd name="connsiteY6" fmla="*/ 338138 h 942975"/>
                        <a:gd name="connsiteX7" fmla="*/ 0 w 590550"/>
                        <a:gd name="connsiteY7"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942975">
                          <a:moveTo>
                            <a:pt x="0" y="0"/>
                          </a:moveTo>
                          <a:lnTo>
                            <a:pt x="590550" y="295275"/>
                          </a:lnTo>
                          <a:lnTo>
                            <a:pt x="590550" y="652463"/>
                          </a:lnTo>
                          <a:lnTo>
                            <a:pt x="4763" y="942975"/>
                          </a:lnTo>
                          <a:lnTo>
                            <a:pt x="4763" y="600075"/>
                          </a:lnTo>
                          <a:lnTo>
                            <a:pt x="142875" y="471488"/>
                          </a:lnTo>
                          <a:lnTo>
                            <a:pt x="4763" y="338138"/>
                          </a:lnTo>
                          <a:cubicBezTo>
                            <a:pt x="3175" y="225425"/>
                            <a:pt x="1588" y="112713"/>
                            <a:pt x="0" y="0"/>
                          </a:cubicBezTo>
                          <a:close/>
                        </a:path>
                      </a:pathLst>
                    </a:cu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35" name="TextBox 34"/>
                    <p:cNvSpPr txBox="1"/>
                    <p:nvPr/>
                  </p:nvSpPr>
                  <p:spPr>
                    <a:xfrm>
                      <a:off x="6732240" y="3509392"/>
                      <a:ext cx="29755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 result</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6" name="TextBox 16"/>
                    <p:cNvSpPr txBox="1"/>
                    <p:nvPr/>
                  </p:nvSpPr>
                  <p:spPr>
                    <a:xfrm>
                      <a:off x="6592987" y="3299273"/>
                      <a:ext cx="207640"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Zero</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7" name="TextBox 18"/>
                    <p:cNvSpPr txBox="1"/>
                    <p:nvPr/>
                  </p:nvSpPr>
                  <p:spPr>
                    <a:xfrm>
                      <a:off x="6405541" y="3251080"/>
                      <a:ext cx="110675"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a:ea typeface="+mn-ea"/>
                          <a:cs typeface="Courier New" pitchFamily="49" charset="0"/>
                        </a:rPr>
                        <a:t>A</a:t>
                      </a:r>
                      <a:endParaRPr kumimoji="0" lang="en-CA" sz="10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8" name="TextBox 37"/>
                    <p:cNvSpPr txBox="1"/>
                    <p:nvPr/>
                  </p:nvSpPr>
                  <p:spPr>
                    <a:xfrm>
                      <a:off x="6405541" y="3827900"/>
                      <a:ext cx="110675"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a:ea typeface="+mn-ea"/>
                          <a:cs typeface="Courier New" pitchFamily="49" charset="0"/>
                        </a:rPr>
                        <a:t>B</a:t>
                      </a:r>
                      <a:endParaRPr kumimoji="0" lang="en-CA" sz="10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sp>
                <p:nvSpPr>
                  <p:cNvPr id="33" name="TextBox 32"/>
                  <p:cNvSpPr txBox="1"/>
                  <p:nvPr/>
                </p:nvSpPr>
                <p:spPr>
                  <a:xfrm rot="20031920">
                    <a:off x="6660472" y="3863667"/>
                    <a:ext cx="22860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0" name="Group 29"/>
                <p:cNvGrpSpPr/>
                <p:nvPr/>
              </p:nvGrpSpPr>
              <p:grpSpPr>
                <a:xfrm>
                  <a:off x="6045304" y="3179635"/>
                  <a:ext cx="182880" cy="360040"/>
                  <a:chOff x="5651923" y="3212976"/>
                  <a:chExt cx="182880" cy="360040"/>
                </a:xfrm>
              </p:grpSpPr>
              <p:sp>
                <p:nvSpPr>
                  <p:cNvPr id="29" name="Trapezoid 28"/>
                  <p:cNvSpPr/>
                  <p:nvPr/>
                </p:nvSpPr>
                <p:spPr>
                  <a:xfrm rot="5400000">
                    <a:off x="5563343" y="330155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30" name="TextBox 29"/>
                  <p:cNvSpPr txBox="1"/>
                  <p:nvPr/>
                </p:nvSpPr>
                <p:spPr>
                  <a:xfrm>
                    <a:off x="5681261" y="322726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31" name="TextBox 30"/>
                  <p:cNvSpPr txBox="1"/>
                  <p:nvPr/>
                </p:nvSpPr>
                <p:spPr>
                  <a:xfrm>
                    <a:off x="5680698" y="337543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9" name="Group 35"/>
                <p:cNvGrpSpPr/>
                <p:nvPr/>
              </p:nvGrpSpPr>
              <p:grpSpPr>
                <a:xfrm>
                  <a:off x="6045304" y="3717032"/>
                  <a:ext cx="182880" cy="504056"/>
                  <a:chOff x="5652120" y="3573016"/>
                  <a:chExt cx="182880" cy="504056"/>
                </a:xfrm>
              </p:grpSpPr>
              <p:sp>
                <p:nvSpPr>
                  <p:cNvPr id="24" name="Trapezoid 23"/>
                  <p:cNvSpPr/>
                  <p:nvPr/>
                </p:nvSpPr>
                <p:spPr>
                  <a:xfrm rot="5400000">
                    <a:off x="5491532" y="3733604"/>
                    <a:ext cx="504056"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25" name="TextBox 24"/>
                  <p:cNvSpPr txBox="1"/>
                  <p:nvPr/>
                </p:nvSpPr>
                <p:spPr>
                  <a:xfrm>
                    <a:off x="5681458" y="358730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6" name="TextBox 25"/>
                  <p:cNvSpPr txBox="1"/>
                  <p:nvPr/>
                </p:nvSpPr>
                <p:spPr>
                  <a:xfrm>
                    <a:off x="5680895" y="3672993"/>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7" name="TextBox 26"/>
                  <p:cNvSpPr txBox="1"/>
                  <p:nvPr/>
                </p:nvSpPr>
                <p:spPr>
                  <a:xfrm>
                    <a:off x="5676498" y="3768283"/>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28" name="TextBox 27"/>
                  <p:cNvSpPr txBox="1"/>
                  <p:nvPr/>
                </p:nvSpPr>
                <p:spPr>
                  <a:xfrm>
                    <a:off x="5675935" y="3858734"/>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3</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22" name="Straight Arrow Connector 21"/>
                <p:cNvCxnSpPr/>
                <p:nvPr/>
              </p:nvCxnSpPr>
              <p:spPr>
                <a:xfrm flipV="1">
                  <a:off x="6228184" y="3894389"/>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228184" y="3309362"/>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5892522" y="3889626"/>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15188" y="3802720"/>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4</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nvGrpSpPr>
              <p:cNvPr id="20" name="Group 47"/>
              <p:cNvGrpSpPr/>
              <p:nvPr/>
            </p:nvGrpSpPr>
            <p:grpSpPr>
              <a:xfrm>
                <a:off x="5570586" y="3284984"/>
                <a:ext cx="144016" cy="288032"/>
                <a:chOff x="5364088" y="3212976"/>
                <a:chExt cx="144016" cy="288032"/>
              </a:xfrm>
            </p:grpSpPr>
            <p:sp>
              <p:nvSpPr>
                <p:cNvPr id="17" name="Rectangle 16"/>
                <p:cNvSpPr/>
                <p:nvPr/>
              </p:nvSpPr>
              <p:spPr>
                <a:xfrm>
                  <a:off x="5364088" y="3212976"/>
                  <a:ext cx="144016"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8" name="TextBox 17"/>
                <p:cNvSpPr txBox="1"/>
                <p:nvPr/>
              </p:nvSpPr>
              <p:spPr>
                <a:xfrm>
                  <a:off x="5364088" y="3284984"/>
                  <a:ext cx="135632"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21" name="Group 46"/>
              <p:cNvGrpSpPr/>
              <p:nvPr/>
            </p:nvGrpSpPr>
            <p:grpSpPr>
              <a:xfrm>
                <a:off x="5570586" y="3645024"/>
                <a:ext cx="144016" cy="288032"/>
                <a:chOff x="5364088" y="3645024"/>
                <a:chExt cx="144016" cy="288032"/>
              </a:xfrm>
            </p:grpSpPr>
            <p:sp>
              <p:nvSpPr>
                <p:cNvPr id="15" name="Rectangle 14"/>
                <p:cNvSpPr/>
                <p:nvPr/>
              </p:nvSpPr>
              <p:spPr>
                <a:xfrm>
                  <a:off x="5364088" y="3645024"/>
                  <a:ext cx="144016"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6" name="TextBox 15"/>
                <p:cNvSpPr txBox="1"/>
                <p:nvPr/>
              </p:nvSpPr>
              <p:spPr>
                <a:xfrm>
                  <a:off x="5364088" y="3717032"/>
                  <a:ext cx="135632"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B</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1" name="Straight Arrow Connector 10"/>
              <p:cNvCxnSpPr/>
              <p:nvPr/>
            </p:nvCxnSpPr>
            <p:spPr>
              <a:xfrm flipV="1">
                <a:off x="5714602" y="3798566"/>
                <a:ext cx="32004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714602" y="3424237"/>
                <a:ext cx="32004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26570" y="3789040"/>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431333" y="3429000"/>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32" name="Group 46"/>
            <p:cNvGrpSpPr/>
            <p:nvPr/>
          </p:nvGrpSpPr>
          <p:grpSpPr>
            <a:xfrm>
              <a:off x="3491880" y="2817544"/>
              <a:ext cx="523108" cy="1161439"/>
              <a:chOff x="3914402" y="3179245"/>
              <a:chExt cx="523108" cy="1161439"/>
            </a:xfrm>
          </p:grpSpPr>
          <p:sp>
            <p:nvSpPr>
              <p:cNvPr id="48" name="Rectangle 47"/>
              <p:cNvSpPr/>
              <p:nvPr/>
            </p:nvSpPr>
            <p:spPr>
              <a:xfrm>
                <a:off x="3923928" y="3179245"/>
                <a:ext cx="513582" cy="897827"/>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49" name="TextBox 48"/>
              <p:cNvSpPr txBox="1"/>
              <p:nvPr/>
            </p:nvSpPr>
            <p:spPr>
              <a:xfrm>
                <a:off x="3938217" y="3203450"/>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[31-26]</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0" name="TextBox 49"/>
              <p:cNvSpPr txBox="1"/>
              <p:nvPr/>
            </p:nvSpPr>
            <p:spPr>
              <a:xfrm>
                <a:off x="3914402" y="4077072"/>
                <a:ext cx="432048" cy="263612"/>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orbel"/>
                    <a:ea typeface="+mn-ea"/>
                    <a:cs typeface="Courier New" pitchFamily="49" charset="0"/>
                  </a:rPr>
                  <a:t>Instruction  Register</a:t>
                </a:r>
                <a:endParaRPr kumimoji="0" lang="en-CA" sz="8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1" name="TextBox 50"/>
              <p:cNvSpPr txBox="1"/>
              <p:nvPr/>
            </p:nvSpPr>
            <p:spPr>
              <a:xfrm>
                <a:off x="3938217" y="3394314"/>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[25-21]</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2" name="TextBox 51"/>
              <p:cNvSpPr txBox="1"/>
              <p:nvPr/>
            </p:nvSpPr>
            <p:spPr>
              <a:xfrm>
                <a:off x="3938217" y="3573016"/>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[20-16]</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3" name="TextBox 52"/>
              <p:cNvSpPr txBox="1"/>
              <p:nvPr/>
            </p:nvSpPr>
            <p:spPr>
              <a:xfrm>
                <a:off x="3938217" y="3763880"/>
                <a:ext cx="460626"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Instruction [15-0]</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47" name="Group 53"/>
            <p:cNvGrpSpPr/>
            <p:nvPr/>
          </p:nvGrpSpPr>
          <p:grpSpPr>
            <a:xfrm>
              <a:off x="4389120" y="3403134"/>
              <a:ext cx="164592" cy="360040"/>
              <a:chOff x="4389120" y="3573016"/>
              <a:chExt cx="182880" cy="360040"/>
            </a:xfrm>
          </p:grpSpPr>
          <p:sp>
            <p:nvSpPr>
              <p:cNvPr id="55" name="Trapezoid 54"/>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56" name="TextBox 55"/>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57" name="TextBox 56"/>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58" name="Straight Arrow Connector 57"/>
            <p:cNvCxnSpPr/>
            <p:nvPr/>
          </p:nvCxnSpPr>
          <p:spPr>
            <a:xfrm flipV="1">
              <a:off x="4552948" y="3566765"/>
              <a:ext cx="144016"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54" name="Group 58"/>
            <p:cNvGrpSpPr/>
            <p:nvPr/>
          </p:nvGrpSpPr>
          <p:grpSpPr>
            <a:xfrm>
              <a:off x="4355976" y="3921479"/>
              <a:ext cx="164592" cy="360040"/>
              <a:chOff x="4389120" y="3573016"/>
              <a:chExt cx="182880" cy="360040"/>
            </a:xfrm>
          </p:grpSpPr>
          <p:sp>
            <p:nvSpPr>
              <p:cNvPr id="60" name="Trapezoid 59"/>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61" name="TextBox 60"/>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62" name="TextBox 61"/>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63" name="Elbow Connector 62"/>
            <p:cNvCxnSpPr/>
            <p:nvPr/>
          </p:nvCxnSpPr>
          <p:spPr>
            <a:xfrm flipV="1">
              <a:off x="4520568" y="3801841"/>
              <a:ext cx="182880" cy="274320"/>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005462" y="3129391"/>
              <a:ext cx="68580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005462" y="3321600"/>
              <a:ext cx="68580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6" name="Elbow Connector 86"/>
            <p:cNvCxnSpPr/>
            <p:nvPr/>
          </p:nvCxnSpPr>
          <p:spPr>
            <a:xfrm rot="16200000" flipH="1">
              <a:off x="4245104" y="3360465"/>
              <a:ext cx="182880" cy="105151"/>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a:off x="4019751" y="3513246"/>
              <a:ext cx="365760" cy="137160"/>
            </a:xfrm>
            <a:prstGeom prst="bentConnector3">
              <a:avLst>
                <a:gd name="adj1" fmla="val 1925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59" name="Group 67"/>
            <p:cNvGrpSpPr/>
            <p:nvPr/>
          </p:nvGrpSpPr>
          <p:grpSpPr>
            <a:xfrm>
              <a:off x="3626370" y="4059712"/>
              <a:ext cx="360040" cy="302321"/>
              <a:chOff x="3563888" y="4278807"/>
              <a:chExt cx="360040" cy="302321"/>
            </a:xfrm>
          </p:grpSpPr>
          <p:sp>
            <p:nvSpPr>
              <p:cNvPr id="69" name="Rectangle 68"/>
              <p:cNvSpPr/>
              <p:nvPr/>
            </p:nvSpPr>
            <p:spPr>
              <a:xfrm>
                <a:off x="3563888" y="4293096"/>
                <a:ext cx="360040" cy="288032"/>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70" name="TextBox 69"/>
              <p:cNvSpPr txBox="1"/>
              <p:nvPr/>
            </p:nvSpPr>
            <p:spPr>
              <a:xfrm>
                <a:off x="3563888" y="4278807"/>
                <a:ext cx="360040" cy="297627"/>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Memory data register</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71" name="Straight Arrow Connector 70"/>
            <p:cNvCxnSpPr/>
            <p:nvPr/>
          </p:nvCxnSpPr>
          <p:spPr>
            <a:xfrm flipV="1">
              <a:off x="3991173" y="4171407"/>
              <a:ext cx="36576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555776" y="3033568"/>
              <a:ext cx="648072" cy="734369"/>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73" name="TextBox 72"/>
            <p:cNvSpPr txBox="1"/>
            <p:nvPr/>
          </p:nvSpPr>
          <p:spPr>
            <a:xfrm>
              <a:off x="2800378" y="3268644"/>
              <a:ext cx="360040" cy="226763"/>
            </a:xfrm>
            <a:prstGeom prst="rect">
              <a:avLst/>
            </a:prstGeom>
            <a:noFill/>
          </p:spPr>
          <p:txBody>
            <a:bodyPr wrap="square" lIns="0" rIns="0" rtlCol="0">
              <a:spAutoFit/>
            </a:bodyPr>
            <a:lstStyle/>
            <a:p>
              <a:pPr marL="0" marR="0" lvl="0" indent="0" algn="r"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Memory data</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4" name="TextBox 73"/>
            <p:cNvSpPr txBox="1"/>
            <p:nvPr/>
          </p:nvSpPr>
          <p:spPr>
            <a:xfrm>
              <a:off x="2555776" y="3778591"/>
              <a:ext cx="411480" cy="192749"/>
            </a:xfrm>
            <a:prstGeom prst="rect">
              <a:avLst/>
            </a:prstGeom>
            <a:noFill/>
            <a:ln w="12700">
              <a:solidFill>
                <a:schemeClr val="accent4">
                  <a:lumMod val="20000"/>
                  <a:lumOff val="80000"/>
                </a:schemeClr>
              </a:solidFill>
            </a:ln>
          </p:spPr>
          <p:txBody>
            <a:bodyPr wrap="square" lIns="27432" tIns="27432" rIns="27432" bIns="27432"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orbel"/>
                  <a:ea typeface="+mn-ea"/>
                  <a:cs typeface="Courier New" pitchFamily="49" charset="0"/>
                </a:rPr>
                <a:t>Memory</a:t>
              </a:r>
              <a:endParaRPr kumimoji="0" lang="en-CA" sz="9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5" name="TextBox 74"/>
            <p:cNvSpPr txBox="1"/>
            <p:nvPr/>
          </p:nvSpPr>
          <p:spPr>
            <a:xfrm>
              <a:off x="2589117" y="3110902"/>
              <a:ext cx="360040"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Address</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76" name="TextBox 75"/>
            <p:cNvSpPr txBox="1"/>
            <p:nvPr/>
          </p:nvSpPr>
          <p:spPr>
            <a:xfrm>
              <a:off x="2589680" y="3453553"/>
              <a:ext cx="254128" cy="226763"/>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a:ea typeface="+mn-ea"/>
                  <a:cs typeface="Courier New" pitchFamily="49" charset="0"/>
                </a:rPr>
                <a:t>Write data</a:t>
              </a:r>
              <a:endParaRPr kumimoji="0" lang="en-CA" sz="8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cxnSp>
          <p:nvCxnSpPr>
            <p:cNvPr id="77" name="Straight Arrow Connector 76"/>
            <p:cNvCxnSpPr/>
            <p:nvPr/>
          </p:nvCxnSpPr>
          <p:spPr>
            <a:xfrm flipV="1">
              <a:off x="3208611" y="3403134"/>
              <a:ext cx="27432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8" name="Elbow Connector 77"/>
            <p:cNvCxnSpPr/>
            <p:nvPr/>
          </p:nvCxnSpPr>
          <p:spPr>
            <a:xfrm>
              <a:off x="3203848" y="3400753"/>
              <a:ext cx="422522" cy="864992"/>
            </a:xfrm>
            <a:prstGeom prst="bentConnector3">
              <a:avLst>
                <a:gd name="adj1" fmla="val 30838"/>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68" name="Group 78"/>
            <p:cNvGrpSpPr/>
            <p:nvPr/>
          </p:nvGrpSpPr>
          <p:grpSpPr>
            <a:xfrm>
              <a:off x="7308303" y="3354744"/>
              <a:ext cx="283269" cy="254888"/>
              <a:chOff x="7164288" y="3573016"/>
              <a:chExt cx="432048" cy="182880"/>
            </a:xfrm>
          </p:grpSpPr>
          <p:sp>
            <p:nvSpPr>
              <p:cNvPr id="80" name="Rectangle 79"/>
              <p:cNvSpPr/>
              <p:nvPr/>
            </p:nvSpPr>
            <p:spPr>
              <a:xfrm>
                <a:off x="7164288" y="3573016"/>
                <a:ext cx="432048"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81" name="TextBox 80"/>
              <p:cNvSpPr txBox="1"/>
              <p:nvPr/>
            </p:nvSpPr>
            <p:spPr>
              <a:xfrm>
                <a:off x="7188666" y="3582542"/>
                <a:ext cx="360040" cy="162701"/>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ALU Out</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82" name="Straight Arrow Connector 81"/>
            <p:cNvCxnSpPr/>
            <p:nvPr/>
          </p:nvCxnSpPr>
          <p:spPr>
            <a:xfrm flipV="1">
              <a:off x="6962553" y="3432275"/>
              <a:ext cx="338328"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79" name="Group 82"/>
            <p:cNvGrpSpPr/>
            <p:nvPr/>
          </p:nvGrpSpPr>
          <p:grpSpPr>
            <a:xfrm>
              <a:off x="7759207" y="2409311"/>
              <a:ext cx="182880" cy="432048"/>
              <a:chOff x="7773496" y="2708920"/>
              <a:chExt cx="182880" cy="432048"/>
            </a:xfrm>
          </p:grpSpPr>
          <p:sp>
            <p:nvSpPr>
              <p:cNvPr id="84" name="Trapezoid 83"/>
              <p:cNvSpPr/>
              <p:nvPr/>
            </p:nvSpPr>
            <p:spPr>
              <a:xfrm rot="5400000">
                <a:off x="7648912" y="2833504"/>
                <a:ext cx="432048"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85" name="TextBox 84"/>
              <p:cNvSpPr txBox="1"/>
              <p:nvPr/>
            </p:nvSpPr>
            <p:spPr>
              <a:xfrm>
                <a:off x="7802834" y="273273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86" name="TextBox 85"/>
              <p:cNvSpPr txBox="1"/>
              <p:nvPr/>
            </p:nvSpPr>
            <p:spPr>
              <a:xfrm>
                <a:off x="7802271" y="2827949"/>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87" name="TextBox 86"/>
              <p:cNvSpPr txBox="1"/>
              <p:nvPr/>
            </p:nvSpPr>
            <p:spPr>
              <a:xfrm>
                <a:off x="7797874" y="2932765"/>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83" name="Group 87"/>
            <p:cNvGrpSpPr/>
            <p:nvPr/>
          </p:nvGrpSpPr>
          <p:grpSpPr>
            <a:xfrm>
              <a:off x="6165321" y="2633805"/>
              <a:ext cx="480053" cy="182880"/>
              <a:chOff x="7156521" y="3573016"/>
              <a:chExt cx="360040" cy="182880"/>
            </a:xfrm>
          </p:grpSpPr>
          <p:sp>
            <p:nvSpPr>
              <p:cNvPr id="89" name="Rectangle 88"/>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90" name="TextBox 89"/>
              <p:cNvSpPr txBox="1"/>
              <p:nvPr/>
            </p:nvSpPr>
            <p:spPr>
              <a:xfrm>
                <a:off x="7156521" y="3582542"/>
                <a:ext cx="360040"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Shift left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91" name="Straight Arrow Connector 90"/>
            <p:cNvCxnSpPr/>
            <p:nvPr/>
          </p:nvCxnSpPr>
          <p:spPr>
            <a:xfrm flipV="1">
              <a:off x="6635196" y="2728071"/>
              <a:ext cx="1124712"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80" idx="3"/>
              <a:endCxn id="84" idx="2"/>
            </p:cNvCxnSpPr>
            <p:nvPr/>
          </p:nvCxnSpPr>
          <p:spPr>
            <a:xfrm flipV="1">
              <a:off x="7591572" y="2625335"/>
              <a:ext cx="167635" cy="856853"/>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88" name="Group 92"/>
            <p:cNvGrpSpPr/>
            <p:nvPr/>
          </p:nvGrpSpPr>
          <p:grpSpPr>
            <a:xfrm>
              <a:off x="2248692" y="3033568"/>
              <a:ext cx="164592" cy="360040"/>
              <a:chOff x="4389120" y="3573016"/>
              <a:chExt cx="182880" cy="360040"/>
            </a:xfrm>
          </p:grpSpPr>
          <p:sp>
            <p:nvSpPr>
              <p:cNvPr id="94" name="Trapezoid 93"/>
              <p:cNvSpPr/>
              <p:nvPr/>
            </p:nvSpPr>
            <p:spPr>
              <a:xfrm rot="5400000">
                <a:off x="4300540" y="3661596"/>
                <a:ext cx="360040" cy="182880"/>
              </a:xfrm>
              <a:prstGeom prst="trapezoid">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95" name="TextBox 94"/>
              <p:cNvSpPr txBox="1"/>
              <p:nvPr/>
            </p:nvSpPr>
            <p:spPr>
              <a:xfrm>
                <a:off x="4429606" y="359206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0</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sp>
            <p:nvSpPr>
              <p:cNvPr id="96" name="TextBox 95"/>
              <p:cNvSpPr txBox="1"/>
              <p:nvPr/>
            </p:nvSpPr>
            <p:spPr>
              <a:xfrm>
                <a:off x="4429042" y="3740238"/>
                <a:ext cx="135632" cy="155900"/>
              </a:xfrm>
              <a:prstGeom prst="rect">
                <a:avLst/>
              </a:prstGeom>
              <a:noFill/>
            </p:spPr>
            <p:txBody>
              <a:bodyPr wrap="square" lIns="0" rIns="0" rtlCol="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1</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97" name="Straight Arrow Connector 96"/>
            <p:cNvCxnSpPr/>
            <p:nvPr/>
          </p:nvCxnSpPr>
          <p:spPr>
            <a:xfrm flipV="1">
              <a:off x="2416523" y="3187110"/>
              <a:ext cx="13716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3" name="Group 97"/>
            <p:cNvGrpSpPr/>
            <p:nvPr/>
          </p:nvGrpSpPr>
          <p:grpSpPr>
            <a:xfrm rot="16200000">
              <a:off x="1720451" y="3061954"/>
              <a:ext cx="480053" cy="182880"/>
              <a:chOff x="7160095" y="3573016"/>
              <a:chExt cx="360040" cy="182880"/>
            </a:xfrm>
          </p:grpSpPr>
          <p:sp>
            <p:nvSpPr>
              <p:cNvPr id="99" name="Rectangle 98"/>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00" name="TextBox 99"/>
              <p:cNvSpPr txBox="1"/>
              <p:nvPr/>
            </p:nvSpPr>
            <p:spPr>
              <a:xfrm>
                <a:off x="7160095" y="3599482"/>
                <a:ext cx="360040" cy="15518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PC</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01" name="Straight Arrow Connector 100"/>
            <p:cNvCxnSpPr/>
            <p:nvPr/>
          </p:nvCxnSpPr>
          <p:spPr>
            <a:xfrm flipV="1">
              <a:off x="2058013" y="3129391"/>
              <a:ext cx="182880"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2" name="Elbow Connector 101"/>
            <p:cNvCxnSpPr/>
            <p:nvPr/>
          </p:nvCxnSpPr>
          <p:spPr>
            <a:xfrm>
              <a:off x="3707904" y="2601520"/>
              <a:ext cx="2323308" cy="485004"/>
            </a:xfrm>
            <a:prstGeom prst="bentConnector3">
              <a:avLst>
                <a:gd name="adj1" fmla="val 92228"/>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Shape 102"/>
            <p:cNvCxnSpPr/>
            <p:nvPr/>
          </p:nvCxnSpPr>
          <p:spPr>
            <a:xfrm flipV="1">
              <a:off x="5854738" y="2726188"/>
              <a:ext cx="1175060" cy="182880"/>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5834240" y="2888426"/>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05" name="Oval 104"/>
            <p:cNvSpPr/>
            <p:nvPr/>
          </p:nvSpPr>
          <p:spPr>
            <a:xfrm>
              <a:off x="7012274" y="2708960"/>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06" name="Elbow Connector 157"/>
            <p:cNvCxnSpPr/>
            <p:nvPr/>
          </p:nvCxnSpPr>
          <p:spPr>
            <a:xfrm rot="10800000" flipV="1">
              <a:off x="2123729" y="2605801"/>
              <a:ext cx="1734810" cy="512064"/>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2106204" y="3112430"/>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08" name="Elbow Connector 107"/>
            <p:cNvCxnSpPr/>
            <p:nvPr/>
          </p:nvCxnSpPr>
          <p:spPr>
            <a:xfrm rot="10800000">
              <a:off x="2236808" y="3285595"/>
              <a:ext cx="5431536" cy="1332148"/>
            </a:xfrm>
            <a:prstGeom prst="bentConnector3">
              <a:avLst>
                <a:gd name="adj1" fmla="val 102389"/>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677870" y="3465618"/>
              <a:ext cx="0" cy="1161288"/>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7658255" y="3467144"/>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1" name="Elbow Connector 191"/>
            <p:cNvCxnSpPr/>
            <p:nvPr/>
          </p:nvCxnSpPr>
          <p:spPr>
            <a:xfrm rot="5400000" flipH="1" flipV="1">
              <a:off x="3990216" y="4245902"/>
              <a:ext cx="594360" cy="137160"/>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4201871" y="459869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13" name="Oval 112"/>
            <p:cNvSpPr/>
            <p:nvPr/>
          </p:nvSpPr>
          <p:spPr>
            <a:xfrm>
              <a:off x="3319286" y="3386173"/>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14" name="Oval 113"/>
            <p:cNvSpPr/>
            <p:nvPr/>
          </p:nvSpPr>
          <p:spPr>
            <a:xfrm>
              <a:off x="4273879" y="330254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5" name="Elbow Connector 114"/>
            <p:cNvCxnSpPr/>
            <p:nvPr/>
          </p:nvCxnSpPr>
          <p:spPr>
            <a:xfrm flipV="1">
              <a:off x="4031336" y="2721158"/>
              <a:ext cx="2148840" cy="792088"/>
            </a:xfrm>
            <a:prstGeom prst="bentConnector3">
              <a:avLst>
                <a:gd name="adj1" fmla="val 268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4072707" y="349152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17" name="Straight Connector 116"/>
            <p:cNvCxnSpPr/>
            <p:nvPr/>
          </p:nvCxnSpPr>
          <p:spPr>
            <a:xfrm>
              <a:off x="4154241" y="2721158"/>
              <a:ext cx="0" cy="59436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16723" y="2727240"/>
              <a:ext cx="0" cy="41148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4140515" y="330254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0" name="Oval 119"/>
            <p:cNvSpPr/>
            <p:nvPr/>
          </p:nvSpPr>
          <p:spPr>
            <a:xfrm>
              <a:off x="4202434" y="311510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1" name="Oval 120"/>
            <p:cNvSpPr/>
            <p:nvPr/>
          </p:nvSpPr>
          <p:spPr>
            <a:xfrm>
              <a:off x="4136717" y="2706869"/>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22" name="Oval 121"/>
            <p:cNvSpPr/>
            <p:nvPr/>
          </p:nvSpPr>
          <p:spPr>
            <a:xfrm>
              <a:off x="4202434" y="270743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3" name="Elbow Connector 252"/>
            <p:cNvCxnSpPr/>
            <p:nvPr/>
          </p:nvCxnSpPr>
          <p:spPr>
            <a:xfrm flipH="1" flipV="1">
              <a:off x="2551576" y="3571901"/>
              <a:ext cx="3172968" cy="47257"/>
            </a:xfrm>
            <a:prstGeom prst="bentConnector5">
              <a:avLst>
                <a:gd name="adj1" fmla="val -1371"/>
                <a:gd name="adj2" fmla="val -1957397"/>
                <a:gd name="adj3" fmla="val 107315"/>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5752706" y="3600106"/>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5" name="Elbow Connector 124"/>
            <p:cNvCxnSpPr/>
            <p:nvPr/>
          </p:nvCxnSpPr>
          <p:spPr>
            <a:xfrm flipV="1">
              <a:off x="7173814" y="2515223"/>
              <a:ext cx="576062" cy="360039"/>
            </a:xfrm>
            <a:prstGeom prst="bentConnector3">
              <a:avLst>
                <a:gd name="adj1" fmla="val -43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6" name="Shape 269"/>
            <p:cNvCxnSpPr/>
            <p:nvPr/>
          </p:nvCxnSpPr>
          <p:spPr>
            <a:xfrm rot="5400000" flipH="1" flipV="1">
              <a:off x="6820341" y="3075195"/>
              <a:ext cx="548640" cy="148779"/>
            </a:xfrm>
            <a:prstGeom prst="bentConnector3">
              <a:avLst>
                <a:gd name="adj1" fmla="val 50000"/>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005983" y="3414751"/>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28" name="Elbow Connector 272"/>
            <p:cNvCxnSpPr>
              <a:stCxn id="84" idx="0"/>
              <a:endCxn id="100" idx="0"/>
            </p:cNvCxnSpPr>
            <p:nvPr/>
          </p:nvCxnSpPr>
          <p:spPr>
            <a:xfrm flipH="1">
              <a:off x="1895503" y="2625335"/>
              <a:ext cx="6046584" cy="528058"/>
            </a:xfrm>
            <a:prstGeom prst="bentConnector5">
              <a:avLst>
                <a:gd name="adj1" fmla="val -3466"/>
                <a:gd name="adj2" fmla="val 51317"/>
                <a:gd name="adj3" fmla="val 103466"/>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8" name="Group 128"/>
            <p:cNvGrpSpPr/>
            <p:nvPr/>
          </p:nvGrpSpPr>
          <p:grpSpPr>
            <a:xfrm>
              <a:off x="3462268" y="1197414"/>
              <a:ext cx="1868187" cy="1773672"/>
              <a:chOff x="3462268" y="1376822"/>
              <a:chExt cx="1868187" cy="1773672"/>
            </a:xfrm>
          </p:grpSpPr>
          <p:sp>
            <p:nvSpPr>
              <p:cNvPr id="130" name="Rounded Rectangle 129"/>
              <p:cNvSpPr/>
              <p:nvPr/>
            </p:nvSpPr>
            <p:spPr>
              <a:xfrm>
                <a:off x="4206323" y="1445871"/>
                <a:ext cx="525038" cy="959745"/>
              </a:xfrm>
              <a:prstGeom prst="round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129" name="Group 386"/>
              <p:cNvGrpSpPr/>
              <p:nvPr/>
            </p:nvGrpSpPr>
            <p:grpSpPr>
              <a:xfrm>
                <a:off x="3462268" y="1376822"/>
                <a:ext cx="1868187" cy="1773672"/>
                <a:chOff x="3462268" y="1376822"/>
                <a:chExt cx="1868187" cy="1773672"/>
              </a:xfrm>
            </p:grpSpPr>
            <p:grpSp>
              <p:nvGrpSpPr>
                <p:cNvPr id="131" name="Group 384"/>
                <p:cNvGrpSpPr/>
                <p:nvPr/>
              </p:nvGrpSpPr>
              <p:grpSpPr>
                <a:xfrm>
                  <a:off x="3462268" y="1376822"/>
                  <a:ext cx="1868187" cy="1022541"/>
                  <a:chOff x="3462268" y="1376822"/>
                  <a:chExt cx="1868187" cy="1022541"/>
                </a:xfrm>
              </p:grpSpPr>
              <p:sp>
                <p:nvSpPr>
                  <p:cNvPr id="136" name="TextBox 135"/>
                  <p:cNvSpPr txBox="1"/>
                  <p:nvPr/>
                </p:nvSpPr>
                <p:spPr>
                  <a:xfrm>
                    <a:off x="3462268" y="1376822"/>
                    <a:ext cx="864366"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PCWriteCond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7" name="TextBox 136"/>
                  <p:cNvSpPr txBox="1"/>
                  <p:nvPr/>
                </p:nvSpPr>
                <p:spPr>
                  <a:xfrm>
                    <a:off x="3652140" y="1518530"/>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8" name="TextBox 137"/>
                  <p:cNvSpPr txBox="1"/>
                  <p:nvPr/>
                </p:nvSpPr>
                <p:spPr>
                  <a:xfrm>
                    <a:off x="3810426" y="1647253"/>
                    <a:ext cx="422044"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IorD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9" name="TextBox 138"/>
                  <p:cNvSpPr txBox="1"/>
                  <p:nvPr/>
                </p:nvSpPr>
                <p:spPr>
                  <a:xfrm>
                    <a:off x="3652143" y="1783288"/>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MemRead</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0" name="TextBox 139"/>
                  <p:cNvSpPr txBox="1"/>
                  <p:nvPr/>
                </p:nvSpPr>
                <p:spPr>
                  <a:xfrm>
                    <a:off x="3620546" y="1915666"/>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1" name="TextBox 140"/>
                  <p:cNvSpPr txBox="1"/>
                  <p:nvPr/>
                </p:nvSpPr>
                <p:spPr>
                  <a:xfrm>
                    <a:off x="3603424" y="2048045"/>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MemtoReg</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2" name="TextBox 141"/>
                  <p:cNvSpPr txBox="1"/>
                  <p:nvPr/>
                </p:nvSpPr>
                <p:spPr>
                  <a:xfrm>
                    <a:off x="3645791" y="2186773"/>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IRWrite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3" name="TextBox 142"/>
                  <p:cNvSpPr txBox="1"/>
                  <p:nvPr/>
                </p:nvSpPr>
                <p:spPr>
                  <a:xfrm>
                    <a:off x="4655655" y="1459913"/>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PCSource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4" name="TextBox 143"/>
                  <p:cNvSpPr txBox="1"/>
                  <p:nvPr/>
                </p:nvSpPr>
                <p:spPr>
                  <a:xfrm>
                    <a:off x="4680129" y="1582285"/>
                    <a:ext cx="485233"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ALUOp</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5" name="TextBox 144"/>
                  <p:cNvSpPr txBox="1"/>
                  <p:nvPr/>
                </p:nvSpPr>
                <p:spPr>
                  <a:xfrm>
                    <a:off x="4660261" y="1724671"/>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ALUSrcB</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6" name="TextBox 145"/>
                  <p:cNvSpPr txBox="1"/>
                  <p:nvPr/>
                </p:nvSpPr>
                <p:spPr>
                  <a:xfrm>
                    <a:off x="4660261" y="1857050"/>
                    <a:ext cx="61161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ALUSrcA</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7" name="TextBox 146"/>
                  <p:cNvSpPr txBox="1"/>
                  <p:nvPr/>
                </p:nvSpPr>
                <p:spPr>
                  <a:xfrm>
                    <a:off x="4652483" y="1989428"/>
                    <a:ext cx="674800"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RegWrite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48" name="TextBox 147"/>
                  <p:cNvSpPr txBox="1"/>
                  <p:nvPr/>
                </p:nvSpPr>
                <p:spPr>
                  <a:xfrm>
                    <a:off x="4663958" y="2121807"/>
                    <a:ext cx="548422"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RegDst</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grpSp>
            <p:sp>
              <p:nvSpPr>
                <p:cNvPr id="133" name="TextBox 132"/>
                <p:cNvSpPr txBox="1"/>
                <p:nvPr/>
              </p:nvSpPr>
              <p:spPr>
                <a:xfrm>
                  <a:off x="4208848" y="2231720"/>
                  <a:ext cx="548422" cy="212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white"/>
                      </a:solidFill>
                      <a:effectLst/>
                      <a:uLnTx/>
                      <a:uFillTx/>
                      <a:latin typeface="Courier New" pitchFamily="49" charset="0"/>
                      <a:ea typeface="+mn-ea"/>
                      <a:cs typeface="Courier New" pitchFamily="49" charset="0"/>
                    </a:rPr>
                    <a:t>Opcode</a:t>
                  </a:r>
                  <a:endParaRPr kumimoji="0" lang="en-CA" sz="900" b="0" i="0" u="none" strike="noStrike" kern="1200" cap="none" spc="0" normalizeH="0" baseline="0" noProof="0" dirty="0">
                    <a:ln>
                      <a:noFill/>
                    </a:ln>
                    <a:solidFill>
                      <a:prstClr val="white"/>
                    </a:solidFill>
                    <a:effectLst/>
                    <a:uLnTx/>
                    <a:uFillTx/>
                    <a:latin typeface="Courier New" pitchFamily="49" charset="0"/>
                    <a:ea typeface="+mn-ea"/>
                    <a:cs typeface="Courier New" pitchFamily="49" charset="0"/>
                  </a:endParaRPr>
                </a:p>
              </p:txBody>
            </p:sp>
            <p:sp>
              <p:nvSpPr>
                <p:cNvPr id="134" name="TextBox 133"/>
                <p:cNvSpPr txBox="1"/>
                <p:nvPr/>
              </p:nvSpPr>
              <p:spPr>
                <a:xfrm>
                  <a:off x="4268553" y="1448930"/>
                  <a:ext cx="393944" cy="289123"/>
                </a:xfrm>
                <a:prstGeom prst="rect">
                  <a:avLst/>
                </a:prstGeom>
                <a:solidFill>
                  <a:schemeClr val="bg1"/>
                </a:solidFill>
                <a:ln w="12700">
                  <a:solidFill>
                    <a:schemeClr val="accent4">
                      <a:lumMod val="20000"/>
                      <a:lumOff val="80000"/>
                    </a:schemeClr>
                  </a:solidFill>
                </a:ln>
              </p:spPr>
              <p:txBody>
                <a:bodyPr wrap="square" lIns="27432" tIns="54864" rIns="27432" bIns="27432"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bel"/>
                      <a:ea typeface="+mn-ea"/>
                      <a:cs typeface="Courier New" pitchFamily="49" charset="0"/>
                    </a:rPr>
                    <a:t>Control</a:t>
                  </a:r>
                </a:p>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bel"/>
                      <a:ea typeface="+mn-ea"/>
                      <a:cs typeface="Courier New" pitchFamily="49" charset="0"/>
                    </a:rPr>
                    <a:t>Unit</a:t>
                  </a:r>
                  <a:endParaRPr kumimoji="0" lang="en-CA" sz="1000" b="1"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cxnSp>
              <p:nvCxnSpPr>
                <p:cNvPr id="135" name="Elbow Connector 134"/>
                <p:cNvCxnSpPr/>
                <p:nvPr/>
              </p:nvCxnSpPr>
              <p:spPr>
                <a:xfrm rot="5400000" flipH="1" flipV="1">
                  <a:off x="3879003" y="2546366"/>
                  <a:ext cx="735352" cy="472904"/>
                </a:xfrm>
                <a:prstGeom prst="bentConnector3">
                  <a:avLst>
                    <a:gd name="adj1" fmla="val 1426"/>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grpSp>
        <p:grpSp>
          <p:nvGrpSpPr>
            <p:cNvPr id="132" name="Group 148"/>
            <p:cNvGrpSpPr/>
            <p:nvPr/>
          </p:nvGrpSpPr>
          <p:grpSpPr>
            <a:xfrm>
              <a:off x="5224835" y="4219037"/>
              <a:ext cx="480053" cy="182880"/>
              <a:chOff x="7156521" y="3573016"/>
              <a:chExt cx="360040" cy="182880"/>
            </a:xfrm>
          </p:grpSpPr>
          <p:sp>
            <p:nvSpPr>
              <p:cNvPr id="150" name="Rectangle 149"/>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51" name="TextBox 150"/>
              <p:cNvSpPr txBox="1"/>
              <p:nvPr/>
            </p:nvSpPr>
            <p:spPr>
              <a:xfrm>
                <a:off x="7156521" y="3582542"/>
                <a:ext cx="360040" cy="155900"/>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Shift left 2</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grpSp>
          <p:nvGrpSpPr>
            <p:cNvPr id="149" name="Group 151"/>
            <p:cNvGrpSpPr/>
            <p:nvPr/>
          </p:nvGrpSpPr>
          <p:grpSpPr>
            <a:xfrm>
              <a:off x="4716016" y="4183373"/>
              <a:ext cx="360040" cy="231993"/>
              <a:chOff x="7156521" y="3571164"/>
              <a:chExt cx="360040" cy="184732"/>
            </a:xfrm>
          </p:grpSpPr>
          <p:sp>
            <p:nvSpPr>
              <p:cNvPr id="153" name="Rectangle 152"/>
              <p:cNvSpPr/>
              <p:nvPr/>
            </p:nvSpPr>
            <p:spPr>
              <a:xfrm>
                <a:off x="7164288" y="3573016"/>
                <a:ext cx="342900" cy="18288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54" name="TextBox 153"/>
              <p:cNvSpPr txBox="1"/>
              <p:nvPr/>
            </p:nvSpPr>
            <p:spPr>
              <a:xfrm>
                <a:off x="7156521" y="3571164"/>
                <a:ext cx="360040" cy="180567"/>
              </a:xfrm>
              <a:prstGeom prst="rect">
                <a:avLst/>
              </a:prstGeom>
              <a:noFill/>
            </p:spPr>
            <p:txBody>
              <a:bodyPr wrap="square" lIns="0" rIns="0"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rbel"/>
                    <a:ea typeface="+mn-ea"/>
                    <a:cs typeface="Courier New" pitchFamily="49" charset="0"/>
                  </a:rPr>
                  <a:t>Sign extend</a:t>
                </a:r>
                <a:endParaRPr kumimoji="0" lang="en-CA" sz="900" b="0" i="0" u="none" strike="noStrike" kern="1200" cap="none" spc="0" normalizeH="0" baseline="0" noProof="0" dirty="0">
                  <a:ln>
                    <a:noFill/>
                  </a:ln>
                  <a:solidFill>
                    <a:prstClr val="white"/>
                  </a:solidFill>
                  <a:effectLst/>
                  <a:uLnTx/>
                  <a:uFillTx/>
                  <a:latin typeface="Corbel"/>
                  <a:ea typeface="+mn-ea"/>
                  <a:cs typeface="Courier New" pitchFamily="49" charset="0"/>
                </a:endParaRPr>
              </a:p>
            </p:txBody>
          </p:sp>
        </p:grpSp>
        <p:cxnSp>
          <p:nvCxnSpPr>
            <p:cNvPr id="155" name="Elbow Connector 293"/>
            <p:cNvCxnSpPr/>
            <p:nvPr/>
          </p:nvCxnSpPr>
          <p:spPr>
            <a:xfrm rot="16200000" flipH="1">
              <a:off x="4025780" y="3639476"/>
              <a:ext cx="755450" cy="625021"/>
            </a:xfrm>
            <a:prstGeom prst="bentConnector2">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5071293" y="4300571"/>
              <a:ext cx="164592" cy="0"/>
            </a:xfrm>
            <a:prstGeom prst="straightConnector1">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7" name="Elbow Connector 293"/>
            <p:cNvCxnSpPr/>
            <p:nvPr/>
          </p:nvCxnSpPr>
          <p:spPr>
            <a:xfrm flipV="1">
              <a:off x="5138538" y="3813467"/>
              <a:ext cx="897240" cy="324037"/>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138538" y="4132740"/>
              <a:ext cx="0" cy="173736"/>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Elbow Connector 293"/>
            <p:cNvCxnSpPr/>
            <p:nvPr/>
          </p:nvCxnSpPr>
          <p:spPr>
            <a:xfrm flipV="1">
              <a:off x="5690599" y="3910225"/>
              <a:ext cx="347472" cy="384048"/>
            </a:xfrm>
            <a:prstGeom prst="bentConnector3">
              <a:avLst>
                <a:gd name="adj1" fmla="val 50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5119486" y="4286282"/>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61" name="Elbow Connector 293"/>
            <p:cNvCxnSpPr>
              <a:stCxn id="116" idx="4"/>
              <a:endCxn id="33" idx="2"/>
            </p:cNvCxnSpPr>
            <p:nvPr/>
          </p:nvCxnSpPr>
          <p:spPr>
            <a:xfrm rot="16200000" flipH="1">
              <a:off x="5284483" y="2334609"/>
              <a:ext cx="339057" cy="2726032"/>
            </a:xfrm>
            <a:prstGeom prst="bentConnector3">
              <a:avLst>
                <a:gd name="adj1" fmla="val 165000"/>
              </a:avLst>
            </a:prstGeom>
            <a:ln>
              <a:solidFill>
                <a:schemeClr val="accent4">
                  <a:lumMod val="20000"/>
                  <a:lumOff val="8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52" name="Group 161"/>
            <p:cNvGrpSpPr/>
            <p:nvPr/>
          </p:nvGrpSpPr>
          <p:grpSpPr>
            <a:xfrm>
              <a:off x="1956966" y="1186760"/>
              <a:ext cx="5893410" cy="3074185"/>
              <a:chOff x="1956966" y="1366168"/>
              <a:chExt cx="5893410" cy="3074185"/>
            </a:xfrm>
          </p:grpSpPr>
          <p:grpSp>
            <p:nvGrpSpPr>
              <p:cNvPr id="162" name="Group 385"/>
              <p:cNvGrpSpPr/>
              <p:nvPr/>
            </p:nvGrpSpPr>
            <p:grpSpPr>
              <a:xfrm>
                <a:off x="1956966" y="1366168"/>
                <a:ext cx="5893410" cy="3074185"/>
                <a:chOff x="1956966" y="1366168"/>
                <a:chExt cx="5893410" cy="3074185"/>
              </a:xfrm>
            </p:grpSpPr>
            <p:cxnSp>
              <p:nvCxnSpPr>
                <p:cNvPr id="165" name="Shape 164"/>
                <p:cNvCxnSpPr/>
                <p:nvPr/>
              </p:nvCxnSpPr>
              <p:spPr>
                <a:xfrm>
                  <a:off x="3557537" y="1404268"/>
                  <a:ext cx="3132920" cy="1892808"/>
                </a:xfrm>
                <a:prstGeom prst="bentConnector2">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63" name="Group 383"/>
                <p:cNvGrpSpPr/>
                <p:nvPr/>
              </p:nvGrpSpPr>
              <p:grpSpPr>
                <a:xfrm>
                  <a:off x="1956966" y="1366168"/>
                  <a:ext cx="5893410" cy="3074185"/>
                  <a:chOff x="1956966" y="1366168"/>
                  <a:chExt cx="5893410" cy="3074185"/>
                </a:xfrm>
              </p:grpSpPr>
              <p:cxnSp>
                <p:nvCxnSpPr>
                  <p:cNvPr id="167" name="Elbow Connector 166"/>
                  <p:cNvCxnSpPr/>
                  <p:nvPr/>
                </p:nvCxnSpPr>
                <p:spPr>
                  <a:xfrm rot="5400000">
                    <a:off x="3643069" y="2447110"/>
                    <a:ext cx="648072" cy="438912"/>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68" name="Elbow Connector 322"/>
                  <p:cNvCxnSpPr/>
                  <p:nvPr/>
                </p:nvCxnSpPr>
                <p:spPr>
                  <a:xfrm rot="10800000" flipH="1" flipV="1">
                    <a:off x="4190752" y="2200073"/>
                    <a:ext cx="247520" cy="2240280"/>
                  </a:xfrm>
                  <a:prstGeom prst="bentConnector4">
                    <a:avLst>
                      <a:gd name="adj1" fmla="val -371990"/>
                      <a:gd name="adj2" fmla="val 107085"/>
                    </a:avLst>
                  </a:prstGeom>
                </p:spPr>
                <p:style>
                  <a:lnRef idx="1">
                    <a:schemeClr val="accent1"/>
                  </a:lnRef>
                  <a:fillRef idx="0">
                    <a:schemeClr val="accent1"/>
                  </a:fillRef>
                  <a:effectRef idx="0">
                    <a:schemeClr val="accent1"/>
                  </a:effectRef>
                  <a:fontRef idx="minor">
                    <a:schemeClr val="tx1"/>
                  </a:fontRef>
                </p:style>
              </p:cxnSp>
              <p:cxnSp>
                <p:nvCxnSpPr>
                  <p:cNvPr id="169" name="Elbow Connector 168"/>
                  <p:cNvCxnSpPr/>
                  <p:nvPr/>
                </p:nvCxnSpPr>
                <p:spPr>
                  <a:xfrm rot="5400000">
                    <a:off x="3027050" y="2057038"/>
                    <a:ext cx="1143000" cy="118872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70" name="Elbow Connector 169"/>
                  <p:cNvCxnSpPr/>
                  <p:nvPr/>
                </p:nvCxnSpPr>
                <p:spPr>
                  <a:xfrm rot="5400000">
                    <a:off x="2877080" y="1898274"/>
                    <a:ext cx="1252728" cy="137160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cxnSp>
                <p:nvCxnSpPr>
                  <p:cNvPr id="171" name="Elbow Connector 170"/>
                  <p:cNvCxnSpPr/>
                  <p:nvPr/>
                </p:nvCxnSpPr>
                <p:spPr>
                  <a:xfrm rot="5400000">
                    <a:off x="2549784" y="1591460"/>
                    <a:ext cx="1417320" cy="1856232"/>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grpSp>
                <p:nvGrpSpPr>
                  <p:cNvPr id="166" name="Group 382"/>
                  <p:cNvGrpSpPr/>
                  <p:nvPr/>
                </p:nvGrpSpPr>
                <p:grpSpPr>
                  <a:xfrm>
                    <a:off x="1956966" y="1366168"/>
                    <a:ext cx="2243083" cy="1746880"/>
                    <a:chOff x="1956966" y="1366168"/>
                    <a:chExt cx="2243083" cy="1746880"/>
                  </a:xfrm>
                </p:grpSpPr>
                <p:cxnSp>
                  <p:nvCxnSpPr>
                    <p:cNvPr id="184" name="Elbow Connector 183"/>
                    <p:cNvCxnSpPr/>
                    <p:nvPr/>
                  </p:nvCxnSpPr>
                  <p:spPr>
                    <a:xfrm rot="5400000">
                      <a:off x="1682646" y="1924328"/>
                      <a:ext cx="1463040" cy="914400"/>
                    </a:xfrm>
                    <a:prstGeom prst="bentConnector3">
                      <a:avLst>
                        <a:gd name="adj1" fmla="val -951"/>
                      </a:avLst>
                    </a:prstGeom>
                  </p:spPr>
                  <p:style>
                    <a:lnRef idx="1">
                      <a:schemeClr val="accent1"/>
                    </a:lnRef>
                    <a:fillRef idx="0">
                      <a:schemeClr val="accent1"/>
                    </a:fillRef>
                    <a:effectRef idx="0">
                      <a:schemeClr val="accent1"/>
                    </a:effectRef>
                    <a:fontRef idx="minor">
                      <a:schemeClr val="tx1"/>
                    </a:fontRef>
                  </p:style>
                </p:cxnSp>
                <p:sp>
                  <p:nvSpPr>
                    <p:cNvPr id="185" name="Flowchart: Delay 184"/>
                    <p:cNvSpPr/>
                    <p:nvPr/>
                  </p:nvSpPr>
                  <p:spPr>
                    <a:xfrm flipH="1">
                      <a:off x="3304942" y="1366168"/>
                      <a:ext cx="258945" cy="196373"/>
                    </a:xfrm>
                    <a:prstGeom prst="flowChartDelay">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sp>
                  <p:nvSpPr>
                    <p:cNvPr id="186" name="Moon 185"/>
                    <p:cNvSpPr/>
                    <p:nvPr/>
                  </p:nvSpPr>
                  <p:spPr>
                    <a:xfrm>
                      <a:off x="2862858" y="1544092"/>
                      <a:ext cx="288032" cy="189974"/>
                    </a:xfrm>
                    <a:prstGeom prst="moon">
                      <a:avLst>
                        <a:gd name="adj" fmla="val 82067"/>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cxnSp>
                  <p:nvCxnSpPr>
                    <p:cNvPr id="187" name="Straight Connector 186"/>
                    <p:cNvCxnSpPr/>
                    <p:nvPr/>
                  </p:nvCxnSpPr>
                  <p:spPr>
                    <a:xfrm>
                      <a:off x="3112790" y="1675408"/>
                      <a:ext cx="1087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576588" y="1529234"/>
                      <a:ext cx="6126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Elbow Connector 188"/>
                    <p:cNvCxnSpPr/>
                    <p:nvPr/>
                  </p:nvCxnSpPr>
                  <p:spPr>
                    <a:xfrm rot="10800000" flipV="1">
                      <a:off x="3099237" y="1470169"/>
                      <a:ext cx="205706" cy="137160"/>
                    </a:xfrm>
                    <a:prstGeom prst="bentConnector3">
                      <a:avLst>
                        <a:gd name="adj1" fmla="val 37652"/>
                      </a:avLst>
                    </a:prstGeom>
                  </p:spPr>
                  <p:style>
                    <a:lnRef idx="1">
                      <a:schemeClr val="accent1"/>
                    </a:lnRef>
                    <a:fillRef idx="0">
                      <a:schemeClr val="accent1"/>
                    </a:fillRef>
                    <a:effectRef idx="0">
                      <a:schemeClr val="accent1"/>
                    </a:effectRef>
                    <a:fontRef idx="minor">
                      <a:schemeClr val="tx1"/>
                    </a:fontRef>
                  </p:style>
                </p:cxnSp>
              </p:grpSp>
              <p:cxnSp>
                <p:nvCxnSpPr>
                  <p:cNvPr id="173" name="Elbow Connector 354"/>
                  <p:cNvCxnSpPr/>
                  <p:nvPr/>
                </p:nvCxnSpPr>
                <p:spPr>
                  <a:xfrm>
                    <a:off x="4741416" y="1608471"/>
                    <a:ext cx="3108960" cy="10058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4" name="Elbow Connector 354"/>
                  <p:cNvCxnSpPr/>
                  <p:nvPr/>
                </p:nvCxnSpPr>
                <p:spPr>
                  <a:xfrm>
                    <a:off x="4741416" y="1724493"/>
                    <a:ext cx="2057400" cy="2346058"/>
                  </a:xfrm>
                  <a:prstGeom prst="bentConnector4">
                    <a:avLst>
                      <a:gd name="adj1" fmla="val 114915"/>
                      <a:gd name="adj2" fmla="val 109744"/>
                    </a:avLst>
                  </a:prstGeom>
                </p:spPr>
                <p:style>
                  <a:lnRef idx="1">
                    <a:schemeClr val="accent1"/>
                  </a:lnRef>
                  <a:fillRef idx="0">
                    <a:schemeClr val="accent1"/>
                  </a:fillRef>
                  <a:effectRef idx="0">
                    <a:schemeClr val="accent1"/>
                  </a:effectRef>
                  <a:fontRef idx="minor">
                    <a:schemeClr val="tx1"/>
                  </a:fontRef>
                </p:style>
              </p:cxnSp>
              <p:cxnSp>
                <p:nvCxnSpPr>
                  <p:cNvPr id="175" name="Elbow Connector 354"/>
                  <p:cNvCxnSpPr/>
                  <p:nvPr/>
                </p:nvCxnSpPr>
                <p:spPr>
                  <a:xfrm>
                    <a:off x="4735066" y="1997348"/>
                    <a:ext cx="1371600" cy="1188720"/>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172" name="Group 381"/>
                  <p:cNvGrpSpPr/>
                  <p:nvPr/>
                </p:nvGrpSpPr>
                <p:grpSpPr>
                  <a:xfrm>
                    <a:off x="4747766" y="1885082"/>
                    <a:ext cx="1375266" cy="1852268"/>
                    <a:chOff x="4747766" y="1885082"/>
                    <a:chExt cx="1375266" cy="1852268"/>
                  </a:xfrm>
                </p:grpSpPr>
                <p:cxnSp>
                  <p:nvCxnSpPr>
                    <p:cNvPr id="182" name="Elbow Connector 354"/>
                    <p:cNvCxnSpPr/>
                    <p:nvPr/>
                  </p:nvCxnSpPr>
                  <p:spPr>
                    <a:xfrm>
                      <a:off x="4747766" y="1885082"/>
                      <a:ext cx="1188720" cy="173736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3" name="Elbow Connector 354"/>
                    <p:cNvCxnSpPr/>
                    <p:nvPr/>
                  </p:nvCxnSpPr>
                  <p:spPr>
                    <a:xfrm>
                      <a:off x="5940152" y="3618478"/>
                      <a:ext cx="182880" cy="118872"/>
                    </a:xfrm>
                    <a:prstGeom prst="bentConnector2">
                      <a:avLst/>
                    </a:prstGeom>
                  </p:spPr>
                  <p:style>
                    <a:lnRef idx="1">
                      <a:schemeClr val="accent1"/>
                    </a:lnRef>
                    <a:fillRef idx="0">
                      <a:schemeClr val="accent1"/>
                    </a:fillRef>
                    <a:effectRef idx="0">
                      <a:schemeClr val="accent1"/>
                    </a:effectRef>
                    <a:fontRef idx="minor">
                      <a:schemeClr val="tx1"/>
                    </a:fontRef>
                  </p:style>
                </p:cxnSp>
              </p:grpSp>
              <p:cxnSp>
                <p:nvCxnSpPr>
                  <p:cNvPr id="177" name="Elbow Connector 354"/>
                  <p:cNvCxnSpPr/>
                  <p:nvPr/>
                </p:nvCxnSpPr>
                <p:spPr>
                  <a:xfrm>
                    <a:off x="4743574" y="2144896"/>
                    <a:ext cx="548640" cy="1024128"/>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176" name="Group 380"/>
                  <p:cNvGrpSpPr/>
                  <p:nvPr/>
                </p:nvGrpSpPr>
                <p:grpSpPr>
                  <a:xfrm>
                    <a:off x="4456571" y="2283222"/>
                    <a:ext cx="378443" cy="1318372"/>
                    <a:chOff x="4456571" y="2283222"/>
                    <a:chExt cx="378443" cy="1318372"/>
                  </a:xfrm>
                </p:grpSpPr>
                <p:cxnSp>
                  <p:nvCxnSpPr>
                    <p:cNvPr id="179" name="Elbow Connector 354"/>
                    <p:cNvCxnSpPr/>
                    <p:nvPr/>
                  </p:nvCxnSpPr>
                  <p:spPr>
                    <a:xfrm rot="5400000">
                      <a:off x="4330070" y="2506102"/>
                      <a:ext cx="720080" cy="27432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80" name="Elbow Connector 354"/>
                    <p:cNvCxnSpPr/>
                    <p:nvPr/>
                  </p:nvCxnSpPr>
                  <p:spPr>
                    <a:xfrm rot="5400000" flipH="1" flipV="1">
                      <a:off x="4199970" y="3253553"/>
                      <a:ext cx="604642" cy="91440"/>
                    </a:xfrm>
                    <a:prstGeom prst="bentConnector3">
                      <a:avLst>
                        <a:gd name="adj1" fmla="val 62603"/>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4743574" y="2283222"/>
                      <a:ext cx="91440" cy="0"/>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64" name="Oval 163"/>
              <p:cNvSpPr/>
              <p:nvPr/>
            </p:nvSpPr>
            <p:spPr>
              <a:xfrm>
                <a:off x="6780943" y="4277728"/>
                <a:ext cx="36576" cy="3657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orbel"/>
                  <a:ea typeface="+mn-ea"/>
                  <a:cs typeface="+mn-cs"/>
                </a:endParaRPr>
              </a:p>
            </p:txBody>
          </p:sp>
        </p:grpSp>
      </p:grpSp>
      <p:sp>
        <p:nvSpPr>
          <p:cNvPr id="191" name="Title 1"/>
          <p:cNvSpPr txBox="1">
            <a:spLocks/>
          </p:cNvSpPr>
          <p:nvPr/>
        </p:nvSpPr>
        <p:spPr>
          <a:xfrm>
            <a:off x="2423136" y="521860"/>
            <a:ext cx="2065050"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rgbClr val="D6ECFF">
                    <a:satMod val="200000"/>
                  </a:srgbClr>
                </a:solidFill>
                <a:effectLst/>
                <a:uLnTx/>
                <a:uFillTx/>
                <a:latin typeface="Consolas"/>
                <a:ea typeface="+mn-ea"/>
                <a:cs typeface="+mn-cs"/>
              </a:rPr>
              <a:t>Next…</a:t>
            </a:r>
            <a:endParaRPr kumimoji="0" lang="en-CA" sz="4000" b="0" i="0" u="none" strike="noStrike" kern="1200" cap="none" spc="-100" normalizeH="0" baseline="0" noProof="0" dirty="0">
              <a:ln>
                <a:noFill/>
              </a:ln>
              <a:solidFill>
                <a:srgbClr val="D6ECFF">
                  <a:satMod val="200000"/>
                </a:srgbClr>
              </a:solidFill>
              <a:effectLst/>
              <a:uLnTx/>
              <a:uFillTx/>
              <a:latin typeface="Consolas"/>
              <a:ea typeface="+mn-ea"/>
              <a:cs typeface="+mn-cs"/>
            </a:endParaRPr>
          </a:p>
        </p:txBody>
      </p:sp>
      <p:sp>
        <p:nvSpPr>
          <p:cNvPr id="193" name="Rectangular Callout 192"/>
          <p:cNvSpPr/>
          <p:nvPr/>
        </p:nvSpPr>
        <p:spPr>
          <a:xfrm>
            <a:off x="6450363" y="632909"/>
            <a:ext cx="3267542" cy="648072"/>
          </a:xfrm>
          <a:prstGeom prst="wedgeRectCallout">
            <a:avLst>
              <a:gd name="adj1" fmla="val -74804"/>
              <a:gd name="adj2" fmla="val 2512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The Controller Thing</a:t>
            </a:r>
            <a:endParaRPr kumimoji="0" lang="en-CA" sz="2400" b="1" i="0" u="none" strike="noStrike" kern="1200" cap="none" spc="0" normalizeH="0" baseline="0" noProof="0" dirty="0">
              <a:ln>
                <a:noFill/>
              </a:ln>
              <a:solidFill>
                <a:prstClr val="black"/>
              </a:solidFill>
              <a:effectLst/>
              <a:uLnTx/>
              <a:uFillTx/>
              <a:latin typeface="Corbel"/>
              <a:ea typeface="+mn-ea"/>
              <a:cs typeface="+mn-cs"/>
            </a:endParaRPr>
          </a:p>
        </p:txBody>
      </p:sp>
      <p:sp>
        <p:nvSpPr>
          <p:cNvPr id="178" name="Slide Number Placeholder 17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extLst>
      <p:ext uri="{BB962C8B-B14F-4D97-AF65-F5344CB8AC3E}">
        <p14:creationId xmlns:p14="http://schemas.microsoft.com/office/powerpoint/2010/main" val="219400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12192000" cy="2819400"/>
          </a:xfrm>
          <a:solidFill>
            <a:schemeClr val="bg1">
              <a:lumMod val="95000"/>
            </a:schemeClr>
          </a:solidFill>
        </p:spPr>
        <p:txBody>
          <a:bodyPr anchor="ctr" anchorCtr="0">
            <a:noAutofit/>
          </a:bodyPr>
          <a:lstStyle/>
          <a:p>
            <a:pPr fontAlgn="base"/>
            <a:r>
              <a:rPr lang="en-US" b="1" dirty="0">
                <a:latin typeface="+mn-lt"/>
              </a:rPr>
              <a:t>CSCB58: </a:t>
            </a:r>
            <a:br>
              <a:rPr lang="en-US" b="1" dirty="0">
                <a:latin typeface="+mn-lt"/>
              </a:rPr>
            </a:br>
            <a:r>
              <a:rPr lang="en-US" b="1" dirty="0">
                <a:latin typeface="+mn-lt"/>
              </a:rPr>
              <a:t>Computer Organization</a:t>
            </a:r>
          </a:p>
        </p:txBody>
      </p:sp>
      <p:sp>
        <p:nvSpPr>
          <p:cNvPr id="8" name="Subtitle 2"/>
          <p:cNvSpPr txBox="1">
            <a:spLocks/>
          </p:cNvSpPr>
          <p:nvPr/>
        </p:nvSpPr>
        <p:spPr>
          <a:xfrm>
            <a:off x="7429500" y="5414556"/>
            <a:ext cx="571500" cy="4270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2133600" y="3875481"/>
            <a:ext cx="8153400" cy="17526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2020</a:t>
            </a:r>
            <a:endParaRPr lang="en-CA" dirty="0">
              <a:solidFill>
                <a:schemeClr val="tx1"/>
              </a:solidFill>
            </a:endParaRPr>
          </a:p>
        </p:txBody>
      </p:sp>
      <p:sp>
        <p:nvSpPr>
          <p:cNvPr id="3" name="Rectangle 2"/>
          <p:cNvSpPr/>
          <p:nvPr/>
        </p:nvSpPr>
        <p:spPr>
          <a:xfrm>
            <a:off x="1746584" y="6211670"/>
            <a:ext cx="86868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546A"/>
                </a:solidFill>
                <a:effectLst/>
                <a:uLnTx/>
                <a:uFillTx/>
                <a:latin typeface="Calibri" panose="020F0502020204030204"/>
                <a:ea typeface="+mn-ea"/>
                <a:cs typeface="+mn-cs"/>
              </a:rPr>
              <a:t>The content of this lecture is adapted from the lectures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546A"/>
                </a:solidFill>
                <a:effectLst/>
                <a:uLnTx/>
                <a:uFillTx/>
                <a:latin typeface="Calibri" panose="020F0502020204030204"/>
                <a:ea typeface="+mn-ea"/>
                <a:cs typeface="+mn-cs"/>
              </a:rPr>
              <a:t>Larry Zheng and Steve Engels</a:t>
            </a:r>
          </a:p>
        </p:txBody>
      </p:sp>
      <p:pic>
        <p:nvPicPr>
          <p:cNvPr id="1026" name="Picture 2">
            <a:extLst>
              <a:ext uri="{FF2B5EF4-FFF2-40B4-BE49-F238E27FC236}">
                <a16:creationId xmlns:a16="http://schemas.microsoft.com/office/drawing/2014/main" id="{2235C7AC-AE60-496C-9820-AFE8A46F99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54" y="3825513"/>
            <a:ext cx="298326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TPU | Google Cloud">
            <a:extLst>
              <a:ext uri="{FF2B5EF4-FFF2-40B4-BE49-F238E27FC236}">
                <a16:creationId xmlns:a16="http://schemas.microsoft.com/office/drawing/2014/main" id="{854AA425-A807-46E1-B551-13656F25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694" y="3979312"/>
            <a:ext cx="309038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249192"/>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2400" dirty="0"/>
              <a:t>aka: the </a:t>
            </a:r>
            <a:r>
              <a:rPr lang="en-US" sz="2400" dirty="0">
                <a:solidFill>
                  <a:srgbClr val="FFC000"/>
                </a:solidFill>
              </a:rPr>
              <a:t>register file </a:t>
            </a:r>
            <a:r>
              <a:rPr lang="en-US" sz="2400" dirty="0"/>
              <a:t>and main </a:t>
            </a:r>
            <a:r>
              <a:rPr lang="en-US" sz="2400" dirty="0">
                <a:solidFill>
                  <a:srgbClr val="FFC000"/>
                </a:solidFill>
              </a:rPr>
              <a:t>memory</a:t>
            </a:r>
            <a:endParaRPr lang="en-CA" sz="2400" dirty="0">
              <a:solidFill>
                <a:srgbClr val="FFC000"/>
              </a:solidFill>
            </a:endParaRPr>
          </a:p>
        </p:txBody>
      </p:sp>
      <p:sp>
        <p:nvSpPr>
          <p:cNvPr id="4" name="Title 3"/>
          <p:cNvSpPr>
            <a:spLocks noGrp="1"/>
          </p:cNvSpPr>
          <p:nvPr>
            <p:ph type="title"/>
          </p:nvPr>
        </p:nvSpPr>
        <p:spPr/>
        <p:txBody>
          <a:bodyPr/>
          <a:lstStyle/>
          <a:p>
            <a:r>
              <a:rPr lang="en-US" dirty="0"/>
              <a:t>The “Storage Thing”</a:t>
            </a:r>
            <a:endParaRPr lang="en-CA" dirty="0"/>
          </a:p>
        </p:txBody>
      </p:sp>
      <p:pic>
        <p:nvPicPr>
          <p:cNvPr id="90114" name="Picture 2" descr="http://4.bp.blogspot.com/_oE2ULET1qpc/TUxRV9Y7ZUI/AAAAAAAABtE/0rK__rU-r-Q/s1600/crowded+stacks.jpg"/>
          <p:cNvPicPr>
            <a:picLocks noChangeAspect="1" noChangeArrowheads="1"/>
          </p:cNvPicPr>
          <p:nvPr/>
        </p:nvPicPr>
        <p:blipFill>
          <a:blip r:embed="rId2" cstate="print"/>
          <a:srcRect/>
          <a:stretch>
            <a:fillRect/>
          </a:stretch>
        </p:blipFill>
        <p:spPr bwMode="auto">
          <a:xfrm>
            <a:off x="4727849" y="2276872"/>
            <a:ext cx="5088565" cy="3816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52E37E-424F-4DCE-BB6E-731ABDD533B7}" type="slidenum">
              <a:rPr kumimoji="0" lang="en-CA" sz="1200" b="0" i="0" u="none" strike="noStrike" kern="1200" cap="none" spc="0" normalizeH="0" baseline="0" noProof="0" smtClean="0">
                <a:ln>
                  <a:noFill/>
                </a:ln>
                <a:solidFill>
                  <a:srgbClr val="D6ECFF"/>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srgbClr val="D6ECFF"/>
              </a:solidFill>
              <a:effectLst/>
              <a:uLnTx/>
              <a:uFillTx/>
              <a:latin typeface="Corbel"/>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3E075E87-953A-4195-809D-64CC862CBFE3}"/>
              </a:ext>
            </a:extLst>
          </p:cNvPr>
          <p:cNvSpPr>
            <a:spLocks noGrp="1"/>
          </p:cNvSpPr>
          <p:nvPr>
            <p:ph type="title"/>
          </p:nvPr>
        </p:nvSpPr>
        <p:spPr/>
        <p:txBody>
          <a:bodyPr/>
          <a:lstStyle/>
          <a:p>
            <a:r>
              <a:rPr lang="en-US" altLang="en-US" dirty="0">
                <a:ea typeface="ＭＳ Ｐゴシック" panose="020B0600070205080204" pitchFamily="34" charset="-128"/>
              </a:rPr>
              <a:t>Memory (Programmer’s View) </a:t>
            </a:r>
          </a:p>
        </p:txBody>
      </p:sp>
      <p:sp>
        <p:nvSpPr>
          <p:cNvPr id="163842" name="Slide Number Placeholder 3">
            <a:extLst>
              <a:ext uri="{FF2B5EF4-FFF2-40B4-BE49-F238E27FC236}">
                <a16:creationId xmlns:a16="http://schemas.microsoft.com/office/drawing/2014/main" id="{9F22F250-50FC-413D-8612-57CE4193520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anose="05000000000000000000"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fld id="{D6A8EE2F-609D-4575-BAAE-62A2C18BF745}" type="slidenum">
              <a:rPr lang="en-US" altLang="en-US" sz="1600">
                <a:solidFill>
                  <a:srgbClr val="000000"/>
                </a:solidFill>
                <a:latin typeface="Garamond" panose="02020404030301010803" pitchFamily="18" charset="0"/>
              </a:rPr>
              <a:pPr eaLnBrk="1" hangingPunct="1">
                <a:spcBef>
                  <a:spcPct val="0"/>
                </a:spcBef>
                <a:buClrTx/>
                <a:buSzTx/>
                <a:buFontTx/>
                <a:buNone/>
              </a:pPr>
              <a:t>9</a:t>
            </a:fld>
            <a:endParaRPr lang="en-US" altLang="en-US" sz="1600">
              <a:solidFill>
                <a:srgbClr val="000000"/>
              </a:solidFill>
              <a:latin typeface="Garamond" panose="02020404030301010803" pitchFamily="18" charset="0"/>
            </a:endParaRPr>
          </a:p>
        </p:txBody>
      </p:sp>
      <p:pic>
        <p:nvPicPr>
          <p:cNvPr id="163843" name="Picture 5">
            <a:extLst>
              <a:ext uri="{FF2B5EF4-FFF2-40B4-BE49-F238E27FC236}">
                <a16:creationId xmlns:a16="http://schemas.microsoft.com/office/drawing/2014/main" id="{6624D19C-3ACC-455D-98D3-78D91BF8B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450" y="1465943"/>
            <a:ext cx="70231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08714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96270</TotalTime>
  <Words>4408</Words>
  <Application>Microsoft Office PowerPoint</Application>
  <PresentationFormat>Widescreen</PresentationFormat>
  <Paragraphs>1127</Paragraphs>
  <Slides>78</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78</vt:i4>
      </vt:variant>
    </vt:vector>
  </HeadingPairs>
  <TitlesOfParts>
    <vt:vector size="92" baseType="lpstr">
      <vt:lpstr>Arial</vt:lpstr>
      <vt:lpstr>Calibri</vt:lpstr>
      <vt:lpstr>Calibri Light</vt:lpstr>
      <vt:lpstr>Consolas</vt:lpstr>
      <vt:lpstr>Corbel</vt:lpstr>
      <vt:lpstr>Courier New</vt:lpstr>
      <vt:lpstr>Garamond</vt:lpstr>
      <vt:lpstr>MathematicalPi 1</vt:lpstr>
      <vt:lpstr>TimesTen</vt:lpstr>
      <vt:lpstr>Wingdings</vt:lpstr>
      <vt:lpstr>Wingdings 2</vt:lpstr>
      <vt:lpstr>Wingdings 3</vt:lpstr>
      <vt:lpstr>Office Theme</vt:lpstr>
      <vt:lpstr>Metro</vt:lpstr>
      <vt:lpstr>CSCB58:  Computer Organization</vt:lpstr>
      <vt:lpstr>PowerPoint Presentation</vt:lpstr>
      <vt:lpstr>Recap: We are here</vt:lpstr>
      <vt:lpstr>PowerPoint Presentation</vt:lpstr>
      <vt:lpstr>PowerPoint Presentation</vt:lpstr>
      <vt:lpstr>We’ve learned the arithmetic thing</vt:lpstr>
      <vt:lpstr>So this is the ALU</vt:lpstr>
      <vt:lpstr>The “Storage Thing”</vt:lpstr>
      <vt:lpstr>Memory (Programmer’s View) </vt:lpstr>
      <vt:lpstr>Computer memory hierarchy</vt:lpstr>
      <vt:lpstr>Computer memory hierarchy</vt:lpstr>
      <vt:lpstr>Memory and registers</vt:lpstr>
      <vt:lpstr>PowerPoint Presentation</vt:lpstr>
      <vt:lpstr>PowerPoint Presentation</vt:lpstr>
      <vt:lpstr>PowerPoint Presentation</vt:lpstr>
      <vt:lpstr>PowerPoint Presentation</vt:lpstr>
      <vt:lpstr>Register file</vt:lpstr>
      <vt:lpstr>Register File Functionality</vt:lpstr>
      <vt:lpstr>Register File – Write Operation</vt:lpstr>
      <vt:lpstr>Register File – Read Operation</vt:lpstr>
      <vt:lpstr>The main memory</vt:lpstr>
      <vt:lpstr>Electronic Memory</vt:lpstr>
      <vt:lpstr>One-hot decoder</vt:lpstr>
      <vt:lpstr>Controlling the flow</vt:lpstr>
      <vt:lpstr>PowerPoint Presentation</vt:lpstr>
      <vt:lpstr>Control the flow using tri-state buffer</vt:lpstr>
      <vt:lpstr>Data Bus</vt:lpstr>
      <vt:lpstr>RAM Storage Cell</vt:lpstr>
      <vt:lpstr>Storage cells</vt:lpstr>
      <vt:lpstr>RAM slice model</vt:lpstr>
      <vt:lpstr>SRAM Static Random Access Memory</vt:lpstr>
      <vt:lpstr>Asynchronous SRAM Interface – An example</vt:lpstr>
      <vt:lpstr>Read/Write SRAM - Timing waveforms</vt:lpstr>
      <vt:lpstr>Memory vs registers</vt:lpstr>
      <vt:lpstr>Memory Technology: DRAM</vt:lpstr>
      <vt:lpstr>PowerPoint Presentation</vt:lpstr>
      <vt:lpstr>DRAM in Today’s Systems</vt:lpstr>
      <vt:lpstr>Von Neumann Model</vt:lpstr>
      <vt:lpstr>Factors that Affect Choice of Memory</vt:lpstr>
      <vt:lpstr>Why DRAM?</vt:lpstr>
      <vt:lpstr>Is DRAM Fast Enough?</vt:lpstr>
      <vt:lpstr>PowerPoint Presentation</vt:lpstr>
      <vt:lpstr>PowerPoint Presentation</vt:lpstr>
      <vt:lpstr>Memory Element (Cell)</vt:lpstr>
      <vt:lpstr>Capacitor – Bucket of Electric Charge</vt:lpstr>
      <vt:lpstr>DRAM Chip</vt:lpstr>
      <vt:lpstr>Divide and Conquer</vt:lpstr>
      <vt:lpstr>Sense-Amplifier</vt:lpstr>
      <vt:lpstr>But … memory is far away</vt:lpstr>
      <vt:lpstr>Aside: Amdahl’s Law</vt:lpstr>
      <vt:lpstr>Aside: Amdahl’s Law</vt:lpstr>
      <vt:lpstr>Amdahl’s Law</vt:lpstr>
      <vt:lpstr>But … memory is far away</vt:lpstr>
      <vt:lpstr>Scaling the Memory Wall</vt:lpstr>
      <vt:lpstr>Big Idea: Locality</vt:lpstr>
      <vt:lpstr>Examples of Locality</vt:lpstr>
      <vt:lpstr>First, some key terms …</vt:lpstr>
      <vt:lpstr>First, some key terms …</vt:lpstr>
      <vt:lpstr>Addresses and Caches</vt:lpstr>
      <vt:lpstr>Bit Masking</vt:lpstr>
      <vt:lpstr>A small example</vt:lpstr>
      <vt:lpstr>Exercise: Cache Masking</vt:lpstr>
      <vt:lpstr>Exercise: Cache Masking</vt:lpstr>
      <vt:lpstr>Exercise: Cache Masking</vt:lpstr>
      <vt:lpstr>Associativity</vt:lpstr>
      <vt:lpstr>2-way set associative cache: how it’s done in hardware</vt:lpstr>
      <vt:lpstr>Cache Loading and Evicting</vt:lpstr>
      <vt:lpstr>How do we choose what to evict?</vt:lpstr>
      <vt:lpstr>Discussion</vt:lpstr>
      <vt:lpstr>Exercise: Cache Example</vt:lpstr>
      <vt:lpstr>Exercise: Cache Example</vt:lpstr>
      <vt:lpstr>Exercise: Cache Example</vt:lpstr>
      <vt:lpstr>Exercise: Cache Example</vt:lpstr>
      <vt:lpstr>Exercise: Cache Example</vt:lpstr>
      <vt:lpstr>Discussion</vt:lpstr>
      <vt:lpstr>Cache Consistency</vt:lpstr>
      <vt:lpstr>PowerPoint Presentation</vt:lpstr>
      <vt:lpstr>CSCB58:  Computer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dc:title>
  <dc:creator>Steve Engels</dc:creator>
  <cp:lastModifiedBy>Gennady Pekhimenko</cp:lastModifiedBy>
  <cp:revision>416</cp:revision>
  <dcterms:created xsi:type="dcterms:W3CDTF">2010-11-10T13:23:56Z</dcterms:created>
  <dcterms:modified xsi:type="dcterms:W3CDTF">2020-10-28T03:49:34Z</dcterms:modified>
</cp:coreProperties>
</file>