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77"/>
  </p:notesMasterIdLst>
  <p:handoutMasterIdLst>
    <p:handoutMasterId r:id="rId78"/>
  </p:handoutMasterIdLst>
  <p:sldIdLst>
    <p:sldId id="496" r:id="rId4"/>
    <p:sldId id="256" r:id="rId5"/>
    <p:sldId id="468" r:id="rId6"/>
    <p:sldId id="469" r:id="rId7"/>
    <p:sldId id="470" r:id="rId8"/>
    <p:sldId id="471" r:id="rId9"/>
    <p:sldId id="473" r:id="rId10"/>
    <p:sldId id="472" r:id="rId11"/>
    <p:sldId id="474" r:id="rId12"/>
    <p:sldId id="475" r:id="rId13"/>
    <p:sldId id="476" r:id="rId14"/>
    <p:sldId id="433" r:id="rId15"/>
    <p:sldId id="477" r:id="rId16"/>
    <p:sldId id="479" r:id="rId17"/>
    <p:sldId id="478" r:id="rId18"/>
    <p:sldId id="480" r:id="rId19"/>
    <p:sldId id="481" r:id="rId20"/>
    <p:sldId id="482" r:id="rId21"/>
    <p:sldId id="483" r:id="rId22"/>
    <p:sldId id="454" r:id="rId23"/>
    <p:sldId id="455" r:id="rId24"/>
    <p:sldId id="521" r:id="rId25"/>
    <p:sldId id="516" r:id="rId26"/>
    <p:sldId id="422" r:id="rId27"/>
    <p:sldId id="423" r:id="rId28"/>
    <p:sldId id="424" r:id="rId29"/>
    <p:sldId id="517" r:id="rId30"/>
    <p:sldId id="518" r:id="rId31"/>
    <p:sldId id="427" r:id="rId32"/>
    <p:sldId id="519" r:id="rId33"/>
    <p:sldId id="520" r:id="rId34"/>
    <p:sldId id="386" r:id="rId35"/>
    <p:sldId id="392" r:id="rId36"/>
    <p:sldId id="393" r:id="rId37"/>
    <p:sldId id="387" r:id="rId38"/>
    <p:sldId id="394" r:id="rId39"/>
    <p:sldId id="459" r:id="rId40"/>
    <p:sldId id="299" r:id="rId41"/>
    <p:sldId id="395" r:id="rId42"/>
    <p:sldId id="396" r:id="rId43"/>
    <p:sldId id="402" r:id="rId44"/>
    <p:sldId id="397" r:id="rId45"/>
    <p:sldId id="398" r:id="rId46"/>
    <p:sldId id="403" r:id="rId47"/>
    <p:sldId id="404" r:id="rId48"/>
    <p:sldId id="399" r:id="rId49"/>
    <p:sldId id="400" r:id="rId50"/>
    <p:sldId id="401" r:id="rId51"/>
    <p:sldId id="457" r:id="rId52"/>
    <p:sldId id="333" r:id="rId53"/>
    <p:sldId id="391" r:id="rId54"/>
    <p:sldId id="388" r:id="rId55"/>
    <p:sldId id="389" r:id="rId56"/>
    <p:sldId id="456" r:id="rId57"/>
    <p:sldId id="390" r:id="rId58"/>
    <p:sldId id="458" r:id="rId59"/>
    <p:sldId id="334" r:id="rId60"/>
    <p:sldId id="343" r:id="rId61"/>
    <p:sldId id="351" r:id="rId62"/>
    <p:sldId id="352" r:id="rId63"/>
    <p:sldId id="466" r:id="rId64"/>
    <p:sldId id="500" r:id="rId65"/>
    <p:sldId id="335" r:id="rId66"/>
    <p:sldId id="409" r:id="rId67"/>
    <p:sldId id="410" r:id="rId68"/>
    <p:sldId id="411" r:id="rId69"/>
    <p:sldId id="336" r:id="rId70"/>
    <p:sldId id="337" r:id="rId71"/>
    <p:sldId id="338" r:id="rId72"/>
    <p:sldId id="339" r:id="rId73"/>
    <p:sldId id="340" r:id="rId74"/>
    <p:sldId id="341" r:id="rId75"/>
    <p:sldId id="342" r:id="rId76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F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0A60C-6C91-4F3E-9FB8-CD297C919188}" v="12" dt="2020-10-20T16:04:52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7"/>
    <p:restoredTop sz="93114" autoAdjust="0"/>
  </p:normalViewPr>
  <p:slideViewPr>
    <p:cSldViewPr>
      <p:cViewPr varScale="1">
        <p:scale>
          <a:sx n="103" d="100"/>
          <a:sy n="103" d="100"/>
        </p:scale>
        <p:origin x="114" y="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microsoft.com/office/2015/10/relationships/revisionInfo" Target="revisionInfo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F930A60C-6C91-4F3E-9FB8-CD297C919188}"/>
    <pc:docChg chg="undo custSel addSld delSld modSld delMainMaster">
      <pc:chgData name="Gennady Pekhimenko" userId="97aeff6ed7ede7e0" providerId="LiveId" clId="{F930A60C-6C91-4F3E-9FB8-CD297C919188}" dt="2020-10-20T16:20:50.565" v="26" actId="167"/>
      <pc:docMkLst>
        <pc:docMk/>
      </pc:docMkLst>
      <pc:sldChg chg="modSp mod">
        <pc:chgData name="Gennady Pekhimenko" userId="97aeff6ed7ede7e0" providerId="LiveId" clId="{F930A60C-6C91-4F3E-9FB8-CD297C919188}" dt="2020-10-19T20:50:58.966" v="3" actId="20577"/>
        <pc:sldMkLst>
          <pc:docMk/>
          <pc:sldMk cId="0" sldId="256"/>
        </pc:sldMkLst>
        <pc:spChg chg="mod">
          <ac:chgData name="Gennady Pekhimenko" userId="97aeff6ed7ede7e0" providerId="LiveId" clId="{F930A60C-6C91-4F3E-9FB8-CD297C919188}" dt="2020-10-19T20:50:58.966" v="3" actId="20577"/>
          <ac:spMkLst>
            <pc:docMk/>
            <pc:sldMk cId="0" sldId="256"/>
            <ac:spMk id="6" creationId="{00000000-0000-0000-0000-000000000000}"/>
          </ac:spMkLst>
        </pc:spChg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35"/>
        </pc:sldMkLst>
      </pc:sldChg>
      <pc:sldChg chg="modSp add del mod">
        <pc:chgData name="Gennady Pekhimenko" userId="97aeff6ed7ede7e0" providerId="LiveId" clId="{F930A60C-6C91-4F3E-9FB8-CD297C919188}" dt="2020-10-20T16:04:48.245" v="21"/>
        <pc:sldMkLst>
          <pc:docMk/>
          <pc:sldMk cId="0" sldId="336"/>
        </pc:sldMkLst>
        <pc:spChg chg="mod">
          <ac:chgData name="Gennady Pekhimenko" userId="97aeff6ed7ede7e0" providerId="LiveId" clId="{F930A60C-6C91-4F3E-9FB8-CD297C919188}" dt="2020-10-20T16:04:48.245" v="21"/>
          <ac:spMkLst>
            <pc:docMk/>
            <pc:sldMk cId="0" sldId="336"/>
            <ac:spMk id="3" creationId="{00000000-0000-0000-0000-000000000000}"/>
          </ac:spMkLst>
        </pc:spChg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37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38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39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40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341"/>
        </pc:sldMkLst>
      </pc:sldChg>
      <pc:sldChg chg="modSp add del mod">
        <pc:chgData name="Gennady Pekhimenko" userId="97aeff6ed7ede7e0" providerId="LiveId" clId="{F930A60C-6C91-4F3E-9FB8-CD297C919188}" dt="2020-10-20T16:20:50.565" v="26" actId="167"/>
        <pc:sldMkLst>
          <pc:docMk/>
          <pc:sldMk cId="0" sldId="342"/>
        </pc:sldMkLst>
        <pc:spChg chg="ord">
          <ac:chgData name="Gennady Pekhimenko" userId="97aeff6ed7ede7e0" providerId="LiveId" clId="{F930A60C-6C91-4F3E-9FB8-CD297C919188}" dt="2020-10-20T16:20:30.725" v="22" actId="167"/>
          <ac:spMkLst>
            <pc:docMk/>
            <pc:sldMk cId="0" sldId="342"/>
            <ac:spMk id="3" creationId="{00000000-0000-0000-0000-000000000000}"/>
          </ac:spMkLst>
        </pc:spChg>
        <pc:spChg chg="mod ord">
          <ac:chgData name="Gennady Pekhimenko" userId="97aeff6ed7ede7e0" providerId="LiveId" clId="{F930A60C-6C91-4F3E-9FB8-CD297C919188}" dt="2020-10-20T16:20:41.860" v="24" actId="167"/>
          <ac:spMkLst>
            <pc:docMk/>
            <pc:sldMk cId="0" sldId="342"/>
            <ac:spMk id="4" creationId="{00000000-0000-0000-0000-000000000000}"/>
          </ac:spMkLst>
        </pc:spChg>
        <pc:spChg chg="mod ord">
          <ac:chgData name="Gennady Pekhimenko" userId="97aeff6ed7ede7e0" providerId="LiveId" clId="{F930A60C-6C91-4F3E-9FB8-CD297C919188}" dt="2020-10-20T16:20:50.565" v="26" actId="167"/>
          <ac:spMkLst>
            <pc:docMk/>
            <pc:sldMk cId="0" sldId="342"/>
            <ac:spMk id="7" creationId="{00000000-0000-0000-0000-000000000000}"/>
          </ac:spMkLst>
        </pc:spChg>
      </pc:sldChg>
      <pc:sldChg chg="add">
        <pc:chgData name="Gennady Pekhimenko" userId="97aeff6ed7ede7e0" providerId="LiveId" clId="{F930A60C-6C91-4F3E-9FB8-CD297C919188}" dt="2020-10-20T16:03:08.517" v="17"/>
        <pc:sldMkLst>
          <pc:docMk/>
          <pc:sldMk cId="0" sldId="351"/>
        </pc:sldMkLst>
      </pc:sldChg>
      <pc:sldChg chg="add">
        <pc:chgData name="Gennady Pekhimenko" userId="97aeff6ed7ede7e0" providerId="LiveId" clId="{F930A60C-6C91-4F3E-9FB8-CD297C919188}" dt="2020-10-20T16:03:08.517" v="17"/>
        <pc:sldMkLst>
          <pc:docMk/>
          <pc:sldMk cId="0" sldId="35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6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359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0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1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2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3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4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5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6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7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69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0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1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3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4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5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6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7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79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0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3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4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5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6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7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8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0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1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3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4"/>
        </pc:sldMkLst>
      </pc:sldChg>
      <pc:sldChg chg="modSp mod">
        <pc:chgData name="Gennady Pekhimenko" userId="97aeff6ed7ede7e0" providerId="LiveId" clId="{F930A60C-6C91-4F3E-9FB8-CD297C919188}" dt="2020-10-20T15:36:27.071" v="12" actId="20577"/>
        <pc:sldMkLst>
          <pc:docMk/>
          <pc:sldMk cId="0" sldId="395"/>
        </pc:sldMkLst>
        <pc:spChg chg="mod">
          <ac:chgData name="Gennady Pekhimenko" userId="97aeff6ed7ede7e0" providerId="LiveId" clId="{F930A60C-6C91-4F3E-9FB8-CD297C919188}" dt="2020-10-20T15:36:27.071" v="12" actId="20577"/>
          <ac:spMkLst>
            <pc:docMk/>
            <pc:sldMk cId="0" sldId="395"/>
            <ac:spMk id="15" creationId="{00000000-0000-0000-0000-000000000000}"/>
          </ac:spMkLst>
        </pc:spChg>
      </pc:sldChg>
      <pc:sldChg chg="modSp del mod">
        <pc:chgData name="Gennady Pekhimenko" userId="97aeff6ed7ede7e0" providerId="LiveId" clId="{F930A60C-6C91-4F3E-9FB8-CD297C919188}" dt="2020-10-20T15:39:18.374" v="16" actId="27636"/>
        <pc:sldMkLst>
          <pc:docMk/>
          <pc:sldMk cId="0" sldId="397"/>
        </pc:sldMkLst>
        <pc:spChg chg="mod">
          <ac:chgData name="Gennady Pekhimenko" userId="97aeff6ed7ede7e0" providerId="LiveId" clId="{F930A60C-6C91-4F3E-9FB8-CD297C919188}" dt="2020-10-20T15:39:18.374" v="16" actId="27636"/>
          <ac:spMkLst>
            <pc:docMk/>
            <pc:sldMk cId="0" sldId="397"/>
            <ac:spMk id="59" creationId="{00000000-0000-0000-0000-000000000000}"/>
          </ac:spMkLst>
        </pc:spChg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399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400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401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0" sldId="402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2469768535" sldId="403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3058695956" sldId="40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0" sldId="405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3481309463" sldId="405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3060264111" sldId="406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239555862" sldId="407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1772176514" sldId="408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409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410"/>
        </pc:sldMkLst>
      </pc:sldChg>
      <pc:sldChg chg="add del">
        <pc:chgData name="Gennady Pekhimenko" userId="97aeff6ed7ede7e0" providerId="LiveId" clId="{F930A60C-6C91-4F3E-9FB8-CD297C919188}" dt="2020-10-20T16:04:48.245" v="21"/>
        <pc:sldMkLst>
          <pc:docMk/>
          <pc:sldMk cId="0" sldId="41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089277320" sldId="41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625467004" sldId="41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660899258" sldId="416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1294402907" sldId="416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60972576" sldId="41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637682933" sldId="41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1976624739" sldId="418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1294320361" sldId="419"/>
        </pc:sldMkLst>
      </pc:sldChg>
      <pc:sldChg chg="del">
        <pc:chgData name="Gennady Pekhimenko" userId="97aeff6ed7ede7e0" providerId="LiveId" clId="{F930A60C-6C91-4F3E-9FB8-CD297C919188}" dt="2020-10-19T20:51:06.549" v="4" actId="47"/>
        <pc:sldMkLst>
          <pc:docMk/>
          <pc:sldMk cId="576702803" sldId="42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638484183" sldId="42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636061030" sldId="426"/>
        </pc:sldMkLst>
      </pc:sldChg>
      <pc:sldChg chg="del">
        <pc:chgData name="Gennady Pekhimenko" userId="97aeff6ed7ede7e0" providerId="LiveId" clId="{F930A60C-6C91-4F3E-9FB8-CD297C919188}" dt="2020-10-19T21:59:23.432" v="10" actId="47"/>
        <pc:sldMkLst>
          <pc:docMk/>
          <pc:sldMk cId="820703843" sldId="42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83453453" sldId="429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100528906" sldId="430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520518079" sldId="43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63740584" sldId="43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141753623" sldId="43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120387514" sldId="43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183793079" sldId="43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194007147" sldId="440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589403281" sldId="44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602935483" sldId="44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146596145" sldId="443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77889887" sldId="44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962390089" sldId="446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723121178" sldId="467"/>
        </pc:sldMkLst>
      </pc:sldChg>
      <pc:sldChg chg="modSp">
        <pc:chgData name="Gennady Pekhimenko" userId="97aeff6ed7ede7e0" providerId="LiveId" clId="{F930A60C-6C91-4F3E-9FB8-CD297C919188}" dt="2020-10-19T20:56:24.854" v="8" actId="20577"/>
        <pc:sldMkLst>
          <pc:docMk/>
          <pc:sldMk cId="3296951579" sldId="475"/>
        </pc:sldMkLst>
        <pc:spChg chg="mod">
          <ac:chgData name="Gennady Pekhimenko" userId="97aeff6ed7ede7e0" providerId="LiveId" clId="{F930A60C-6C91-4F3E-9FB8-CD297C919188}" dt="2020-10-19T20:56:24.854" v="8" actId="20577"/>
          <ac:spMkLst>
            <pc:docMk/>
            <pc:sldMk cId="3296951579" sldId="475"/>
            <ac:spMk id="3" creationId="{01EEF1AF-9AAE-0146-BDBC-42F7A9FE737F}"/>
          </ac:spMkLst>
        </pc:spChg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976834418" sldId="48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475897104" sldId="48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637682693" sldId="486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895054911" sldId="48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555950355" sldId="48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943803449" sldId="489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411532992" sldId="490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72082308" sldId="49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919749331" sldId="49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854590024" sldId="493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568813689" sldId="49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982570038" sldId="49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218094415" sldId="49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71620525" sldId="49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403207740" sldId="499"/>
        </pc:sldMkLst>
      </pc:sldChg>
      <pc:sldChg chg="del">
        <pc:chgData name="Gennady Pekhimenko" userId="97aeff6ed7ede7e0" providerId="LiveId" clId="{F930A60C-6C91-4F3E-9FB8-CD297C919188}" dt="2020-10-19T21:59:23.432" v="10" actId="47"/>
        <pc:sldMkLst>
          <pc:docMk/>
          <pc:sldMk cId="806841221" sldId="50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960832545" sldId="50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959664580" sldId="503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612305454" sldId="50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171153154" sldId="505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328757526" sldId="506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3312684657" sldId="507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736211930" sldId="508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883998371" sldId="509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535865287" sldId="510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116796473" sldId="511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722418444" sldId="512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118171040" sldId="513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28756904" sldId="514"/>
        </pc:sldMkLst>
      </pc:sldChg>
      <pc:sldChg chg="del">
        <pc:chgData name="Gennady Pekhimenko" userId="97aeff6ed7ede7e0" providerId="LiveId" clId="{F930A60C-6C91-4F3E-9FB8-CD297C919188}" dt="2020-10-19T21:59:06.264" v="9" actId="47"/>
        <pc:sldMkLst>
          <pc:docMk/>
          <pc:sldMk cId="1995015418" sldId="515"/>
        </pc:sldMkLst>
      </pc:sldChg>
      <pc:sldChg chg="add">
        <pc:chgData name="Gennady Pekhimenko" userId="97aeff6ed7ede7e0" providerId="LiveId" clId="{F930A60C-6C91-4F3E-9FB8-CD297C919188}" dt="2020-10-19T22:14:35.139" v="11"/>
        <pc:sldMkLst>
          <pc:docMk/>
          <pc:sldMk cId="2435715086" sldId="521"/>
        </pc:sldMkLst>
      </pc:sldChg>
      <pc:sldMasterChg chg="del delSldLayout">
        <pc:chgData name="Gennady Pekhimenko" userId="97aeff6ed7ede7e0" providerId="LiveId" clId="{F930A60C-6C91-4F3E-9FB8-CD297C919188}" dt="2020-10-19T20:51:06.549" v="4" actId="47"/>
        <pc:sldMasterMkLst>
          <pc:docMk/>
          <pc:sldMasterMk cId="3701018274" sldId="2147483684"/>
        </pc:sldMasterMkLst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2976647808" sldId="2147483685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3133640176" sldId="2147483686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4263284864" sldId="2147483687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2258237069" sldId="2147483688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2256440247" sldId="2147483689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3206021662" sldId="2147483690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687686323" sldId="2147483691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3725528065" sldId="2147483692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467420368" sldId="2147483693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940816780" sldId="2147483694"/>
          </pc:sldLayoutMkLst>
        </pc:sldLayoutChg>
        <pc:sldLayoutChg chg="del">
          <pc:chgData name="Gennady Pekhimenko" userId="97aeff6ed7ede7e0" providerId="LiveId" clId="{F930A60C-6C91-4F3E-9FB8-CD297C919188}" dt="2020-10-19T20:51:06.549" v="4" actId="47"/>
          <pc:sldLayoutMkLst>
            <pc:docMk/>
            <pc:sldMasterMk cId="3701018274" sldId="2147483684"/>
            <pc:sldLayoutMk cId="2484958232" sldId="2147483695"/>
          </pc:sldLayoutMkLst>
        </pc:sldLayoutChg>
      </pc:sldMasterChg>
      <pc:sldMasterChg chg="del delSldLayout">
        <pc:chgData name="Gennady Pekhimenko" userId="97aeff6ed7ede7e0" providerId="LiveId" clId="{F930A60C-6C91-4F3E-9FB8-CD297C919188}" dt="2020-10-19T21:59:23.432" v="10" actId="47"/>
        <pc:sldMasterMkLst>
          <pc:docMk/>
          <pc:sldMasterMk cId="1803422614" sldId="2147483696"/>
        </pc:sldMasterMkLst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747512790" sldId="2147483697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497565558" sldId="2147483698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525327357" sldId="2147483699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4062402518" sldId="2147483700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899181700" sldId="2147483701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2367124477" sldId="2147483702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860298301" sldId="2147483703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1211804433" sldId="2147483704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1731374991" sldId="2147483705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3627648256" sldId="2147483706"/>
          </pc:sldLayoutMkLst>
        </pc:sldLayoutChg>
        <pc:sldLayoutChg chg="del">
          <pc:chgData name="Gennady Pekhimenko" userId="97aeff6ed7ede7e0" providerId="LiveId" clId="{F930A60C-6C91-4F3E-9FB8-CD297C919188}" dt="2020-10-19T21:59:23.432" v="10" actId="47"/>
          <pc:sldLayoutMkLst>
            <pc:docMk/>
            <pc:sldMasterMk cId="1803422614" sldId="2147483696"/>
            <pc:sldLayoutMk cId="3545212206" sldId="21474837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0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8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3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look at this and figure out which are the </a:t>
            </a:r>
            <a:r>
              <a:rPr lang="en-US" dirty="0" err="1"/>
              <a:t>datapath</a:t>
            </a:r>
            <a:r>
              <a:rPr lang="en-US" dirty="0"/>
              <a:t> components that we have here: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8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Who produces those </a:t>
            </a:r>
            <a:r>
              <a:rPr lang="en-US" baseline="0" dirty="0" err="1"/>
              <a:t>datapath</a:t>
            </a:r>
            <a:r>
              <a:rPr lang="en-US" baseline="0" dirty="0"/>
              <a:t> control signals? An FSM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2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Who produces those </a:t>
            </a:r>
            <a:r>
              <a:rPr lang="en-US" baseline="0" dirty="0" err="1"/>
              <a:t>datapath</a:t>
            </a:r>
            <a:r>
              <a:rPr lang="en-US" baseline="0" dirty="0"/>
              <a:t> control signals? An FSM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2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7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1813"/>
            <a:ext cx="4730750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1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2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7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C7EA-1B10-6C43-9151-2FD002C70564}" type="datetime1">
              <a:rPr lang="en-CA" smtClean="0"/>
              <a:t>2020-10-19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08095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4621-AA12-1941-BA2E-081DF8448D7F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09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03B7-2B60-D445-B925-3AA3AE4D2839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67471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453E-5841-D942-884F-A3BB360DF799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92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CD5-8849-C347-97D5-DE9091292928}" type="datetime1">
              <a:rPr lang="en-CA" smtClean="0"/>
              <a:t>2020-10-19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02804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36C6-78D6-134D-A93B-DDBB88E040EC}" type="datetime1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35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1664-AA53-3C4D-9F67-2F34935861B7}" type="datetime1">
              <a:rPr lang="en-CA" smtClean="0"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15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BA67-50C3-3F43-954D-91115BA0650A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83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963ACBB6-18BE-3C4B-86E8-384F5A86711A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51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7975-C483-6444-992D-632A2EF0B686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31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6CBF-8230-3941-974A-F875948AA280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853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727062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84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54841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210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702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508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9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85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66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17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29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2020-10-19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6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2020-10-19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1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12BAD1-F9EB-E546-8D1A-218836719B29}" type="datetime1">
              <a:rPr lang="en-CA" smtClean="0"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691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86F4E7-B3EE-4FA8-BD4C-F4C2995414C7}" type="datetimeFigureOut">
              <a:rPr lang="en-CA" smtClean="0"/>
              <a:pPr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47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ooth's_multiplication_algorithm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4DD9-F85F-AE47-B3AE-311429D4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18487"/>
            <a:ext cx="10363200" cy="914400"/>
          </a:xfrm>
        </p:spPr>
        <p:txBody>
          <a:bodyPr/>
          <a:lstStyle/>
          <a:p>
            <a:r>
              <a:rPr lang="en-US" dirty="0"/>
              <a:t>Calculate Contamination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F1AF-9AAE-0146-BDBC-42F7A9FE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68" y="1550863"/>
            <a:ext cx="10363200" cy="4798768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b="1" dirty="0">
                <a:solidFill>
                  <a:srgbClr val="FFFF00"/>
                </a:solidFill>
              </a:rPr>
              <a:t>short path </a:t>
            </a:r>
            <a:r>
              <a:rPr lang="en-US" dirty="0"/>
              <a:t>(path with the smallest number of gates)</a:t>
            </a:r>
          </a:p>
          <a:p>
            <a:r>
              <a:rPr lang="en-US" dirty="0"/>
              <a:t>then sum up the </a:t>
            </a: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/>
              <a:t> delay of all the gates on the short path</a:t>
            </a:r>
          </a:p>
          <a:p>
            <a:r>
              <a:rPr lang="en-US" dirty="0"/>
              <a:t>60 picoseconds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26B03-BC09-584C-BFA6-EBA863AA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4FE409-F147-414D-B69D-BBAFD88BE0E9}"/>
              </a:ext>
            </a:extLst>
          </p:cNvPr>
          <p:cNvGraphicFramePr>
            <a:graphicFrameLocks noGrp="1"/>
          </p:cNvGraphicFramePr>
          <p:nvPr/>
        </p:nvGraphicFramePr>
        <p:xfrm>
          <a:off x="7697914" y="5445376"/>
          <a:ext cx="43924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>
                  <a:extLst>
                    <a:ext uri="{9D8B030D-6E8A-4147-A177-3AD203B41FA5}">
                      <a16:colId xmlns:a16="http://schemas.microsoft.com/office/drawing/2014/main" val="254264762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9471790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7794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t_pd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t_cd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9997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1F564E-6C42-AA4D-B702-291E96FE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4282674"/>
            <a:ext cx="5820263" cy="20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A35B8-2FF5-E043-8F91-FB28ABCA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772816"/>
            <a:ext cx="8640960" cy="40677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Knowing how to calculate delays allows us to design circuits that are fast.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0F47B-3EE5-314D-89BB-FB60382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2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993" y="26812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 = 1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6016366" y="1301319"/>
            <a:ext cx="648072" cy="576064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340402" y="963017"/>
            <a:ext cx="0" cy="45720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0"/>
          </p:cNvCxnSpPr>
          <p:nvPr/>
        </p:nvCxnSpPr>
        <p:spPr>
          <a:xfrm flipH="1" flipV="1">
            <a:off x="6628434" y="1589351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H="1">
            <a:off x="5332290" y="1589351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9951" y="60297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171" y="139506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435" y="139506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555289" y="3844966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9145" y="3844966"/>
            <a:ext cx="144016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96026" y="36506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2290" y="36506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993" y="460859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 = 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6602676" y="5661360"/>
            <a:ext cx="7200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06532" y="5661360"/>
            <a:ext cx="615112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43413" y="546707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9677" y="546707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aphicFrame>
        <p:nvGraphicFramePr>
          <p:cNvPr id="35" name="Content Placeholder 3"/>
          <p:cNvGraphicFramePr>
            <a:graphicFrameLocks/>
          </p:cNvGraphicFramePr>
          <p:nvPr/>
        </p:nvGraphicFramePr>
        <p:xfrm>
          <a:off x="9191198" y="428900"/>
          <a:ext cx="2258433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</a:t>
                      </a:r>
                      <a:endParaRPr lang="en-CA" baseline="-25000" dirty="0"/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endParaRPr lang="en-CA" baseline="-25000" dirty="0"/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</a:t>
                      </a:r>
                      <a:endParaRPr lang="en-CA" baseline="-25000" dirty="0"/>
                    </a:p>
                  </a:txBody>
                  <a:tcPr marL="47513" marR="475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</a:p>
                  </a:txBody>
                  <a:tcPr marL="47513" marR="475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7513" marR="475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6506D-6DFB-ED43-A71C-1A2E898ED18B}"/>
              </a:ext>
            </a:extLst>
          </p:cNvPr>
          <p:cNvSpPr txBox="1"/>
          <p:nvPr/>
        </p:nvSpPr>
        <p:spPr>
          <a:xfrm>
            <a:off x="379228" y="265912"/>
            <a:ext cx="351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Quick intro: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Tri-state buffer</a:t>
            </a:r>
          </a:p>
        </p:txBody>
      </p:sp>
    </p:spTree>
    <p:extLst>
      <p:ext uri="{BB962C8B-B14F-4D97-AF65-F5344CB8AC3E}">
        <p14:creationId xmlns:p14="http://schemas.microsoft.com/office/powerpoint/2010/main" val="395586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F4D4-F0C4-9E4E-AB1E-B2D3B3C5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58" y="199086"/>
            <a:ext cx="10363200" cy="914400"/>
          </a:xfrm>
        </p:spPr>
        <p:txBody>
          <a:bodyPr/>
          <a:lstStyle/>
          <a:p>
            <a:r>
              <a:rPr lang="en-US" dirty="0"/>
              <a:t>Example: design fast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BE47-BD75-B242-93D3-4A6A042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C3D30-4456-314F-8158-8E483499F285}"/>
              </a:ext>
            </a:extLst>
          </p:cNvPr>
          <p:cNvSpPr txBox="1"/>
          <p:nvPr/>
        </p:nvSpPr>
        <p:spPr>
          <a:xfrm>
            <a:off x="9552384" y="162880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two different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4-1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42D90D-E7E0-5641-AF0E-B9802C0A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260394"/>
            <a:ext cx="3672408" cy="5165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03748-FC83-BB4C-A9D9-5146DB351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8" y="1628800"/>
            <a:ext cx="3536337" cy="4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F4D4-F0C4-9E4E-AB1E-B2D3B3C5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58" y="199086"/>
            <a:ext cx="10363200" cy="914400"/>
          </a:xfrm>
        </p:spPr>
        <p:txBody>
          <a:bodyPr/>
          <a:lstStyle/>
          <a:p>
            <a:r>
              <a:rPr lang="en-US" dirty="0"/>
              <a:t>Example: design fast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BE47-BD75-B242-93D3-4A6A042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487B7-92E9-5F44-BB49-150397112346}"/>
              </a:ext>
            </a:extLst>
          </p:cNvPr>
          <p:cNvSpPr txBox="1"/>
          <p:nvPr/>
        </p:nvSpPr>
        <p:spPr>
          <a:xfrm>
            <a:off x="8040216" y="1412776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We care about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propagation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delays of the two circuits.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 tells us “how soon I can get the answer”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More specifically, we care about the D-to-Y delay and S-to-Y delay because D and S may arrive at different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5A2A1-A3A9-7C4B-9F02-BA51EC26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260394"/>
            <a:ext cx="3672408" cy="5165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A0740-9D70-934D-9E29-F0D5AF38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8" y="1628800"/>
            <a:ext cx="3536337" cy="4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0E7D-9C87-6241-84AA-C486742D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924944"/>
            <a:ext cx="6566520" cy="343061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D-to-Y propagation delay:</a:t>
            </a:r>
          </a:p>
          <a:p>
            <a:r>
              <a:rPr lang="en-US" dirty="0">
                <a:latin typeface="+mj-lt"/>
              </a:rPr>
              <a:t>2 x TRISTATE_AY = 100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S-to-Y propagation delay</a:t>
            </a:r>
          </a:p>
          <a:p>
            <a:r>
              <a:rPr lang="en-US" dirty="0">
                <a:latin typeface="+mj-lt"/>
              </a:rPr>
              <a:t>TRISTATE_ENY + TRISTATE_AY</a:t>
            </a:r>
          </a:p>
          <a:p>
            <a:r>
              <a:rPr lang="en-US" dirty="0">
                <a:latin typeface="+mj-lt"/>
              </a:rPr>
              <a:t>= 35 + 50 = 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43BF-3D3A-C248-836B-3A7A1661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B3EA9-8B7D-5B4D-AF00-C2CE93B3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575" y="185603"/>
            <a:ext cx="3269219" cy="259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85A30-D599-6C45-826C-8FC35179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68760"/>
            <a:ext cx="3958234" cy="47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0E7D-9C87-6241-84AA-C486742D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924944"/>
            <a:ext cx="6566520" cy="3430616"/>
          </a:xfrm>
        </p:spPr>
        <p:txBody>
          <a:bodyPr/>
          <a:lstStyle/>
          <a:p>
            <a:r>
              <a:rPr lang="en-US" dirty="0">
                <a:latin typeface="+mj-lt"/>
              </a:rPr>
              <a:t>D-to-Y propagation delay:</a:t>
            </a:r>
          </a:p>
          <a:p>
            <a:r>
              <a:rPr lang="en-US" dirty="0">
                <a:latin typeface="+mj-lt"/>
              </a:rPr>
              <a:t>TRISTATE_AY = 50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S-to-Y propagation delay</a:t>
            </a:r>
          </a:p>
          <a:p>
            <a:r>
              <a:rPr lang="en-US" dirty="0">
                <a:latin typeface="+mj-lt"/>
              </a:rPr>
              <a:t>NOT + AND2 + TRISTATE_ENY </a:t>
            </a:r>
          </a:p>
          <a:p>
            <a:r>
              <a:rPr lang="en-US" dirty="0">
                <a:latin typeface="+mj-lt"/>
              </a:rPr>
              <a:t>= 30 + 60 + 35 = 125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43BF-3D3A-C248-836B-3A7A1661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B3EA9-8B7D-5B4D-AF00-C2CE93B3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575" y="185603"/>
            <a:ext cx="3269219" cy="259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DAB58-B7A4-7049-82D9-976586B9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6719"/>
            <a:ext cx="443450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F981-B302-504B-8BC7-090F0EC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12064"/>
            <a:ext cx="11031016" cy="914400"/>
          </a:xfrm>
        </p:spPr>
        <p:txBody>
          <a:bodyPr/>
          <a:lstStyle/>
          <a:p>
            <a:r>
              <a:rPr lang="en-US" dirty="0"/>
              <a:t>Analysis result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336B9B-9977-5241-BB92-0705C591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77" y="1476322"/>
            <a:ext cx="11031016" cy="5153001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Circuit 1 propagation:</a:t>
            </a:r>
          </a:p>
          <a:p>
            <a:pPr lvl="1"/>
            <a:r>
              <a:rPr lang="en-US" dirty="0">
                <a:latin typeface="Helvetica" pitchFamily="2" charset="0"/>
              </a:rPr>
              <a:t>D-to-Y: 100 </a:t>
            </a:r>
            <a:r>
              <a:rPr lang="en-US" dirty="0" err="1">
                <a:latin typeface="Helvetica" pitchFamily="2" charset="0"/>
              </a:rPr>
              <a:t>ps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dirty="0">
                <a:latin typeface="Helvetica" pitchFamily="2" charset="0"/>
              </a:rPr>
              <a:t>S-to-Y: 85 </a:t>
            </a:r>
            <a:r>
              <a:rPr lang="en-US" dirty="0" err="1">
                <a:latin typeface="Helvetica" pitchFamily="2" charset="0"/>
              </a:rPr>
              <a:t>ps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Circuit 2 propagation</a:t>
            </a:r>
          </a:p>
          <a:p>
            <a:pPr lvl="1"/>
            <a:r>
              <a:rPr lang="en-US" dirty="0">
                <a:latin typeface="Helvetica" pitchFamily="2" charset="0"/>
              </a:rPr>
              <a:t>D-to-Y: 50 </a:t>
            </a:r>
            <a:r>
              <a:rPr lang="en-US" dirty="0" err="1">
                <a:latin typeface="Helvetica" pitchFamily="2" charset="0"/>
              </a:rPr>
              <a:t>ps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dirty="0">
                <a:latin typeface="Helvetica" pitchFamily="2" charset="0"/>
              </a:rPr>
              <a:t>S-to-Y: 125 </a:t>
            </a:r>
            <a:r>
              <a:rPr lang="en-US" dirty="0" err="1">
                <a:latin typeface="Helvetica" pitchFamily="2" charset="0"/>
              </a:rPr>
              <a:t>ps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Which circuit is faster?</a:t>
            </a:r>
          </a:p>
          <a:p>
            <a:pPr lvl="1"/>
            <a:r>
              <a:rPr lang="en-US" dirty="0">
                <a:latin typeface="Helvetica" pitchFamily="2" charset="0"/>
              </a:rPr>
              <a:t>What if D and </a:t>
            </a:r>
            <a:r>
              <a:rPr lang="en-US">
                <a:latin typeface="Helvetica" pitchFamily="2" charset="0"/>
              </a:rPr>
              <a:t>S arrive </a:t>
            </a:r>
            <a:r>
              <a:rPr lang="en-US" dirty="0">
                <a:latin typeface="Helvetica" pitchFamily="2" charset="0"/>
              </a:rPr>
              <a:t>at the same time?</a:t>
            </a:r>
          </a:p>
          <a:p>
            <a:pPr lvl="1"/>
            <a:r>
              <a:rPr lang="en-US" dirty="0">
                <a:latin typeface="Helvetica" pitchFamily="2" charset="0"/>
              </a:rPr>
              <a:t>What if D arrives earlier than S?</a:t>
            </a:r>
          </a:p>
          <a:p>
            <a:pPr lvl="1"/>
            <a:r>
              <a:rPr lang="en-US" dirty="0">
                <a:latin typeface="Helvetica" pitchFamily="2" charset="0"/>
              </a:rPr>
              <a:t>What if S arrives earlier than D?</a:t>
            </a:r>
          </a:p>
          <a:p>
            <a:pPr lvl="1"/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C927F-4C6D-0040-BB00-0563BC75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65FAE-CB10-5A43-B441-2DE79B64F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764" y="105207"/>
            <a:ext cx="2384607" cy="335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E7C1F-020C-D74E-8CF5-B855DBF9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05207"/>
            <a:ext cx="2302050" cy="27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C7C1-0A2E-9948-9E9B-D334519F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10814992" cy="914400"/>
          </a:xfrm>
        </p:spPr>
        <p:txBody>
          <a:bodyPr/>
          <a:lstStyle/>
          <a:p>
            <a:r>
              <a:rPr lang="en-US" dirty="0"/>
              <a:t>Delays: the lower/higher, the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A3E7-C7EC-F543-BA4B-75868424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86119"/>
            <a:ext cx="6232074" cy="5295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Propagation delay, typically, should be upper-bounded.</a:t>
            </a:r>
          </a:p>
          <a:p>
            <a:pPr lvl="1"/>
            <a:r>
              <a:rPr lang="en-US" dirty="0"/>
              <a:t>shorter propagation means getting answer faster</a:t>
            </a:r>
          </a:p>
          <a:p>
            <a:pPr lvl="1"/>
            <a:r>
              <a:rPr lang="en-US" dirty="0"/>
              <a:t>How to make it lower?</a:t>
            </a:r>
          </a:p>
          <a:p>
            <a:pPr lvl="1"/>
            <a:r>
              <a:rPr lang="en-US" dirty="0"/>
              <a:t>shorten the critical path</a:t>
            </a:r>
          </a:p>
          <a:p>
            <a:r>
              <a:rPr lang="en-US" dirty="0"/>
              <a:t>Contamination delay, typically, should be lower-bounded</a:t>
            </a:r>
          </a:p>
          <a:p>
            <a:pPr lvl="1"/>
            <a:r>
              <a:rPr lang="en-US" dirty="0"/>
              <a:t>want to reliably sample the value before change.</a:t>
            </a:r>
          </a:p>
          <a:p>
            <a:pPr lvl="1"/>
            <a:r>
              <a:rPr lang="en-US" dirty="0"/>
              <a:t>How to make it longer?</a:t>
            </a:r>
          </a:p>
          <a:p>
            <a:pPr lvl="1"/>
            <a:r>
              <a:rPr lang="en-US" dirty="0"/>
              <a:t>add </a:t>
            </a:r>
            <a:r>
              <a:rPr lang="en-US" b="1" dirty="0">
                <a:solidFill>
                  <a:srgbClr val="FFFF00"/>
                </a:solidFill>
              </a:rPr>
              <a:t>buffers</a:t>
            </a:r>
            <a:r>
              <a:rPr lang="en-US" dirty="0"/>
              <a:t> to the short path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DE6CC-CCD7-F14F-9F4B-6EB27896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7E77-1F66-6741-B64D-6B092967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41" y="1797927"/>
            <a:ext cx="48703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F2992-6A9D-5943-9D3F-FEC13531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AD985-1A0D-8845-A4A3-E72E6DE9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90" y="2780928"/>
            <a:ext cx="18161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742A2-7032-6040-A3E2-1159DCF7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772816"/>
            <a:ext cx="2019300" cy="143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3AC60-B319-0D4B-8D57-BC9928CEB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05966"/>
            <a:ext cx="2095500" cy="218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EA36C4-410E-FE43-BA36-A98CB6D69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990" y="4585220"/>
            <a:ext cx="1968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CSCB58 Week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24744"/>
            <a:ext cx="5526348" cy="47267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New Topic:</a:t>
            </a:r>
          </a:p>
          <a:p>
            <a:pPr marL="6858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Processor </a:t>
            </a:r>
          </a:p>
          <a:p>
            <a:pPr marL="68580" indent="0">
              <a:buNone/>
            </a:pPr>
            <a:r>
              <a:rPr lang="en-US" sz="6600" b="1" dirty="0">
                <a:solidFill>
                  <a:schemeClr val="tx2"/>
                </a:solidFill>
              </a:rPr>
              <a:t>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716" y="1124745"/>
            <a:ext cx="61566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844824"/>
            <a:ext cx="10363200" cy="37906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dirty="0"/>
              <a:t>Using what we have learned so far (combinational logic, devices, sequential circuits, FSMs), </a:t>
            </a:r>
            <a:r>
              <a:rPr lang="en-US" sz="4000" dirty="0">
                <a:solidFill>
                  <a:schemeClr val="accent3"/>
                </a:solidFill>
              </a:rPr>
              <a:t>how do we build a processor</a:t>
            </a:r>
            <a:r>
              <a:rPr lang="en-US" sz="4000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4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9"/>
          <p:cNvGrpSpPr/>
          <p:nvPr/>
        </p:nvGrpSpPr>
        <p:grpSpPr>
          <a:xfrm>
            <a:off x="2160073" y="1340768"/>
            <a:ext cx="7974529" cy="4528240"/>
            <a:chOff x="1869038" y="1186760"/>
            <a:chExt cx="6073050" cy="3448508"/>
          </a:xfrm>
        </p:grpSpPr>
        <p:grpSp>
          <p:nvGrpSpPr>
            <p:cNvPr id="3" name="Group 3"/>
            <p:cNvGrpSpPr/>
            <p:nvPr/>
          </p:nvGrpSpPr>
          <p:grpSpPr>
            <a:xfrm>
              <a:off x="4703928" y="2917435"/>
              <a:ext cx="2325870" cy="1124245"/>
              <a:chOff x="4703928" y="3096843"/>
              <a:chExt cx="2325870" cy="1124245"/>
            </a:xfrm>
          </p:grpSpPr>
          <p:grpSp>
            <p:nvGrpSpPr>
              <p:cNvPr id="4" name="Group 25"/>
              <p:cNvGrpSpPr/>
              <p:nvPr/>
            </p:nvGrpSpPr>
            <p:grpSpPr>
              <a:xfrm>
                <a:off x="4703928" y="3096843"/>
                <a:ext cx="780914" cy="1023659"/>
                <a:chOff x="4497430" y="3125421"/>
                <a:chExt cx="780914" cy="1023659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noFill/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459968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34258" y="3723265"/>
                  <a:ext cx="34390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27294" y="3956130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77977" y="3356992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80786" y="3728617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7430" y="3125421"/>
                  <a:ext cx="451100" cy="100787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5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6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187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909648"/>
                    <a:ext cx="228600" cy="100787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9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20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21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6"/>
            <p:cNvGrpSpPr/>
            <p:nvPr/>
          </p:nvGrpSpPr>
          <p:grpSpPr>
            <a:xfrm>
              <a:off x="3491880" y="2817544"/>
              <a:ext cx="523108" cy="1057212"/>
              <a:chOff x="3914402" y="3179245"/>
              <a:chExt cx="523108" cy="105721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159385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7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67"/>
            <p:cNvGrpSpPr/>
            <p:nvPr/>
          </p:nvGrpSpPr>
          <p:grpSpPr>
            <a:xfrm>
              <a:off x="3626370" y="4059712"/>
              <a:ext cx="360040" cy="302321"/>
              <a:chOff x="3563888" y="4278807"/>
              <a:chExt cx="360040" cy="30232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2461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78591"/>
              <a:ext cx="411480" cy="100787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2891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8"/>
            <p:cNvGrpSpPr/>
            <p:nvPr/>
          </p:nvGrpSpPr>
          <p:grpSpPr>
            <a:xfrm>
              <a:off x="7308303" y="3354744"/>
              <a:ext cx="283269" cy="254888"/>
              <a:chOff x="7164288" y="3573016"/>
              <a:chExt cx="432048" cy="18288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3453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8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7"/>
            <p:cNvGrpSpPr/>
            <p:nvPr/>
          </p:nvGrpSpPr>
          <p:grpSpPr>
            <a:xfrm rot="16200000">
              <a:off x="1720451" y="3061954"/>
              <a:ext cx="480053" cy="182880"/>
              <a:chOff x="7160095" y="3573016"/>
              <a:chExt cx="360040" cy="18288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612615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605801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908637" y="2625336"/>
              <a:ext cx="6033451" cy="528058"/>
            </a:xfrm>
            <a:prstGeom prst="bentConnector5">
              <a:avLst>
                <a:gd name="adj1" fmla="val -2885"/>
                <a:gd name="adj2" fmla="val -50306"/>
                <a:gd name="adj3" fmla="val 10288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28"/>
            <p:cNvGrpSpPr/>
            <p:nvPr/>
          </p:nvGrpSpPr>
          <p:grpSpPr>
            <a:xfrm>
              <a:off x="3535421" y="1197414"/>
              <a:ext cx="1737924" cy="1773672"/>
              <a:chOff x="3535421" y="1376822"/>
              <a:chExt cx="1737924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29" name="Group 386"/>
              <p:cNvGrpSpPr/>
              <p:nvPr/>
            </p:nvGrpSpPr>
            <p:grpSpPr>
              <a:xfrm>
                <a:off x="3535421" y="1376822"/>
                <a:ext cx="1737924" cy="1773672"/>
                <a:chOff x="3535421" y="1376822"/>
                <a:chExt cx="1737924" cy="1773672"/>
              </a:xfrm>
            </p:grpSpPr>
            <p:grpSp>
              <p:nvGrpSpPr>
                <p:cNvPr id="131" name="Group 384"/>
                <p:cNvGrpSpPr/>
                <p:nvPr/>
              </p:nvGrpSpPr>
              <p:grpSpPr>
                <a:xfrm>
                  <a:off x="3535421" y="1376822"/>
                  <a:ext cx="1737924" cy="985742"/>
                  <a:chOff x="3535421" y="1376822"/>
                  <a:chExt cx="1737924" cy="985742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35421" y="1376822"/>
                    <a:ext cx="71806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703902" y="151853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46144" y="1647253"/>
                    <a:ext cx="35060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703904" y="1783288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77656" y="1915666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60534" y="2048045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97552" y="2186773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712765" y="1459913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721194" y="1582285"/>
                    <a:ext cx="40310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712023" y="1724671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712023" y="185705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709592" y="1989428"/>
                    <a:ext cx="56058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710370" y="2121807"/>
                    <a:ext cx="455595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55260" y="2231720"/>
                  <a:ext cx="455595" cy="175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180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49" name="Group 151"/>
            <p:cNvGrpSpPr/>
            <p:nvPr/>
          </p:nvGrpSpPr>
          <p:grpSpPr>
            <a:xfrm>
              <a:off x="4716016" y="4183373"/>
              <a:ext cx="360040" cy="231993"/>
              <a:chOff x="7156521" y="3571164"/>
              <a:chExt cx="360040" cy="1847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493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5094" y="2323999"/>
              <a:ext cx="297776" cy="2705974"/>
            </a:xfrm>
            <a:prstGeom prst="bentConnector3">
              <a:avLst>
                <a:gd name="adj1" fmla="val 319216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2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Title 1"/>
          <p:cNvSpPr txBox="1">
            <a:spLocks/>
          </p:cNvSpPr>
          <p:nvPr/>
        </p:nvSpPr>
        <p:spPr>
          <a:xfrm>
            <a:off x="1991544" y="332656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Final Destination</a:t>
            </a:r>
            <a:endParaRPr kumimoji="0" lang="en-CA" sz="40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71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processors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412776"/>
            <a:ext cx="7772400" cy="4726760"/>
          </a:xfrm>
        </p:spPr>
        <p:txBody>
          <a:bodyPr/>
          <a:lstStyle/>
          <a:p>
            <a:r>
              <a:rPr lang="en-US" dirty="0"/>
              <a:t>Simpler at a high level: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215680" y="4437112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orbel"/>
              </a:rPr>
              <a:t>Storage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Corbel"/>
              </a:rPr>
              <a:t>Unit</a:t>
            </a:r>
            <a:endParaRPr lang="en-CA" sz="2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072" y="4437112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orbel"/>
              </a:rPr>
              <a:t>Arithmetic  Unit</a:t>
            </a:r>
            <a:endParaRPr lang="en-CA" sz="2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7644" y="2546596"/>
            <a:ext cx="2520280" cy="129614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orbel"/>
              </a:rPr>
              <a:t>Controller  Unit</a:t>
            </a:r>
            <a:endParaRPr lang="en-CA" sz="2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5807968" y="3842740"/>
            <a:ext cx="864096" cy="10264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5640" y="4221088"/>
            <a:ext cx="6840760" cy="208823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4192" y="3194669"/>
            <a:ext cx="2626060" cy="1559831"/>
            <a:chOff x="6375140" y="3194668"/>
            <a:chExt cx="2626060" cy="1559831"/>
          </a:xfrm>
        </p:grpSpPr>
        <p:sp>
          <p:nvSpPr>
            <p:cNvPr id="9" name="TextBox 8"/>
            <p:cNvSpPr txBox="1"/>
            <p:nvPr/>
          </p:nvSpPr>
          <p:spPr>
            <a:xfrm>
              <a:off x="7118569" y="3194668"/>
              <a:ext cx="188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solidFill>
                    <a:srgbClr val="FFFF00"/>
                  </a:solidFill>
                  <a:latin typeface="Corbel"/>
                </a:rPr>
                <a:t>“</a:t>
              </a:r>
              <a:r>
                <a:rPr lang="en-CA" sz="2800" dirty="0" err="1">
                  <a:solidFill>
                    <a:srgbClr val="FFFF00"/>
                  </a:solidFill>
                  <a:latin typeface="Corbel"/>
                </a:rPr>
                <a:t>Datapath</a:t>
              </a:r>
              <a:r>
                <a:rPr lang="en-CA" sz="2800" dirty="0">
                  <a:solidFill>
                    <a:srgbClr val="FFFF00"/>
                  </a:solidFill>
                  <a:latin typeface="Corbel"/>
                </a:rPr>
                <a:t>”</a:t>
              </a:r>
            </a:p>
          </p:txBody>
        </p:sp>
        <p:sp>
          <p:nvSpPr>
            <p:cNvPr id="10" name="Arc 9"/>
            <p:cNvSpPr/>
            <p:nvPr/>
          </p:nvSpPr>
          <p:spPr>
            <a:xfrm flipH="1">
              <a:off x="6375140" y="3437973"/>
              <a:ext cx="1512168" cy="1316526"/>
            </a:xfrm>
            <a:prstGeom prst="arc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vs.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Datapath: </a:t>
            </a:r>
            <a:r>
              <a:rPr lang="en-US" dirty="0"/>
              <a:t>where all data computations take place.</a:t>
            </a:r>
          </a:p>
          <a:p>
            <a:pPr lvl="1"/>
            <a:r>
              <a:rPr lang="en-US" dirty="0"/>
              <a:t>Often a diagram version of real wired connections.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Control unit: </a:t>
            </a:r>
            <a:r>
              <a:rPr lang="en-US" sz="3200" dirty="0"/>
              <a:t>orchestrates the actions that take place in the </a:t>
            </a:r>
            <a:r>
              <a:rPr lang="en-US" sz="3200" dirty="0" err="1"/>
              <a:t>datapath</a:t>
            </a:r>
            <a:r>
              <a:rPr lang="en-US" sz="3200" dirty="0"/>
              <a:t>. </a:t>
            </a:r>
          </a:p>
          <a:p>
            <a:pPr lvl="1"/>
            <a:r>
              <a:rPr lang="en-US" sz="2800" dirty="0"/>
              <a:t>The control unit is a big finite-state machine that instructs the </a:t>
            </a:r>
            <a:r>
              <a:rPr lang="en-US" sz="2800" dirty="0" err="1"/>
              <a:t>datapath</a:t>
            </a:r>
            <a:r>
              <a:rPr lang="en-US" sz="2800" dirty="0"/>
              <a:t> to perform all appropriate actions.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9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Datapath</a:t>
            </a:r>
            <a:r>
              <a:rPr lang="en-CA" dirty="0"/>
              <a:t> example</a:t>
            </a:r>
          </a:p>
        </p:txBody>
      </p:sp>
      <p:pic>
        <p:nvPicPr>
          <p:cNvPr id="4" name="Picture 2" descr="E:\Courses\CSC258\lectures\images\datapath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7888" y="2060849"/>
            <a:ext cx="4890492" cy="4168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76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Calculate x</a:t>
            </a:r>
            <a:r>
              <a:rPr lang="en-CA" baseline="30000" dirty="0"/>
              <a:t>2</a:t>
            </a:r>
            <a:r>
              <a:rPr lang="en-CA" dirty="0"/>
              <a:t> + 2x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Assume that you have access to a value from an external source. How would you calculate x</a:t>
            </a:r>
            <a:r>
              <a:rPr lang="en-CA" baseline="30000" dirty="0"/>
              <a:t>2</a:t>
            </a:r>
            <a:r>
              <a:rPr lang="en-CA" dirty="0"/>
              <a:t> + 2x with components you’ve seen so far?</a:t>
            </a:r>
          </a:p>
          <a:p>
            <a:r>
              <a:rPr lang="en-CA" dirty="0"/>
              <a:t>Components needed: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ALU</a:t>
            </a:r>
            <a:r>
              <a:rPr lang="en-CA" dirty="0"/>
              <a:t> (to add, subtract and multiply values)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Multiplexers</a:t>
            </a:r>
            <a:r>
              <a:rPr lang="en-CA" dirty="0"/>
              <a:t> (to determine what the inputs should be to the ALU)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Registers</a:t>
            </a:r>
            <a:r>
              <a:rPr lang="en-CA" dirty="0"/>
              <a:t> (to hold values used in the calculation)</a:t>
            </a:r>
          </a:p>
        </p:txBody>
      </p:sp>
    </p:spTree>
    <p:extLst>
      <p:ext uri="{BB962C8B-B14F-4D97-AF65-F5344CB8AC3E}">
        <p14:creationId xmlns:p14="http://schemas.microsoft.com/office/powerpoint/2010/main" val="189027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719635-9256-4251-A36F-87993816BB08}"/>
              </a:ext>
            </a:extLst>
          </p:cNvPr>
          <p:cNvSpPr/>
          <p:nvPr/>
        </p:nvSpPr>
        <p:spPr>
          <a:xfrm>
            <a:off x="4956314" y="5208104"/>
            <a:ext cx="3120887" cy="923305"/>
          </a:xfrm>
          <a:custGeom>
            <a:avLst/>
            <a:gdLst>
              <a:gd name="connsiteX0" fmla="*/ 437322 w 3120887"/>
              <a:gd name="connsiteY0" fmla="*/ 868018 h 868018"/>
              <a:gd name="connsiteX1" fmla="*/ 0 w 3120887"/>
              <a:gd name="connsiteY1" fmla="*/ 19879 h 868018"/>
              <a:gd name="connsiteX2" fmla="*/ 1172817 w 3120887"/>
              <a:gd name="connsiteY2" fmla="*/ 0 h 868018"/>
              <a:gd name="connsiteX3" fmla="*/ 1577009 w 3120887"/>
              <a:gd name="connsiteY3" fmla="*/ 390939 h 868018"/>
              <a:gd name="connsiteX4" fmla="*/ 1974574 w 3120887"/>
              <a:gd name="connsiteY4" fmla="*/ 13253 h 868018"/>
              <a:gd name="connsiteX5" fmla="*/ 3120887 w 3120887"/>
              <a:gd name="connsiteY5" fmla="*/ 13253 h 868018"/>
              <a:gd name="connsiteX6" fmla="*/ 2696817 w 3120887"/>
              <a:gd name="connsiteY6" fmla="*/ 861392 h 868018"/>
              <a:gd name="connsiteX7" fmla="*/ 437322 w 3120887"/>
              <a:gd name="connsiteY7" fmla="*/ 868018 h 8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887" h="868018">
                <a:moveTo>
                  <a:pt x="437322" y="868018"/>
                </a:moveTo>
                <a:lnTo>
                  <a:pt x="0" y="19879"/>
                </a:lnTo>
                <a:lnTo>
                  <a:pt x="1172817" y="0"/>
                </a:lnTo>
                <a:lnTo>
                  <a:pt x="1577009" y="390939"/>
                </a:lnTo>
                <a:lnTo>
                  <a:pt x="1974574" y="13253"/>
                </a:lnTo>
                <a:lnTo>
                  <a:pt x="3120887" y="13253"/>
                </a:lnTo>
                <a:lnTo>
                  <a:pt x="2696817" y="861392"/>
                </a:lnTo>
                <a:lnTo>
                  <a:pt x="437322" y="86801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332656"/>
            <a:ext cx="7772400" cy="914400"/>
          </a:xfrm>
        </p:spPr>
        <p:txBody>
          <a:bodyPr/>
          <a:lstStyle/>
          <a:p>
            <a:r>
              <a:rPr lang="en-US" dirty="0"/>
              <a:t>Example schematic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63553" y="1411979"/>
            <a:ext cx="8604449" cy="4719430"/>
            <a:chOff x="539552" y="1268760"/>
            <a:chExt cx="8604449" cy="4719430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3203849" y="5589241"/>
              <a:ext cx="504056" cy="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rapezoid 4"/>
            <p:cNvSpPr/>
            <p:nvPr/>
          </p:nvSpPr>
          <p:spPr>
            <a:xfrm rot="10800000">
              <a:off x="5652121" y="3284984"/>
              <a:ext cx="1956980" cy="687011"/>
            </a:xfrm>
            <a:prstGeom prst="trapezoid">
              <a:avLst>
                <a:gd name="adj" fmla="val 60744"/>
              </a:avLst>
            </a:prstGeom>
            <a:solidFill>
              <a:schemeClr val="accent1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Trapezoid 5"/>
            <p:cNvSpPr/>
            <p:nvPr/>
          </p:nvSpPr>
          <p:spPr>
            <a:xfrm rot="10800000">
              <a:off x="2123729" y="3284984"/>
              <a:ext cx="1956980" cy="687011"/>
            </a:xfrm>
            <a:prstGeom prst="trapezoid">
              <a:avLst>
                <a:gd name="adj" fmla="val 60744"/>
              </a:avLst>
            </a:prstGeom>
            <a:solidFill>
              <a:schemeClr val="accent1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5937" y="5157193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rgbClr val="4E5B6F">
                    <a:lumMod val="75000"/>
                  </a:srgbClr>
                </a:solidFill>
                <a:latin typeface="Corbel"/>
              </a:endParaRPr>
            </a:p>
            <a:p>
              <a:r>
                <a:rPr lang="en-US" sz="2400" b="1" dirty="0">
                  <a:solidFill>
                    <a:srgbClr val="4E5B6F">
                      <a:lumMod val="75000"/>
                    </a:srgbClr>
                  </a:solidFill>
                  <a:latin typeface="Corbel"/>
                </a:rPr>
                <a:t>          ALU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1761" y="3284985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	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0153" y="3284985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	1</a:t>
              </a:r>
            </a:p>
          </p:txBody>
        </p:sp>
        <p:cxnSp>
          <p:nvCxnSpPr>
            <p:cNvPr id="23" name="Elbow Connector 22"/>
            <p:cNvCxnSpPr>
              <a:endCxn id="13" idx="0"/>
            </p:cNvCxnSpPr>
            <p:nvPr/>
          </p:nvCxnSpPr>
          <p:spPr>
            <a:xfrm rot="10800000" flipV="1">
              <a:off x="3455878" y="2924943"/>
              <a:ext cx="972107" cy="360041"/>
            </a:xfrm>
            <a:prstGeom prst="bentConnector2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6" idx="0"/>
            </p:cNvCxnSpPr>
            <p:nvPr/>
          </p:nvCxnSpPr>
          <p:spPr>
            <a:xfrm rot="16200000" flipH="1">
              <a:off x="3064491" y="4009723"/>
              <a:ext cx="1113190" cy="1037734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5" idx="0"/>
            </p:cNvCxnSpPr>
            <p:nvPr/>
          </p:nvCxnSpPr>
          <p:spPr>
            <a:xfrm rot="5400000">
              <a:off x="5800796" y="4255368"/>
              <a:ext cx="1113189" cy="546443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flipV="1">
              <a:off x="2555776" y="2060848"/>
              <a:ext cx="0" cy="1296144"/>
            </a:xfrm>
            <a:prstGeom prst="straightConnector1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411761" y="1556793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99592" y="328498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rbel"/>
                </a:rPr>
                <a:t>SelxA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19865" y="3356993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rbel"/>
                </a:rPr>
                <a:t>SelAB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7380312" y="3645024"/>
              <a:ext cx="504056" cy="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835696" y="3573016"/>
              <a:ext cx="504056" cy="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051720" y="530120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rbel"/>
                </a:rPr>
                <a:t>ALUop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27784" y="2060848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rbel"/>
                </a:rPr>
                <a:t>LdRA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244408" y="2132856"/>
              <a:ext cx="899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Corbel"/>
                </a:rPr>
                <a:t>LdRB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956376" y="2420888"/>
              <a:ext cx="288033" cy="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059832" y="2492896"/>
              <a:ext cx="432049" cy="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2" idx="2"/>
            </p:cNvCxnSpPr>
            <p:nvPr/>
          </p:nvCxnSpPr>
          <p:spPr>
            <a:xfrm rot="16200000" flipH="1">
              <a:off x="430088" y="1378225"/>
              <a:ext cx="4719430" cy="4500500"/>
            </a:xfrm>
            <a:prstGeom prst="bentConnector3">
              <a:avLst>
                <a:gd name="adj1" fmla="val 104844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endCxn id="7" idx="0"/>
            </p:cNvCxnSpPr>
            <p:nvPr/>
          </p:nvCxnSpPr>
          <p:spPr>
            <a:xfrm>
              <a:off x="539552" y="1268761"/>
              <a:ext cx="3895448" cy="936104"/>
            </a:xfrm>
            <a:prstGeom prst="bentConnector2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4427985" y="1268761"/>
              <a:ext cx="2880319" cy="936103"/>
            </a:xfrm>
            <a:prstGeom prst="bentConnector3">
              <a:avLst>
                <a:gd name="adj1" fmla="val 99432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endCxn id="14" idx="0"/>
            </p:cNvCxnSpPr>
            <p:nvPr/>
          </p:nvCxnSpPr>
          <p:spPr>
            <a:xfrm rot="5400000">
              <a:off x="6822251" y="2870939"/>
              <a:ext cx="576065" cy="252027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endCxn id="7" idx="2"/>
            </p:cNvCxnSpPr>
            <p:nvPr/>
          </p:nvCxnSpPr>
          <p:spPr>
            <a:xfrm rot="10800000">
              <a:off x="4435001" y="2651423"/>
              <a:ext cx="1577161" cy="273522"/>
            </a:xfrm>
            <a:prstGeom prst="bentConnector2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/>
            <p:nvPr/>
          </p:nvCxnSpPr>
          <p:spPr>
            <a:xfrm>
              <a:off x="5292081" y="2924945"/>
              <a:ext cx="792088" cy="360040"/>
            </a:xfrm>
            <a:prstGeom prst="bentConnector3">
              <a:avLst>
                <a:gd name="adj1" fmla="val 99337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084169" y="2204865"/>
              <a:ext cx="1886238" cy="44655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Corbel"/>
                </a:rPr>
                <a:t>RB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1881" y="2204865"/>
              <a:ext cx="1886238" cy="44655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Corbel"/>
                </a:rPr>
                <a:t>RA</a:t>
              </a:r>
              <a:endParaRPr lang="en-US" sz="2800" b="1" dirty="0">
                <a:solidFill>
                  <a:prstClr val="black"/>
                </a:solidFill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7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Steps for x</a:t>
            </a:r>
            <a:r>
              <a:rPr lang="en-US" baseline="30000" dirty="0"/>
              <a:t>2</a:t>
            </a:r>
            <a:r>
              <a:rPr lang="en-US" dirty="0"/>
              <a:t> + 2x:</a:t>
            </a:r>
          </a:p>
          <a:p>
            <a:pPr lvl="1"/>
            <a:r>
              <a:rPr lang="en-US" dirty="0"/>
              <a:t>Load X into RA &amp; RB</a:t>
            </a:r>
          </a:p>
          <a:p>
            <a:pPr lvl="1"/>
            <a:r>
              <a:rPr lang="en-US" dirty="0"/>
              <a:t>Multiply RA &amp; RB</a:t>
            </a:r>
          </a:p>
          <a:p>
            <a:pPr lvl="2"/>
            <a:r>
              <a:rPr lang="en-US" dirty="0"/>
              <a:t>Store result in RA</a:t>
            </a:r>
          </a:p>
          <a:p>
            <a:pPr lvl="1"/>
            <a:r>
              <a:rPr lang="en-US" dirty="0"/>
              <a:t>Add X to RA</a:t>
            </a:r>
          </a:p>
          <a:p>
            <a:pPr lvl="2"/>
            <a:r>
              <a:rPr lang="en-US" dirty="0"/>
              <a:t>Store result in RA</a:t>
            </a:r>
          </a:p>
          <a:p>
            <a:pPr lvl="1"/>
            <a:r>
              <a:rPr lang="en-US" dirty="0"/>
              <a:t>Add X to RA again</a:t>
            </a:r>
          </a:p>
          <a:p>
            <a:pPr lvl="2"/>
            <a:r>
              <a:rPr lang="en-US" dirty="0"/>
              <a:t>ALU output is x</a:t>
            </a:r>
            <a:r>
              <a:rPr lang="en-US" baseline="30000" dirty="0"/>
              <a:t>2</a:t>
            </a:r>
            <a:r>
              <a:rPr lang="en-US" dirty="0"/>
              <a:t> + 2x.</a:t>
            </a:r>
          </a:p>
          <a:p>
            <a:pPr lvl="1"/>
            <a:endParaRPr lang="en-US" dirty="0"/>
          </a:p>
          <a:p>
            <a:r>
              <a:rPr lang="en-US" dirty="0"/>
              <a:t>How do we make this happen?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48" y="1405592"/>
            <a:ext cx="4051020" cy="2531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0216" y="3584033"/>
            <a:ext cx="936104" cy="144016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044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calculation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556792"/>
            <a:ext cx="4040188" cy="639762"/>
          </a:xfrm>
        </p:spPr>
        <p:txBody>
          <a:bodyPr/>
          <a:lstStyle/>
          <a:p>
            <a:r>
              <a:rPr lang="en-CA" dirty="0"/>
              <a:t>High-level Steps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69026" y="1556792"/>
            <a:ext cx="4041775" cy="639762"/>
          </a:xfrm>
        </p:spPr>
        <p:txBody>
          <a:bodyPr/>
          <a:lstStyle/>
          <a:p>
            <a:r>
              <a:rPr lang="en-CA" dirty="0"/>
              <a:t>Control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981200" y="2272181"/>
            <a:ext cx="4040188" cy="43192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Load X into RA &amp; RB</a:t>
            </a:r>
          </a:p>
          <a:p>
            <a:endParaRPr lang="en-US" dirty="0"/>
          </a:p>
          <a:p>
            <a:r>
              <a:rPr lang="en-US" dirty="0"/>
              <a:t>Multiply RA &amp; RB</a:t>
            </a:r>
          </a:p>
          <a:p>
            <a:pPr lvl="1"/>
            <a:r>
              <a:rPr lang="en-US" dirty="0"/>
              <a:t>Store result in RA</a:t>
            </a:r>
          </a:p>
          <a:p>
            <a:r>
              <a:rPr lang="en-US" dirty="0"/>
              <a:t>Add X to RA</a:t>
            </a:r>
          </a:p>
          <a:p>
            <a:pPr lvl="1"/>
            <a:r>
              <a:rPr lang="en-US" dirty="0"/>
              <a:t>Store result in RA</a:t>
            </a:r>
          </a:p>
          <a:p>
            <a:r>
              <a:rPr lang="en-US" dirty="0"/>
              <a:t>Add X to RA again</a:t>
            </a:r>
          </a:p>
          <a:p>
            <a:pPr lvl="1"/>
            <a:r>
              <a:rPr lang="en-US" dirty="0"/>
              <a:t>ALU output is x</a:t>
            </a:r>
            <a:r>
              <a:rPr lang="en-US" baseline="30000" dirty="0"/>
              <a:t>2</a:t>
            </a:r>
            <a:r>
              <a:rPr lang="en-US" dirty="0"/>
              <a:t> + 2x.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Who sends these signals?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135967"/>
            <a:ext cx="4041775" cy="3959352"/>
          </a:xfrm>
        </p:spPr>
        <p:txBody>
          <a:bodyPr/>
          <a:lstStyle/>
          <a:p>
            <a:r>
              <a:rPr lang="en-CA" dirty="0" err="1"/>
              <a:t>SelxA</a:t>
            </a:r>
            <a:r>
              <a:rPr lang="en-CA" dirty="0"/>
              <a:t> = 0, 	</a:t>
            </a:r>
            <a:r>
              <a:rPr lang="en-CA" dirty="0" err="1"/>
              <a:t>ALUop</a:t>
            </a:r>
            <a:r>
              <a:rPr lang="en-CA" dirty="0"/>
              <a:t> = A, </a:t>
            </a:r>
            <a:r>
              <a:rPr lang="en-CA" dirty="0" err="1"/>
              <a:t>LdRA</a:t>
            </a:r>
            <a:r>
              <a:rPr lang="en-CA" dirty="0"/>
              <a:t> = 1, 	</a:t>
            </a:r>
            <a:r>
              <a:rPr lang="en-CA" dirty="0" err="1"/>
              <a:t>LdRB</a:t>
            </a:r>
            <a:r>
              <a:rPr lang="en-CA" dirty="0"/>
              <a:t> = 1</a:t>
            </a:r>
          </a:p>
          <a:p>
            <a:r>
              <a:rPr lang="en-CA" dirty="0" err="1"/>
              <a:t>SelxA</a:t>
            </a:r>
            <a:r>
              <a:rPr lang="en-CA" dirty="0"/>
              <a:t> = 1, 	</a:t>
            </a:r>
            <a:r>
              <a:rPr lang="en-CA" dirty="0" err="1"/>
              <a:t>SelAB</a:t>
            </a:r>
            <a:r>
              <a:rPr lang="en-CA" dirty="0"/>
              <a:t> = 1, </a:t>
            </a:r>
            <a:r>
              <a:rPr lang="en-CA" dirty="0" err="1"/>
              <a:t>ALUop</a:t>
            </a:r>
            <a:r>
              <a:rPr lang="en-CA" dirty="0"/>
              <a:t> = Multiply, </a:t>
            </a:r>
            <a:r>
              <a:rPr lang="en-CA" dirty="0" err="1"/>
              <a:t>LdRA</a:t>
            </a:r>
            <a:r>
              <a:rPr lang="en-CA" dirty="0"/>
              <a:t> = 1</a:t>
            </a:r>
          </a:p>
          <a:p>
            <a:r>
              <a:rPr lang="en-CA" dirty="0"/>
              <a:t> </a:t>
            </a:r>
            <a:r>
              <a:rPr lang="en-CA" dirty="0" err="1"/>
              <a:t>SelxA</a:t>
            </a:r>
            <a:r>
              <a:rPr lang="en-CA" dirty="0"/>
              <a:t> = 0, 	</a:t>
            </a:r>
            <a:r>
              <a:rPr lang="en-CA" dirty="0" err="1"/>
              <a:t>SelAB</a:t>
            </a:r>
            <a:r>
              <a:rPr lang="en-CA" dirty="0"/>
              <a:t> = 0, </a:t>
            </a:r>
            <a:r>
              <a:rPr lang="en-CA" dirty="0" err="1"/>
              <a:t>ALUop</a:t>
            </a:r>
            <a:r>
              <a:rPr lang="en-CA" dirty="0"/>
              <a:t> = Add, </a:t>
            </a:r>
            <a:r>
              <a:rPr lang="en-CA" dirty="0" err="1"/>
              <a:t>LdRA</a:t>
            </a:r>
            <a:r>
              <a:rPr lang="en-CA" dirty="0"/>
              <a:t> = 1</a:t>
            </a:r>
          </a:p>
          <a:p>
            <a:r>
              <a:rPr lang="en-CA" dirty="0"/>
              <a:t> </a:t>
            </a:r>
            <a:r>
              <a:rPr lang="en-CA" dirty="0" err="1"/>
              <a:t>SelxA</a:t>
            </a:r>
            <a:r>
              <a:rPr lang="en-CA" dirty="0"/>
              <a:t> = 0, 	</a:t>
            </a:r>
            <a:r>
              <a:rPr lang="en-CA" dirty="0" err="1"/>
              <a:t>SelAB</a:t>
            </a:r>
            <a:r>
              <a:rPr lang="en-CA" dirty="0"/>
              <a:t> = 0, </a:t>
            </a:r>
            <a:r>
              <a:rPr lang="en-CA" dirty="0" err="1"/>
              <a:t>ALUop</a:t>
            </a:r>
            <a:r>
              <a:rPr lang="en-CA" dirty="0"/>
              <a:t> = Add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57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388F9-9417-024F-BC7A-437C66DD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AD937-8348-814E-9E9F-58009E65CA66}"/>
              </a:ext>
            </a:extLst>
          </p:cNvPr>
          <p:cNvSpPr txBox="1"/>
          <p:nvPr/>
        </p:nvSpPr>
        <p:spPr>
          <a:xfrm>
            <a:off x="2063552" y="234888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Circuit Timing</a:t>
            </a:r>
          </a:p>
        </p:txBody>
      </p:sp>
    </p:spTree>
    <p:extLst>
      <p:ext uri="{BB962C8B-B14F-4D97-AF65-F5344CB8AC3E}">
        <p14:creationId xmlns:p14="http://schemas.microsoft.com/office/powerpoint/2010/main" val="59987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Control Unit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4384" y="1556792"/>
            <a:ext cx="7906072" cy="4726760"/>
          </a:xfrm>
        </p:spPr>
        <p:txBody>
          <a:bodyPr>
            <a:normAutofit fontScale="92500"/>
          </a:bodyPr>
          <a:lstStyle/>
          <a:p>
            <a:r>
              <a:rPr lang="en-US" dirty="0"/>
              <a:t>Basically, a giant Finite State Machine</a:t>
            </a:r>
          </a:p>
          <a:p>
            <a:pPr lvl="1"/>
            <a:r>
              <a:rPr lang="en-US" dirty="0"/>
              <a:t>Synchronized to system-wide signals (</a:t>
            </a:r>
            <a:r>
              <a:rPr lang="en-US" dirty="0">
                <a:solidFill>
                  <a:srgbClr val="FFFF00"/>
                </a:solidFill>
              </a:rPr>
              <a:t>clock, </a:t>
            </a:r>
            <a:r>
              <a:rPr lang="en-US" dirty="0" err="1">
                <a:solidFill>
                  <a:srgbClr val="FFFF00"/>
                </a:solidFill>
              </a:rPr>
              <a:t>resetn</a:t>
            </a:r>
            <a:r>
              <a:rPr lang="en-US" dirty="0"/>
              <a:t>)</a:t>
            </a:r>
          </a:p>
          <a:p>
            <a:r>
              <a:rPr lang="en-US" dirty="0"/>
              <a:t>Outputs the </a:t>
            </a:r>
            <a:r>
              <a:rPr lang="en-US" dirty="0" err="1">
                <a:solidFill>
                  <a:srgbClr val="FFFF00"/>
                </a:solidFill>
              </a:rPr>
              <a:t>datapath</a:t>
            </a:r>
            <a:r>
              <a:rPr lang="en-US" dirty="0">
                <a:solidFill>
                  <a:srgbClr val="FFFF00"/>
                </a:solidFill>
              </a:rPr>
              <a:t> control signals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SelxA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SelAB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/>
              <a:t>=&gt;  control mux outputs (ALU inputs)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ALUop</a:t>
            </a:r>
            <a:r>
              <a:rPr lang="en-US" dirty="0">
                <a:solidFill>
                  <a:srgbClr val="FFFF00"/>
                </a:solidFill>
              </a:rPr>
              <a:t> 		</a:t>
            </a:r>
            <a:r>
              <a:rPr lang="en-US" dirty="0">
                <a:solidFill>
                  <a:srgbClr val="FFFFFF"/>
                </a:solidFill>
              </a:rPr>
              <a:t>=&gt;  controls ALU operation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LdRA, </a:t>
            </a:r>
            <a:r>
              <a:rPr lang="en-US" dirty="0" err="1">
                <a:solidFill>
                  <a:srgbClr val="FFFF00"/>
                </a:solidFill>
              </a:rPr>
              <a:t>LdRB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>
                <a:solidFill>
                  <a:srgbClr val="FFFFFF"/>
                </a:solidFill>
              </a:rPr>
              <a:t>=&gt;  controls loading for registers RA, RB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Some architectures also output a </a:t>
            </a:r>
            <a:r>
              <a:rPr lang="en-US" dirty="0">
                <a:solidFill>
                  <a:srgbClr val="FFFF00"/>
                </a:solidFill>
              </a:rPr>
              <a:t>done</a:t>
            </a:r>
            <a:r>
              <a:rPr lang="en-US" dirty="0">
                <a:solidFill>
                  <a:srgbClr val="FFFFFF"/>
                </a:solidFill>
              </a:rPr>
              <a:t> signal, when the computation is complete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 Yet another output; not shown in our </a:t>
            </a:r>
            <a:r>
              <a:rPr lang="en-US" dirty="0" err="1">
                <a:solidFill>
                  <a:srgbClr val="FFFFFF"/>
                </a:solidFill>
              </a:rPr>
              <a:t>datapaths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: Rounded Corners 143"/>
          <p:cNvSpPr/>
          <p:nvPr/>
        </p:nvSpPr>
        <p:spPr>
          <a:xfrm>
            <a:off x="2855640" y="836712"/>
            <a:ext cx="6624736" cy="5890592"/>
          </a:xfrm>
          <a:prstGeom prst="roundRect">
            <a:avLst>
              <a:gd name="adj" fmla="val 4323"/>
            </a:avLst>
          </a:prstGeom>
          <a:solidFill>
            <a:srgbClr val="002060"/>
          </a:solidFill>
          <a:ln w="38100" cmpd="sng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6144" y="132205"/>
            <a:ext cx="7772400" cy="87033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Datapath + 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0096" y="952788"/>
            <a:ext cx="2365140" cy="5256584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400" b="1" dirty="0">
              <a:solidFill>
                <a:prstClr val="black"/>
              </a:solidFill>
              <a:latin typeface="Corbel"/>
            </a:endParaRPr>
          </a:p>
          <a:p>
            <a:pPr algn="ctr"/>
            <a:endParaRPr lang="en-US" sz="3600" b="1" dirty="0">
              <a:solidFill>
                <a:srgbClr val="FFFFFF"/>
              </a:solidFill>
              <a:latin typeface="Corbel"/>
            </a:endParaRPr>
          </a:p>
          <a:p>
            <a:pPr algn="ctr"/>
            <a:endParaRPr lang="en-US" sz="3600" b="1" dirty="0">
              <a:solidFill>
                <a:srgbClr val="FFFFFF"/>
              </a:solidFill>
              <a:latin typeface="Corbel"/>
            </a:endParaRPr>
          </a:p>
          <a:p>
            <a:pPr algn="ctr"/>
            <a:r>
              <a:rPr lang="en-US" sz="3600" b="1" dirty="0" err="1">
                <a:solidFill>
                  <a:srgbClr val="FFFFFF"/>
                </a:solidFill>
                <a:latin typeface="Corbel"/>
              </a:rPr>
              <a:t>Datapath</a:t>
            </a:r>
            <a:endParaRPr lang="en-US" sz="3600" b="1" dirty="0">
              <a:solidFill>
                <a:srgbClr val="FFFFFF"/>
              </a:solidFill>
              <a:latin typeface="Corbel"/>
            </a:endParaRPr>
          </a:p>
          <a:p>
            <a:pPr algn="ctr"/>
            <a:endParaRPr lang="en-US" sz="3600" b="1" dirty="0">
              <a:solidFill>
                <a:srgbClr val="FFFFFF"/>
              </a:solidFill>
              <a:latin typeface="Corbel"/>
            </a:endParaRPr>
          </a:p>
          <a:p>
            <a:pPr algn="ctr"/>
            <a:r>
              <a:rPr lang="en-US" sz="3200" b="1" i="1" dirty="0">
                <a:solidFill>
                  <a:srgbClr val="FFFFFF"/>
                </a:solidFill>
                <a:latin typeface="Corbel"/>
              </a:rPr>
              <a:t>(ALU, registers, </a:t>
            </a:r>
            <a:r>
              <a:rPr lang="en-US" sz="3200" b="1" i="1" dirty="0" err="1">
                <a:solidFill>
                  <a:srgbClr val="FFFFFF"/>
                </a:solidFill>
                <a:latin typeface="Corbel"/>
              </a:rPr>
              <a:t>muxes</a:t>
            </a:r>
            <a:r>
              <a:rPr lang="en-US" sz="3200" b="1" i="1" dirty="0">
                <a:solidFill>
                  <a:srgbClr val="FFFFFF"/>
                </a:solidFill>
                <a:latin typeface="Corbel"/>
              </a:rPr>
              <a:t>)</a:t>
            </a:r>
            <a:endParaRPr lang="en-US" sz="4000" b="1" i="1" dirty="0">
              <a:solidFill>
                <a:srgbClr val="FFFFFF"/>
              </a:solidFill>
              <a:latin typeface="Corbe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7568" y="1196752"/>
            <a:ext cx="4752528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1974" y="9307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8173" y="3515073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orbel"/>
              </a:rPr>
              <a:t>F  (ALU</a:t>
            </a:r>
          </a:p>
          <a:p>
            <a:r>
              <a:rPr lang="en-US" sz="2400" b="1" dirty="0">
                <a:solidFill>
                  <a:prstClr val="white"/>
                </a:solidFill>
                <a:latin typeface="Corbel"/>
              </a:rPr>
              <a:t> result)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75920" y="3284984"/>
            <a:ext cx="1584176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63952" y="278092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selxA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3952" y="342900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selAB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375920" y="3933056"/>
            <a:ext cx="1584176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75920" y="4653136"/>
            <a:ext cx="1584176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3952" y="414908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LdRA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375920" y="5301208"/>
            <a:ext cx="1584176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63952" y="479715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LdRB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375920" y="5877272"/>
            <a:ext cx="1584176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9936" y="537321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orbel"/>
              </a:rPr>
              <a:t>ALUop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7528" y="2838873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1CE"/>
                </a:solidFill>
                <a:latin typeface="Corbel"/>
              </a:rPr>
              <a:t>resetn</a:t>
            </a:r>
            <a:endParaRPr lang="en-US" sz="2400" b="1" dirty="0">
              <a:solidFill>
                <a:srgbClr val="FFF1CE"/>
              </a:solidFill>
              <a:latin typeface="Corbe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207568" y="2046784"/>
            <a:ext cx="4752528" cy="734144"/>
          </a:xfrm>
          <a:prstGeom prst="bentConnector3">
            <a:avLst>
              <a:gd name="adj1" fmla="val 23634"/>
            </a:avLst>
          </a:prstGeom>
          <a:ln w="57150" cmpd="sng">
            <a:solidFill>
              <a:schemeClr val="accent3">
                <a:lumMod val="20000"/>
                <a:lumOff val="80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509570" y="2420888"/>
            <a:ext cx="2908850" cy="4162400"/>
            <a:chOff x="1921674" y="1884101"/>
            <a:chExt cx="2908850" cy="4730000"/>
          </a:xfrm>
        </p:grpSpPr>
        <p:sp>
          <p:nvSpPr>
            <p:cNvPr id="7" name="Rectangle 6"/>
            <p:cNvSpPr/>
            <p:nvPr/>
          </p:nvSpPr>
          <p:spPr>
            <a:xfrm>
              <a:off x="3037798" y="1884101"/>
              <a:ext cx="1792726" cy="473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2400" b="1" dirty="0">
                <a:solidFill>
                  <a:prstClr val="black"/>
                </a:solidFill>
                <a:latin typeface="Corbel"/>
              </a:endParaRPr>
            </a:p>
            <a:p>
              <a:pPr algn="ctr"/>
              <a:endParaRPr lang="en-US" sz="4400" b="1" dirty="0">
                <a:solidFill>
                  <a:prstClr val="white"/>
                </a:solidFill>
                <a:latin typeface="Corbel"/>
              </a:endParaRPr>
            </a:p>
            <a:p>
              <a:pPr algn="ctr"/>
              <a:endParaRPr lang="en-US" sz="3600" b="1" dirty="0">
                <a:solidFill>
                  <a:prstClr val="white"/>
                </a:solidFill>
                <a:latin typeface="Corbel"/>
              </a:endParaRPr>
            </a:p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Corbel"/>
                </a:rPr>
                <a:t>FSM</a:t>
              </a:r>
            </a:p>
            <a:p>
              <a:pPr algn="ctr"/>
              <a:endParaRPr lang="en-US" sz="2800" b="1" dirty="0">
                <a:solidFill>
                  <a:prstClr val="black"/>
                </a:solidFill>
                <a:latin typeface="Corbel"/>
              </a:endParaRPr>
            </a:p>
          </p:txBody>
        </p: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921674" y="6369678"/>
              <a:ext cx="1138158" cy="4947"/>
            </a:xfrm>
            <a:prstGeom prst="line">
              <a:avLst/>
            </a:prstGeom>
            <a:ln w="57150" cmpd="sng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944523" y="60920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orbel"/>
              </a:rPr>
              <a:t>go</a:t>
            </a:r>
          </a:p>
        </p:txBody>
      </p:sp>
      <p:cxnSp>
        <p:nvCxnSpPr>
          <p:cNvPr id="58" name="Straight Connector 28"/>
          <p:cNvCxnSpPr/>
          <p:nvPr/>
        </p:nvCxnSpPr>
        <p:spPr>
          <a:xfrm flipV="1">
            <a:off x="2135560" y="1700808"/>
            <a:ext cx="4824536" cy="1656184"/>
          </a:xfrm>
          <a:prstGeom prst="bentConnector3">
            <a:avLst>
              <a:gd name="adj1" fmla="val 20518"/>
            </a:avLst>
          </a:prstGeom>
          <a:ln w="57150" cmpd="sng">
            <a:solidFill>
              <a:schemeClr val="accent3">
                <a:lumMod val="20000"/>
                <a:lumOff val="80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847528" y="226280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1CE"/>
                </a:solidFill>
                <a:latin typeface="Corbel"/>
              </a:rPr>
              <a:t>clk</a:t>
            </a: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5418420" y="6381328"/>
            <a:ext cx="4349988" cy="0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746374" y="613736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orbel"/>
              </a:rPr>
              <a:t>done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2423592" y="1052736"/>
            <a:ext cx="144016" cy="288032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07620" y="6867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orbel"/>
              </a:rPr>
              <a:t>8 bits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336360" y="3371056"/>
            <a:ext cx="1152128" cy="18598"/>
          </a:xfrm>
          <a:prstGeom prst="line">
            <a:avLst/>
          </a:prstGeom>
          <a:ln w="57150" cmpd="sng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 flipV="1">
            <a:off x="9883423" y="3207071"/>
            <a:ext cx="299109" cy="34936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750483" y="287497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orbel"/>
              </a:rPr>
              <a:t>8 bits</a:t>
            </a:r>
          </a:p>
        </p:txBody>
      </p:sp>
      <p:cxnSp>
        <p:nvCxnSpPr>
          <p:cNvPr id="178" name="Straight Connector 28"/>
          <p:cNvCxnSpPr/>
          <p:nvPr/>
        </p:nvCxnSpPr>
        <p:spPr>
          <a:xfrm>
            <a:off x="3287688" y="2780928"/>
            <a:ext cx="360040" cy="0"/>
          </a:xfrm>
          <a:prstGeom prst="straightConnector1">
            <a:avLst/>
          </a:prstGeom>
          <a:ln w="57150" cmpd="sng">
            <a:solidFill>
              <a:schemeClr val="accent3">
                <a:lumMod val="20000"/>
                <a:lumOff val="8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28"/>
          <p:cNvCxnSpPr/>
          <p:nvPr/>
        </p:nvCxnSpPr>
        <p:spPr>
          <a:xfrm>
            <a:off x="3143672" y="3356992"/>
            <a:ext cx="504056" cy="0"/>
          </a:xfrm>
          <a:prstGeom prst="straightConnector1">
            <a:avLst/>
          </a:prstGeom>
          <a:ln w="57150" cmpd="sng">
            <a:solidFill>
              <a:schemeClr val="accent3">
                <a:lumMod val="20000"/>
                <a:lumOff val="8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42DA9-6578-4BAD-A155-CBB9E5D5922D}"/>
              </a:ext>
            </a:extLst>
          </p:cNvPr>
          <p:cNvGrpSpPr/>
          <p:nvPr/>
        </p:nvGrpSpPr>
        <p:grpSpPr>
          <a:xfrm>
            <a:off x="1919537" y="4265155"/>
            <a:ext cx="8695043" cy="2346642"/>
            <a:chOff x="395536" y="4265155"/>
            <a:chExt cx="8695043" cy="23466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E602E8-4948-48CD-9EEE-C916B6C0205F}"/>
                </a:ext>
              </a:extLst>
            </p:cNvPr>
            <p:cNvSpPr/>
            <p:nvPr/>
          </p:nvSpPr>
          <p:spPr>
            <a:xfrm>
              <a:off x="395536" y="6137364"/>
              <a:ext cx="8695043" cy="474433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D435D20C-6F93-4134-87C4-69272682857D}"/>
                </a:ext>
              </a:extLst>
            </p:cNvPr>
            <p:cNvSpPr/>
            <p:nvPr/>
          </p:nvSpPr>
          <p:spPr>
            <a:xfrm>
              <a:off x="420523" y="4265155"/>
              <a:ext cx="1526138" cy="1519955"/>
            </a:xfrm>
            <a:prstGeom prst="wedgeRectCallout">
              <a:avLst>
                <a:gd name="adj1" fmla="val -9138"/>
                <a:gd name="adj2" fmla="val 694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rgbClr val="002060"/>
                  </a:solidFill>
                  <a:latin typeface="Corbel"/>
                </a:rPr>
                <a:t>These signals are optional, for whenever the operation starts or stops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26" grpId="0"/>
      <p:bldP spid="32" grpId="0"/>
      <p:bldP spid="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685112" cy="4726760"/>
          </a:xfrm>
        </p:spPr>
        <p:txBody>
          <a:bodyPr>
            <a:normAutofit/>
          </a:bodyPr>
          <a:lstStyle/>
          <a:p>
            <a:r>
              <a:rPr lang="en-US" dirty="0"/>
              <a:t>So far, we’ve been talking				 about making devices,				 such as adders, counters				 and registers.</a:t>
            </a:r>
          </a:p>
          <a:p>
            <a:r>
              <a:rPr lang="en-US" dirty="0"/>
              <a:t>The ultimate goal is to				 make a </a:t>
            </a:r>
            <a:r>
              <a:rPr lang="en-US" dirty="0">
                <a:solidFill>
                  <a:srgbClr val="FFFF00"/>
                </a:solidFill>
              </a:rPr>
              <a:t>microprocessor</a:t>
            </a:r>
            <a:r>
              <a:rPr lang="en-US" dirty="0"/>
              <a:t>, which is a digital device that processes input, can store values and produces output, according to a set of on-board instructions.</a:t>
            </a:r>
            <a:endParaRPr lang="en-CA" dirty="0"/>
          </a:p>
        </p:txBody>
      </p:sp>
      <p:pic>
        <p:nvPicPr>
          <p:cNvPr id="1026" name="Picture 2" descr="http://static.ddmcdn.com/gif/microprocessor-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617086"/>
            <a:ext cx="2520280" cy="3099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9"/>
          <p:cNvGrpSpPr/>
          <p:nvPr/>
        </p:nvGrpSpPr>
        <p:grpSpPr>
          <a:xfrm>
            <a:off x="2160073" y="1340768"/>
            <a:ext cx="7974529" cy="4528240"/>
            <a:chOff x="1869038" y="1186760"/>
            <a:chExt cx="6073050" cy="3448508"/>
          </a:xfrm>
        </p:grpSpPr>
        <p:grpSp>
          <p:nvGrpSpPr>
            <p:cNvPr id="3" name="Group 3"/>
            <p:cNvGrpSpPr/>
            <p:nvPr/>
          </p:nvGrpSpPr>
          <p:grpSpPr>
            <a:xfrm>
              <a:off x="4703928" y="2917435"/>
              <a:ext cx="2325870" cy="1124245"/>
              <a:chOff x="4703928" y="3096843"/>
              <a:chExt cx="2325870" cy="1124245"/>
            </a:xfrm>
          </p:grpSpPr>
          <p:grpSp>
            <p:nvGrpSpPr>
              <p:cNvPr id="4" name="Group 25"/>
              <p:cNvGrpSpPr/>
              <p:nvPr/>
            </p:nvGrpSpPr>
            <p:grpSpPr>
              <a:xfrm>
                <a:off x="4703928" y="3096843"/>
                <a:ext cx="780914" cy="1023659"/>
                <a:chOff x="4497430" y="3125421"/>
                <a:chExt cx="780914" cy="1023659"/>
              </a:xfrm>
            </p:grpSpPr>
            <p:sp>
              <p:nvSpPr>
                <p:cNvPr id="39" name="Rectangle 6"/>
                <p:cNvSpPr/>
                <p:nvPr/>
              </p:nvSpPr>
              <p:spPr>
                <a:xfrm>
                  <a:off x="4499992" y="3212976"/>
                  <a:ext cx="720080" cy="936104"/>
                </a:xfrm>
                <a:prstGeom prst="rect">
                  <a:avLst/>
                </a:prstGeom>
                <a:noFill/>
                <a:ln w="285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7"/>
                <p:cNvSpPr txBox="1"/>
                <p:nvPr/>
              </p:nvSpPr>
              <p:spPr>
                <a:xfrm>
                  <a:off x="4548185" y="3232028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4548185" y="3441590"/>
                  <a:ext cx="459968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2" name="TextBox 9"/>
                <p:cNvSpPr txBox="1"/>
                <p:nvPr/>
              </p:nvSpPr>
              <p:spPr>
                <a:xfrm>
                  <a:off x="4534258" y="3723265"/>
                  <a:ext cx="34390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 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3" name="TextBox 10"/>
                <p:cNvSpPr txBox="1"/>
                <p:nvPr/>
              </p:nvSpPr>
              <p:spPr>
                <a:xfrm>
                  <a:off x="4527294" y="3956130"/>
                  <a:ext cx="401937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Write data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4" name="TextBox 11"/>
                <p:cNvSpPr txBox="1"/>
                <p:nvPr/>
              </p:nvSpPr>
              <p:spPr>
                <a:xfrm>
                  <a:off x="4977977" y="3356992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1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5" name="TextBox 12"/>
                <p:cNvSpPr txBox="1"/>
                <p:nvPr/>
              </p:nvSpPr>
              <p:spPr>
                <a:xfrm>
                  <a:off x="4980786" y="3728617"/>
                  <a:ext cx="297558" cy="18751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Read data 2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497430" y="3125421"/>
                  <a:ext cx="451100" cy="100787"/>
                </a:xfrm>
                <a:prstGeom prst="rect">
                  <a:avLst/>
                </a:prstGeom>
                <a:noFill/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27432" rIns="27432" bIns="27432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Registers</a:t>
                  </a:r>
                  <a:endParaRPr kumimoji="0" lang="en-C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5" name="Group 39"/>
              <p:cNvGrpSpPr/>
              <p:nvPr/>
            </p:nvGrpSpPr>
            <p:grpSpPr>
              <a:xfrm>
                <a:off x="6045304" y="3140968"/>
                <a:ext cx="984494" cy="1080120"/>
                <a:chOff x="6045304" y="3140968"/>
                <a:chExt cx="984494" cy="1080120"/>
              </a:xfrm>
            </p:grpSpPr>
            <p:grpSp>
              <p:nvGrpSpPr>
                <p:cNvPr id="6" name="Group 24"/>
                <p:cNvGrpSpPr/>
                <p:nvPr/>
              </p:nvGrpSpPr>
              <p:grpSpPr>
                <a:xfrm>
                  <a:off x="6372200" y="3140968"/>
                  <a:ext cx="657598" cy="942975"/>
                  <a:chOff x="6372200" y="3140968"/>
                  <a:chExt cx="657598" cy="942975"/>
                </a:xfrm>
              </p:grpSpPr>
              <p:grpSp>
                <p:nvGrpSpPr>
                  <p:cNvPr id="9" name="Group 20"/>
                  <p:cNvGrpSpPr/>
                  <p:nvPr/>
                </p:nvGrpSpPr>
                <p:grpSpPr>
                  <a:xfrm>
                    <a:off x="6372200" y="3140968"/>
                    <a:ext cx="657598" cy="942975"/>
                    <a:chOff x="6372200" y="3140968"/>
                    <a:chExt cx="657598" cy="942975"/>
                  </a:xfrm>
                </p:grpSpPr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372200" y="3140968"/>
                      <a:ext cx="590550" cy="942975"/>
                    </a:xfrm>
                    <a:custGeom>
                      <a:avLst/>
                      <a:gdLst>
                        <a:gd name="connsiteX0" fmla="*/ 0 w 590550"/>
                        <a:gd name="connsiteY0" fmla="*/ 0 h 942975"/>
                        <a:gd name="connsiteX1" fmla="*/ 590550 w 590550"/>
                        <a:gd name="connsiteY1" fmla="*/ 295275 h 942975"/>
                        <a:gd name="connsiteX2" fmla="*/ 590550 w 590550"/>
                        <a:gd name="connsiteY2" fmla="*/ 652463 h 942975"/>
                        <a:gd name="connsiteX3" fmla="*/ 4763 w 590550"/>
                        <a:gd name="connsiteY3" fmla="*/ 942975 h 942975"/>
                        <a:gd name="connsiteX4" fmla="*/ 4763 w 590550"/>
                        <a:gd name="connsiteY4" fmla="*/ 600075 h 942975"/>
                        <a:gd name="connsiteX5" fmla="*/ 142875 w 590550"/>
                        <a:gd name="connsiteY5" fmla="*/ 471488 h 942975"/>
                        <a:gd name="connsiteX6" fmla="*/ 4763 w 590550"/>
                        <a:gd name="connsiteY6" fmla="*/ 338138 h 942975"/>
                        <a:gd name="connsiteX7" fmla="*/ 0 w 590550"/>
                        <a:gd name="connsiteY7" fmla="*/ 0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0" h="942975">
                          <a:moveTo>
                            <a:pt x="0" y="0"/>
                          </a:moveTo>
                          <a:lnTo>
                            <a:pt x="590550" y="295275"/>
                          </a:lnTo>
                          <a:lnTo>
                            <a:pt x="590550" y="652463"/>
                          </a:lnTo>
                          <a:lnTo>
                            <a:pt x="4763" y="942975"/>
                          </a:lnTo>
                          <a:lnTo>
                            <a:pt x="4763" y="600075"/>
                          </a:lnTo>
                          <a:lnTo>
                            <a:pt x="142875" y="471488"/>
                          </a:lnTo>
                          <a:lnTo>
                            <a:pt x="4763" y="338138"/>
                          </a:lnTo>
                          <a:cubicBezTo>
                            <a:pt x="3175" y="225425"/>
                            <a:pt x="1588" y="112713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732240" y="3509392"/>
                      <a:ext cx="297558" cy="187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ALU result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6" name="TextBox 16"/>
                    <p:cNvSpPr txBox="1"/>
                    <p:nvPr/>
                  </p:nvSpPr>
                  <p:spPr>
                    <a:xfrm>
                      <a:off x="6592987" y="3299273"/>
                      <a:ext cx="207640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Zero</a:t>
                      </a:r>
                      <a:endParaRPr kumimoji="0" lang="en-CA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7" name="TextBox 18"/>
                    <p:cNvSpPr txBox="1"/>
                    <p:nvPr/>
                  </p:nvSpPr>
                  <p:spPr>
                    <a:xfrm>
                      <a:off x="6405541" y="325108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A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405541" y="3827900"/>
                      <a:ext cx="110675" cy="1289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Courier New" pitchFamily="49" charset="0"/>
                        </a:rPr>
                        <a:t>B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 rot="20031920">
                    <a:off x="6660472" y="3909648"/>
                    <a:ext cx="228600" cy="100787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lIns="27432" tIns="27432" rIns="27432" bIns="27432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ALU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0" name="Group 29"/>
                <p:cNvGrpSpPr/>
                <p:nvPr/>
              </p:nvGrpSpPr>
              <p:grpSpPr>
                <a:xfrm>
                  <a:off x="6045304" y="3179635"/>
                  <a:ext cx="182880" cy="360040"/>
                  <a:chOff x="5651923" y="3212976"/>
                  <a:chExt cx="182880" cy="360040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 rot="5400000">
                    <a:off x="5563343" y="3301556"/>
                    <a:ext cx="360040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681261" y="322726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80698" y="337543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grpSp>
              <p:nvGrpSpPr>
                <p:cNvPr id="19" name="Group 35"/>
                <p:cNvGrpSpPr/>
                <p:nvPr/>
              </p:nvGrpSpPr>
              <p:grpSpPr>
                <a:xfrm>
                  <a:off x="6045304" y="3717032"/>
                  <a:ext cx="182880" cy="504056"/>
                  <a:chOff x="5652120" y="3573016"/>
                  <a:chExt cx="182880" cy="504056"/>
                </a:xfrm>
              </p:grpSpPr>
              <p:sp>
                <p:nvSpPr>
                  <p:cNvPr id="24" name="Trapezoid 23"/>
                  <p:cNvSpPr/>
                  <p:nvPr/>
                </p:nvSpPr>
                <p:spPr>
                  <a:xfrm rot="5400000">
                    <a:off x="5491532" y="3733604"/>
                    <a:ext cx="504056" cy="182880"/>
                  </a:xfrm>
                  <a:prstGeom prst="trapezoid">
                    <a:avLst/>
                  </a:prstGeom>
                  <a:noFill/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81458" y="3587305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0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80895" y="367299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1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76498" y="3768283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2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75935" y="3858734"/>
                    <a:ext cx="135632" cy="128914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ourier New" pitchFamily="49" charset="0"/>
                      </a:rPr>
                      <a:t>3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6228184" y="3894389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6228184" y="3309362"/>
                  <a:ext cx="14401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5892522" y="3889626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815188" y="3802720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4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grpSp>
            <p:nvGrpSpPr>
              <p:cNvPr id="20" name="Group 47"/>
              <p:cNvGrpSpPr/>
              <p:nvPr/>
            </p:nvGrpSpPr>
            <p:grpSpPr>
              <a:xfrm>
                <a:off x="5570586" y="3284984"/>
                <a:ext cx="144016" cy="288032"/>
                <a:chOff x="5364088" y="3212976"/>
                <a:chExt cx="144016" cy="2880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64088" y="3212976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364088" y="3284984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A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grpSp>
            <p:nvGrpSpPr>
              <p:cNvPr id="21" name="Group 46"/>
              <p:cNvGrpSpPr/>
              <p:nvPr/>
            </p:nvGrpSpPr>
            <p:grpSpPr>
              <a:xfrm>
                <a:off x="5570586" y="3645024"/>
                <a:ext cx="144016" cy="288032"/>
                <a:chOff x="5364088" y="3645024"/>
                <a:chExt cx="144016" cy="2880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64088" y="3645024"/>
                  <a:ext cx="144016" cy="288032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64088" y="3717032"/>
                  <a:ext cx="135632" cy="12891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B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14602" y="3798566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14602" y="3424237"/>
                <a:ext cx="320040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26570" y="378904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431333" y="3429000"/>
                <a:ext cx="144016" cy="0"/>
              </a:xfrm>
              <a:prstGeom prst="straightConnector1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6"/>
            <p:cNvGrpSpPr/>
            <p:nvPr/>
          </p:nvGrpSpPr>
          <p:grpSpPr>
            <a:xfrm>
              <a:off x="3491880" y="2817544"/>
              <a:ext cx="523108" cy="1057212"/>
              <a:chOff x="3914402" y="3179245"/>
              <a:chExt cx="523108" cy="105721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923928" y="3179245"/>
                <a:ext cx="513582" cy="897827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8217" y="320345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[31-26]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14402" y="4077072"/>
                <a:ext cx="432048" cy="159385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square" lIns="27432" tIns="27432" rIns="27432" bIns="27432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 Register</a:t>
                </a:r>
                <a:endPara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8217" y="3394314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[25-21]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8217" y="3573016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[20-16]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8217" y="3763880"/>
                <a:ext cx="460626" cy="18751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Instruction [15-0]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47" name="Group 53"/>
            <p:cNvGrpSpPr/>
            <p:nvPr/>
          </p:nvGrpSpPr>
          <p:grpSpPr>
            <a:xfrm>
              <a:off x="4389120" y="3403134"/>
              <a:ext cx="164592" cy="360040"/>
              <a:chOff x="4389120" y="3573016"/>
              <a:chExt cx="182880" cy="360040"/>
            </a:xfrm>
          </p:grpSpPr>
          <p:sp>
            <p:nvSpPr>
              <p:cNvPr id="55" name="Trapezoid 54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552948" y="3566765"/>
              <a:ext cx="144016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8"/>
            <p:cNvGrpSpPr/>
            <p:nvPr/>
          </p:nvGrpSpPr>
          <p:grpSpPr>
            <a:xfrm>
              <a:off x="4355976" y="3921479"/>
              <a:ext cx="164592" cy="360040"/>
              <a:chOff x="4389120" y="3573016"/>
              <a:chExt cx="182880" cy="360040"/>
            </a:xfrm>
          </p:grpSpPr>
          <p:sp>
            <p:nvSpPr>
              <p:cNvPr id="60" name="Trapezoid 59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63" name="Elbow Connector 62"/>
            <p:cNvCxnSpPr/>
            <p:nvPr/>
          </p:nvCxnSpPr>
          <p:spPr>
            <a:xfrm flipV="1">
              <a:off x="4520568" y="3801841"/>
              <a:ext cx="182880" cy="2743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5462" y="3129391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5462" y="3321600"/>
              <a:ext cx="68580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86"/>
            <p:cNvCxnSpPr/>
            <p:nvPr/>
          </p:nvCxnSpPr>
          <p:spPr>
            <a:xfrm rot="16200000" flipH="1">
              <a:off x="4245104" y="3360465"/>
              <a:ext cx="182880" cy="10515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4019751" y="3513246"/>
              <a:ext cx="365760" cy="137160"/>
            </a:xfrm>
            <a:prstGeom prst="bentConnector3">
              <a:avLst>
                <a:gd name="adj1" fmla="val 1925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67"/>
            <p:cNvGrpSpPr/>
            <p:nvPr/>
          </p:nvGrpSpPr>
          <p:grpSpPr>
            <a:xfrm>
              <a:off x="3626370" y="4059712"/>
              <a:ext cx="360040" cy="302321"/>
              <a:chOff x="3563888" y="4278807"/>
              <a:chExt cx="360040" cy="30232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63888" y="4293096"/>
                <a:ext cx="360040" cy="28803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3888" y="4278807"/>
                <a:ext cx="360040" cy="2461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Memory data register</a:t>
                </a:r>
                <a:endPara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3991173" y="4171407"/>
              <a:ext cx="3657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555776" y="3033568"/>
              <a:ext cx="648072" cy="734369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0378" y="3268644"/>
              <a:ext cx="360040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55776" y="3778591"/>
              <a:ext cx="411480" cy="100787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Memory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117" y="3110902"/>
              <a:ext cx="360040" cy="12891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Address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89680" y="3453553"/>
              <a:ext cx="254128" cy="18751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rPr>
                <a:t>Write data</a:t>
              </a:r>
              <a:endPara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208611" y="3403134"/>
              <a:ext cx="27432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3203848" y="3400753"/>
              <a:ext cx="422522" cy="864992"/>
            </a:xfrm>
            <a:prstGeom prst="bentConnector3">
              <a:avLst>
                <a:gd name="adj1" fmla="val 3083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8"/>
            <p:cNvGrpSpPr/>
            <p:nvPr/>
          </p:nvGrpSpPr>
          <p:grpSpPr>
            <a:xfrm>
              <a:off x="7308303" y="3354744"/>
              <a:ext cx="283269" cy="254888"/>
              <a:chOff x="7164288" y="3573016"/>
              <a:chExt cx="432048" cy="18288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164288" y="3573016"/>
                <a:ext cx="432048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88666" y="3582542"/>
                <a:ext cx="360041" cy="13453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ALU Out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962553" y="3432275"/>
              <a:ext cx="338328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82"/>
            <p:cNvGrpSpPr/>
            <p:nvPr/>
          </p:nvGrpSpPr>
          <p:grpSpPr>
            <a:xfrm>
              <a:off x="7759207" y="2409311"/>
              <a:ext cx="182880" cy="432048"/>
              <a:chOff x="7773496" y="2708920"/>
              <a:chExt cx="182880" cy="432048"/>
            </a:xfrm>
          </p:grpSpPr>
          <p:sp>
            <p:nvSpPr>
              <p:cNvPr id="84" name="Trapezoid 83"/>
              <p:cNvSpPr/>
              <p:nvPr/>
            </p:nvSpPr>
            <p:spPr>
              <a:xfrm rot="5400000">
                <a:off x="7648912" y="2833504"/>
                <a:ext cx="432048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02834" y="273273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802271" y="2827949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797874" y="2932765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83" name="Group 87"/>
            <p:cNvGrpSpPr/>
            <p:nvPr/>
          </p:nvGrpSpPr>
          <p:grpSpPr>
            <a:xfrm>
              <a:off x="6165321" y="2633805"/>
              <a:ext cx="480053" cy="182880"/>
              <a:chOff x="7156521" y="3573016"/>
              <a:chExt cx="360040" cy="18288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635196" y="2728071"/>
              <a:ext cx="112471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0" idx="3"/>
              <a:endCxn id="84" idx="2"/>
            </p:cNvCxnSpPr>
            <p:nvPr/>
          </p:nvCxnSpPr>
          <p:spPr>
            <a:xfrm flipV="1">
              <a:off x="7591572" y="2625335"/>
              <a:ext cx="167635" cy="8568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92"/>
            <p:cNvGrpSpPr/>
            <p:nvPr/>
          </p:nvGrpSpPr>
          <p:grpSpPr>
            <a:xfrm>
              <a:off x="2248692" y="3033568"/>
              <a:ext cx="164592" cy="360040"/>
              <a:chOff x="4389120" y="3573016"/>
              <a:chExt cx="182880" cy="360040"/>
            </a:xfrm>
          </p:grpSpPr>
          <p:sp>
            <p:nvSpPr>
              <p:cNvPr id="94" name="Trapezoid 93"/>
              <p:cNvSpPr/>
              <p:nvPr/>
            </p:nvSpPr>
            <p:spPr>
              <a:xfrm rot="5400000">
                <a:off x="4300540" y="3661596"/>
                <a:ext cx="360040" cy="182880"/>
              </a:xfrm>
              <a:prstGeom prst="trapezoid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9606" y="359206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0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29042" y="3740238"/>
                <a:ext cx="135632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1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flipV="1">
              <a:off x="2416523" y="3187110"/>
              <a:ext cx="13716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7"/>
            <p:cNvGrpSpPr/>
            <p:nvPr/>
          </p:nvGrpSpPr>
          <p:grpSpPr>
            <a:xfrm rot="16200000">
              <a:off x="1720451" y="3061954"/>
              <a:ext cx="480053" cy="182880"/>
              <a:chOff x="7160095" y="3573016"/>
              <a:chExt cx="360040" cy="18288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160095" y="3612615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PC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V="1">
              <a:off x="2058013" y="3129391"/>
              <a:ext cx="182880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>
              <a:off x="3707904" y="2601520"/>
              <a:ext cx="2323308" cy="485004"/>
            </a:xfrm>
            <a:prstGeom prst="bentConnector3">
              <a:avLst>
                <a:gd name="adj1" fmla="val 92228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hape 102"/>
            <p:cNvCxnSpPr/>
            <p:nvPr/>
          </p:nvCxnSpPr>
          <p:spPr>
            <a:xfrm flipV="1">
              <a:off x="5854738" y="2726188"/>
              <a:ext cx="1175060" cy="18288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834240" y="288842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12274" y="270896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6" name="Elbow Connector 157"/>
            <p:cNvCxnSpPr/>
            <p:nvPr/>
          </p:nvCxnSpPr>
          <p:spPr>
            <a:xfrm rot="10800000" flipV="1">
              <a:off x="2123729" y="2605801"/>
              <a:ext cx="1734810" cy="512064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106204" y="3112430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0800000">
              <a:off x="2236808" y="3285595"/>
              <a:ext cx="5431536" cy="1332148"/>
            </a:xfrm>
            <a:prstGeom prst="bentConnector3">
              <a:avLst>
                <a:gd name="adj1" fmla="val 102389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77870" y="3465618"/>
              <a:ext cx="0" cy="1161288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658255" y="3467144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1" name="Elbow Connector 191"/>
            <p:cNvCxnSpPr/>
            <p:nvPr/>
          </p:nvCxnSpPr>
          <p:spPr>
            <a:xfrm rot="5400000" flipH="1" flipV="1">
              <a:off x="3990216" y="4245902"/>
              <a:ext cx="594360" cy="137160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201871" y="459869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319286" y="3386173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273879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5" name="Elbow Connector 114"/>
            <p:cNvCxnSpPr/>
            <p:nvPr/>
          </p:nvCxnSpPr>
          <p:spPr>
            <a:xfrm flipV="1">
              <a:off x="4031336" y="2721158"/>
              <a:ext cx="2148840" cy="792088"/>
            </a:xfrm>
            <a:prstGeom prst="bentConnector3">
              <a:avLst>
                <a:gd name="adj1" fmla="val 268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4072707" y="349152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54241" y="2721158"/>
              <a:ext cx="0" cy="59436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216723" y="2727240"/>
              <a:ext cx="0" cy="41148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140515" y="3302548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202434" y="311510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136717" y="2706869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202434" y="270743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3" name="Elbow Connector 252"/>
            <p:cNvCxnSpPr/>
            <p:nvPr/>
          </p:nvCxnSpPr>
          <p:spPr>
            <a:xfrm flipH="1" flipV="1">
              <a:off x="2551576" y="3571901"/>
              <a:ext cx="3172968" cy="47257"/>
            </a:xfrm>
            <a:prstGeom prst="bentConnector5">
              <a:avLst>
                <a:gd name="adj1" fmla="val -1371"/>
                <a:gd name="adj2" fmla="val -1957397"/>
                <a:gd name="adj3" fmla="val 10731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752706" y="3600106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5" name="Elbow Connector 124"/>
            <p:cNvCxnSpPr/>
            <p:nvPr/>
          </p:nvCxnSpPr>
          <p:spPr>
            <a:xfrm flipV="1">
              <a:off x="7173814" y="2515223"/>
              <a:ext cx="576062" cy="360039"/>
            </a:xfrm>
            <a:prstGeom prst="bentConnector3">
              <a:avLst>
                <a:gd name="adj1" fmla="val -431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hape 269"/>
            <p:cNvCxnSpPr/>
            <p:nvPr/>
          </p:nvCxnSpPr>
          <p:spPr>
            <a:xfrm rot="5400000" flipH="1" flipV="1">
              <a:off x="6820341" y="3075195"/>
              <a:ext cx="548640" cy="148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005983" y="3414751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8" name="Elbow Connector 272"/>
            <p:cNvCxnSpPr>
              <a:stCxn id="84" idx="0"/>
              <a:endCxn id="100" idx="0"/>
            </p:cNvCxnSpPr>
            <p:nvPr/>
          </p:nvCxnSpPr>
          <p:spPr>
            <a:xfrm flipH="1">
              <a:off x="1908637" y="2625336"/>
              <a:ext cx="6033451" cy="528058"/>
            </a:xfrm>
            <a:prstGeom prst="bentConnector5">
              <a:avLst>
                <a:gd name="adj1" fmla="val -2885"/>
                <a:gd name="adj2" fmla="val -50306"/>
                <a:gd name="adj3" fmla="val 102885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28"/>
            <p:cNvGrpSpPr/>
            <p:nvPr/>
          </p:nvGrpSpPr>
          <p:grpSpPr>
            <a:xfrm>
              <a:off x="3535421" y="1197414"/>
              <a:ext cx="1737924" cy="1773672"/>
              <a:chOff x="3535421" y="1376822"/>
              <a:chExt cx="1737924" cy="1773672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206323" y="1445871"/>
                <a:ext cx="525038" cy="959745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129" name="Group 386"/>
              <p:cNvGrpSpPr/>
              <p:nvPr/>
            </p:nvGrpSpPr>
            <p:grpSpPr>
              <a:xfrm>
                <a:off x="3535421" y="1376822"/>
                <a:ext cx="1737924" cy="1773672"/>
                <a:chOff x="3535421" y="1376822"/>
                <a:chExt cx="1737924" cy="1773672"/>
              </a:xfrm>
            </p:grpSpPr>
            <p:grpSp>
              <p:nvGrpSpPr>
                <p:cNvPr id="131" name="Group 384"/>
                <p:cNvGrpSpPr/>
                <p:nvPr/>
              </p:nvGrpSpPr>
              <p:grpSpPr>
                <a:xfrm>
                  <a:off x="3535421" y="1376822"/>
                  <a:ext cx="1737924" cy="985742"/>
                  <a:chOff x="3535421" y="1376822"/>
                  <a:chExt cx="1737924" cy="985742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535421" y="1376822"/>
                    <a:ext cx="71806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PCWriteCond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703902" y="151853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3846144" y="1647253"/>
                    <a:ext cx="35060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IorD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703904" y="1783288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MemRead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677656" y="1915666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660534" y="2048045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MemtoReg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697552" y="2186773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IRWrite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712765" y="1459913"/>
                    <a:ext cx="560580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PCSource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721194" y="1582285"/>
                    <a:ext cx="40310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ALUOp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712023" y="1724671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ALUSrcB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712023" y="1857050"/>
                    <a:ext cx="508087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ALUSrcA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709592" y="1989428"/>
                    <a:ext cx="560581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RegWrite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710370" y="2121807"/>
                    <a:ext cx="455595" cy="175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rPr>
                      <a:t>RegDst</a:t>
                    </a:r>
                    <a:endParaRPr kumimoji="0" lang="en-CA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55260" y="2231720"/>
                  <a:ext cx="455595" cy="175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Opcode</a:t>
                  </a:r>
                  <a:endParaRPr kumimoji="0" lang="en-C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268553" y="1448930"/>
                  <a:ext cx="393944" cy="180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27432" tIns="54864" rIns="27432" bIns="27432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Control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ourier New" pitchFamily="49" charset="0"/>
                    </a:rPr>
                    <a:t>Unit</a:t>
                  </a:r>
                  <a:endParaRPr kumimoji="0" lang="en-C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endParaRPr>
                </a:p>
              </p:txBody>
            </p:sp>
            <p:cxnSp>
              <p:nvCxnSpPr>
                <p:cNvPr id="135" name="Elbow Connector 134"/>
                <p:cNvCxnSpPr/>
                <p:nvPr/>
              </p:nvCxnSpPr>
              <p:spPr>
                <a:xfrm rot="5400000" flipH="1" flipV="1">
                  <a:off x="3879003" y="2546366"/>
                  <a:ext cx="735352" cy="472904"/>
                </a:xfrm>
                <a:prstGeom prst="bentConnector3">
                  <a:avLst>
                    <a:gd name="adj1" fmla="val 1426"/>
                  </a:avLst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2" name="Group 148"/>
            <p:cNvGrpSpPr/>
            <p:nvPr/>
          </p:nvGrpSpPr>
          <p:grpSpPr>
            <a:xfrm>
              <a:off x="5224835" y="4219037"/>
              <a:ext cx="480053" cy="182880"/>
              <a:chOff x="7156521" y="3573016"/>
              <a:chExt cx="360040" cy="18288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156521" y="3582542"/>
                <a:ext cx="360040" cy="12891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Shift left 2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149" name="Group 151"/>
            <p:cNvGrpSpPr/>
            <p:nvPr/>
          </p:nvGrpSpPr>
          <p:grpSpPr>
            <a:xfrm>
              <a:off x="4716016" y="4183373"/>
              <a:ext cx="360040" cy="231993"/>
              <a:chOff x="7156521" y="3571164"/>
              <a:chExt cx="360040" cy="1847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164288" y="3573016"/>
                <a:ext cx="342900" cy="18288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156521" y="3571164"/>
                <a:ext cx="360040" cy="14931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Courier New" pitchFamily="49" charset="0"/>
                  </a:rPr>
                  <a:t>Sign extend</a:t>
                </a:r>
                <a:endParaRPr kumimoji="0" lang="en-CA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Courier New" pitchFamily="49" charset="0"/>
                </a:endParaRPr>
              </a:p>
            </p:txBody>
          </p:sp>
        </p:grpSp>
        <p:cxnSp>
          <p:nvCxnSpPr>
            <p:cNvPr id="155" name="Elbow Connector 293"/>
            <p:cNvCxnSpPr/>
            <p:nvPr/>
          </p:nvCxnSpPr>
          <p:spPr>
            <a:xfrm rot="16200000" flipH="1">
              <a:off x="4025780" y="3639476"/>
              <a:ext cx="755450" cy="625021"/>
            </a:xfrm>
            <a:prstGeom prst="bentConnector2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5071293" y="4300571"/>
              <a:ext cx="164592" cy="0"/>
            </a:xfrm>
            <a:prstGeom prst="straightConnector1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293"/>
            <p:cNvCxnSpPr/>
            <p:nvPr/>
          </p:nvCxnSpPr>
          <p:spPr>
            <a:xfrm flipV="1">
              <a:off x="5138538" y="3813467"/>
              <a:ext cx="897240" cy="3240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138538" y="4132740"/>
              <a:ext cx="0" cy="173736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293"/>
            <p:cNvCxnSpPr/>
            <p:nvPr/>
          </p:nvCxnSpPr>
          <p:spPr>
            <a:xfrm flipV="1">
              <a:off x="5690599" y="3910225"/>
              <a:ext cx="347472" cy="384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19486" y="4286282"/>
              <a:ext cx="36576" cy="365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1" name="Elbow Connector 293"/>
            <p:cNvCxnSpPr>
              <a:stCxn id="116" idx="4"/>
              <a:endCxn id="33" idx="2"/>
            </p:cNvCxnSpPr>
            <p:nvPr/>
          </p:nvCxnSpPr>
          <p:spPr>
            <a:xfrm rot="16200000" flipH="1">
              <a:off x="5295094" y="2323999"/>
              <a:ext cx="297776" cy="2705974"/>
            </a:xfrm>
            <a:prstGeom prst="bentConnector3">
              <a:avLst>
                <a:gd name="adj1" fmla="val 319216"/>
              </a:avLst>
            </a:prstGeom>
            <a:ln>
              <a:solidFill>
                <a:schemeClr val="accent4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61"/>
            <p:cNvGrpSpPr/>
            <p:nvPr/>
          </p:nvGrpSpPr>
          <p:grpSpPr>
            <a:xfrm>
              <a:off x="1956966" y="1186760"/>
              <a:ext cx="5893410" cy="3074185"/>
              <a:chOff x="1956966" y="1366168"/>
              <a:chExt cx="5893410" cy="3074185"/>
            </a:xfrm>
          </p:grpSpPr>
          <p:grpSp>
            <p:nvGrpSpPr>
              <p:cNvPr id="162" name="Group 385"/>
              <p:cNvGrpSpPr/>
              <p:nvPr/>
            </p:nvGrpSpPr>
            <p:grpSpPr>
              <a:xfrm>
                <a:off x="1956966" y="1366168"/>
                <a:ext cx="5893410" cy="3074185"/>
                <a:chOff x="1956966" y="1366168"/>
                <a:chExt cx="5893410" cy="3074185"/>
              </a:xfrm>
            </p:grpSpPr>
            <p:cxnSp>
              <p:nvCxnSpPr>
                <p:cNvPr id="165" name="Shape 164"/>
                <p:cNvCxnSpPr/>
                <p:nvPr/>
              </p:nvCxnSpPr>
              <p:spPr>
                <a:xfrm>
                  <a:off x="3557537" y="1404268"/>
                  <a:ext cx="3132920" cy="1892808"/>
                </a:xfrm>
                <a:prstGeom prst="bentConnector2">
                  <a:avLst/>
                </a:prstGeom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383"/>
                <p:cNvGrpSpPr/>
                <p:nvPr/>
              </p:nvGrpSpPr>
              <p:grpSpPr>
                <a:xfrm>
                  <a:off x="1956966" y="1366168"/>
                  <a:ext cx="5893410" cy="3074185"/>
                  <a:chOff x="1956966" y="1366168"/>
                  <a:chExt cx="5893410" cy="3074185"/>
                </a:xfrm>
              </p:grpSpPr>
              <p:cxnSp>
                <p:nvCxnSpPr>
                  <p:cNvPr id="167" name="Elbow Connector 166"/>
                  <p:cNvCxnSpPr/>
                  <p:nvPr/>
                </p:nvCxnSpPr>
                <p:spPr>
                  <a:xfrm rot="5400000">
                    <a:off x="3643069" y="2447110"/>
                    <a:ext cx="648072" cy="43891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Elbow Connector 322"/>
                  <p:cNvCxnSpPr/>
                  <p:nvPr/>
                </p:nvCxnSpPr>
                <p:spPr>
                  <a:xfrm rot="10800000" flipH="1" flipV="1">
                    <a:off x="4190752" y="2200073"/>
                    <a:ext cx="247520" cy="2240280"/>
                  </a:xfrm>
                  <a:prstGeom prst="bentConnector4">
                    <a:avLst>
                      <a:gd name="adj1" fmla="val -371990"/>
                      <a:gd name="adj2" fmla="val 10708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Elbow Connector 168"/>
                  <p:cNvCxnSpPr/>
                  <p:nvPr/>
                </p:nvCxnSpPr>
                <p:spPr>
                  <a:xfrm rot="5400000">
                    <a:off x="3027050" y="2057038"/>
                    <a:ext cx="1143000" cy="118872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Elbow Connector 169"/>
                  <p:cNvCxnSpPr/>
                  <p:nvPr/>
                </p:nvCxnSpPr>
                <p:spPr>
                  <a:xfrm rot="5400000">
                    <a:off x="2877080" y="1898274"/>
                    <a:ext cx="1252728" cy="1371600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Elbow Connector 170"/>
                  <p:cNvCxnSpPr/>
                  <p:nvPr/>
                </p:nvCxnSpPr>
                <p:spPr>
                  <a:xfrm rot="5400000">
                    <a:off x="2549784" y="1591460"/>
                    <a:ext cx="1417320" cy="1856232"/>
                  </a:xfrm>
                  <a:prstGeom prst="bentConnector3">
                    <a:avLst>
                      <a:gd name="adj1" fmla="val -95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oup 382"/>
                  <p:cNvGrpSpPr/>
                  <p:nvPr/>
                </p:nvGrpSpPr>
                <p:grpSpPr>
                  <a:xfrm>
                    <a:off x="1956966" y="1366168"/>
                    <a:ext cx="2243083" cy="1746880"/>
                    <a:chOff x="1956966" y="1366168"/>
                    <a:chExt cx="2243083" cy="1746880"/>
                  </a:xfrm>
                </p:grpSpPr>
                <p:cxnSp>
                  <p:nvCxnSpPr>
                    <p:cNvPr id="184" name="Elbow Connector 183"/>
                    <p:cNvCxnSpPr/>
                    <p:nvPr/>
                  </p:nvCxnSpPr>
                  <p:spPr>
                    <a:xfrm rot="5400000">
                      <a:off x="1682646" y="1924328"/>
                      <a:ext cx="1463040" cy="914400"/>
                    </a:xfrm>
                    <a:prstGeom prst="bentConnector3">
                      <a:avLst>
                        <a:gd name="adj1" fmla="val -95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Flowchart: Delay 184"/>
                    <p:cNvSpPr/>
                    <p:nvPr/>
                  </p:nvSpPr>
                  <p:spPr>
                    <a:xfrm flipH="1">
                      <a:off x="3304942" y="1366168"/>
                      <a:ext cx="258945" cy="196373"/>
                    </a:xfrm>
                    <a:prstGeom prst="flowChartDelay">
                      <a:avLst/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Moon 185"/>
                    <p:cNvSpPr/>
                    <p:nvPr/>
                  </p:nvSpPr>
                  <p:spPr>
                    <a:xfrm>
                      <a:off x="2862858" y="1544092"/>
                      <a:ext cx="288032" cy="189974"/>
                    </a:xfrm>
                    <a:prstGeom prst="moon">
                      <a:avLst>
                        <a:gd name="adj" fmla="val 82067"/>
                      </a:avLst>
                    </a:prstGeom>
                    <a:noFill/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112790" y="1675408"/>
                      <a:ext cx="1087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576588" y="1529234"/>
                      <a:ext cx="61264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Elbow Connector 188"/>
                    <p:cNvCxnSpPr/>
                    <p:nvPr/>
                  </p:nvCxnSpPr>
                  <p:spPr>
                    <a:xfrm rot="10800000" flipV="1">
                      <a:off x="3099237" y="1470169"/>
                      <a:ext cx="205706" cy="137160"/>
                    </a:xfrm>
                    <a:prstGeom prst="bentConnector3">
                      <a:avLst>
                        <a:gd name="adj1" fmla="val 37652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3" name="Elbow Connector 354"/>
                  <p:cNvCxnSpPr/>
                  <p:nvPr/>
                </p:nvCxnSpPr>
                <p:spPr>
                  <a:xfrm>
                    <a:off x="4741416" y="1608471"/>
                    <a:ext cx="3108960" cy="100584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Elbow Connector 354"/>
                  <p:cNvCxnSpPr/>
                  <p:nvPr/>
                </p:nvCxnSpPr>
                <p:spPr>
                  <a:xfrm>
                    <a:off x="4741416" y="1724493"/>
                    <a:ext cx="2057400" cy="2346058"/>
                  </a:xfrm>
                  <a:prstGeom prst="bentConnector4">
                    <a:avLst>
                      <a:gd name="adj1" fmla="val 114915"/>
                      <a:gd name="adj2" fmla="val 109744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Elbow Connector 354"/>
                  <p:cNvCxnSpPr/>
                  <p:nvPr/>
                </p:nvCxnSpPr>
                <p:spPr>
                  <a:xfrm>
                    <a:off x="4735066" y="1997348"/>
                    <a:ext cx="1371600" cy="118872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" name="Group 381"/>
                  <p:cNvGrpSpPr/>
                  <p:nvPr/>
                </p:nvGrpSpPr>
                <p:grpSpPr>
                  <a:xfrm>
                    <a:off x="4747766" y="1885082"/>
                    <a:ext cx="1375266" cy="1852268"/>
                    <a:chOff x="4747766" y="1885082"/>
                    <a:chExt cx="1375266" cy="1852268"/>
                  </a:xfrm>
                </p:grpSpPr>
                <p:cxnSp>
                  <p:nvCxnSpPr>
                    <p:cNvPr id="182" name="Elbow Connector 354"/>
                    <p:cNvCxnSpPr/>
                    <p:nvPr/>
                  </p:nvCxnSpPr>
                  <p:spPr>
                    <a:xfrm>
                      <a:off x="4747766" y="1885082"/>
                      <a:ext cx="1188720" cy="1737360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Elbow Connector 354"/>
                    <p:cNvCxnSpPr/>
                    <p:nvPr/>
                  </p:nvCxnSpPr>
                  <p:spPr>
                    <a:xfrm>
                      <a:off x="5940152" y="3618478"/>
                      <a:ext cx="182880" cy="118872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7" name="Elbow Connector 354"/>
                  <p:cNvCxnSpPr/>
                  <p:nvPr/>
                </p:nvCxnSpPr>
                <p:spPr>
                  <a:xfrm>
                    <a:off x="4743574" y="2144896"/>
                    <a:ext cx="548640" cy="1024128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6" name="Group 380"/>
                  <p:cNvGrpSpPr/>
                  <p:nvPr/>
                </p:nvGrpSpPr>
                <p:grpSpPr>
                  <a:xfrm>
                    <a:off x="4456571" y="2283222"/>
                    <a:ext cx="378443" cy="1318372"/>
                    <a:chOff x="4456571" y="2283222"/>
                    <a:chExt cx="378443" cy="1318372"/>
                  </a:xfrm>
                </p:grpSpPr>
                <p:cxnSp>
                  <p:nvCxnSpPr>
                    <p:cNvPr id="179" name="Elbow Connector 354"/>
                    <p:cNvCxnSpPr/>
                    <p:nvPr/>
                  </p:nvCxnSpPr>
                  <p:spPr>
                    <a:xfrm rot="5400000">
                      <a:off x="4330070" y="2506102"/>
                      <a:ext cx="720080" cy="27432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354"/>
                    <p:cNvCxnSpPr/>
                    <p:nvPr/>
                  </p:nvCxnSpPr>
                  <p:spPr>
                    <a:xfrm rot="5400000" flipH="1" flipV="1">
                      <a:off x="4199970" y="3253553"/>
                      <a:ext cx="604642" cy="91440"/>
                    </a:xfrm>
                    <a:prstGeom prst="bentConnector3">
                      <a:avLst>
                        <a:gd name="adj1" fmla="val 62603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4743574" y="2283222"/>
                      <a:ext cx="9144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64" name="Oval 163"/>
              <p:cNvSpPr/>
              <p:nvPr/>
            </p:nvSpPr>
            <p:spPr>
              <a:xfrm>
                <a:off x="6780943" y="4277728"/>
                <a:ext cx="36576" cy="3657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1" name="Title 1"/>
          <p:cNvSpPr txBox="1">
            <a:spLocks/>
          </p:cNvSpPr>
          <p:nvPr/>
        </p:nvSpPr>
        <p:spPr>
          <a:xfrm>
            <a:off x="1991544" y="332656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Final Destination</a:t>
            </a:r>
            <a:endParaRPr kumimoji="0" lang="en-CA" sz="40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Deconstructing processors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52" y="1481328"/>
            <a:ext cx="7772400" cy="4726760"/>
          </a:xfrm>
        </p:spPr>
        <p:txBody>
          <a:bodyPr/>
          <a:lstStyle/>
          <a:p>
            <a:r>
              <a:rPr lang="en-US" dirty="0"/>
              <a:t>Processors aren’t so bad when you consider them piece by piece: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215680" y="4437112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072" y="4437112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Arithmetic 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3872" y="2708920"/>
            <a:ext cx="2520280" cy="129614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Controller 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5807968" y="4077072"/>
            <a:ext cx="864096" cy="79208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528" y="1628800"/>
            <a:ext cx="7772400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devices are a				 combination of the					 units that we’ve				 discussed so far: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Registers </a:t>
            </a:r>
            <a:r>
              <a:rPr lang="en-US" dirty="0"/>
              <a:t>to store values.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Adders</a:t>
            </a:r>
            <a:r>
              <a:rPr lang="en-US" dirty="0"/>
              <a:t> and </a:t>
            </a:r>
            <a:r>
              <a:rPr lang="en-US" dirty="0">
                <a:solidFill>
                  <a:schemeClr val="accent3"/>
                </a:solidFill>
              </a:rPr>
              <a:t>shifters</a:t>
            </a:r>
            <a:r>
              <a:rPr lang="en-US" dirty="0"/>
              <a:t> to process data.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Finite state machines</a:t>
            </a:r>
            <a:r>
              <a:rPr lang="en-US" dirty="0"/>
              <a:t> to control the process.</a:t>
            </a:r>
          </a:p>
          <a:p>
            <a:r>
              <a:rPr lang="en-US" dirty="0"/>
              <a:t>Microprocessors are the basis of all computing since the 1970’s, and can be found in nearly every sort of electronics.</a:t>
            </a:r>
          </a:p>
        </p:txBody>
      </p:sp>
      <p:pic>
        <p:nvPicPr>
          <p:cNvPr id="72706" name="Picture 2" descr="http://www.msxarchive.nl/pub/msx/mirrors/msx2.com/zaks/fig_2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5576">
            <a:off x="6672064" y="620688"/>
            <a:ext cx="34290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aka: the Arithmetic Logic Unit (ALU)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“Arithmetic Thing”</a:t>
            </a:r>
            <a:endParaRPr lang="en-CA" dirty="0"/>
          </a:p>
        </p:txBody>
      </p:sp>
      <p:pic>
        <p:nvPicPr>
          <p:cNvPr id="1026" name="Picture 2" descr="http://upload.wikimedia.org/wikipedia/commons/b/be/Abacu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2276872"/>
            <a:ext cx="4427984" cy="33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77278" y="415043"/>
            <a:ext cx="6599042" cy="914400"/>
          </a:xfrm>
        </p:spPr>
        <p:txBody>
          <a:bodyPr/>
          <a:lstStyle/>
          <a:p>
            <a:r>
              <a:rPr lang="en-US" dirty="0"/>
              <a:t>We are here</a:t>
            </a:r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3143672" y="1556792"/>
            <a:ext cx="3960440" cy="388843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Assembly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42590" y="2017304"/>
            <a:ext cx="3456384" cy="331236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Processors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1904" y="2492896"/>
            <a:ext cx="1440160" cy="27363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Finite State Machines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19736" y="2492896"/>
            <a:ext cx="1512168" cy="273630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Arithmetic Logic Units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35760" y="3140968"/>
            <a:ext cx="1296144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31904" y="3140968"/>
            <a:ext cx="1224136" cy="20162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Flip-flops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51784" y="3573016"/>
            <a:ext cx="2088232" cy="151216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39816" y="4005064"/>
            <a:ext cx="1728192" cy="1008112"/>
          </a:xfrm>
          <a:prstGeom prst="roundRect">
            <a:avLst/>
          </a:prstGeom>
          <a:solidFill>
            <a:srgbClr val="0501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7612" y="4480656"/>
            <a:ext cx="1368152" cy="432048"/>
          </a:xfrm>
          <a:prstGeom prst="roundRect">
            <a:avLst/>
          </a:prstGeom>
          <a:solidFill>
            <a:srgbClr val="0300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Transistors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 flipH="1" flipV="1">
            <a:off x="2207568" y="1196175"/>
            <a:ext cx="1728192" cy="1642257"/>
          </a:xfrm>
          <a:prstGeom prst="bentConnector3">
            <a:avLst>
              <a:gd name="adj1" fmla="val -133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43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Logic Unit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502578"/>
            <a:ext cx="7772400" cy="4726760"/>
          </a:xfrm>
        </p:spPr>
        <p:txBody>
          <a:bodyPr/>
          <a:lstStyle/>
          <a:p>
            <a:r>
              <a:rPr lang="en-US" dirty="0"/>
              <a:t>The first microprocessor			 applications were calculators.</a:t>
            </a:r>
          </a:p>
          <a:p>
            <a:pPr lvl="1"/>
            <a:r>
              <a:rPr lang="en-US" dirty="0"/>
              <a:t>Recall the unit on adders and 		 </a:t>
            </a:r>
            <a:r>
              <a:rPr lang="en-US" dirty="0" err="1"/>
              <a:t>subtractors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These are part of a larger 			 structure called the </a:t>
            </a:r>
            <a:r>
              <a:rPr lang="en-US" dirty="0">
                <a:solidFill>
                  <a:srgbClr val="FFFF00"/>
                </a:solidFill>
              </a:rPr>
              <a:t>arithmetic 			 logic unit </a:t>
            </a:r>
            <a:r>
              <a:rPr lang="en-US" dirty="0"/>
              <a:t>(ALU).</a:t>
            </a:r>
          </a:p>
          <a:p>
            <a:r>
              <a:rPr lang="en-US" dirty="0"/>
              <a:t>This larger structure is responsible for the processing of all data values in a basic CPU.</a:t>
            </a:r>
            <a:endParaRPr lang="en-CA" dirty="0"/>
          </a:p>
        </p:txBody>
      </p:sp>
      <p:pic>
        <p:nvPicPr>
          <p:cNvPr id="4" name="Picture 4" descr="http://upload.wikimedia.org/wikipedia/commons/thumb/8/82/ALU_symbol.svg/220px-ALU_symbol.sv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52184" y="1700808"/>
            <a:ext cx="2520280" cy="21651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inputs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75072" y="1426464"/>
            <a:ext cx="7716991" cy="5242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ALU performs all of 				 the arithmetic operations				 covered in this course so				 far, and logical operations				 as well (AND, OR, NOT, etc.)</a:t>
            </a:r>
            <a:endParaRPr lang="en-CA" dirty="0"/>
          </a:p>
          <a:p>
            <a:pPr lvl="1"/>
            <a:r>
              <a:rPr lang="en-US" dirty="0"/>
              <a:t>A and B are the operands</a:t>
            </a:r>
          </a:p>
          <a:p>
            <a:pPr lvl="1"/>
            <a:r>
              <a:rPr lang="en-US" dirty="0"/>
              <a:t>The select bits (S) indicate which operation is being performed (S2 is a mode select bit, indicating whether the ALU is in arithmetic or logic mode).</a:t>
            </a:r>
          </a:p>
          <a:p>
            <a:pPr lvl="1"/>
            <a:r>
              <a:rPr lang="en-US" dirty="0"/>
              <a:t>The carry bit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is used in operations such as incrementing an input value or the overall result.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320137" y="1426465"/>
            <a:ext cx="3201363" cy="2445539"/>
            <a:chOff x="5508104" y="2132856"/>
            <a:chExt cx="3201363" cy="2445539"/>
          </a:xfrm>
        </p:grpSpPr>
        <p:sp>
          <p:nvSpPr>
            <p:cNvPr id="4" name="Trapezoid 3"/>
            <p:cNvSpPr/>
            <p:nvPr/>
          </p:nvSpPr>
          <p:spPr>
            <a:xfrm flipV="1">
              <a:off x="6156176" y="2866791"/>
              <a:ext cx="1656184" cy="936104"/>
            </a:xfrm>
            <a:prstGeom prst="trapezoid">
              <a:avLst>
                <a:gd name="adj" fmla="val 427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flipV="1">
              <a:off x="6773805" y="2866791"/>
              <a:ext cx="432048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006417" y="3802895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485773" y="2434743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80030" y="2434743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984450" y="3370847"/>
              <a:ext cx="432048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14047" y="213741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7804" y="213285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B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3748" y="42090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G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317324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,S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96336" y="3370847"/>
              <a:ext cx="432048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956376" y="3168678"/>
              <a:ext cx="75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VCNZ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90A3-9A7F-4441-A3A7-4AD80BE0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EFD4C-4E12-6A42-BEC1-6F53AFF0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558190"/>
            <a:ext cx="10363200" cy="4726760"/>
          </a:xfrm>
        </p:spPr>
        <p:txBody>
          <a:bodyPr/>
          <a:lstStyle/>
          <a:p>
            <a:r>
              <a:rPr lang="en-US" dirty="0"/>
              <a:t>So far we have been worrying whether a circuit is correct.</a:t>
            </a:r>
          </a:p>
          <a:p>
            <a:r>
              <a:rPr lang="en-US" dirty="0"/>
              <a:t>Now let’s think about how to make a circuit fast.</a:t>
            </a:r>
          </a:p>
          <a:p>
            <a:r>
              <a:rPr lang="en-US" dirty="0"/>
              <a:t>Key concept: latency</a:t>
            </a:r>
          </a:p>
          <a:p>
            <a:pPr lvl="1"/>
            <a:r>
              <a:rPr lang="en-US" dirty="0"/>
              <a:t>propagation delay</a:t>
            </a:r>
          </a:p>
          <a:p>
            <a:pPr lvl="1"/>
            <a:r>
              <a:rPr lang="en-US" dirty="0"/>
              <a:t>contamination delay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2B69B-C5CA-B54E-A0E5-5340E50D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12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outputs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274497" y="1597443"/>
            <a:ext cx="7772400" cy="472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addition to the input				 signals, there are output				 signals V, C, N &amp; Z which				 indicate special conditions				 in the arithmetic result: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/>
              <a:t>: overflow condition</a:t>
            </a:r>
          </a:p>
          <a:p>
            <a:pPr lvl="2"/>
            <a:r>
              <a:rPr lang="en-US" dirty="0"/>
              <a:t>The result of the operation could not be stored in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bits of G, meaning that the result is incorrect.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/>
              <a:t>: carry-out bit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dirty="0"/>
              <a:t>: Negative indicator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Z</a:t>
            </a:r>
            <a:r>
              <a:rPr lang="en-US" dirty="0"/>
              <a:t>: Zero-condition indicator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248129" y="1412777"/>
            <a:ext cx="3201363" cy="2445539"/>
            <a:chOff x="5508104" y="2132856"/>
            <a:chExt cx="3201363" cy="2445539"/>
          </a:xfrm>
        </p:grpSpPr>
        <p:sp>
          <p:nvSpPr>
            <p:cNvPr id="4" name="Trapezoid 3"/>
            <p:cNvSpPr/>
            <p:nvPr/>
          </p:nvSpPr>
          <p:spPr>
            <a:xfrm flipV="1">
              <a:off x="6156176" y="2866791"/>
              <a:ext cx="1656184" cy="936104"/>
            </a:xfrm>
            <a:prstGeom prst="trapezoid">
              <a:avLst>
                <a:gd name="adj" fmla="val 427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flipV="1">
              <a:off x="6773805" y="2866791"/>
              <a:ext cx="432048" cy="432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006417" y="3802895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485773" y="2434743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80030" y="2434743"/>
              <a:ext cx="0" cy="432048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984450" y="3370847"/>
              <a:ext cx="432048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14047" y="213741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7804" y="213285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B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3748" y="42090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G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317324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,S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96336" y="3370847"/>
              <a:ext cx="432048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956376" y="3168678"/>
              <a:ext cx="75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VCNZ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“A” of ALU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412776"/>
            <a:ext cx="9577064" cy="18722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understand how the ALU does all of these operations, let’s start with the arithmetic side.</a:t>
            </a:r>
          </a:p>
          <a:p>
            <a:r>
              <a:rPr lang="en-US" dirty="0"/>
              <a:t>Fundamentally, this side is made of an adder / </a:t>
            </a:r>
            <a:r>
              <a:rPr lang="en-US" dirty="0" err="1"/>
              <a:t>subtractor</a:t>
            </a:r>
            <a:r>
              <a:rPr lang="en-US" dirty="0"/>
              <a:t> unit, which we’ve seen already: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3431704" y="3356993"/>
            <a:ext cx="5867774" cy="3152681"/>
            <a:chOff x="1403648" y="1340768"/>
            <a:chExt cx="6204997" cy="3333867"/>
          </a:xfrm>
        </p:grpSpPr>
        <p:sp>
          <p:nvSpPr>
            <p:cNvPr id="5" name="TextBox 4"/>
            <p:cNvSpPr txBox="1"/>
            <p:nvPr/>
          </p:nvSpPr>
          <p:spPr>
            <a:xfrm>
              <a:off x="6156176" y="3100898"/>
              <a:ext cx="574988" cy="423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in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38097" y="3260007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FA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567694" y="3819483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49952" y="351759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17454" y="295538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10974" y="2627285"/>
              <a:ext cx="466499" cy="423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4088" y="1415509"/>
              <a:ext cx="466499" cy="423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Y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3015" y="4251531"/>
              <a:ext cx="466499" cy="423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886168" y="3531451"/>
              <a:ext cx="1371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15797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FA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48757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33733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30854" y="2610697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3968" y="1398921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Y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2895" y="4234943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80604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33759" y="3154823"/>
              <a:ext cx="439377" cy="39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7785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FA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40745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5721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50734" y="2610697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3848" y="1398921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Y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12775" y="4234943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372592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53639" y="3154823"/>
              <a:ext cx="439377" cy="39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9773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FA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32733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17709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70614" y="2610697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23728" y="1398921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Y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32655" y="4234943"/>
              <a:ext cx="466499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264580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673519" y="3154823"/>
              <a:ext cx="439377" cy="39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03648" y="3148264"/>
              <a:ext cx="636012" cy="39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out</a:t>
              </a:r>
              <a:endParaRPr kumimoji="0" lang="en-C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>
              <a:off x="2417983" y="2139837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>
              <a:off x="2057395" y="2002838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>
              <a:off x="2209668" y="3006617"/>
              <a:ext cx="5029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Moon 42"/>
            <p:cNvSpPr/>
            <p:nvPr/>
          </p:nvSpPr>
          <p:spPr>
            <a:xfrm rot="5400000" flipH="1">
              <a:off x="2232778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4" name="Moon 43"/>
            <p:cNvSpPr/>
            <p:nvPr/>
          </p:nvSpPr>
          <p:spPr>
            <a:xfrm rot="5400000" flipH="1">
              <a:off x="2232778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5" name="Moon 44"/>
            <p:cNvSpPr/>
            <p:nvPr/>
          </p:nvSpPr>
          <p:spPr>
            <a:xfrm rot="5400000" flipH="1">
              <a:off x="2232778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>
              <a:off x="3492335" y="2125982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>
              <a:off x="3131747" y="1988983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>
              <a:off x="3293743" y="2983040"/>
              <a:ext cx="483475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Moon 48"/>
            <p:cNvSpPr/>
            <p:nvPr/>
          </p:nvSpPr>
          <p:spPr>
            <a:xfrm rot="5400000" flipH="1">
              <a:off x="3307130" y="2221430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0" name="Moon 49"/>
            <p:cNvSpPr/>
            <p:nvPr/>
          </p:nvSpPr>
          <p:spPr>
            <a:xfrm rot="5400000" flipH="1">
              <a:off x="3307130" y="2266257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1" name="Moon 50"/>
            <p:cNvSpPr/>
            <p:nvPr/>
          </p:nvSpPr>
          <p:spPr>
            <a:xfrm rot="5400000" flipH="1">
              <a:off x="3307130" y="2296231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>
              <a:off x="4572455" y="2139837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>
              <a:off x="4225722" y="2002838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Moon 53"/>
            <p:cNvSpPr/>
            <p:nvPr/>
          </p:nvSpPr>
          <p:spPr>
            <a:xfrm rot="5400000" flipH="1">
              <a:off x="4387250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5" name="Moon 54"/>
            <p:cNvSpPr/>
            <p:nvPr/>
          </p:nvSpPr>
          <p:spPr>
            <a:xfrm rot="5400000" flipH="1">
              <a:off x="4387250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6" name="Moon 55"/>
            <p:cNvSpPr/>
            <p:nvPr/>
          </p:nvSpPr>
          <p:spPr>
            <a:xfrm rot="5400000" flipH="1">
              <a:off x="4387250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>
              <a:off x="5649842" y="2137792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>
              <a:off x="5289254" y="2000793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691803" y="2753112"/>
              <a:ext cx="0" cy="50292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Moon 59"/>
            <p:cNvSpPr/>
            <p:nvPr/>
          </p:nvSpPr>
          <p:spPr>
            <a:xfrm rot="5400000" flipH="1">
              <a:off x="5464637" y="2233240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1" name="Moon 60"/>
            <p:cNvSpPr/>
            <p:nvPr/>
          </p:nvSpPr>
          <p:spPr>
            <a:xfrm rot="5400000" flipH="1">
              <a:off x="5464637" y="2278067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2" name="Moon 61"/>
            <p:cNvSpPr/>
            <p:nvPr/>
          </p:nvSpPr>
          <p:spPr>
            <a:xfrm rot="5400000" flipH="1">
              <a:off x="5464637" y="2308041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2569631" y="1974985"/>
              <a:ext cx="46634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 flipV="1">
              <a:off x="3622041" y="195000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 flipV="1">
              <a:off x="4693133" y="195621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5775986" y="194727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7250151" y="1689686"/>
              <a:ext cx="0" cy="18288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 flipV="1">
              <a:off x="7185703" y="193341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25169" y="1340768"/>
              <a:ext cx="683476" cy="42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Sub</a:t>
              </a:r>
              <a:endParaRPr kumimoji="0" lang="en-C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4608950" y="2750485"/>
              <a:ext cx="0" cy="50292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block diagram</a:t>
            </a:r>
            <a:endParaRPr lang="en-CA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487488" y="1412776"/>
            <a:ext cx="9217024" cy="1584176"/>
          </a:xfrm>
        </p:spPr>
        <p:txBody>
          <a:bodyPr>
            <a:normAutofit fontScale="92500"/>
          </a:bodyPr>
          <a:lstStyle/>
          <a:p>
            <a:r>
              <a:rPr lang="en-US" dirty="0"/>
              <a:t>In addition to data inputs and outputs, this circuit also has: </a:t>
            </a:r>
          </a:p>
          <a:p>
            <a:pPr lvl="1"/>
            <a:r>
              <a:rPr lang="en-US" dirty="0"/>
              <a:t>outputs indicating the different conditions,</a:t>
            </a:r>
          </a:p>
          <a:p>
            <a:pPr lvl="1"/>
            <a:r>
              <a:rPr lang="en-US" dirty="0"/>
              <a:t>inputs specifying the operation to perform (similar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/>
              <a:t>).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159896" y="3140968"/>
            <a:ext cx="2016224" cy="3312368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ALU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157164" y="3212976"/>
            <a:ext cx="392583" cy="936104"/>
            <a:chOff x="4497259" y="2204864"/>
            <a:chExt cx="392583" cy="936104"/>
          </a:xfrm>
        </p:grpSpPr>
        <p:sp>
          <p:nvSpPr>
            <p:cNvPr id="5" name="TextBox 4"/>
            <p:cNvSpPr txBox="1"/>
            <p:nvPr/>
          </p:nvSpPr>
          <p:spPr>
            <a:xfrm>
              <a:off x="4499992" y="22048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A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7892" y="240080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A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359" y="2606469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…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7259" y="280241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A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n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48774" y="414908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529" y="434502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1996" y="455068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96" y="47466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95800" y="3356992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5800" y="3573016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95800" y="4306951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95800" y="4522975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5800" y="4927313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95800" y="3991209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39816" y="3594696"/>
            <a:ext cx="554960" cy="41036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...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9816" y="4550686"/>
            <a:ext cx="554960" cy="41036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...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783538" y="3573016"/>
            <a:ext cx="392583" cy="936104"/>
            <a:chOff x="4497259" y="2204864"/>
            <a:chExt cx="392583" cy="936104"/>
          </a:xfrm>
        </p:grpSpPr>
        <p:sp>
          <p:nvSpPr>
            <p:cNvPr id="34" name="TextBox 33"/>
            <p:cNvSpPr txBox="1"/>
            <p:nvPr/>
          </p:nvSpPr>
          <p:spPr>
            <a:xfrm>
              <a:off x="4499992" y="22048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G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7892" y="240080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G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9359" y="2606469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…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7259" y="280241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G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n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7176120" y="3730887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76120" y="3946911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76120" y="4365104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20136" y="3968591"/>
            <a:ext cx="554960" cy="41036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...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67609" y="3489782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input A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3935760" y="3212976"/>
            <a:ext cx="216024" cy="864096"/>
          </a:xfrm>
          <a:prstGeom prst="leftBrace">
            <a:avLst>
              <a:gd name="adj1" fmla="val 33987"/>
              <a:gd name="adj2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67609" y="4425886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input B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Left Brace 45"/>
          <p:cNvSpPr/>
          <p:nvPr/>
        </p:nvSpPr>
        <p:spPr>
          <a:xfrm>
            <a:off x="3935760" y="4149080"/>
            <a:ext cx="216024" cy="864096"/>
          </a:xfrm>
          <a:prstGeom prst="leftBrace">
            <a:avLst>
              <a:gd name="adj1" fmla="val 33987"/>
              <a:gd name="adj2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00256" y="3882199"/>
            <a:ext cx="15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 output G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8184232" y="3645024"/>
            <a:ext cx="216024" cy="864096"/>
          </a:xfrm>
          <a:prstGeom prst="leftBrace">
            <a:avLst>
              <a:gd name="adj1" fmla="val 33987"/>
              <a:gd name="adj2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711624" y="5256911"/>
            <a:ext cx="2908754" cy="1072489"/>
            <a:chOff x="1187624" y="5256910"/>
            <a:chExt cx="2908754" cy="1072489"/>
          </a:xfrm>
        </p:grpSpPr>
        <p:sp>
          <p:nvSpPr>
            <p:cNvPr id="23" name="TextBox 22"/>
            <p:cNvSpPr txBox="1"/>
            <p:nvPr/>
          </p:nvSpPr>
          <p:spPr>
            <a:xfrm>
              <a:off x="3624774" y="5301208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in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6529" y="558924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5896" y="59908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771800" y="5459079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771800" y="5767190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771800" y="6171528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635896" y="576719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771800" y="5947873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57144" y="5256910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Carry input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87624" y="5661248"/>
              <a:ext cx="1359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Operation &amp;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Mode select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2555776" y="5688958"/>
              <a:ext cx="144016" cy="504056"/>
            </a:xfrm>
            <a:prstGeom prst="leftBrace">
              <a:avLst>
                <a:gd name="adj1" fmla="val 33987"/>
                <a:gd name="adj2" fmla="val 5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672065" y="4869160"/>
            <a:ext cx="3282723" cy="1296144"/>
            <a:chOff x="5148064" y="4869160"/>
            <a:chExt cx="3282723" cy="1296144"/>
          </a:xfrm>
        </p:grpSpPr>
        <p:sp>
          <p:nvSpPr>
            <p:cNvPr id="69" name="TextBox 68"/>
            <p:cNvSpPr txBox="1"/>
            <p:nvPr/>
          </p:nvSpPr>
          <p:spPr>
            <a:xfrm>
              <a:off x="5148064" y="4869160"/>
              <a:ext cx="5533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out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652120" y="5085184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469994" y="4887578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Carry output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652120" y="5417514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469994" y="5219908"/>
              <a:ext cx="1960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Overflow indicator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5652120" y="5714838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469994" y="5517232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Negative indicator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5652120" y="5993578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469994" y="5795972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Zero indicator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44022" y="5220243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V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44022" y="553871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N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022" y="582675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Z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components</a:t>
            </a:r>
            <a:endParaRPr lang="en-CA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2135560" y="5085184"/>
            <a:ext cx="8208912" cy="12961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addition to addition and subtraction, many more operations can be performed by manipulating what is added to input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, as shown in the diagram above.</a:t>
            </a:r>
            <a:endParaRPr lang="en-CA" dirty="0"/>
          </a:p>
        </p:txBody>
      </p:sp>
      <p:grpSp>
        <p:nvGrpSpPr>
          <p:cNvPr id="3" name="Group 87"/>
          <p:cNvGrpSpPr/>
          <p:nvPr/>
        </p:nvGrpSpPr>
        <p:grpSpPr>
          <a:xfrm>
            <a:off x="2870128" y="1412776"/>
            <a:ext cx="7182524" cy="3412086"/>
            <a:chOff x="1346128" y="1745106"/>
            <a:chExt cx="7182524" cy="3412086"/>
          </a:xfrm>
        </p:grpSpPr>
        <p:sp>
          <p:nvSpPr>
            <p:cNvPr id="66" name="Rectangle 65"/>
            <p:cNvSpPr/>
            <p:nvPr/>
          </p:nvSpPr>
          <p:spPr>
            <a:xfrm>
              <a:off x="2555776" y="3212976"/>
              <a:ext cx="1512168" cy="144016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B input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logic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2442" y="2348880"/>
              <a:ext cx="1512168" cy="22322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n-bit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parallel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adder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6873" y="2572535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A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334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B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907704" y="2753218"/>
              <a:ext cx="302433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91680" y="3501008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56380" y="174510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in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46128" y="40050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0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91680" y="4221088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46128" y="431458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S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36110" y="275321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G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424610" y="2911089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657883" y="2946095"/>
              <a:ext cx="1870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G = X + Y +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in</a:t>
              </a:r>
              <a:endParaRPr kumimoji="0" lang="en-CA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60232" y="4818638"/>
              <a:ext cx="5533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C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out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0" name="Shape 59"/>
            <p:cNvCxnSpPr>
              <a:stCxn id="4" idx="2"/>
            </p:cNvCxnSpPr>
            <p:nvPr/>
          </p:nvCxnSpPr>
          <p:spPr>
            <a:xfrm rot="16200000" flipH="1">
              <a:off x="5984359" y="4265295"/>
              <a:ext cx="432048" cy="1063714"/>
            </a:xfrm>
            <a:prstGeom prst="bentConnector2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911974" y="2572535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X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11974" y="3450486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Y</a:t>
              </a:r>
              <a:endParaRPr kumimoji="0" lang="en-CA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067944" y="3617314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691680" y="4509120"/>
              <a:ext cx="86409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hape 70"/>
            <p:cNvCxnSpPr/>
            <p:nvPr/>
          </p:nvCxnSpPr>
          <p:spPr>
            <a:xfrm>
              <a:off x="4400183" y="1961130"/>
              <a:ext cx="1251937" cy="387841"/>
            </a:xfrm>
            <a:prstGeom prst="bentConnector3">
              <a:avLst>
                <a:gd name="adj1" fmla="val 998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/>
          <p:nvPr/>
        </p:nvCxnSpPr>
        <p:spPr>
          <a:xfrm flipV="1">
            <a:off x="4853576" y="2330592"/>
            <a:ext cx="72008" cy="2000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50100" y="207768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3535180" y="3057512"/>
            <a:ext cx="72008" cy="2000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31704" y="28046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6005704" y="3184384"/>
            <a:ext cx="72008" cy="2000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902228" y="2931472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8211664" y="2482992"/>
            <a:ext cx="72008" cy="20004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108188" y="223008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512064"/>
            <a:ext cx="9284568" cy="914400"/>
          </a:xfrm>
        </p:spPr>
        <p:txBody>
          <a:bodyPr/>
          <a:lstStyle/>
          <a:p>
            <a:r>
              <a:rPr lang="en-US" dirty="0"/>
              <a:t>Arithmetic operations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628800"/>
            <a:ext cx="941824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input logic circuit on the left sends B straight through to the adder, result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dirty="0"/>
              <a:t> </a:t>
            </a:r>
          </a:p>
          <a:p>
            <a:r>
              <a:rPr lang="en-US" dirty="0"/>
              <a:t>What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 was replaced by all ones instead?</a:t>
            </a:r>
          </a:p>
          <a:p>
            <a:pPr lvl="1"/>
            <a:r>
              <a:rPr lang="en-US" dirty="0"/>
              <a:t>Result of addition operation: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A-1</a:t>
            </a:r>
          </a:p>
          <a:p>
            <a:r>
              <a:rPr lang="en-US" dirty="0"/>
              <a:t>What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 was replaced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Result of addition operation: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A-B-1</a:t>
            </a:r>
          </a:p>
          <a:p>
            <a:r>
              <a:rPr lang="en-US" dirty="0"/>
              <a:t>And what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 was replaced by all zeroes?</a:t>
            </a:r>
          </a:p>
          <a:p>
            <a:pPr lvl="1"/>
            <a:r>
              <a:rPr lang="en-US" dirty="0"/>
              <a:t>Result is: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A. (</a:t>
            </a:r>
            <a:r>
              <a:rPr lang="en-US" dirty="0"/>
              <a:t>Not interesting, but useful!)</a:t>
            </a:r>
          </a:p>
          <a:p>
            <a:pPr lvl="5"/>
            <a:endParaRPr lang="en-US" dirty="0"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 Instead of a 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Sub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 signal, the operation you want is signaled using the select bits 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</a:t>
            </a:r>
            <a:r>
              <a:rPr lang="en-US" baseline="-25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0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 &amp; 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</a:t>
            </a:r>
            <a:r>
              <a:rPr lang="en-US" baseline="-25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</a:t>
            </a:r>
            <a:r>
              <a:rPr lang="en-US" dirty="0">
                <a:cs typeface="Courier New" pitchFamily="49" charset="0"/>
                <a:sym typeface="Wingdings" pitchFamily="2" charset="2"/>
              </a:rPr>
              <a:t>.</a:t>
            </a:r>
            <a:endParaRPr lang="en-US" dirty="0">
              <a:cs typeface="Courier New" pitchFamily="49" charset="0"/>
            </a:endParaRP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15880" y="34290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8" name="Picture 2" descr="http://forum.tis.edu.mo/grade1/wp-content/uploads/2012/11/addi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C0C0C"/>
              </a:clrFrom>
              <a:clrTo>
                <a:srgbClr val="0C0C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4536" y="260648"/>
            <a:ext cx="2373464" cy="15841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4822920"/>
            <a:ext cx="7978080" cy="1486400"/>
          </a:xfrm>
        </p:spPr>
        <p:txBody>
          <a:bodyPr>
            <a:normAutofit/>
          </a:bodyPr>
          <a:lstStyle/>
          <a:p>
            <a:r>
              <a:rPr lang="en-US" dirty="0"/>
              <a:t>This is a good start! But something is missing…</a:t>
            </a:r>
          </a:p>
          <a:p>
            <a:r>
              <a:rPr lang="en-US" dirty="0"/>
              <a:t>What about the carry bit?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3674" y="1484785"/>
          <a:ext cx="6048671" cy="31013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Select bits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input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Result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Operation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All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G</a:t>
                      </a:r>
                      <a:r>
                        <a:rPr lang="en-US" sz="2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 = A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Transfer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G = A+B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Addition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</a:t>
                      </a:r>
                      <a:r>
                        <a:rPr lang="en-US" sz="2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 = A+B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Subtraction - 1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All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 = A-1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Decrement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727849" y="373880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10471" y="3738804"/>
            <a:ext cx="14401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37042" y="2658684"/>
            <a:ext cx="3744416" cy="194421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operation 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653136"/>
            <a:ext cx="7772400" cy="1774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the values on the select bits and the carry bit, we can perform any number of basic arithmetic operations by manipulating what value is added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.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1585" y="1484784"/>
          <a:ext cx="7920879" cy="28803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Select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Input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Operation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r>
                        <a:rPr lang="en-US" sz="2000" b="1" baseline="-25000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r>
                        <a:rPr lang="en-US" sz="2000" b="1" baseline="-25000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All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G</a:t>
                      </a:r>
                      <a:r>
                        <a:rPr lang="en-US" sz="2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 = A  (transfer)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G = A+1  (increment)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G = A+B  (add)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G = A+B+1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</a:t>
                      </a:r>
                      <a:r>
                        <a:rPr lang="en-US" sz="20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 = A+B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 = A+B+1  (subtract)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All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s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 = A-1  (decrement)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Courier New" pitchFamily="49" charset="0"/>
                        </a:rPr>
                        <a:t>G = A  (transfer)</a:t>
                      </a:r>
                      <a:endParaRPr lang="en-CA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35478" y="351486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67444" y="3514863"/>
            <a:ext cx="14401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86119" y="3514863"/>
            <a:ext cx="14401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946" y="2460238"/>
            <a:ext cx="5688632" cy="19202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6447928" y="3764063"/>
            <a:ext cx="59436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“L” of ALU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266" y="1426464"/>
            <a:ext cx="77724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also want a circuit					 that can perform					 </a:t>
            </a:r>
            <a:r>
              <a:rPr lang="en-US" b="1" dirty="0">
                <a:solidFill>
                  <a:schemeClr val="accent3"/>
                </a:solidFill>
              </a:rPr>
              <a:t>logical operations</a:t>
            </a:r>
            <a:r>
              <a:rPr lang="en-US" dirty="0"/>
              <a:t>,					  in addition to						 arithmetic ones.</a:t>
            </a:r>
          </a:p>
          <a:p>
            <a:r>
              <a:rPr lang="en-US" dirty="0"/>
              <a:t>How do we tell						 which operation					  to perform?</a:t>
            </a:r>
          </a:p>
          <a:p>
            <a:pPr lvl="1"/>
            <a:r>
              <a:rPr lang="en-US" dirty="0"/>
              <a:t>Another select bit! </a:t>
            </a:r>
          </a:p>
          <a:p>
            <a:r>
              <a:rPr lang="en-US" dirty="0"/>
              <a:t>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/>
              <a:t> = 1, then logic circuit block is activated.</a:t>
            </a:r>
          </a:p>
          <a:p>
            <a:r>
              <a:rPr lang="en-US" dirty="0"/>
              <a:t>Multiplexer is used to determine which block (logical or arithmetic) goes to the output.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8328248" y="1673098"/>
            <a:ext cx="1512168" cy="2619998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4-to-1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mux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542" y="2636912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1542" y="301354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198" y="17451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83750" y="1961130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8198" y="205462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1916" y="246518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40416" y="2623057"/>
            <a:ext cx="432048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27780" y="313607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7780" y="275321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483750" y="2897234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83750" y="2249162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 rot="16200000">
            <a:off x="7093627" y="3422874"/>
            <a:ext cx="296532" cy="524394"/>
            <a:chOff x="2237301" y="2230762"/>
            <a:chExt cx="440549" cy="524396"/>
          </a:xfrm>
        </p:grpSpPr>
        <p:sp>
          <p:nvSpPr>
            <p:cNvPr id="27" name="Moon 26"/>
            <p:cNvSpPr/>
            <p:nvPr/>
          </p:nvSpPr>
          <p:spPr>
            <a:xfrm rot="5400000" flipH="1">
              <a:off x="2232778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Moon 27"/>
            <p:cNvSpPr/>
            <p:nvPr/>
          </p:nvSpPr>
          <p:spPr>
            <a:xfrm rot="5400000" flipH="1">
              <a:off x="2232778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Moon 28"/>
            <p:cNvSpPr/>
            <p:nvPr/>
          </p:nvSpPr>
          <p:spPr>
            <a:xfrm rot="5400000" flipH="1">
              <a:off x="2232778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27780" y="3926832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27780" y="3525227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483750" y="3284984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83750" y="3689322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83750" y="4079805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oon 39"/>
          <p:cNvSpPr/>
          <p:nvPr/>
        </p:nvSpPr>
        <p:spPr>
          <a:xfrm flipH="1">
            <a:off x="7004183" y="3113259"/>
            <a:ext cx="449592" cy="296532"/>
          </a:xfrm>
          <a:prstGeom prst="moon">
            <a:avLst>
              <a:gd name="adj" fmla="val 82067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2" name="Flowchart: Delay 41"/>
          <p:cNvSpPr/>
          <p:nvPr/>
        </p:nvSpPr>
        <p:spPr>
          <a:xfrm>
            <a:off x="6979694" y="2739363"/>
            <a:ext cx="504056" cy="288032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5400000">
            <a:off x="7123709" y="3935789"/>
            <a:ext cx="288032" cy="288032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 rot="5400000">
            <a:off x="7406164" y="4035507"/>
            <a:ext cx="91440" cy="9144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882986" y="2811371"/>
            <a:ext cx="10972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82414" y="3185266"/>
            <a:ext cx="118872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44623" y="2963771"/>
            <a:ext cx="54864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448214" y="2969242"/>
            <a:ext cx="0" cy="795528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5400000">
            <a:off x="6416341" y="3157556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215030" y="3343137"/>
            <a:ext cx="91440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5400000">
            <a:off x="6215316" y="2767073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245759" y="2797516"/>
            <a:ext cx="0" cy="128016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42454" y="4077072"/>
            <a:ext cx="86868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56881" y="3617314"/>
            <a:ext cx="777240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5400000">
            <a:off x="6215316" y="3300428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 rot="5400000">
            <a:off x="6215316" y="3571872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1" name="Moon 40"/>
          <p:cNvSpPr/>
          <p:nvPr/>
        </p:nvSpPr>
        <p:spPr>
          <a:xfrm flipH="1">
            <a:off x="7034156" y="3127114"/>
            <a:ext cx="449592" cy="29653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4664"/>
            <a:ext cx="7772400" cy="914400"/>
          </a:xfrm>
        </p:spPr>
        <p:txBody>
          <a:bodyPr/>
          <a:lstStyle/>
          <a:p>
            <a:r>
              <a:rPr lang="en-US" dirty="0"/>
              <a:t>Single ALU Stage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074033" y="4005064"/>
            <a:ext cx="1512168" cy="16118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793" y="26646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46510" y="3284984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3793" y="297414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0606" y="314096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53953" y="4221088"/>
            <a:ext cx="73152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82048" y="4564540"/>
            <a:ext cx="100584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91744" y="4968878"/>
            <a:ext cx="128016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0300" y="5331651"/>
            <a:ext cx="155448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5400000">
            <a:off x="4309655" y="2033138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4353953" y="2117968"/>
            <a:ext cx="0" cy="210312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5400000">
            <a:off x="3765623" y="2811371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3489857" y="3143701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3631" y="487538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3631" y="518490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93631" y="407433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3631" y="438385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7838" y="187526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7838" y="21847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74033" y="1484784"/>
            <a:ext cx="2016224" cy="1944216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Arithmetic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circuit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45233" y="2060848"/>
            <a:ext cx="182880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245233" y="2376590"/>
            <a:ext cx="182880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45233" y="2852936"/>
            <a:ext cx="182880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45233" y="3171411"/>
            <a:ext cx="182880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93631" y="268743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93631" y="299695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93631" y="188638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3631" y="219590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245233" y="1731251"/>
            <a:ext cx="1828800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87888" y="15567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1106" y="1412776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i+1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104112" y="1584502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093631" y="2364435"/>
            <a:ext cx="0" cy="219456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5400000">
            <a:off x="4050922" y="2332292"/>
            <a:ext cx="73152" cy="731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805599" y="2860181"/>
            <a:ext cx="0" cy="210312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34155" y="3225798"/>
            <a:ext cx="0" cy="210312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97838" y="154293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8" name="Trapezoid 67"/>
          <p:cNvSpPr/>
          <p:nvPr/>
        </p:nvSpPr>
        <p:spPr>
          <a:xfrm rot="5400000">
            <a:off x="8154422" y="3140968"/>
            <a:ext cx="1080120" cy="504056"/>
          </a:xfrm>
          <a:prstGeom prst="trapezoid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70" name="Elbow Connector 69"/>
          <p:cNvCxnSpPr>
            <a:stCxn id="49" idx="3"/>
          </p:cNvCxnSpPr>
          <p:nvPr/>
        </p:nvCxnSpPr>
        <p:spPr>
          <a:xfrm>
            <a:off x="7090258" y="2456892"/>
            <a:ext cx="1352197" cy="61206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" idx="3"/>
          </p:cNvCxnSpPr>
          <p:nvPr/>
        </p:nvCxnSpPr>
        <p:spPr>
          <a:xfrm flipV="1">
            <a:off x="6586202" y="3645025"/>
            <a:ext cx="1856253" cy="11659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42454" y="292494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42454" y="345048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08960" y="58267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77" name="Shape 76"/>
          <p:cNvCxnSpPr>
            <a:stCxn id="75" idx="3"/>
            <a:endCxn id="68" idx="3"/>
          </p:cNvCxnSpPr>
          <p:nvPr/>
        </p:nvCxnSpPr>
        <p:spPr>
          <a:xfrm flipV="1">
            <a:off x="3298810" y="3870049"/>
            <a:ext cx="5395672" cy="2125978"/>
          </a:xfrm>
          <a:prstGeom prst="bent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61105" y="165028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104112" y="1822012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961105" y="186631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104112" y="2038036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961105" y="208233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Z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104112" y="2254060"/>
            <a:ext cx="864096" cy="0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86270" y="229835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67726" y="462269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G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endParaRPr kumimoji="0" lang="en-CA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1504" y="2564904"/>
            <a:ext cx="6100936" cy="914400"/>
          </a:xfrm>
        </p:spPr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0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EF85-087F-7B44-AB6D-69854B9E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12064"/>
            <a:ext cx="11031016" cy="914400"/>
          </a:xfrm>
        </p:spPr>
        <p:txBody>
          <a:bodyPr/>
          <a:lstStyle/>
          <a:p>
            <a:r>
              <a:rPr lang="en-US" dirty="0"/>
              <a:t>Delay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D4DA-E5FB-D347-A5C8-0E8DE9F2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628800"/>
            <a:ext cx="5918448" cy="472676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We measure the interval between the two “50% points” of the changing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F26F-4E97-5246-8CED-C79C6017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FB74E-8E85-8643-8CEF-22F25B3D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4910092" cy="37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multiplication?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(and division) operations are always more complicated than other arithmetic (addition, subtraction) or logical (AND, OR) operations.</a:t>
            </a:r>
          </a:p>
          <a:p>
            <a:r>
              <a:rPr lang="en-US" dirty="0"/>
              <a:t>Three major ways that multiplication can be implemented in circuitry: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Layered rows of adder units.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An adder/shifter circuit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Booth’s Algorithm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urses\CSC258\lectures\images\multiplier.jpg"/>
          <p:cNvPicPr>
            <a:picLocks noChangeAspect="1" noChangeArrowheads="1"/>
          </p:cNvPicPr>
          <p:nvPr/>
        </p:nvPicPr>
        <p:blipFill>
          <a:blip r:embed="rId2" cstate="print"/>
          <a:srcRect b="5419"/>
          <a:stretch>
            <a:fillRect/>
          </a:stretch>
        </p:blipFill>
        <p:spPr bwMode="auto">
          <a:xfrm>
            <a:off x="6816080" y="188640"/>
            <a:ext cx="4320479" cy="39126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49888"/>
            <a:ext cx="7757120" cy="3888432"/>
          </a:xfrm>
        </p:spPr>
        <p:txBody>
          <a:bodyPr/>
          <a:lstStyle/>
          <a:p>
            <a:r>
              <a:rPr lang="en-US" dirty="0"/>
              <a:t>Multiplier circuits can				 be constructed as					 an array of adder					 circuits. </a:t>
            </a:r>
          </a:p>
          <a:p>
            <a:r>
              <a:rPr lang="en-US" dirty="0"/>
              <a:t>This can get a little					 expensive as the size of the operands grows.</a:t>
            </a:r>
          </a:p>
          <a:p>
            <a:r>
              <a:rPr lang="en-US" dirty="0"/>
              <a:t>Is there an alternative to this circuit?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56792"/>
            <a:ext cx="7772400" cy="4726760"/>
          </a:xfrm>
        </p:spPr>
        <p:txBody>
          <a:bodyPr/>
          <a:lstStyle/>
          <a:p>
            <a:r>
              <a:rPr lang="en-US" dirty="0"/>
              <a:t>Revisiting grade 3 math…</a:t>
            </a:r>
            <a:endParaRPr lang="en-CA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639616" y="2492896"/>
            <a:ext cx="1584176" cy="1440160"/>
          </a:xfrm>
          <a:prstGeom prst="flowChartAlternate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456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55640" y="3429000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583832" y="2348880"/>
            <a:ext cx="1728192" cy="1584176"/>
            <a:chOff x="3275856" y="2492896"/>
            <a:chExt cx="1728192" cy="158417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3275856" y="2492896"/>
              <a:ext cx="1728192" cy="158417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12 3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456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1368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05735" y="34290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-Shape 12"/>
            <p:cNvSpPr/>
            <p:nvPr/>
          </p:nvSpPr>
          <p:spPr>
            <a:xfrm flipH="1">
              <a:off x="4081799" y="2650767"/>
              <a:ext cx="720080" cy="720080"/>
            </a:xfrm>
            <a:prstGeom prst="corner">
              <a:avLst>
                <a:gd name="adj1" fmla="val 50000"/>
                <a:gd name="adj2" fmla="val 48076"/>
              </a:avLst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96218" y="3517596"/>
              <a:ext cx="914400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79576" y="4221088"/>
            <a:ext cx="2016224" cy="1944216"/>
            <a:chOff x="5580112" y="2276872"/>
            <a:chExt cx="2016224" cy="1944216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5580112" y="2276872"/>
              <a:ext cx="2016224" cy="194421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1 2 3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456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1368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912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881999" y="3212976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6385506" y="2407033"/>
              <a:ext cx="724612" cy="749037"/>
            </a:xfrm>
            <a:custGeom>
              <a:avLst/>
              <a:gdLst>
                <a:gd name="connsiteX0" fmla="*/ 0 w 2466110"/>
                <a:gd name="connsiteY0" fmla="*/ 1357746 h 2549237"/>
                <a:gd name="connsiteX1" fmla="*/ 13855 w 2466110"/>
                <a:gd name="connsiteY1" fmla="*/ 2549237 h 2549237"/>
                <a:gd name="connsiteX2" fmla="*/ 2466110 w 2466110"/>
                <a:gd name="connsiteY2" fmla="*/ 2549237 h 2549237"/>
                <a:gd name="connsiteX3" fmla="*/ 2452255 w 2466110"/>
                <a:gd name="connsiteY3" fmla="*/ 1357746 h 2549237"/>
                <a:gd name="connsiteX4" fmla="*/ 1801091 w 2466110"/>
                <a:gd name="connsiteY4" fmla="*/ 1357746 h 2549237"/>
                <a:gd name="connsiteX5" fmla="*/ 1814946 w 2466110"/>
                <a:gd name="connsiteY5" fmla="*/ 0 h 2549237"/>
                <a:gd name="connsiteX6" fmla="*/ 665019 w 2466110"/>
                <a:gd name="connsiteY6" fmla="*/ 13855 h 2549237"/>
                <a:gd name="connsiteX7" fmla="*/ 665019 w 2466110"/>
                <a:gd name="connsiteY7" fmla="*/ 1357746 h 2549237"/>
                <a:gd name="connsiteX8" fmla="*/ 0 w 2466110"/>
                <a:gd name="connsiteY8" fmla="*/ 1357746 h 254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110" h="2549237">
                  <a:moveTo>
                    <a:pt x="0" y="1357746"/>
                  </a:moveTo>
                  <a:lnTo>
                    <a:pt x="13855" y="2549237"/>
                  </a:lnTo>
                  <a:lnTo>
                    <a:pt x="2466110" y="2549237"/>
                  </a:lnTo>
                  <a:lnTo>
                    <a:pt x="2452255" y="1357746"/>
                  </a:lnTo>
                  <a:lnTo>
                    <a:pt x="1801091" y="1357746"/>
                  </a:lnTo>
                  <a:lnTo>
                    <a:pt x="1814946" y="0"/>
                  </a:lnTo>
                  <a:lnTo>
                    <a:pt x="665019" y="13855"/>
                  </a:lnTo>
                  <a:lnTo>
                    <a:pt x="665019" y="1357746"/>
                  </a:lnTo>
                  <a:lnTo>
                    <a:pt x="0" y="1357746"/>
                  </a:lnTo>
                  <a:close/>
                </a:path>
              </a:pathLst>
            </a:cu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9445" y="3689322"/>
              <a:ext cx="728819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83832" y="4221088"/>
            <a:ext cx="2016224" cy="2304256"/>
            <a:chOff x="3059832" y="4221088"/>
            <a:chExt cx="2016224" cy="2304256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3059832" y="4221088"/>
              <a:ext cx="2016224" cy="230425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1 23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456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1368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912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456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361719" y="5157192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522323" y="5976990"/>
              <a:ext cx="728819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L-Shape 28"/>
            <p:cNvSpPr/>
            <p:nvPr/>
          </p:nvSpPr>
          <p:spPr>
            <a:xfrm>
              <a:off x="3865775" y="4365104"/>
              <a:ext cx="720080" cy="720080"/>
            </a:xfrm>
            <a:prstGeom prst="corner">
              <a:avLst>
                <a:gd name="adj1" fmla="val 50000"/>
                <a:gd name="adj2" fmla="val 48076"/>
              </a:avLst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60096" y="2780928"/>
            <a:ext cx="3168352" cy="2736304"/>
            <a:chOff x="5436096" y="2780928"/>
            <a:chExt cx="3168352" cy="2736304"/>
          </a:xfrm>
        </p:grpSpPr>
        <p:grpSp>
          <p:nvGrpSpPr>
            <p:cNvPr id="40" name="Group 39"/>
            <p:cNvGrpSpPr/>
            <p:nvPr/>
          </p:nvGrpSpPr>
          <p:grpSpPr>
            <a:xfrm>
              <a:off x="6588224" y="2780928"/>
              <a:ext cx="2016224" cy="2736304"/>
              <a:chOff x="5508104" y="2564904"/>
              <a:chExt cx="2016224" cy="2736304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5508104" y="2564904"/>
                <a:ext cx="2016224" cy="2736304"/>
              </a:xfrm>
              <a:prstGeom prst="flowChartAlternateProcess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 123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x  456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1368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912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456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56088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5809991" y="3473298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12724" y="4725144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ight Arrow 40"/>
            <p:cNvSpPr/>
            <p:nvPr/>
          </p:nvSpPr>
          <p:spPr>
            <a:xfrm>
              <a:off x="5436096" y="3789040"/>
              <a:ext cx="936104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/>
          <a:lstStyle/>
          <a:p>
            <a:r>
              <a:rPr lang="en-US" dirty="0"/>
              <a:t>And now, in binary…</a:t>
            </a:r>
            <a:endParaRPr lang="en-CA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639616" y="2492896"/>
            <a:ext cx="1584176" cy="1440160"/>
          </a:xfrm>
          <a:prstGeom prst="flowChartAlternate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55640" y="3429000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9"/>
          <p:cNvGrpSpPr/>
          <p:nvPr/>
        </p:nvGrpSpPr>
        <p:grpSpPr>
          <a:xfrm>
            <a:off x="4583832" y="2348880"/>
            <a:ext cx="1728192" cy="1584176"/>
            <a:chOff x="3275856" y="2492896"/>
            <a:chExt cx="1728192" cy="158417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3275856" y="2492896"/>
              <a:ext cx="1728192" cy="158417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10 1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110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05735" y="34290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-Shape 12"/>
            <p:cNvSpPr/>
            <p:nvPr/>
          </p:nvSpPr>
          <p:spPr>
            <a:xfrm flipH="1">
              <a:off x="4081799" y="2650767"/>
              <a:ext cx="720080" cy="720080"/>
            </a:xfrm>
            <a:prstGeom prst="corner">
              <a:avLst>
                <a:gd name="adj1" fmla="val 50000"/>
                <a:gd name="adj2" fmla="val 48076"/>
              </a:avLst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54089" y="3531451"/>
              <a:ext cx="742674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2279576" y="4221088"/>
            <a:ext cx="2016224" cy="1944216"/>
            <a:chOff x="5580112" y="2276872"/>
            <a:chExt cx="2016224" cy="1944216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5580112" y="2276872"/>
              <a:ext cx="2016224" cy="194421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1 0 1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000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881999" y="3212976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6385506" y="2407033"/>
              <a:ext cx="724612" cy="749037"/>
            </a:xfrm>
            <a:custGeom>
              <a:avLst/>
              <a:gdLst>
                <a:gd name="connsiteX0" fmla="*/ 0 w 2466110"/>
                <a:gd name="connsiteY0" fmla="*/ 1357746 h 2549237"/>
                <a:gd name="connsiteX1" fmla="*/ 13855 w 2466110"/>
                <a:gd name="connsiteY1" fmla="*/ 2549237 h 2549237"/>
                <a:gd name="connsiteX2" fmla="*/ 2466110 w 2466110"/>
                <a:gd name="connsiteY2" fmla="*/ 2549237 h 2549237"/>
                <a:gd name="connsiteX3" fmla="*/ 2452255 w 2466110"/>
                <a:gd name="connsiteY3" fmla="*/ 1357746 h 2549237"/>
                <a:gd name="connsiteX4" fmla="*/ 1801091 w 2466110"/>
                <a:gd name="connsiteY4" fmla="*/ 1357746 h 2549237"/>
                <a:gd name="connsiteX5" fmla="*/ 1814946 w 2466110"/>
                <a:gd name="connsiteY5" fmla="*/ 0 h 2549237"/>
                <a:gd name="connsiteX6" fmla="*/ 665019 w 2466110"/>
                <a:gd name="connsiteY6" fmla="*/ 13855 h 2549237"/>
                <a:gd name="connsiteX7" fmla="*/ 665019 w 2466110"/>
                <a:gd name="connsiteY7" fmla="*/ 1357746 h 2549237"/>
                <a:gd name="connsiteX8" fmla="*/ 0 w 2466110"/>
                <a:gd name="connsiteY8" fmla="*/ 1357746 h 254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110" h="2549237">
                  <a:moveTo>
                    <a:pt x="0" y="1357746"/>
                  </a:moveTo>
                  <a:lnTo>
                    <a:pt x="13855" y="2549237"/>
                  </a:lnTo>
                  <a:lnTo>
                    <a:pt x="2466110" y="2549237"/>
                  </a:lnTo>
                  <a:lnTo>
                    <a:pt x="2452255" y="1357746"/>
                  </a:lnTo>
                  <a:lnTo>
                    <a:pt x="1801091" y="1357746"/>
                  </a:lnTo>
                  <a:lnTo>
                    <a:pt x="1814946" y="0"/>
                  </a:lnTo>
                  <a:lnTo>
                    <a:pt x="665019" y="13855"/>
                  </a:lnTo>
                  <a:lnTo>
                    <a:pt x="665019" y="1357746"/>
                  </a:lnTo>
                  <a:lnTo>
                    <a:pt x="0" y="1357746"/>
                  </a:lnTo>
                  <a:close/>
                </a:path>
              </a:pathLst>
            </a:cu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9445" y="3689322"/>
              <a:ext cx="728819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583832" y="4221088"/>
            <a:ext cx="2016224" cy="2304256"/>
            <a:chOff x="3059832" y="4221088"/>
            <a:chExt cx="2016224" cy="2304256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3059832" y="4221088"/>
              <a:ext cx="2016224" cy="2304256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1 01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110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361719" y="5157192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522323" y="5976990"/>
              <a:ext cx="728819" cy="36004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L-Shape 28"/>
            <p:cNvSpPr/>
            <p:nvPr/>
          </p:nvSpPr>
          <p:spPr>
            <a:xfrm>
              <a:off x="3865775" y="4365104"/>
              <a:ext cx="720080" cy="720080"/>
            </a:xfrm>
            <a:prstGeom prst="corner">
              <a:avLst>
                <a:gd name="adj1" fmla="val 50000"/>
                <a:gd name="adj2" fmla="val 48076"/>
              </a:avLst>
            </a:prstGeom>
            <a:solidFill>
              <a:srgbClr val="7FD1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6960096" y="2780928"/>
            <a:ext cx="3168352" cy="2736304"/>
            <a:chOff x="5436096" y="2780928"/>
            <a:chExt cx="3168352" cy="2736304"/>
          </a:xfrm>
        </p:grpSpPr>
        <p:grpSp>
          <p:nvGrpSpPr>
            <p:cNvPr id="12" name="Group 39"/>
            <p:cNvGrpSpPr/>
            <p:nvPr/>
          </p:nvGrpSpPr>
          <p:grpSpPr>
            <a:xfrm>
              <a:off x="6588224" y="2780928"/>
              <a:ext cx="2016224" cy="2736304"/>
              <a:chOff x="5508104" y="2564904"/>
              <a:chExt cx="2016224" cy="2736304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5508104" y="2564904"/>
                <a:ext cx="2016224" cy="2736304"/>
              </a:xfrm>
              <a:prstGeom prst="flowChartAlternateProcess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 101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x  110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 110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110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  11110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5809991" y="3473298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12724" y="4725144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ight Arrow 40"/>
            <p:cNvSpPr/>
            <p:nvPr/>
          </p:nvSpPr>
          <p:spPr>
            <a:xfrm>
              <a:off x="5436096" y="3789040"/>
              <a:ext cx="936104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512064"/>
            <a:ext cx="10598968" cy="91440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426464"/>
            <a:ext cx="10598968" cy="4929096"/>
          </a:xfrm>
        </p:spPr>
        <p:txBody>
          <a:bodyPr>
            <a:normAutofit/>
          </a:bodyPr>
          <a:lstStyle/>
          <a:p>
            <a:r>
              <a:rPr lang="en-US" sz="3200" dirty="0"/>
              <a:t>Calculation flow</a:t>
            </a:r>
          </a:p>
          <a:p>
            <a:pPr lvl="1"/>
            <a:r>
              <a:rPr lang="en-US" sz="2800" dirty="0"/>
              <a:t>Multiply by 1 bit of multiplier</a:t>
            </a:r>
          </a:p>
          <a:p>
            <a:pPr lvl="1"/>
            <a:r>
              <a:rPr lang="en-US" sz="2800" dirty="0"/>
              <a:t>Add to sum and shift sum</a:t>
            </a:r>
          </a:p>
          <a:p>
            <a:pPr lvl="1"/>
            <a:r>
              <a:rPr lang="en-US" sz="2800" dirty="0"/>
              <a:t>Shift multiplier by 1 bit</a:t>
            </a:r>
          </a:p>
          <a:p>
            <a:pPr lvl="1"/>
            <a:r>
              <a:rPr lang="en-US" sz="2800" dirty="0"/>
              <a:t>Repeat the above</a:t>
            </a:r>
          </a:p>
          <a:p>
            <a:r>
              <a:rPr lang="en-US" sz="3200" dirty="0"/>
              <a:t>What is “multiply by 1 bit of binary”?</a:t>
            </a:r>
          </a:p>
          <a:p>
            <a:pPr lvl="1"/>
            <a:r>
              <a:rPr lang="en-US" sz="2800" dirty="0">
                <a:latin typeface="+mj-lt"/>
              </a:rPr>
              <a:t>10101 x 1 ?</a:t>
            </a:r>
          </a:p>
          <a:p>
            <a:pPr lvl="1"/>
            <a:r>
              <a:rPr lang="en-US" sz="2800" dirty="0">
                <a:latin typeface="+mj-lt"/>
              </a:rPr>
              <a:t>10101 x 0 ?</a:t>
            </a:r>
          </a:p>
          <a:p>
            <a:pPr lvl="1"/>
            <a:r>
              <a:rPr lang="en-US" sz="2800" dirty="0">
                <a:latin typeface="+mj-lt"/>
              </a:rPr>
              <a:t>It’s an </a:t>
            </a:r>
            <a:r>
              <a:rPr lang="en-US" sz="2800" b="1" dirty="0">
                <a:solidFill>
                  <a:schemeClr val="accent3"/>
                </a:solidFill>
                <a:latin typeface="+mj-lt"/>
              </a:rPr>
              <a:t>AND</a:t>
            </a:r>
            <a:r>
              <a:rPr lang="en-US" sz="2800" dirty="0">
                <a:latin typeface="+mj-lt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9912424" y="260648"/>
            <a:ext cx="2016224" cy="2736304"/>
            <a:chOff x="5508104" y="2564904"/>
            <a:chExt cx="2016224" cy="2736304"/>
          </a:xfrm>
        </p:grpSpPr>
        <p:sp>
          <p:nvSpPr>
            <p:cNvPr id="8" name="Flowchart: Alternate Process 33"/>
            <p:cNvSpPr/>
            <p:nvPr/>
          </p:nvSpPr>
          <p:spPr>
            <a:xfrm>
              <a:off x="5508104" y="2564904"/>
              <a:ext cx="2016224" cy="2736304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11110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09991" y="3473298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12724" y="4725144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3843"/>
            <a:ext cx="10363200" cy="914400"/>
          </a:xfrm>
        </p:spPr>
        <p:txBody>
          <a:bodyPr/>
          <a:lstStyle/>
          <a:p>
            <a:r>
              <a:rPr lang="en-US" dirty="0"/>
              <a:t>Accumulator circuits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190" y="836713"/>
            <a:ext cx="7772400" cy="4896544"/>
          </a:xfrm>
        </p:spPr>
        <p:txBody>
          <a:bodyPr>
            <a:normAutofit/>
          </a:bodyPr>
          <a:lstStyle/>
          <a:p>
            <a:r>
              <a:rPr lang="en-US" dirty="0"/>
              <a:t>What if you could perform each stage of the multiplication operation, one after the other?</a:t>
            </a:r>
          </a:p>
          <a:p>
            <a:pPr lvl="1"/>
            <a:r>
              <a:rPr lang="en-US" dirty="0"/>
              <a:t>This circuit would only				 need a single row of					 adders and a couple					 of shift registers.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23992" y="2331743"/>
            <a:ext cx="4320480" cy="3686263"/>
            <a:chOff x="4427984" y="2708920"/>
            <a:chExt cx="4320480" cy="3686263"/>
          </a:xfrm>
        </p:grpSpPr>
        <p:sp>
          <p:nvSpPr>
            <p:cNvPr id="4" name="Rectangle 3"/>
            <p:cNvSpPr/>
            <p:nvPr/>
          </p:nvSpPr>
          <p:spPr>
            <a:xfrm>
              <a:off x="6156176" y="4869160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Adder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56176" y="5661248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Register R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7984" y="4869160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Shift Left 1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80312" y="3429000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Shift Left 1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80312" y="2708920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Register Y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20072" y="3284984"/>
              <a:ext cx="136815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Register X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6176" y="4077072"/>
              <a:ext cx="1728192" cy="4320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1xn AND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>
              <a:stCxn id="8" idx="2"/>
              <a:endCxn id="7" idx="0"/>
            </p:cNvCxnSpPr>
            <p:nvPr/>
          </p:nvCxnSpPr>
          <p:spPr>
            <a:xfrm>
              <a:off x="8064388" y="3140968"/>
              <a:ext cx="0" cy="288032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2"/>
              <a:endCxn id="10" idx="0"/>
            </p:cNvCxnSpPr>
            <p:nvPr/>
          </p:nvCxnSpPr>
          <p:spPr>
            <a:xfrm rot="16200000" flipH="1">
              <a:off x="6181328" y="3439852"/>
              <a:ext cx="360040" cy="9144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5400000">
              <a:off x="6894258" y="4599130"/>
              <a:ext cx="360040" cy="1800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5" idx="0"/>
            </p:cNvCxnSpPr>
            <p:nvPr/>
          </p:nvCxnSpPr>
          <p:spPr>
            <a:xfrm>
              <a:off x="6840252" y="5301208"/>
              <a:ext cx="0" cy="36004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5" idx="1"/>
              <a:endCxn id="6" idx="2"/>
            </p:cNvCxnSpPr>
            <p:nvPr/>
          </p:nvCxnSpPr>
          <p:spPr>
            <a:xfrm rot="10800000">
              <a:off x="5112060" y="5301208"/>
              <a:ext cx="1044116" cy="576064"/>
            </a:xfrm>
            <a:prstGeom prst="bentConnector2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5888511" y="4091920"/>
              <a:ext cx="12700" cy="1554480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7" idx="1"/>
              <a:endCxn id="10" idx="0"/>
            </p:cNvCxnSpPr>
            <p:nvPr/>
          </p:nvCxnSpPr>
          <p:spPr>
            <a:xfrm rot="10800000" flipV="1">
              <a:off x="7105992" y="3645024"/>
              <a:ext cx="274320" cy="432048"/>
            </a:xfrm>
            <a:prstGeom prst="bentConnector2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848546" y="6107151"/>
              <a:ext cx="0" cy="288032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4" name="Group 39"/>
          <p:cNvGrpSpPr/>
          <p:nvPr/>
        </p:nvGrpSpPr>
        <p:grpSpPr>
          <a:xfrm>
            <a:off x="1670694" y="3483871"/>
            <a:ext cx="2016224" cy="3005446"/>
            <a:chOff x="5477960" y="2456868"/>
            <a:chExt cx="2016224" cy="2736304"/>
          </a:xfrm>
        </p:grpSpPr>
        <p:sp>
          <p:nvSpPr>
            <p:cNvPr id="27" name="Flowchart: Alternate Process 33"/>
            <p:cNvSpPr/>
            <p:nvPr/>
          </p:nvSpPr>
          <p:spPr>
            <a:xfrm>
              <a:off x="5477960" y="2456868"/>
              <a:ext cx="2016224" cy="2736304"/>
            </a:xfrm>
            <a:prstGeom prst="flowChartAlternateProcess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x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110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11110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812724" y="3414734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12724" y="4635937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512064"/>
            <a:ext cx="10887000" cy="914400"/>
          </a:xfrm>
        </p:spPr>
        <p:txBody>
          <a:bodyPr/>
          <a:lstStyle/>
          <a:p>
            <a:r>
              <a:rPr lang="en-US" dirty="0"/>
              <a:t>Make it more 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628800"/>
            <a:ext cx="10887000" cy="4726760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Think about 258 x 9999</a:t>
            </a:r>
          </a:p>
          <a:p>
            <a:r>
              <a:rPr lang="en-US" dirty="0"/>
              <a:t>Multiply by 9, add to sum, shift, multiply by 9, add to sum, shift, multiple by 9, add to sum, shift, multiply by 9, add to sum. </a:t>
            </a:r>
          </a:p>
          <a:p>
            <a:endParaRPr lang="en-US" dirty="0"/>
          </a:p>
          <a:p>
            <a:r>
              <a:rPr lang="en-US" dirty="0"/>
              <a:t>258 x 9999 = 258 x (10000 - 1) = 258 x 10000 – 258</a:t>
            </a:r>
          </a:p>
          <a:p>
            <a:r>
              <a:rPr lang="en-US" dirty="0"/>
              <a:t>Just shift 258, becomes 2580000, then do 2580000 – 258</a:t>
            </a:r>
          </a:p>
          <a:p>
            <a:r>
              <a:rPr lang="en-US" dirty="0"/>
              <a:t>More efficient!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5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512064"/>
            <a:ext cx="10670976" cy="914400"/>
          </a:xfrm>
        </p:spPr>
        <p:txBody>
          <a:bodyPr/>
          <a:lstStyle/>
          <a:p>
            <a:r>
              <a:rPr lang="en-US">
                <a:latin typeface="+mn-lt"/>
              </a:rPr>
              <a:t>Efficient Multiplication: </a:t>
            </a:r>
            <a:r>
              <a:rPr lang="en-US" dirty="0">
                <a:latin typeface="+mn-lt"/>
              </a:rPr>
              <a:t>Booth’s Algorithm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26464"/>
            <a:ext cx="10369152" cy="5098880"/>
          </a:xfrm>
        </p:spPr>
        <p:txBody>
          <a:bodyPr>
            <a:normAutofit/>
          </a:bodyPr>
          <a:lstStyle/>
          <a:p>
            <a:r>
              <a:rPr lang="en-US" dirty="0"/>
              <a:t>Take advantage of circuits where </a:t>
            </a:r>
            <a:r>
              <a:rPr lang="en-US" dirty="0">
                <a:solidFill>
                  <a:schemeClr val="accent3"/>
                </a:solidFill>
              </a:rPr>
              <a:t>shifting is cheaper </a:t>
            </a:r>
            <a:r>
              <a:rPr lang="en-US" dirty="0"/>
              <a:t>than adding, or where space is at a premium.</a:t>
            </a:r>
          </a:p>
          <a:p>
            <a:pPr lvl="1"/>
            <a:r>
              <a:rPr lang="en-US" dirty="0"/>
              <a:t>when multiplying by certain values (e.g.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99</a:t>
            </a:r>
            <a:r>
              <a:rPr lang="en-US" dirty="0"/>
              <a:t>), it can be easier to think of this operation as a difference between two products. </a:t>
            </a:r>
          </a:p>
          <a:p>
            <a:r>
              <a:rPr lang="en-US" dirty="0"/>
              <a:t>Consider the shortcut method when multiplying a given decimal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9999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X*9999 = X*10000 – X*1</a:t>
            </a:r>
          </a:p>
          <a:p>
            <a:r>
              <a:rPr lang="en-US" dirty="0"/>
              <a:t>Now consider the equivalent problem in binary:</a:t>
            </a:r>
            <a:endParaRPr lang="en-CA" dirty="0"/>
          </a:p>
          <a:p>
            <a:pPr lvl="1"/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X*001111 = X*010000 – X*1</a:t>
            </a:r>
          </a:p>
          <a:p>
            <a:r>
              <a:rPr lang="en-CA" dirty="0"/>
              <a:t>More details: </a:t>
            </a:r>
            <a:r>
              <a:rPr lang="en-CA" sz="1800" dirty="0">
                <a:hlinkClick r:id="rId2"/>
              </a:rPr>
              <a:t>https://en.wikipedia.org/wiki/Booth%27s_multiplication_algorithm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8991600" cy="914400"/>
          </a:xfrm>
        </p:spPr>
        <p:txBody>
          <a:bodyPr/>
          <a:lstStyle/>
          <a:p>
            <a:r>
              <a:rPr lang="en-US" dirty="0"/>
              <a:t>Reflections on multiplication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9845352" cy="4726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Multiplication isn’t as common an operation as addition or subtraction, but occurs enough that its implementation is handled in the hardware.</a:t>
            </a:r>
          </a:p>
          <a:p>
            <a:pPr>
              <a:spcAft>
                <a:spcPts val="1800"/>
              </a:spcAft>
            </a:pPr>
            <a:r>
              <a:rPr lang="en-US" dirty="0"/>
              <a:t>Most common multiplication and division operations are powers of 2. For this, we do shifting instead </a:t>
            </a:r>
            <a:r>
              <a:rPr lang="en-US"/>
              <a:t>of using </a:t>
            </a:r>
            <a:r>
              <a:rPr lang="en-US" dirty="0"/>
              <a:t>the multiplier circuit.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e.g., in your code, do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x &lt;&lt; 3</a:t>
            </a:r>
            <a:r>
              <a:rPr lang="en-US" dirty="0"/>
              <a:t>, instead of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x * 8</a:t>
            </a:r>
            <a:endParaRPr lang="en-CA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Barrel Shifter unit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013176"/>
            <a:ext cx="7772400" cy="15121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barrel shifter </a:t>
            </a:r>
            <a:r>
              <a:rPr lang="en-US" b="1" dirty="0">
                <a:solidFill>
                  <a:srgbClr val="FFFF00"/>
                </a:solidFill>
              </a:rPr>
              <a:t>shifts and rotates </a:t>
            </a:r>
            <a:r>
              <a:rPr lang="en-US" dirty="0"/>
              <a:t>D to the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bits.</a:t>
            </a:r>
          </a:p>
          <a:p>
            <a:pPr lvl="1"/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   =&gt;   Y = D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0</a:t>
            </a:r>
            <a:r>
              <a:rPr lang="en-US" dirty="0"/>
              <a:t>D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dirty="0"/>
              <a:t>    =&gt;   Y = D</a:t>
            </a:r>
            <a:r>
              <a:rPr lang="en-US" baseline="-25000" dirty="0"/>
              <a:t>0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D</a:t>
            </a:r>
            <a:r>
              <a:rPr lang="en-US" baseline="-25000" dirty="0"/>
              <a:t>1</a:t>
            </a:r>
          </a:p>
          <a:p>
            <a:r>
              <a:rPr lang="en-US" dirty="0"/>
              <a:t>This is a</a:t>
            </a:r>
            <a:r>
              <a:rPr lang="en-US" dirty="0">
                <a:solidFill>
                  <a:srgbClr val="FFFF00"/>
                </a:solidFill>
              </a:rPr>
              <a:t> purely combinational circuit, </a:t>
            </a:r>
            <a:r>
              <a:rPr lang="en-US" dirty="0"/>
              <a:t>unlike the shift registers in the lab.</a:t>
            </a:r>
            <a:endParaRPr lang="en-CA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252078" y="1595700"/>
            <a:ext cx="6058927" cy="1996285"/>
          </a:xfrm>
          <a:custGeom>
            <a:avLst/>
            <a:gdLst/>
            <a:ahLst/>
            <a:cxnLst>
              <a:cxn ang="0">
                <a:pos x="55" y="1305"/>
              </a:cxn>
              <a:cxn ang="0">
                <a:pos x="55" y="805"/>
              </a:cxn>
              <a:cxn ang="0">
                <a:pos x="3560" y="805"/>
              </a:cxn>
              <a:cxn ang="0">
                <a:pos x="3560" y="1299"/>
              </a:cxn>
              <a:cxn ang="0">
                <a:pos x="3870" y="1294"/>
              </a:cxn>
              <a:cxn ang="0">
                <a:pos x="3870" y="974"/>
              </a:cxn>
              <a:cxn ang="0">
                <a:pos x="0" y="974"/>
              </a:cxn>
              <a:cxn ang="0">
                <a:pos x="3724" y="1289"/>
              </a:cxn>
              <a:cxn ang="0">
                <a:pos x="3724" y="1114"/>
              </a:cxn>
              <a:cxn ang="0">
                <a:pos x="0" y="1114"/>
              </a:cxn>
              <a:cxn ang="0">
                <a:pos x="3391" y="1289"/>
              </a:cxn>
              <a:cxn ang="0">
                <a:pos x="3391" y="331"/>
              </a:cxn>
              <a:cxn ang="0">
                <a:pos x="546" y="331"/>
              </a:cxn>
              <a:cxn ang="0">
                <a:pos x="546" y="1294"/>
              </a:cxn>
              <a:cxn ang="0">
                <a:pos x="3234" y="1289"/>
              </a:cxn>
              <a:cxn ang="0">
                <a:pos x="3234" y="479"/>
              </a:cxn>
              <a:cxn ang="0">
                <a:pos x="382" y="479"/>
              </a:cxn>
              <a:cxn ang="0">
                <a:pos x="382" y="1294"/>
              </a:cxn>
              <a:cxn ang="0">
                <a:pos x="219" y="1294"/>
              </a:cxn>
              <a:cxn ang="0">
                <a:pos x="219" y="653"/>
              </a:cxn>
              <a:cxn ang="0">
                <a:pos x="3065" y="653"/>
              </a:cxn>
              <a:cxn ang="0">
                <a:pos x="3065" y="1294"/>
              </a:cxn>
              <a:cxn ang="0">
                <a:pos x="2849" y="1294"/>
              </a:cxn>
              <a:cxn ang="0">
                <a:pos x="2849" y="974"/>
              </a:cxn>
              <a:cxn ang="0">
                <a:pos x="703" y="1294"/>
              </a:cxn>
              <a:cxn ang="0">
                <a:pos x="703" y="1114"/>
              </a:cxn>
              <a:cxn ang="0">
                <a:pos x="860" y="1289"/>
              </a:cxn>
              <a:cxn ang="0">
                <a:pos x="860" y="974"/>
              </a:cxn>
              <a:cxn ang="0">
                <a:pos x="1059" y="1289"/>
              </a:cxn>
              <a:cxn ang="0">
                <a:pos x="1059" y="331"/>
              </a:cxn>
              <a:cxn ang="0">
                <a:pos x="1222" y="1289"/>
              </a:cxn>
              <a:cxn ang="0">
                <a:pos x="1222" y="805"/>
              </a:cxn>
              <a:cxn ang="0">
                <a:pos x="1380" y="1289"/>
              </a:cxn>
              <a:cxn ang="0">
                <a:pos x="1380" y="653"/>
              </a:cxn>
              <a:cxn ang="0">
                <a:pos x="1542" y="1289"/>
              </a:cxn>
              <a:cxn ang="0">
                <a:pos x="1542" y="0"/>
              </a:cxn>
              <a:cxn ang="0">
                <a:pos x="1709" y="1289"/>
              </a:cxn>
              <a:cxn ang="0">
                <a:pos x="1709" y="1114"/>
              </a:cxn>
              <a:cxn ang="0">
                <a:pos x="1868" y="1289"/>
              </a:cxn>
              <a:cxn ang="0">
                <a:pos x="1868" y="974"/>
              </a:cxn>
              <a:cxn ang="0">
                <a:pos x="2050" y="1289"/>
              </a:cxn>
              <a:cxn ang="0">
                <a:pos x="2050" y="479"/>
              </a:cxn>
              <a:cxn ang="0">
                <a:pos x="2230" y="1294"/>
              </a:cxn>
              <a:cxn ang="0">
                <a:pos x="2230" y="331"/>
              </a:cxn>
              <a:cxn ang="0">
                <a:pos x="2388" y="1305"/>
              </a:cxn>
              <a:cxn ang="0">
                <a:pos x="2388" y="805"/>
              </a:cxn>
              <a:cxn ang="0">
                <a:pos x="2691" y="1294"/>
              </a:cxn>
              <a:cxn ang="0">
                <a:pos x="2691" y="1114"/>
              </a:cxn>
              <a:cxn ang="0">
                <a:pos x="546" y="1289"/>
              </a:cxn>
              <a:cxn ang="0">
                <a:pos x="546" y="0"/>
              </a:cxn>
              <a:cxn ang="0">
                <a:pos x="2540" y="1289"/>
              </a:cxn>
              <a:cxn ang="0">
                <a:pos x="2540" y="0"/>
              </a:cxn>
              <a:cxn ang="0">
                <a:pos x="3560" y="1289"/>
              </a:cxn>
              <a:cxn ang="0">
                <a:pos x="3560" y="0"/>
              </a:cxn>
            </a:cxnLst>
            <a:rect l="0" t="0" r="r" b="b"/>
            <a:pathLst>
              <a:path w="3870" h="1305">
                <a:moveTo>
                  <a:pt x="55" y="1305"/>
                </a:moveTo>
                <a:lnTo>
                  <a:pt x="55" y="805"/>
                </a:lnTo>
                <a:lnTo>
                  <a:pt x="3560" y="805"/>
                </a:lnTo>
                <a:lnTo>
                  <a:pt x="3560" y="1299"/>
                </a:lnTo>
                <a:moveTo>
                  <a:pt x="3870" y="1294"/>
                </a:moveTo>
                <a:lnTo>
                  <a:pt x="3870" y="974"/>
                </a:lnTo>
                <a:lnTo>
                  <a:pt x="0" y="974"/>
                </a:lnTo>
                <a:moveTo>
                  <a:pt x="3724" y="1289"/>
                </a:moveTo>
                <a:lnTo>
                  <a:pt x="3724" y="1114"/>
                </a:lnTo>
                <a:lnTo>
                  <a:pt x="0" y="1114"/>
                </a:lnTo>
                <a:moveTo>
                  <a:pt x="3391" y="1289"/>
                </a:moveTo>
                <a:lnTo>
                  <a:pt x="3391" y="331"/>
                </a:lnTo>
                <a:lnTo>
                  <a:pt x="546" y="331"/>
                </a:lnTo>
                <a:lnTo>
                  <a:pt x="546" y="1294"/>
                </a:lnTo>
                <a:moveTo>
                  <a:pt x="3234" y="1289"/>
                </a:moveTo>
                <a:lnTo>
                  <a:pt x="3234" y="479"/>
                </a:lnTo>
                <a:lnTo>
                  <a:pt x="382" y="479"/>
                </a:lnTo>
                <a:lnTo>
                  <a:pt x="382" y="1294"/>
                </a:lnTo>
                <a:moveTo>
                  <a:pt x="219" y="1294"/>
                </a:moveTo>
                <a:lnTo>
                  <a:pt x="219" y="653"/>
                </a:lnTo>
                <a:lnTo>
                  <a:pt x="3065" y="653"/>
                </a:lnTo>
                <a:lnTo>
                  <a:pt x="3065" y="1294"/>
                </a:lnTo>
                <a:moveTo>
                  <a:pt x="2849" y="1294"/>
                </a:moveTo>
                <a:lnTo>
                  <a:pt x="2849" y="974"/>
                </a:lnTo>
                <a:moveTo>
                  <a:pt x="703" y="1294"/>
                </a:moveTo>
                <a:lnTo>
                  <a:pt x="703" y="1114"/>
                </a:lnTo>
                <a:moveTo>
                  <a:pt x="860" y="1289"/>
                </a:moveTo>
                <a:lnTo>
                  <a:pt x="860" y="974"/>
                </a:lnTo>
                <a:moveTo>
                  <a:pt x="1059" y="1289"/>
                </a:moveTo>
                <a:lnTo>
                  <a:pt x="1059" y="331"/>
                </a:lnTo>
                <a:moveTo>
                  <a:pt x="1222" y="1289"/>
                </a:moveTo>
                <a:lnTo>
                  <a:pt x="1222" y="805"/>
                </a:lnTo>
                <a:moveTo>
                  <a:pt x="1380" y="1289"/>
                </a:moveTo>
                <a:lnTo>
                  <a:pt x="1380" y="653"/>
                </a:lnTo>
                <a:moveTo>
                  <a:pt x="1542" y="1289"/>
                </a:moveTo>
                <a:lnTo>
                  <a:pt x="1542" y="0"/>
                </a:lnTo>
                <a:moveTo>
                  <a:pt x="1709" y="1289"/>
                </a:moveTo>
                <a:lnTo>
                  <a:pt x="1709" y="1114"/>
                </a:lnTo>
                <a:moveTo>
                  <a:pt x="1868" y="1289"/>
                </a:moveTo>
                <a:lnTo>
                  <a:pt x="1868" y="974"/>
                </a:lnTo>
                <a:moveTo>
                  <a:pt x="2050" y="1289"/>
                </a:moveTo>
                <a:lnTo>
                  <a:pt x="2050" y="479"/>
                </a:lnTo>
                <a:moveTo>
                  <a:pt x="2230" y="1294"/>
                </a:moveTo>
                <a:lnTo>
                  <a:pt x="2230" y="331"/>
                </a:lnTo>
                <a:moveTo>
                  <a:pt x="2388" y="1305"/>
                </a:moveTo>
                <a:lnTo>
                  <a:pt x="2388" y="805"/>
                </a:lnTo>
                <a:moveTo>
                  <a:pt x="2691" y="1294"/>
                </a:moveTo>
                <a:lnTo>
                  <a:pt x="2691" y="1114"/>
                </a:lnTo>
                <a:moveTo>
                  <a:pt x="546" y="1289"/>
                </a:moveTo>
                <a:lnTo>
                  <a:pt x="546" y="0"/>
                </a:lnTo>
                <a:moveTo>
                  <a:pt x="2540" y="1289"/>
                </a:moveTo>
                <a:lnTo>
                  <a:pt x="2540" y="0"/>
                </a:lnTo>
                <a:moveTo>
                  <a:pt x="3560" y="1289"/>
                </a:moveTo>
                <a:lnTo>
                  <a:pt x="3560" y="0"/>
                </a:lnTo>
              </a:path>
            </a:pathLst>
          </a:custGeom>
          <a:noFill/>
          <a:ln w="28575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22360" y="1402954"/>
            <a:ext cx="1298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781" y="1467202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3965" y="297695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accent4">
                    <a:lumMod val="20000"/>
                    <a:lumOff val="80000"/>
                  </a:schemeClr>
                </a:solidFill>
              </a:rPr>
              <a:t>S</a:t>
            </a:r>
            <a:endParaRPr lang="en-US" sz="48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49956" y="3041198"/>
            <a:ext cx="6893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chemeClr val="accent4">
                    <a:lumMod val="20000"/>
                    <a:lumOff val="80000"/>
                  </a:schemeClr>
                </a:solidFill>
              </a:rPr>
              <a:t>0</a:t>
            </a:r>
            <a:endParaRPr lang="en-US" sz="48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0159" y="3567508"/>
            <a:ext cx="1493596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4" y="0"/>
              </a:cxn>
              <a:cxn ang="0">
                <a:pos x="954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4" h="479">
                <a:moveTo>
                  <a:pt x="0" y="0"/>
                </a:moveTo>
                <a:lnTo>
                  <a:pt x="954" y="0"/>
                </a:lnTo>
                <a:lnTo>
                  <a:pt x="954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230159" y="3567508"/>
            <a:ext cx="1493596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4" y="0"/>
              </a:cxn>
              <a:cxn ang="0">
                <a:pos x="954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4" h="479">
                <a:moveTo>
                  <a:pt x="0" y="0"/>
                </a:moveTo>
                <a:lnTo>
                  <a:pt x="954" y="0"/>
                </a:lnTo>
                <a:lnTo>
                  <a:pt x="954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7463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03743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282252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62098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34316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14162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965998" y="4303303"/>
            <a:ext cx="1566" cy="230988"/>
          </a:xfrm>
          <a:prstGeom prst="lin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800470" y="3567508"/>
            <a:ext cx="1493596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4" y="0"/>
              </a:cxn>
              <a:cxn ang="0">
                <a:pos x="954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4" h="479">
                <a:moveTo>
                  <a:pt x="0" y="0"/>
                </a:moveTo>
                <a:lnTo>
                  <a:pt x="954" y="0"/>
                </a:lnTo>
                <a:lnTo>
                  <a:pt x="954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800470" y="3567508"/>
            <a:ext cx="1493596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4" y="0"/>
              </a:cxn>
              <a:cxn ang="0">
                <a:pos x="954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4" h="479">
                <a:moveTo>
                  <a:pt x="0" y="0"/>
                </a:moveTo>
                <a:lnTo>
                  <a:pt x="954" y="0"/>
                </a:lnTo>
                <a:lnTo>
                  <a:pt x="954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534743" y="4303303"/>
            <a:ext cx="1566" cy="230988"/>
          </a:xfrm>
          <a:prstGeom prst="lin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367651" y="3567508"/>
            <a:ext cx="1496727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6" y="0"/>
              </a:cxn>
              <a:cxn ang="0">
                <a:pos x="956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6" h="479">
                <a:moveTo>
                  <a:pt x="0" y="0"/>
                </a:moveTo>
                <a:lnTo>
                  <a:pt x="956" y="0"/>
                </a:lnTo>
                <a:lnTo>
                  <a:pt x="956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367651" y="3567508"/>
            <a:ext cx="1496727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6" y="0"/>
              </a:cxn>
              <a:cxn ang="0">
                <a:pos x="956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6" h="479">
                <a:moveTo>
                  <a:pt x="0" y="0"/>
                </a:moveTo>
                <a:lnTo>
                  <a:pt x="956" y="0"/>
                </a:lnTo>
                <a:lnTo>
                  <a:pt x="956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105054" y="4303303"/>
            <a:ext cx="1566" cy="230988"/>
          </a:xfrm>
          <a:prstGeom prst="lin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7937962" y="3567508"/>
            <a:ext cx="1496727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6" y="0"/>
              </a:cxn>
              <a:cxn ang="0">
                <a:pos x="956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6" h="479">
                <a:moveTo>
                  <a:pt x="0" y="0"/>
                </a:moveTo>
                <a:lnTo>
                  <a:pt x="956" y="0"/>
                </a:lnTo>
                <a:lnTo>
                  <a:pt x="956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7937962" y="3567508"/>
            <a:ext cx="1496727" cy="7327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6" y="0"/>
              </a:cxn>
              <a:cxn ang="0">
                <a:pos x="956" y="479"/>
              </a:cxn>
              <a:cxn ang="0">
                <a:pos x="0" y="47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6" h="479">
                <a:moveTo>
                  <a:pt x="0" y="0"/>
                </a:moveTo>
                <a:lnTo>
                  <a:pt x="956" y="0"/>
                </a:lnTo>
                <a:lnTo>
                  <a:pt x="956" y="479"/>
                </a:lnTo>
                <a:lnTo>
                  <a:pt x="0" y="4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7463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8675365" y="4303303"/>
            <a:ext cx="1566" cy="230988"/>
          </a:xfrm>
          <a:prstGeom prst="lin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583277" y="1402954"/>
            <a:ext cx="1298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702264" y="1467202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144194" y="1402954"/>
            <a:ext cx="1298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263181" y="1467202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8741121" y="1402954"/>
            <a:ext cx="1298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D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8860108" y="1467202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0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593953" y="4566320"/>
            <a:ext cx="1138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Y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8706677" y="4630568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0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025208" y="4566320"/>
            <a:ext cx="1138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Y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136366" y="4630568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454897" y="4566320"/>
            <a:ext cx="1138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Y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566055" y="4630568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3884586" y="4566320"/>
            <a:ext cx="1138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accent4">
                    <a:lumMod val="20000"/>
                    <a:lumOff val="80000"/>
                  </a:schemeClr>
                </a:solidFill>
              </a:rPr>
              <a:t>Y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3995744" y="4630568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endParaRPr lang="en-US" sz="44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043965" y="318958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accent4">
                    <a:lumMod val="20000"/>
                    <a:lumOff val="80000"/>
                  </a:schemeClr>
                </a:solidFill>
              </a:rPr>
              <a:t>S</a:t>
            </a:r>
            <a:endParaRPr lang="en-US" sz="48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149956" y="3256888"/>
            <a:ext cx="6091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endParaRPr lang="en-US" sz="4800" baseline="-25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4059934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807871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5807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4874054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852563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5932409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6104627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6184473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630246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378182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5126118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6427143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7405652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7485498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7657716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7735997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7183335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6931271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6679207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8014676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8993185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9073031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9245249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9325095" y="3636346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8770868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8518804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4000" baseline="-25000" dirty="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8266740" y="3572097"/>
            <a:ext cx="1074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4000" baseline="-25000">
              <a:solidFill>
                <a:schemeClr val="accent4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4078723" y="207756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4883449" y="207756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6718348" y="207756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Oval 85"/>
          <p:cNvSpPr>
            <a:spLocks noChangeArrowheads="1"/>
          </p:cNvSpPr>
          <p:nvPr/>
        </p:nvSpPr>
        <p:spPr bwMode="auto">
          <a:xfrm>
            <a:off x="5641206" y="2300900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6436538" y="2300900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7" name="Oval 87"/>
          <p:cNvSpPr>
            <a:spLocks noChangeArrowheads="1"/>
          </p:cNvSpPr>
          <p:nvPr/>
        </p:nvSpPr>
        <p:spPr bwMode="auto">
          <a:xfrm>
            <a:off x="5384445" y="257013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5138644" y="2801118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Oval 89"/>
          <p:cNvSpPr>
            <a:spLocks noChangeArrowheads="1"/>
          </p:cNvSpPr>
          <p:nvPr/>
        </p:nvSpPr>
        <p:spPr bwMode="auto">
          <a:xfrm>
            <a:off x="6965715" y="2802648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8800615" y="2802648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7687464" y="305811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Oval 92"/>
          <p:cNvSpPr>
            <a:spLocks noChangeArrowheads="1"/>
          </p:cNvSpPr>
          <p:nvPr/>
        </p:nvSpPr>
        <p:spPr bwMode="auto">
          <a:xfrm>
            <a:off x="6151596" y="305811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3" name="Oval 93"/>
          <p:cNvSpPr>
            <a:spLocks noChangeArrowheads="1"/>
          </p:cNvSpPr>
          <p:nvPr/>
        </p:nvSpPr>
        <p:spPr bwMode="auto">
          <a:xfrm>
            <a:off x="4571891" y="305811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4" name="Oval 94"/>
          <p:cNvSpPr>
            <a:spLocks noChangeArrowheads="1"/>
          </p:cNvSpPr>
          <p:nvPr/>
        </p:nvSpPr>
        <p:spPr bwMode="auto">
          <a:xfrm>
            <a:off x="4324524" y="3275332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5901098" y="3275332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6" name="Oval 96"/>
          <p:cNvSpPr>
            <a:spLocks noChangeArrowheads="1"/>
          </p:cNvSpPr>
          <p:nvPr/>
        </p:nvSpPr>
        <p:spPr bwMode="auto">
          <a:xfrm>
            <a:off x="7440097" y="3275332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7202123" y="2570131"/>
            <a:ext cx="53231" cy="520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9" name="Rectangle 80"/>
          <p:cNvSpPr>
            <a:spLocks noChangeArrowheads="1"/>
          </p:cNvSpPr>
          <p:nvPr/>
        </p:nvSpPr>
        <p:spPr bwMode="auto">
          <a:xfrm>
            <a:off x="8126079" y="3918249"/>
            <a:ext cx="106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4-to-1  MUX</a:t>
            </a:r>
            <a:endParaRPr lang="en-US" sz="4800" b="1" baseline="-25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0" name="Rectangle 80"/>
          <p:cNvSpPr>
            <a:spLocks noChangeArrowheads="1"/>
          </p:cNvSpPr>
          <p:nvPr/>
        </p:nvSpPr>
        <p:spPr bwMode="auto">
          <a:xfrm>
            <a:off x="6600056" y="3933057"/>
            <a:ext cx="106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4-to-1  MUX</a:t>
            </a:r>
            <a:endParaRPr lang="en-US" sz="4800" b="1" baseline="-25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Rectangle 80"/>
          <p:cNvSpPr>
            <a:spLocks noChangeArrowheads="1"/>
          </p:cNvSpPr>
          <p:nvPr/>
        </p:nvSpPr>
        <p:spPr bwMode="auto">
          <a:xfrm>
            <a:off x="5015880" y="3933057"/>
            <a:ext cx="106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4-to-1  MUX</a:t>
            </a:r>
            <a:endParaRPr lang="en-US" sz="4800" b="1" baseline="-25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" name="Rectangle 80"/>
          <p:cNvSpPr>
            <a:spLocks noChangeArrowheads="1"/>
          </p:cNvSpPr>
          <p:nvPr/>
        </p:nvSpPr>
        <p:spPr bwMode="auto">
          <a:xfrm>
            <a:off x="3459414" y="3947865"/>
            <a:ext cx="106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4-to-1  MUX</a:t>
            </a:r>
            <a:endParaRPr lang="en-US" sz="4800" b="1" baseline="-25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6751-C478-C240-AA77-B032B01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10363200" cy="914400"/>
          </a:xfrm>
        </p:spPr>
        <p:txBody>
          <a:bodyPr/>
          <a:lstStyle/>
          <a:p>
            <a:r>
              <a:rPr lang="en-US" dirty="0"/>
              <a:t>Propagation &amp; Contamination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B3F3-1C7A-3540-8E2D-D4AF57B3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66795"/>
            <a:ext cx="5760640" cy="472676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Propagation delay</a:t>
            </a:r>
            <a:r>
              <a:rPr lang="en-US" dirty="0"/>
              <a:t>: </a:t>
            </a:r>
            <a:r>
              <a:rPr lang="en-CA" dirty="0"/>
              <a:t>the maximum time from when an input changes until the output or outputs reach their final value.</a:t>
            </a:r>
          </a:p>
          <a:p>
            <a:r>
              <a:rPr lang="en-CA" b="1" dirty="0">
                <a:solidFill>
                  <a:srgbClr val="FFFF00"/>
                </a:solidFill>
              </a:rPr>
              <a:t>Contamination delay</a:t>
            </a:r>
            <a:r>
              <a:rPr lang="en-CA" dirty="0"/>
              <a:t>: the minimum time from when an input changes until any output starts to change its value.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6BE50-A431-AC47-8EE4-BF2AFF0A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64061-658A-0D4E-917A-DAD033A1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41" y="1797927"/>
            <a:ext cx="48703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72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our view</a:t>
            </a:r>
            <a:endParaRPr lang="en-CA" dirty="0"/>
          </a:p>
        </p:txBody>
      </p:sp>
      <p:sp>
        <p:nvSpPr>
          <p:cNvPr id="90" name="Content Placeholder 89"/>
          <p:cNvSpPr>
            <a:spLocks noGrp="1"/>
          </p:cNvSpPr>
          <p:nvPr>
            <p:ph idx="1"/>
          </p:nvPr>
        </p:nvSpPr>
        <p:spPr>
          <a:xfrm>
            <a:off x="6888088" y="5543000"/>
            <a:ext cx="3168352" cy="1054352"/>
          </a:xfrm>
        </p:spPr>
        <p:txBody>
          <a:bodyPr>
            <a:noAutofit/>
          </a:bodyPr>
          <a:lstStyle/>
          <a:p>
            <a:r>
              <a:rPr lang="en-US" sz="2400" dirty="0"/>
              <a:t>So where do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400" dirty="0"/>
              <a:t> come from?</a:t>
            </a:r>
            <a:endParaRPr lang="en-CA" sz="24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2231478" y="1385344"/>
            <a:ext cx="8192074" cy="4569882"/>
            <a:chOff x="707478" y="1385344"/>
            <a:chExt cx="8192074" cy="4569882"/>
          </a:xfrm>
        </p:grpSpPr>
        <p:cxnSp>
          <p:nvCxnSpPr>
            <p:cNvPr id="59" name="Elbow Connector 58"/>
            <p:cNvCxnSpPr/>
            <p:nvPr/>
          </p:nvCxnSpPr>
          <p:spPr>
            <a:xfrm rot="16200000" flipV="1">
              <a:off x="3419317" y="4127871"/>
              <a:ext cx="736911" cy="90111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 rot="5400000" flipH="1" flipV="1">
              <a:off x="5021355" y="3725159"/>
              <a:ext cx="747944" cy="171756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273366" y="3129538"/>
              <a:ext cx="2088232" cy="1080120"/>
              <a:chOff x="2051720" y="2411744"/>
              <a:chExt cx="1512168" cy="729224"/>
            </a:xfrm>
          </p:grpSpPr>
          <p:sp>
            <p:nvSpPr>
              <p:cNvPr id="4" name="Trapezoid 3"/>
              <p:cNvSpPr/>
              <p:nvPr/>
            </p:nvSpPr>
            <p:spPr>
              <a:xfrm flipV="1">
                <a:off x="2051720" y="2420888"/>
                <a:ext cx="1512168" cy="720080"/>
              </a:xfrm>
              <a:prstGeom prst="trapezoid">
                <a:avLst>
                  <a:gd name="adj" fmla="val 338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flipV="1">
                <a:off x="2627784" y="2411744"/>
                <a:ext cx="360040" cy="36004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2777422" y="1677928"/>
              <a:ext cx="0" cy="146304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29370" y="3084962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endParaRPr lang="en-CA" sz="14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9632" y="3066674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G 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select</a:t>
              </a:r>
              <a:endParaRPr lang="en-CA" sz="16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900601" y="3432529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81498" y="3084962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CA" sz="14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" name="Straight Arrow Connector 15"/>
            <p:cNvCxnSpPr>
              <a:stCxn id="32" idx="0"/>
            </p:cNvCxnSpPr>
            <p:nvPr/>
          </p:nvCxnSpPr>
          <p:spPr>
            <a:xfrm flipH="1">
              <a:off x="3925514" y="2385455"/>
              <a:ext cx="4036" cy="744083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703006" y="3877050"/>
              <a:ext cx="822960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7478" y="3714746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V,C,N,Z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02590" y="3606014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ALU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315990" y="3129538"/>
              <a:ext cx="1800200" cy="1080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4" y="0"/>
                </a:cxn>
                <a:cxn ang="0">
                  <a:pos x="954" y="479"/>
                </a:cxn>
                <a:cxn ang="0">
                  <a:pos x="0" y="4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4" h="479">
                  <a:moveTo>
                    <a:pt x="0" y="0"/>
                  </a:moveTo>
                  <a:lnTo>
                    <a:pt x="954" y="0"/>
                  </a:lnTo>
                  <a:lnTo>
                    <a:pt x="954" y="479"/>
                  </a:lnTo>
                  <a:lnTo>
                    <a:pt x="0" y="4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Shifter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04042" y="309410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CA" sz="14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8081" y="3315945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12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2:0</a:t>
              </a:r>
              <a:r>
                <a:rPr lang="en-US" sz="12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,C</a:t>
              </a:r>
              <a:r>
                <a:rPr lang="en-US" sz="12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</a:t>
              </a:r>
              <a:endParaRPr lang="en-CA" sz="12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252094" y="2763778"/>
              <a:ext cx="0" cy="36576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077088" y="1673375"/>
              <a:ext cx="0" cy="36576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5400000">
              <a:off x="3894118" y="2734066"/>
              <a:ext cx="73152" cy="731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rapezoid 31"/>
            <p:cNvSpPr/>
            <p:nvPr/>
          </p:nvSpPr>
          <p:spPr>
            <a:xfrm rot="10800000">
              <a:off x="3569510" y="2049418"/>
              <a:ext cx="720080" cy="336037"/>
            </a:xfrm>
            <a:prstGeom prst="trapezoid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4235870" y="2193434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723233" y="2031130"/>
              <a:ext cx="1359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ux</a:t>
              </a: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select</a:t>
              </a:r>
              <a:endParaRPr lang="en-CA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48982" y="2023875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1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50766" y="2021986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1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35310" y="3443858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H 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select</a:t>
              </a:r>
              <a:endParaRPr lang="en-CA" sz="16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811934" y="3417570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21078" y="3424426"/>
              <a:ext cx="0" cy="9144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04182" y="3345562"/>
              <a:ext cx="0" cy="9144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11934" y="3993634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97614" y="381304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1600" baseline="-25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66526" y="379704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1600" baseline="-25000" dirty="0">
                  <a:latin typeface="Courier New" pitchFamily="49" charset="0"/>
                  <a:cs typeface="Courier New" pitchFamily="49" charset="0"/>
                </a:rPr>
                <a:t>L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7116190" y="3975346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apezoid 50"/>
            <p:cNvSpPr/>
            <p:nvPr/>
          </p:nvSpPr>
          <p:spPr>
            <a:xfrm rot="10800000">
              <a:off x="4027395" y="4965170"/>
              <a:ext cx="720080" cy="336037"/>
            </a:xfrm>
            <a:prstGeom prst="trapezoid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4693755" y="5109186"/>
              <a:ext cx="504056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181118" y="4946882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ux</a:t>
              </a: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select</a:t>
              </a:r>
              <a:endParaRPr lang="en-CA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06867" y="4939627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1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08651" y="493773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1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91182" y="3947914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endParaRPr lang="en-CA" sz="14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08078" y="3938770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H</a:t>
              </a:r>
              <a:endParaRPr lang="en-CA" sz="14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2705414" y="2697490"/>
              <a:ext cx="144016" cy="128032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481390" y="2605737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sz="1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3263190" y="4373419"/>
              <a:ext cx="144016" cy="128032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039166" y="428166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sz="1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6188086" y="4364275"/>
              <a:ext cx="144016" cy="128032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88670" y="428166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sz="1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3933072" y="2771784"/>
              <a:ext cx="3657600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rot="5400000">
              <a:off x="6217896" y="2736352"/>
              <a:ext cx="73152" cy="731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2786608" y="2555760"/>
              <a:ext cx="4800600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 rot="5400000">
              <a:off x="2745512" y="2520328"/>
              <a:ext cx="73152" cy="731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4400552" y="5301208"/>
              <a:ext cx="4036" cy="36576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261644" y="561667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F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33472" y="2401143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Address out</a:t>
              </a:r>
              <a:endParaRPr lang="en-CA" sz="1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2616" y="2626311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out</a:t>
              </a:r>
              <a:endParaRPr lang="en-CA" sz="1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15616" y="1783849"/>
              <a:ext cx="1207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Constant in</a:t>
              </a:r>
              <a:endParaRPr lang="en-CA" sz="1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1" name="Shape 80"/>
            <p:cNvCxnSpPr>
              <a:stCxn id="79" idx="3"/>
              <a:endCxn id="39" idx="0"/>
            </p:cNvCxnSpPr>
            <p:nvPr/>
          </p:nvCxnSpPr>
          <p:spPr>
            <a:xfrm>
              <a:off x="2322998" y="1922349"/>
              <a:ext cx="1466588" cy="99637"/>
            </a:xfrm>
            <a:prstGeom prst="bentConnector2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627784" y="138534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A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33072" y="138534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n-CA" sz="16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95736" y="2492896"/>
              <a:ext cx="5040560" cy="216024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1664" y="3501008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0056" y="3501008"/>
            <a:ext cx="2520280" cy="1656184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Arithmetic 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99856" y="1772816"/>
            <a:ext cx="2520280" cy="129614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Controller Thing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5663952" y="3140968"/>
            <a:ext cx="864096" cy="79208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L-Shape 11"/>
          <p:cNvSpPr/>
          <p:nvPr/>
        </p:nvSpPr>
        <p:spPr>
          <a:xfrm rot="18625315">
            <a:off x="8508268" y="4103157"/>
            <a:ext cx="1368152" cy="648072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7408" y="2420888"/>
            <a:ext cx="2448272" cy="946914"/>
          </a:xfrm>
          <a:prstGeom prst="wedgeRoundRectCallout">
            <a:avLst>
              <a:gd name="adj1" fmla="val 56019"/>
              <a:gd name="adj2" fmla="val 105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104293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idea is triggered on cases where two neighboring digits in an operand are different.</a:t>
            </a:r>
          </a:p>
          <a:p>
            <a:pPr lvl="1"/>
            <a:r>
              <a:rPr lang="en-US" dirty="0"/>
              <a:t>If digits at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i-1</a:t>
            </a:r>
            <a:r>
              <a:rPr lang="en-US" dirty="0"/>
              <a:t> are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the multiplicand is added to the result at position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If digits at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i-1</a:t>
            </a:r>
            <a:r>
              <a:rPr lang="en-US" dirty="0"/>
              <a:t> are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the multiplicand is subtracted from the result at position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. </a:t>
            </a:r>
          </a:p>
          <a:p>
            <a:r>
              <a:rPr lang="en-US" dirty="0"/>
              <a:t>The result is always a value whose size is the sum of the sizes of the two multiplicands.</a:t>
            </a:r>
            <a:endParaRPr lang="en-C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en-CA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545692" y="2024264"/>
            <a:ext cx="3276000" cy="3384376"/>
          </a:xfrm>
          <a:prstGeom prst="flowChartAlternate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01010010</a:t>
            </a:r>
          </a:p>
          <a:p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x  00011110</a:t>
            </a: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01010010</a:t>
            </a:r>
          </a:p>
          <a:p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Courier New" pitchFamily="49" charset="0"/>
                <a:cs typeface="Courier New" pitchFamily="49" charset="0"/>
              </a:rPr>
              <a:t>1111</a:t>
            </a:r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10101110</a:t>
            </a:r>
          </a:p>
          <a:p>
            <a:endParaRPr lang="en-US" sz="24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0100110011100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76732" y="3176392"/>
            <a:ext cx="19594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9895" y="4544544"/>
            <a:ext cx="2377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040216" y="2240289"/>
            <a:ext cx="943472" cy="461665"/>
            <a:chOff x="6876256" y="2060848"/>
            <a:chExt cx="943472" cy="4616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876256" y="2276872"/>
              <a:ext cx="5040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52320" y="2060848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orbel"/>
                </a:rPr>
                <a:t>B</a:t>
              </a:r>
              <a:endParaRPr lang="en-CA" sz="2400" dirty="0">
                <a:solidFill>
                  <a:prstClr val="white"/>
                </a:solidFill>
                <a:latin typeface="Corbe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40216" y="2642720"/>
            <a:ext cx="956296" cy="461665"/>
            <a:chOff x="6876256" y="2463279"/>
            <a:chExt cx="956296" cy="46166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876256" y="2679303"/>
              <a:ext cx="5040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52320" y="2463279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orbel"/>
                </a:rPr>
                <a:t>A</a:t>
              </a:r>
              <a:endParaRPr lang="en-CA" sz="2400" dirty="0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36465" y="2658481"/>
            <a:ext cx="365760" cy="3600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6120" y="2658481"/>
            <a:ext cx="365760" cy="3600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48128" y="3104384"/>
            <a:ext cx="2160240" cy="1116704"/>
            <a:chOff x="6084168" y="2924944"/>
            <a:chExt cx="2160240" cy="111670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084168" y="2924944"/>
              <a:ext cx="0" cy="914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ular Callout 22"/>
            <p:cNvSpPr/>
            <p:nvPr/>
          </p:nvSpPr>
          <p:spPr>
            <a:xfrm>
              <a:off x="6948264" y="3429000"/>
              <a:ext cx="1296144" cy="612648"/>
            </a:xfrm>
            <a:prstGeom prst="wedgeRectCallout">
              <a:avLst>
                <a:gd name="adj1" fmla="val -107538"/>
                <a:gd name="adj2" fmla="val -618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orbel"/>
                </a:rPr>
                <a:t>Subtract B from here</a:t>
              </a:r>
              <a:endParaRPr lang="en-CA" dirty="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31704" y="3104384"/>
            <a:ext cx="3096344" cy="720080"/>
            <a:chOff x="2267744" y="2924944"/>
            <a:chExt cx="3096344" cy="72008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364088" y="2924944"/>
              <a:ext cx="0" cy="5040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ular Callout 23"/>
            <p:cNvSpPr/>
            <p:nvPr/>
          </p:nvSpPr>
          <p:spPr>
            <a:xfrm>
              <a:off x="2267744" y="3212976"/>
              <a:ext cx="1296144" cy="432048"/>
            </a:xfrm>
            <a:prstGeom prst="wedgeRectCallout">
              <a:avLst>
                <a:gd name="adj1" fmla="val 178929"/>
                <a:gd name="adj2" fmla="val -50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orbel"/>
                </a:rPr>
                <a:t>Add B here</a:t>
              </a:r>
              <a:endParaRPr lang="en-CA" dirty="0">
                <a:solidFill>
                  <a:prstClr val="black"/>
                </a:solidFill>
                <a:latin typeface="Corbel"/>
              </a:endParaRP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8112224" y="4904584"/>
            <a:ext cx="1728192" cy="612648"/>
          </a:xfrm>
          <a:prstGeom prst="wedgeRectCallout">
            <a:avLst>
              <a:gd name="adj1" fmla="val -94177"/>
              <a:gd name="adj2" fmla="val -13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orbel"/>
              </a:rPr>
              <a:t>Sign extend this before adding</a:t>
            </a:r>
            <a:endParaRPr lang="en-CA" dirty="0">
              <a:solidFill>
                <a:prstClr val="black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make this work in hardware. 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Option #1: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hardware set up to compare </a:t>
            </a:r>
            <a:r>
              <a:rPr lang="en-US" dirty="0" err="1"/>
              <a:t>neighbouring</a:t>
            </a:r>
            <a:r>
              <a:rPr lang="en-US" dirty="0"/>
              <a:t> bits at every position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, with adders in place for when the bits don’t match.</a:t>
            </a:r>
          </a:p>
          <a:p>
            <a:pPr lvl="2"/>
            <a:r>
              <a:rPr lang="en-US" u="sng" dirty="0"/>
              <a:t>Problem:</a:t>
            </a:r>
            <a:r>
              <a:rPr lang="en-US" dirty="0"/>
              <a:t> This is a lot of hardware, which Booth’s Algorithm is trying to avoid.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Option #2: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hardware set up to compare tw0 </a:t>
            </a:r>
            <a:r>
              <a:rPr lang="en-US" dirty="0" err="1"/>
              <a:t>neighbouring</a:t>
            </a:r>
            <a:r>
              <a:rPr lang="en-US" dirty="0"/>
              <a:t> bits, and have them move down through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, looking for mismatched pairs.</a:t>
            </a:r>
          </a:p>
          <a:p>
            <a:pPr lvl="2"/>
            <a:r>
              <a:rPr lang="en-US" u="sng" dirty="0"/>
              <a:t>Problem:</a:t>
            </a:r>
            <a:r>
              <a:rPr lang="en-US" dirty="0"/>
              <a:t> Hardware doesn’t move like that. Oops.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need to make this work in hardware… 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Option #3: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hardware set up to compare tw0 </a:t>
            </a:r>
            <a:r>
              <a:rPr lang="en-US" dirty="0" err="1"/>
              <a:t>neighbouring</a:t>
            </a:r>
            <a:r>
              <a:rPr lang="en-US" dirty="0"/>
              <a:t> bits in the lowest position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, and looking for mismatched pairs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by shifting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to the right one bit at a time.</a:t>
            </a:r>
          </a:p>
          <a:p>
            <a:pPr lvl="2"/>
            <a:r>
              <a:rPr lang="en-US" u="sng" dirty="0"/>
              <a:t>Solution!</a:t>
            </a:r>
            <a:r>
              <a:rPr lang="en-US" dirty="0"/>
              <a:t>   This could work, but the accumulated solution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/>
              <a:t> would have to shift one bit at a time as well, so that when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 is added or subtracted, it’s from the correct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906072" cy="4726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Steps in Booth’s Algorithm: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Designate the two multiplicands as A &amp; B, and the result as some product P.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Add an extra zero bit to the right-most side of A.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Repeat the following for each original bit in A:</a:t>
            </a:r>
          </a:p>
          <a:p>
            <a:pPr marL="1225296" lvl="2" indent="-514350">
              <a:buFont typeface="+mj-lt"/>
              <a:buAutoNum type="alphaLcParenR"/>
            </a:pPr>
            <a:r>
              <a:rPr lang="en-US" dirty="0"/>
              <a:t>If the last two bits of A are the same, do nothing.</a:t>
            </a:r>
          </a:p>
          <a:p>
            <a:pPr marL="1225296" lvl="2" indent="-514350">
              <a:buFont typeface="+mj-lt"/>
              <a:buAutoNum type="alphaLcParenR"/>
            </a:pPr>
            <a:r>
              <a:rPr lang="en-US" dirty="0"/>
              <a:t>If the last two bits of A are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dirty="0"/>
              <a:t>, then add B to the highest bits of P.</a:t>
            </a:r>
          </a:p>
          <a:p>
            <a:pPr marL="1225296" lvl="2" indent="-514350">
              <a:buFont typeface="+mj-lt"/>
              <a:buAutoNum type="alphaLcParenR"/>
            </a:pPr>
            <a:r>
              <a:rPr lang="en-US" dirty="0"/>
              <a:t>If the last two bits of A are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dirty="0"/>
              <a:t>, then subtract B from the highest bits of P.</a:t>
            </a:r>
          </a:p>
          <a:p>
            <a:pPr marL="1225296" lvl="2" indent="-514350">
              <a:buFont typeface="+mj-lt"/>
              <a:buAutoNum type="alphaLcParenR"/>
            </a:pPr>
            <a:r>
              <a:rPr lang="en-US" dirty="0"/>
              <a:t>Perform one-digit arithmetic right-shift on both P and A.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/>
              <a:t>The result in P is the product of A and B.</a:t>
            </a:r>
          </a:p>
          <a:p>
            <a:pPr lvl="1"/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7474122" y="379443"/>
            <a:ext cx="2826580" cy="1499844"/>
            <a:chOff x="5950122" y="379443"/>
            <a:chExt cx="2826580" cy="1499844"/>
          </a:xfrm>
        </p:grpSpPr>
        <p:sp>
          <p:nvSpPr>
            <p:cNvPr id="4" name="TextBox 3"/>
            <p:cNvSpPr txBox="1"/>
            <p:nvPr/>
          </p:nvSpPr>
          <p:spPr>
            <a:xfrm rot="20902602">
              <a:off x="6760478" y="379443"/>
              <a:ext cx="2016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solidFill>
                    <a:prstClr val="white"/>
                  </a:solidFill>
                  <a:latin typeface="Corbel"/>
                </a:rPr>
                <a:t>Note:</a:t>
              </a:r>
              <a:r>
                <a:rPr lang="en-US" dirty="0">
                  <a:solidFill>
                    <a:prstClr val="white"/>
                  </a:solidFill>
                  <a:latin typeface="Corbel"/>
                </a:rPr>
                <a:t> unlike the accumulator, the bits here are being shifted to the right!</a:t>
              </a:r>
              <a:endParaRPr lang="en-CA" dirty="0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5396741" flipH="1">
              <a:off x="5977409" y="1042478"/>
              <a:ext cx="809522" cy="86409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674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  <a:latin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(-5) * 2</a:t>
            </a:r>
            <a:endParaRPr lang="en-US" dirty="0"/>
          </a:p>
          <a:p>
            <a:pPr lvl="2"/>
            <a:endParaRPr lang="en-US" dirty="0"/>
          </a:p>
          <a:p>
            <a:r>
              <a:rPr lang="en-US" u="sng" dirty="0"/>
              <a:t>Steps #1 &amp; #2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= -5	</a:t>
            </a:r>
            <a:r>
              <a:rPr lang="en-US" dirty="0">
                <a:sym typeface="Wingdings" pitchFamily="2" charset="2"/>
              </a:rPr>
              <a:t>	11011</a:t>
            </a:r>
          </a:p>
          <a:p>
            <a:pPr lvl="2"/>
            <a:r>
              <a:rPr lang="en-US" dirty="0">
                <a:sym typeface="Wingdings" pitchFamily="2" charset="2"/>
              </a:rPr>
              <a:t>Add extra zero to the right       	A = 11011 0</a:t>
            </a:r>
          </a:p>
          <a:p>
            <a:pPr lvl="1"/>
            <a:r>
              <a:rPr lang="en-US" dirty="0">
                <a:sym typeface="Wingdings" pitchFamily="2" charset="2"/>
              </a:rPr>
              <a:t>B = 2		00010</a:t>
            </a:r>
          </a:p>
          <a:p>
            <a:pPr lvl="1"/>
            <a:r>
              <a:rPr lang="en-US" dirty="0">
                <a:sym typeface="Wingdings" pitchFamily="2" charset="2"/>
              </a:rPr>
              <a:t>-B = -2		11110</a:t>
            </a:r>
          </a:p>
          <a:p>
            <a:pPr lvl="1"/>
            <a:r>
              <a:rPr lang="en-US" dirty="0">
                <a:sym typeface="Wingdings" pitchFamily="2" charset="2"/>
              </a:rPr>
              <a:t>P = 0		00000 00000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2636912"/>
            <a:ext cx="720080" cy="43204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#3 (repeat 5 times):</a:t>
            </a:r>
          </a:p>
          <a:p>
            <a:pPr lvl="1"/>
            <a:r>
              <a:rPr lang="en-US" dirty="0"/>
              <a:t>Check last two digits of A: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1101 10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Since digits are 10, subtract B from the most significant digits of P: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P	 00000 00000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-B	+11110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 P’	 11110 00000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Arithmetic shift P and A one bit to the right: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A = 111011	P = 11111 00000</a:t>
            </a:r>
            <a:endParaRPr lang="en-CA" dirty="0"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4941168"/>
            <a:ext cx="3816424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8F44-3E38-764D-ACD9-06E17A8B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764704"/>
            <a:ext cx="8856984" cy="2628904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Given a circuit diagram,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calculate its propagation delay 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and contamination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5E5DB-0B78-0349-A8FE-04F68E36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7E908-D241-234F-AF24-2845F33F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212976"/>
            <a:ext cx="4392488" cy="26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69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2636912"/>
            <a:ext cx="720080" cy="43204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#3 (repeat 4 more times):</a:t>
            </a:r>
          </a:p>
          <a:p>
            <a:pPr lvl="1"/>
            <a:r>
              <a:rPr lang="en-US" dirty="0"/>
              <a:t>Check last two digits of A: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1110 11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Since digits are 11, do nothing to P.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Arithmetic shift P and A one bit to the right: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A = 111101	P = 11111 10000</a:t>
            </a:r>
            <a:endParaRPr lang="en-CA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2636912"/>
            <a:ext cx="720080" cy="43204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#3 (repeat 3 more times):</a:t>
            </a:r>
          </a:p>
          <a:p>
            <a:pPr lvl="1"/>
            <a:r>
              <a:rPr lang="en-US" dirty="0"/>
              <a:t>Check last two digits of A: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1111 01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Since digits are 01, add B to the most significant digits of P: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P	 11111 10000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+B	+00010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 P’	 00001 10000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Arithmetic shift P and A one bit to the right: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A = 111110	P = 00000 11000</a:t>
            </a:r>
            <a:endParaRPr lang="en-CA" dirty="0"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4941168"/>
            <a:ext cx="3816424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2636912"/>
            <a:ext cx="720080" cy="43204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#3 (repeat 2 more times):</a:t>
            </a:r>
          </a:p>
          <a:p>
            <a:pPr lvl="1"/>
            <a:r>
              <a:rPr lang="en-US" dirty="0"/>
              <a:t>Check last two digits of A: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1111 10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Since digits are 10, subtract B from the most significant digits of P: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P	 00000 11000</a:t>
            </a:r>
          </a:p>
          <a:p>
            <a:pPr lvl="1"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-B	+11110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 P’	 11110 11000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Arithmetic shift P and A one bit to the right: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A = 111111	P = 11111 01100</a:t>
            </a:r>
            <a:endParaRPr lang="en-CA" dirty="0"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4941168"/>
            <a:ext cx="3816424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51784" y="4797152"/>
            <a:ext cx="259228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880" y="2708920"/>
            <a:ext cx="720080" cy="43204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#3 (final time):</a:t>
            </a:r>
          </a:p>
          <a:p>
            <a:pPr lvl="1"/>
            <a:r>
              <a:rPr lang="en-US" dirty="0"/>
              <a:t>Check last two digits of A: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			</a:t>
            </a:r>
            <a:r>
              <a:rPr lang="en-US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1111 11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Since digits are 11, do nothing to P:</a:t>
            </a:r>
          </a:p>
          <a:p>
            <a:pPr lvl="1"/>
            <a:r>
              <a:rPr lang="en-US" dirty="0">
                <a:cs typeface="Courier New" pitchFamily="49" charset="0"/>
                <a:sym typeface="Wingdings" pitchFamily="2" charset="2"/>
              </a:rPr>
              <a:t>Arithmetic shift P and A one bit to the right:</a:t>
            </a:r>
          </a:p>
          <a:p>
            <a:pPr lvl="2"/>
            <a:r>
              <a:rPr lang="en-US" dirty="0">
                <a:cs typeface="Courier New" pitchFamily="49" charset="0"/>
                <a:sym typeface="Wingdings" pitchFamily="2" charset="2"/>
              </a:rPr>
              <a:t>A = 111111	P = 11111 10110</a:t>
            </a:r>
          </a:p>
          <a:p>
            <a:pPr lvl="2"/>
            <a:endParaRPr lang="en-US" dirty="0">
              <a:cs typeface="Courier New" pitchFamily="49" charset="0"/>
              <a:sym typeface="Wingdings" pitchFamily="2" charset="2"/>
            </a:endParaRPr>
          </a:p>
          <a:p>
            <a:r>
              <a:rPr lang="en-US" dirty="0">
                <a:cs typeface="Courier New" pitchFamily="49" charset="0"/>
                <a:sym typeface="Wingdings" pitchFamily="2" charset="2"/>
              </a:rPr>
              <a:t>Final product: 	    P = 111110110</a:t>
            </a:r>
          </a:p>
          <a:p>
            <a:pPr>
              <a:buNone/>
            </a:pPr>
            <a:r>
              <a:rPr lang="en-US" dirty="0">
                <a:cs typeface="Courier New" pitchFamily="49" charset="0"/>
                <a:sym typeface="Wingdings" pitchFamily="2" charset="2"/>
              </a:rPr>
              <a:t>				        = -10</a:t>
            </a:r>
            <a:endParaRPr lang="en-CA" dirty="0"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Booth’s Algorithm Example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3525-C5E2-A74A-B973-6BBB526A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EA60-0ED2-4D49-AFBF-597DCDCF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6388968" cy="4726760"/>
          </a:xfrm>
        </p:spPr>
        <p:txBody>
          <a:bodyPr/>
          <a:lstStyle/>
          <a:p>
            <a:r>
              <a:rPr lang="en-US" dirty="0"/>
              <a:t>The propagation and contamination delay of each logic gate used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B5A04-E3CE-A840-80C0-A06D5C2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3E749-3655-4E4C-A731-69459294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116632"/>
            <a:ext cx="3978176" cy="23869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B2116B-A837-BA42-9857-9F0F6A03AB11}"/>
              </a:ext>
            </a:extLst>
          </p:cNvPr>
          <p:cNvGraphicFramePr>
            <a:graphicFrameLocks noGrp="1"/>
          </p:cNvGraphicFramePr>
          <p:nvPr/>
        </p:nvGraphicFramePr>
        <p:xfrm>
          <a:off x="1559496" y="3435920"/>
          <a:ext cx="554461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05">
                  <a:extLst>
                    <a:ext uri="{9D8B030D-6E8A-4147-A177-3AD203B41FA5}">
                      <a16:colId xmlns:a16="http://schemas.microsoft.com/office/drawing/2014/main" val="2542647622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9471790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7794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t_pd</a:t>
                      </a:r>
                      <a:r>
                        <a:rPr lang="en-US" dirty="0"/>
                        <a:t> (propagation)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t_cd</a:t>
                      </a:r>
                      <a:r>
                        <a:rPr lang="en-US" dirty="0"/>
                        <a:t> (contamination)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picoseconds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picoseconds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picoseconds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picoseconds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9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4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4DD9-F85F-AE47-B3AE-311429D4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18487"/>
            <a:ext cx="10363200" cy="914400"/>
          </a:xfrm>
        </p:spPr>
        <p:txBody>
          <a:bodyPr/>
          <a:lstStyle/>
          <a:p>
            <a:r>
              <a:rPr lang="en-US" dirty="0"/>
              <a:t>Calculate Propagation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F1AF-9AAE-0146-BDBC-42F7A9FE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68" y="1550863"/>
            <a:ext cx="10363200" cy="4798768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b="1" dirty="0">
                <a:solidFill>
                  <a:srgbClr val="FFFF00"/>
                </a:solidFill>
              </a:rPr>
              <a:t>critical path </a:t>
            </a:r>
            <a:r>
              <a:rPr lang="en-US" dirty="0"/>
              <a:t>(path with the largest number of gates)</a:t>
            </a:r>
          </a:p>
          <a:p>
            <a:r>
              <a:rPr lang="en-US" dirty="0"/>
              <a:t>then sum up the </a:t>
            </a:r>
            <a:r>
              <a:rPr lang="en-US" b="1" dirty="0">
                <a:solidFill>
                  <a:srgbClr val="FFFF00"/>
                </a:solidFill>
              </a:rPr>
              <a:t>propagation</a:t>
            </a:r>
            <a:r>
              <a:rPr lang="en-US" dirty="0"/>
              <a:t> delay of all the gates on the critical path</a:t>
            </a:r>
          </a:p>
          <a:p>
            <a:r>
              <a:rPr lang="en-US" dirty="0"/>
              <a:t>100 + 120 + 100 = 320 picoseconds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26B03-BC09-584C-BFA6-EBA863AA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4FE409-F147-414D-B69D-BBAFD88BE0E9}"/>
              </a:ext>
            </a:extLst>
          </p:cNvPr>
          <p:cNvGraphicFramePr>
            <a:graphicFrameLocks noGrp="1"/>
          </p:cNvGraphicFramePr>
          <p:nvPr/>
        </p:nvGraphicFramePr>
        <p:xfrm>
          <a:off x="7697914" y="5445376"/>
          <a:ext cx="43924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>
                  <a:extLst>
                    <a:ext uri="{9D8B030D-6E8A-4147-A177-3AD203B41FA5}">
                      <a16:colId xmlns:a16="http://schemas.microsoft.com/office/drawing/2014/main" val="254264762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9471790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7794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t_pd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t_cd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2-input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999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FBD0DF-5FE2-C04B-940A-A774C813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37" y="4317316"/>
            <a:ext cx="596024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94218</TotalTime>
  <Words>4132</Words>
  <Application>Microsoft Office PowerPoint</Application>
  <PresentationFormat>Widescreen</PresentationFormat>
  <Paragraphs>1011</Paragraphs>
  <Slides>73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Calibri</vt:lpstr>
      <vt:lpstr>Calibri Light</vt:lpstr>
      <vt:lpstr>Consolas</vt:lpstr>
      <vt:lpstr>Corbel</vt:lpstr>
      <vt:lpstr>Courier New</vt:lpstr>
      <vt:lpstr>Helvetica</vt:lpstr>
      <vt:lpstr>Wingdings</vt:lpstr>
      <vt:lpstr>Wingdings 2</vt:lpstr>
      <vt:lpstr>Wingdings 3</vt:lpstr>
      <vt:lpstr>Office Theme</vt:lpstr>
      <vt:lpstr>Metro</vt:lpstr>
      <vt:lpstr>2_Metro</vt:lpstr>
      <vt:lpstr>CSCB58:  Computer Organization</vt:lpstr>
      <vt:lpstr>PowerPoint Presentation</vt:lpstr>
      <vt:lpstr>PowerPoint Presentation</vt:lpstr>
      <vt:lpstr>Timing</vt:lpstr>
      <vt:lpstr>Delay Example</vt:lpstr>
      <vt:lpstr>Propagation &amp; Contamination Delay</vt:lpstr>
      <vt:lpstr>Given a circuit diagram, calculate its propagation delay  and contamination delay</vt:lpstr>
      <vt:lpstr>Need to know</vt:lpstr>
      <vt:lpstr>Calculate Propagation Delay</vt:lpstr>
      <vt:lpstr>Calculate Contamination Delay</vt:lpstr>
      <vt:lpstr>PowerPoint Presentation</vt:lpstr>
      <vt:lpstr>PowerPoint Presentation</vt:lpstr>
      <vt:lpstr>Example: design fast circuit</vt:lpstr>
      <vt:lpstr>Example: design fast circuit</vt:lpstr>
      <vt:lpstr>PowerPoint Presentation</vt:lpstr>
      <vt:lpstr>PowerPoint Presentation</vt:lpstr>
      <vt:lpstr>Analysis result</vt:lpstr>
      <vt:lpstr>Delays: the lower/higher, the better?</vt:lpstr>
      <vt:lpstr>PowerPoint Presentation</vt:lpstr>
      <vt:lpstr>PowerPoint Presentation</vt:lpstr>
      <vt:lpstr>PowerPoint Presentation</vt:lpstr>
      <vt:lpstr>PowerPoint Presentation</vt:lpstr>
      <vt:lpstr>Deconstructing processors</vt:lpstr>
      <vt:lpstr>Datapath vs. Control</vt:lpstr>
      <vt:lpstr>Datapath example</vt:lpstr>
      <vt:lpstr>Example: Calculate x2 + 2x</vt:lpstr>
      <vt:lpstr>Example schematic</vt:lpstr>
      <vt:lpstr>Making the calculation</vt:lpstr>
      <vt:lpstr>Making the calculation</vt:lpstr>
      <vt:lpstr> Control Unit</vt:lpstr>
      <vt:lpstr>Datapath + Control</vt:lpstr>
      <vt:lpstr>Microprocessors</vt:lpstr>
      <vt:lpstr>PowerPoint Presentation</vt:lpstr>
      <vt:lpstr>Deconstructing processors</vt:lpstr>
      <vt:lpstr>Microprocessors</vt:lpstr>
      <vt:lpstr>The “Arithmetic Thing”</vt:lpstr>
      <vt:lpstr>We are here</vt:lpstr>
      <vt:lpstr>Arithmetic Logic Unit</vt:lpstr>
      <vt:lpstr>ALU inputs</vt:lpstr>
      <vt:lpstr>ALU outputs</vt:lpstr>
      <vt:lpstr>The “A” of ALU</vt:lpstr>
      <vt:lpstr>ALU block diagram</vt:lpstr>
      <vt:lpstr>Arithmetic components</vt:lpstr>
      <vt:lpstr>Arithmetic operations </vt:lpstr>
      <vt:lpstr>Operation selection</vt:lpstr>
      <vt:lpstr>Full operation selection</vt:lpstr>
      <vt:lpstr>The “L” of ALU</vt:lpstr>
      <vt:lpstr>Single ALU Stage</vt:lpstr>
      <vt:lpstr>Multiplication</vt:lpstr>
      <vt:lpstr>What about multiplication?</vt:lpstr>
      <vt:lpstr>Multiplication</vt:lpstr>
      <vt:lpstr>Multiplication</vt:lpstr>
      <vt:lpstr>Multiplication</vt:lpstr>
      <vt:lpstr>Observations</vt:lpstr>
      <vt:lpstr>Accumulator circuits</vt:lpstr>
      <vt:lpstr>Make it more efficient</vt:lpstr>
      <vt:lpstr>Efficient Multiplication: Booth’s Algorithm</vt:lpstr>
      <vt:lpstr>Reflections on multiplication</vt:lpstr>
      <vt:lpstr>A Barrel Shifter unit</vt:lpstr>
      <vt:lpstr>Expanding our view</vt:lpstr>
      <vt:lpstr>PowerPoint Presentation</vt:lpstr>
      <vt:lpstr>CSCB58:  Computer Organization</vt:lpstr>
      <vt:lpstr>Booth’s Algorithm</vt:lpstr>
      <vt:lpstr>Booth’s Algorithm</vt:lpstr>
      <vt:lpstr>Booth’s Algorithm</vt:lpstr>
      <vt:lpstr>Booth’s Algorithm</vt:lpstr>
      <vt:lpstr>Booth’s Algorithm</vt:lpstr>
      <vt:lpstr>Booth’s Algorithm Example</vt:lpstr>
      <vt:lpstr>Booth’s Algorithm Example</vt:lpstr>
      <vt:lpstr>Booth’s Algorithm Example</vt:lpstr>
      <vt:lpstr>Booth’s Algorithm Example</vt:lpstr>
      <vt:lpstr>Booth’s Algorithm Example</vt:lpstr>
      <vt:lpstr>Booth’s Algorithm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414</cp:revision>
  <dcterms:created xsi:type="dcterms:W3CDTF">2010-11-10T13:23:56Z</dcterms:created>
  <dcterms:modified xsi:type="dcterms:W3CDTF">2020-10-20T16:20:57Z</dcterms:modified>
</cp:coreProperties>
</file>