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5"/>
  </p:notesMasterIdLst>
  <p:handoutMasterIdLst>
    <p:handoutMasterId r:id="rId56"/>
  </p:handoutMasterIdLst>
  <p:sldIdLst>
    <p:sldId id="496" r:id="rId3"/>
    <p:sldId id="256" r:id="rId4"/>
    <p:sldId id="404" r:id="rId5"/>
    <p:sldId id="357" r:id="rId6"/>
    <p:sldId id="400" r:id="rId7"/>
    <p:sldId id="360" r:id="rId8"/>
    <p:sldId id="361" r:id="rId9"/>
    <p:sldId id="359" r:id="rId10"/>
    <p:sldId id="362" r:id="rId11"/>
    <p:sldId id="418" r:id="rId12"/>
    <p:sldId id="401" r:id="rId13"/>
    <p:sldId id="358" r:id="rId14"/>
    <p:sldId id="363" r:id="rId15"/>
    <p:sldId id="405" r:id="rId16"/>
    <p:sldId id="385" r:id="rId17"/>
    <p:sldId id="364" r:id="rId18"/>
    <p:sldId id="365" r:id="rId19"/>
    <p:sldId id="402" r:id="rId20"/>
    <p:sldId id="366" r:id="rId21"/>
    <p:sldId id="367" r:id="rId22"/>
    <p:sldId id="368" r:id="rId23"/>
    <p:sldId id="369" r:id="rId24"/>
    <p:sldId id="391" r:id="rId25"/>
    <p:sldId id="388" r:id="rId26"/>
    <p:sldId id="370" r:id="rId27"/>
    <p:sldId id="406" r:id="rId28"/>
    <p:sldId id="403" r:id="rId29"/>
    <p:sldId id="393" r:id="rId30"/>
    <p:sldId id="394" r:id="rId31"/>
    <p:sldId id="390" r:id="rId32"/>
    <p:sldId id="371" r:id="rId33"/>
    <p:sldId id="375" r:id="rId34"/>
    <p:sldId id="376" r:id="rId35"/>
    <p:sldId id="378" r:id="rId36"/>
    <p:sldId id="379" r:id="rId37"/>
    <p:sldId id="407" r:id="rId38"/>
    <p:sldId id="397" r:id="rId39"/>
    <p:sldId id="377" r:id="rId40"/>
    <p:sldId id="419" r:id="rId41"/>
    <p:sldId id="380" r:id="rId42"/>
    <p:sldId id="386" r:id="rId43"/>
    <p:sldId id="387" r:id="rId44"/>
    <p:sldId id="398" r:id="rId45"/>
    <p:sldId id="383" r:id="rId46"/>
    <p:sldId id="424" r:id="rId47"/>
    <p:sldId id="384" r:id="rId48"/>
    <p:sldId id="399" r:id="rId49"/>
    <p:sldId id="408" r:id="rId50"/>
    <p:sldId id="373" r:id="rId51"/>
    <p:sldId id="374" r:id="rId52"/>
    <p:sldId id="416" r:id="rId53"/>
    <p:sldId id="500" r:id="rId54"/>
  </p:sldIdLst>
  <p:sldSz cx="12192000" cy="6858000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B0F0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E4BB7-41CA-4653-813A-5B85940A8E6A}" v="1" dt="2020-10-07T00:52:02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/>
    <p:restoredTop sz="93114" autoAdjust="0"/>
  </p:normalViewPr>
  <p:slideViewPr>
    <p:cSldViewPr>
      <p:cViewPr varScale="1">
        <p:scale>
          <a:sx n="103" d="100"/>
          <a:sy n="103" d="100"/>
        </p:scale>
        <p:origin x="114" y="4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-372" y="-90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nady Pekhimenko" userId="97aeff6ed7ede7e0" providerId="LiveId" clId="{584E4BB7-41CA-4653-813A-5B85940A8E6A}"/>
    <pc:docChg chg="undo custSel delSld modSld delMainMaster">
      <pc:chgData name="Gennady Pekhimenko" userId="97aeff6ed7ede7e0" providerId="LiveId" clId="{584E4BB7-41CA-4653-813A-5B85940A8E6A}" dt="2020-10-07T01:41:14.668" v="7" actId="20577"/>
      <pc:docMkLst>
        <pc:docMk/>
      </pc:docMkLst>
      <pc:sldChg chg="addSp delSp modSp mod">
        <pc:chgData name="Gennady Pekhimenko" userId="97aeff6ed7ede7e0" providerId="LiveId" clId="{584E4BB7-41CA-4653-813A-5B85940A8E6A}" dt="2020-10-07T00:51:51.273" v="4" actId="22"/>
        <pc:sldMkLst>
          <pc:docMk/>
          <pc:sldMk cId="0" sldId="256"/>
        </pc:sldMkLst>
        <pc:spChg chg="add del">
          <ac:chgData name="Gennady Pekhimenko" userId="97aeff6ed7ede7e0" providerId="LiveId" clId="{584E4BB7-41CA-4653-813A-5B85940A8E6A}" dt="2020-10-07T00:51:51.273" v="4" actId="22"/>
          <ac:spMkLst>
            <pc:docMk/>
            <pc:sldMk cId="0" sldId="256"/>
            <ac:spMk id="5" creationId="{F7A880EA-14FE-4F91-95F1-AE7DB4CD1D79}"/>
          </ac:spMkLst>
        </pc:spChg>
        <pc:spChg chg="mod">
          <ac:chgData name="Gennady Pekhimenko" userId="97aeff6ed7ede7e0" providerId="LiveId" clId="{584E4BB7-41CA-4653-813A-5B85940A8E6A}" dt="2020-10-07T00:51:23.202" v="1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299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35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36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37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38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39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40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41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42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43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44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46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47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48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49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50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51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52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53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54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55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56"/>
        </pc:sldMkLst>
      </pc:sldChg>
      <pc:sldChg chg="modSp del mod">
        <pc:chgData name="Gennady Pekhimenko" userId="97aeff6ed7ede7e0" providerId="LiveId" clId="{584E4BB7-41CA-4653-813A-5B85940A8E6A}" dt="2020-10-07T01:41:14.668" v="7" actId="20577"/>
        <pc:sldMkLst>
          <pc:docMk/>
          <pc:sldMk cId="0" sldId="358"/>
        </pc:sldMkLst>
        <pc:spChg chg="mod">
          <ac:chgData name="Gennady Pekhimenko" userId="97aeff6ed7ede7e0" providerId="LiveId" clId="{584E4BB7-41CA-4653-813A-5B85940A8E6A}" dt="2020-10-07T01:41:14.668" v="7" actId="20577"/>
          <ac:spMkLst>
            <pc:docMk/>
            <pc:sldMk cId="0" sldId="358"/>
            <ac:spMk id="3" creationId="{00000000-0000-0000-0000-000000000000}"/>
          </ac:spMkLst>
        </pc:spChg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59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60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61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62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63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64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65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66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67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68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69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0" sldId="370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1570131051" sldId="371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2064537687" sldId="372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2062079083" sldId="373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2552764385" sldId="375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2717828585" sldId="376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3626150132" sldId="378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3045175876" sldId="379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540612364" sldId="380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1388260849" sldId="381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188709004" sldId="382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3251044907" sldId="386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3248759791" sldId="388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2731579570" sldId="393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84365166" sldId="406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192926676" sldId="407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1432857868" sldId="408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2024503851" sldId="409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1071852251" sldId="425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95934164" sldId="426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3580330279" sldId="497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835899275" sldId="498"/>
        </pc:sldMkLst>
      </pc:sldChg>
      <pc:sldChg chg="del">
        <pc:chgData name="Gennady Pekhimenko" userId="97aeff6ed7ede7e0" providerId="LiveId" clId="{584E4BB7-41CA-4653-813A-5B85940A8E6A}" dt="2020-10-07T00:51:32.087" v="2" actId="47"/>
        <pc:sldMkLst>
          <pc:docMk/>
          <pc:sldMk cId="1523346855" sldId="499"/>
        </pc:sldMkLst>
      </pc:sldChg>
      <pc:sldChg chg="del">
        <pc:chgData name="Gennady Pekhimenko" userId="97aeff6ed7ede7e0" providerId="LiveId" clId="{584E4BB7-41CA-4653-813A-5B85940A8E6A}" dt="2020-10-07T00:52:07.281" v="5" actId="47"/>
        <pc:sldMkLst>
          <pc:docMk/>
          <pc:sldMk cId="0" sldId="501"/>
        </pc:sldMkLst>
      </pc:sldChg>
      <pc:sldMasterChg chg="del delSldLayout">
        <pc:chgData name="Gennady Pekhimenko" userId="97aeff6ed7ede7e0" providerId="LiveId" clId="{584E4BB7-41CA-4653-813A-5B85940A8E6A}" dt="2020-10-07T00:51:32.087" v="2" actId="47"/>
        <pc:sldMasterMkLst>
          <pc:docMk/>
          <pc:sldMasterMk cId="0" sldId="2147483660"/>
        </pc:sldMasterMkLst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Gennady Pekhimenko" userId="97aeff6ed7ede7e0" providerId="LiveId" clId="{584E4BB7-41CA-4653-813A-5B85940A8E6A}" dt="2020-10-07T00:51:32.087" v="2" actId="47"/>
          <pc:sldLayoutMkLst>
            <pc:docMk/>
            <pc:sldMasterMk cId="0" sldId="2147483660"/>
            <pc:sldLayoutMk cId="0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9309-7565-42BA-8AFE-A0DC43BBC6E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02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F7180-9AAA-433D-819B-D6675FB0789A}" type="datetimeFigureOut">
              <a:rPr lang="en-CA" smtClean="0"/>
              <a:pPr/>
              <a:t>2020-10-06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1813"/>
            <a:ext cx="47307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2B3EA-9B4F-403D-8748-72BF449D988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484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5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4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0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8258-866A-46E3-8511-14867A4F8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03C-6EFA-42FB-9B56-A48E970A3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9901-052B-45B7-9126-F3B36EDF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E80B-A67B-3947-ADA2-F980BF011B1A}" type="datetime1">
              <a:rPr lang="en-CA" smtClean="0"/>
              <a:t>2020-10-06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6ABC-0916-4FA1-860B-E9CCB654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DC2D-E0EB-4F5E-B978-634D8731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16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AA3C-24A7-4050-AE1C-C1C35766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5CBD0-A6FE-492B-AAE9-A6A3D6B39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7010-C8E9-4F07-975D-9E488E19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D75-AE4E-B24F-9277-0FE82729A4BE}" type="datetime1">
              <a:rPr lang="en-CA" smtClean="0"/>
              <a:t>2020-10-06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F6670-C240-48D4-B01E-95F32F11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278B-F45C-4B28-9D6D-469522D1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23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D0576-5A89-4A32-94E4-3F2A50D15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6F186-8BD0-4C3D-8531-A7930F60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FF60-5084-4459-A7DA-2FE3829E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E32-931A-EE4C-B69C-C77925494BA3}" type="datetime1">
              <a:rPr lang="en-CA" smtClean="0"/>
              <a:t>2020-10-06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8AB93-EDB4-494F-B78A-3164684B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DA19-48B4-4816-A00C-36B55827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47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797-956D-1740-89DC-51750A093C2B}" type="datetime1">
              <a:rPr lang="en-CA" smtClean="0"/>
              <a:t>2020-10-06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97664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10363200" cy="4726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ACC5-858C-B541-96A4-D70678024C75}" type="datetime1">
              <a:rPr lang="en-CA" smtClean="0"/>
              <a:t>2020-10-06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640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CBE-071E-B345-8550-50DB6660F270}" type="datetime1">
              <a:rPr lang="en-CA" smtClean="0"/>
              <a:t>2020-10-06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426328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A7B8-6DB9-D549-A352-F9BD55302AEB}" type="datetime1">
              <a:rPr lang="en-CA" smtClean="0"/>
              <a:t>2020-10-06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23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7D65-2CBA-D046-A0FA-C7C4CB6747C1}" type="datetime1">
              <a:rPr lang="en-CA" smtClean="0"/>
              <a:t>2020-10-06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256440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F81E-E0CD-F148-9CF3-96BFC9E6C07E}" type="datetime1">
              <a:rPr lang="en-CA" smtClean="0"/>
              <a:t>2020-10-06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021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3A4-4F3B-6E4F-AAB2-CC5CE80B50E0}" type="datetime1">
              <a:rPr lang="en-CA" smtClean="0"/>
              <a:t>2020-10-06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68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6578-493B-3341-AC0C-80F6A06FA954}" type="datetime1">
              <a:rPr lang="en-CA" smtClean="0"/>
              <a:t>2020-10-06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52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6146-2BA9-4552-8DDC-F5D5711A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20E1-F4DB-4516-ABC6-1321AB07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ABDC-850B-4026-8A69-E7AA3EEC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57FB-1291-0943-BC9C-608C3D7E756D}" type="datetime1">
              <a:rPr lang="en-CA" smtClean="0"/>
              <a:t>2020-10-06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C838-7834-4B1C-912E-7509B6B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5381-521D-468F-BFEB-884214D2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348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EA8A3922-B94B-E74D-A1A3-865CDE278DD4}" type="datetime1">
              <a:rPr lang="en-CA" smtClean="0"/>
              <a:t>2020-10-06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42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40DD-FFA7-C04B-888D-D805D5315F13}" type="datetime1">
              <a:rPr lang="en-CA" smtClean="0"/>
              <a:t>2020-10-06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81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812-1ED3-6841-A2BD-0F8ABF67808E}" type="datetime1">
              <a:rPr lang="en-CA" smtClean="0"/>
              <a:t>2020-10-06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495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5AAE-91BB-4311-BF39-2969F0C4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AD078-09C3-4F32-B872-8A0FF7C9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06A8-6EEF-46AE-B326-E5772B87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3354-9B5A-7745-B456-16A43789C056}" type="datetime1">
              <a:rPr lang="en-CA" smtClean="0"/>
              <a:t>2020-10-06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111E-3C75-4B2E-A44E-4D80241F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063C-DB96-4DD6-B19B-B759EB28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88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BB07-FBEB-44E1-B062-5A9EA27E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A391-2D9A-4DB8-9804-707FA50FA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85BB8-5DE1-4923-A520-2F8EA247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5A431-3D06-441A-AFC7-2A1E929F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51ED-2173-BC4C-B8A5-21E4198B083C}" type="datetime1">
              <a:rPr lang="en-CA" smtClean="0"/>
              <a:t>2020-10-06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9A14-2B48-48EF-8ABA-2BAAA938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8913B-9A74-440B-A95D-02BBDEDC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2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0CE-F167-4452-A649-A2FE242A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986A-7188-48B2-AAA1-B84CB394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F94E7-B0D3-4C43-B635-4A701558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5EB44-AE5E-4FEF-BF6E-B8C4AEEA4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B8DBE-5A26-4A37-937D-5A55E040A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0EF55-138C-4919-9CFC-B8B25381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E934-E37E-1446-965C-903777CC04FD}" type="datetime1">
              <a:rPr lang="en-CA" smtClean="0"/>
              <a:t>2020-10-06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6E215-C961-4466-91BA-16A92CEC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B00F2-2054-4B44-9BB6-194844C8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64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DC78-543F-45B0-B5BB-6072661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F9AA6-5338-496F-A48C-B64FBCE5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CD0A-F3B3-124B-9568-2A47B559E9ED}" type="datetime1">
              <a:rPr lang="en-CA" smtClean="0"/>
              <a:t>2020-10-06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36863-1CFA-40E3-A679-ED58C8E0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C5368-0FF2-4C47-990B-91E9A7F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64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0A7A6-A123-4A1C-95FF-1F9D4333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14E-FFAF-1A42-9D5D-E3578C33ABCD}" type="datetime1">
              <a:rPr lang="en-CA" smtClean="0"/>
              <a:t>2020-10-06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4CC71-C0D6-4047-BDAA-1B367A60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86EC-819D-40E2-9BF6-E95600EA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71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7AE1-4FA4-45EF-B56F-76F486EF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ACBC-4CD5-4FEA-BA3D-E827469A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388D-587A-4AE0-8FBA-48A23CEF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318AD-5A9F-4460-8A73-1F1A9BBE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02C0-BDAA-B448-BD6B-E8108E3B814B}" type="datetime1">
              <a:rPr lang="en-CA" smtClean="0"/>
              <a:t>2020-10-06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9C06C-3A5F-4C63-BEEE-57657269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22A97-29D1-4C65-9AFF-BB3F1835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0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3064-35DA-4A58-B9C7-770F49F1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4ACF1-85C5-43FD-BCFC-01A27F55A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C6D7B-D50F-4F3E-A91F-006D5956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B061B-FC70-4CEC-8E47-29BA878B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4C79-99C8-CE41-B033-39840F6E7222}" type="datetime1">
              <a:rPr lang="en-CA" smtClean="0"/>
              <a:t>2020-10-06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BE8CC-5ED2-4003-8313-89F35157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A4547-396E-4F87-989E-98B59E35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15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ADA0D-090B-430B-895C-943430A9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A931-C536-4B56-9082-AFB350D0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DBC6-18F3-4CAB-9850-EEA1973D6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8216-8D13-964B-9642-F0E16941A36E}" type="datetime1">
              <a:rPr lang="en-CA" smtClean="0"/>
              <a:t>2020-10-06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71085-8472-4259-B70E-013F4142E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CAEC-3FE4-4E41-B15E-5AC71C820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05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D891EF-7B02-EF4C-AB4E-0F171C2C1778}" type="datetime1">
              <a:rPr lang="en-CA" smtClean="0"/>
              <a:t>2020-10-06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018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this lecture is adapted from the lectures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268760"/>
            <a:ext cx="10363200" cy="4726760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In computer architecture, registers are the CPU’s </a:t>
            </a:r>
            <a:r>
              <a:rPr lang="en-US" dirty="0">
                <a:solidFill>
                  <a:schemeClr val="accent3"/>
                </a:solidFill>
              </a:rPr>
              <a:t>most local storages</a:t>
            </a:r>
            <a:r>
              <a:rPr lang="en-US" dirty="0"/>
              <a:t> (30+ of them on-chip), i.e., they are the lowest level of the </a:t>
            </a:r>
            <a:r>
              <a:rPr lang="en-US" dirty="0">
                <a:solidFill>
                  <a:schemeClr val="accent3"/>
                </a:solidFill>
              </a:rPr>
              <a:t>memory hierarchy</a:t>
            </a:r>
            <a:r>
              <a:rPr lang="en-US" dirty="0"/>
              <a:t>. They are the memory units that the CPU directly interact with.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Higher level of memory include cache, RAM, hard disc,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2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Counters</a:t>
            </a:r>
            <a:endParaRPr lang="en-CA" dirty="0"/>
          </a:p>
        </p:txBody>
      </p:sp>
      <p:pic>
        <p:nvPicPr>
          <p:cNvPr id="58370" name="Picture 2" descr="http://www.designboom.com/wp-content/uploads/2013/07/fliike-facebook-linke-counter-designboom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2204865"/>
            <a:ext cx="5487194" cy="3776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7831829" cy="4726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the T flip-flop:</a:t>
            </a:r>
          </a:p>
          <a:p>
            <a:pPr lvl="1"/>
            <a:r>
              <a:rPr lang="en-US" dirty="0"/>
              <a:t>Output is inverted when				 input T is high.</a:t>
            </a:r>
          </a:p>
          <a:p>
            <a:r>
              <a:rPr lang="en-US" dirty="0"/>
              <a:t>What happens when a				 series of </a:t>
            </a:r>
            <a:r>
              <a:rPr lang="en-US"/>
              <a:t>T flip-flops </a:t>
            </a:r>
            <a:r>
              <a:rPr lang="en-US" dirty="0"/>
              <a:t>are 				 connected together	in				 sequence?</a:t>
            </a:r>
          </a:p>
          <a:p>
            <a:r>
              <a:rPr lang="en-US" dirty="0"/>
              <a:t>More interesting:</a:t>
            </a:r>
          </a:p>
          <a:p>
            <a:pPr lvl="1"/>
            <a:r>
              <a:rPr lang="en-US" dirty="0"/>
              <a:t>Connect  the </a:t>
            </a:r>
            <a:r>
              <a:rPr lang="en-US" i="1" dirty="0"/>
              <a:t>output</a:t>
            </a:r>
            <a:r>
              <a:rPr lang="en-US" dirty="0"/>
              <a:t> of 				 one flip-flop to the </a:t>
            </a:r>
            <a:r>
              <a:rPr lang="en-US" i="1" dirty="0"/>
              <a:t>clock</a:t>
            </a:r>
            <a:r>
              <a:rPr lang="en-US" dirty="0"/>
              <a:t>				 input of the next!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8120186" y="1412776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7784" y="148478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9872" y="148478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9872" y="230881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028580" y="237932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 rot="5400000">
            <a:off x="8203807" y="2135589"/>
            <a:ext cx="144016" cy="28803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752184" y="2276872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283784" y="1670365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83784" y="2492896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546023" y="4653136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13621" y="472514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8766" y="5333146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Clk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05709" y="472514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5709" y="554917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454417" y="561968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 rot="5400000">
            <a:off x="8629644" y="5375949"/>
            <a:ext cx="144016" cy="28803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8269604" y="4896870"/>
            <a:ext cx="2743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621532" y="5517232"/>
            <a:ext cx="9144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9709621" y="4910725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709621" y="5733256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rot="16200000">
            <a:off x="7767811" y="4638923"/>
            <a:ext cx="440549" cy="524396"/>
            <a:chOff x="2237301" y="2230762"/>
            <a:chExt cx="440549" cy="524396"/>
          </a:xfrm>
        </p:grpSpPr>
        <p:sp>
          <p:nvSpPr>
            <p:cNvPr id="41" name="Moon 40"/>
            <p:cNvSpPr/>
            <p:nvPr/>
          </p:nvSpPr>
          <p:spPr>
            <a:xfrm rot="5400000" flipH="1">
              <a:off x="2232778" y="2235285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Moon 41"/>
            <p:cNvSpPr/>
            <p:nvPr/>
          </p:nvSpPr>
          <p:spPr>
            <a:xfrm rot="5400000" flipH="1">
              <a:off x="2232778" y="2280112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3" name="Moon 42"/>
            <p:cNvSpPr/>
            <p:nvPr/>
          </p:nvSpPr>
          <p:spPr>
            <a:xfrm rot="5400000" flipH="1">
              <a:off x="2232778" y="2310086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7383982" y="4368227"/>
            <a:ext cx="2604655" cy="554182"/>
          </a:xfrm>
          <a:custGeom>
            <a:avLst/>
            <a:gdLst>
              <a:gd name="connsiteX0" fmla="*/ 0 w 2604655"/>
              <a:gd name="connsiteY0" fmla="*/ 401782 h 554182"/>
              <a:gd name="connsiteX1" fmla="*/ 0 w 2604655"/>
              <a:gd name="connsiteY1" fmla="*/ 0 h 554182"/>
              <a:gd name="connsiteX2" fmla="*/ 2604655 w 2604655"/>
              <a:gd name="connsiteY2" fmla="*/ 0 h 554182"/>
              <a:gd name="connsiteX3" fmla="*/ 2604655 w 2604655"/>
              <a:gd name="connsiteY3" fmla="*/ 554182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4655" h="554182">
                <a:moveTo>
                  <a:pt x="0" y="401782"/>
                </a:moveTo>
                <a:lnTo>
                  <a:pt x="0" y="0"/>
                </a:lnTo>
                <a:lnTo>
                  <a:pt x="2604655" y="0"/>
                </a:lnTo>
                <a:lnTo>
                  <a:pt x="2604655" y="554182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7363943" y="4783297"/>
            <a:ext cx="4114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322203" y="5018827"/>
            <a:ext cx="4572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 flipV="1">
            <a:off x="9944470" y="4863689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16081" y="480827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</a:t>
            </a:r>
            <a:endParaRPr kumimoji="0" lang="en-CA" sz="2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7757904" y="1700808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-Right Arrow 49"/>
          <p:cNvSpPr/>
          <p:nvPr/>
        </p:nvSpPr>
        <p:spPr>
          <a:xfrm rot="5400000">
            <a:off x="8184232" y="3284984"/>
            <a:ext cx="93610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005064"/>
            <a:ext cx="8991600" cy="2350496"/>
          </a:xfrm>
        </p:spPr>
        <p:txBody>
          <a:bodyPr>
            <a:normAutofit/>
          </a:bodyPr>
          <a:lstStyle/>
          <a:p>
            <a:r>
              <a:rPr lang="en-US" dirty="0"/>
              <a:t>This is a 4-bit </a:t>
            </a:r>
            <a:r>
              <a:rPr lang="en-US" dirty="0">
                <a:solidFill>
                  <a:srgbClr val="FFFF00"/>
                </a:solidFill>
              </a:rPr>
              <a:t>ripple counter</a:t>
            </a:r>
            <a:r>
              <a:rPr lang="en-US" dirty="0"/>
              <a:t>, which is an example of an </a:t>
            </a:r>
            <a:r>
              <a:rPr lang="en-US" dirty="0">
                <a:solidFill>
                  <a:srgbClr val="FFFF00"/>
                </a:solidFill>
              </a:rPr>
              <a:t>asynchronous</a:t>
            </a:r>
            <a:r>
              <a:rPr lang="en-US" dirty="0"/>
              <a:t> circuit.</a:t>
            </a:r>
          </a:p>
          <a:p>
            <a:pPr lvl="1"/>
            <a:r>
              <a:rPr lang="en-US" dirty="0"/>
              <a:t>Timing isn’t quite synchronized with the rising clock pulse.</a:t>
            </a:r>
          </a:p>
          <a:p>
            <a:pPr lvl="1"/>
            <a:r>
              <a:rPr lang="en-US" dirty="0"/>
              <a:t>Cheap to implement, but unreliable for timing.</a:t>
            </a:r>
            <a:endParaRPr lang="en-CA" dirty="0"/>
          </a:p>
        </p:txBody>
      </p:sp>
      <p:grpSp>
        <p:nvGrpSpPr>
          <p:cNvPr id="72" name="Group 71"/>
          <p:cNvGrpSpPr/>
          <p:nvPr/>
        </p:nvGrpSpPr>
        <p:grpSpPr>
          <a:xfrm>
            <a:off x="2373070" y="1512494"/>
            <a:ext cx="7611362" cy="2204538"/>
            <a:chOff x="849070" y="1512494"/>
            <a:chExt cx="7611362" cy="2204538"/>
          </a:xfrm>
        </p:grpSpPr>
        <p:sp>
          <p:nvSpPr>
            <p:cNvPr id="4" name="Rectangle 3"/>
            <p:cNvSpPr/>
            <p:nvPr/>
          </p:nvSpPr>
          <p:spPr>
            <a:xfrm>
              <a:off x="1771650" y="2346147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39247" y="2418155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1335" y="2418155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1335" y="3242181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680044" y="3312694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5400000">
              <a:off x="1855271" y="3068960"/>
              <a:ext cx="144016" cy="28803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403648" y="3210243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35248" y="2603736"/>
              <a:ext cx="1828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409368" y="2634179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17985" y="2160566"/>
              <a:ext cx="0" cy="4572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2923778" y="2157833"/>
              <a:ext cx="1908544" cy="1556466"/>
              <a:chOff x="2491730" y="1584502"/>
              <a:chExt cx="1908544" cy="155646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042642" y="1772816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10239" y="1844824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T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02327" y="1844824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02327" y="2668850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951036" y="2739363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Isosceles Triangle 18"/>
              <p:cNvSpPr/>
              <p:nvPr/>
            </p:nvSpPr>
            <p:spPr>
              <a:xfrm rot="5400000">
                <a:off x="3126263" y="2495629"/>
                <a:ext cx="144016" cy="288032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26" name="Elbow Connector 25"/>
              <p:cNvCxnSpPr>
                <a:stCxn id="7" idx="3"/>
                <a:endCxn id="19" idx="3"/>
              </p:cNvCxnSpPr>
              <p:nvPr/>
            </p:nvCxnSpPr>
            <p:spPr>
              <a:xfrm flipV="1">
                <a:off x="2491730" y="2639645"/>
                <a:ext cx="562525" cy="301268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217394" y="2027672"/>
                <a:ext cx="18288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400131" y="1584502"/>
                <a:ext cx="0" cy="45720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635382" y="2160566"/>
              <a:ext cx="1908544" cy="1556466"/>
              <a:chOff x="2491730" y="1584502"/>
              <a:chExt cx="1908544" cy="155646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042642" y="1772816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10239" y="1844824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T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02327" y="1844824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2327" y="2668850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951036" y="2739363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Isosceles Triangle 38"/>
              <p:cNvSpPr/>
              <p:nvPr/>
            </p:nvSpPr>
            <p:spPr>
              <a:xfrm rot="5400000">
                <a:off x="3126263" y="2495629"/>
                <a:ext cx="144016" cy="288032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40" name="Elbow Connector 39"/>
              <p:cNvCxnSpPr>
                <a:endCxn id="39" idx="3"/>
              </p:cNvCxnSpPr>
              <p:nvPr/>
            </p:nvCxnSpPr>
            <p:spPr>
              <a:xfrm flipV="1">
                <a:off x="2491730" y="2639645"/>
                <a:ext cx="562525" cy="22926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17394" y="2027672"/>
                <a:ext cx="18288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400131" y="1584502"/>
                <a:ext cx="0" cy="45720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6344490" y="2157833"/>
              <a:ext cx="1908544" cy="1556466"/>
              <a:chOff x="2491730" y="1584502"/>
              <a:chExt cx="1908544" cy="155646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042642" y="1772816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910239" y="1844824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T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702327" y="1844824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02327" y="2668850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3951036" y="2739363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/>
              <p:cNvSpPr/>
              <p:nvPr/>
            </p:nvSpPr>
            <p:spPr>
              <a:xfrm rot="5400000">
                <a:off x="3126263" y="2495629"/>
                <a:ext cx="144016" cy="288032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50" name="Elbow Connector 49"/>
              <p:cNvCxnSpPr>
                <a:endCxn id="49" idx="3"/>
              </p:cNvCxnSpPr>
              <p:nvPr/>
            </p:nvCxnSpPr>
            <p:spPr>
              <a:xfrm flipV="1">
                <a:off x="2491730" y="2639645"/>
                <a:ext cx="562525" cy="22926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4217394" y="2027672"/>
                <a:ext cx="18288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400131" y="1584502"/>
                <a:ext cx="0" cy="45720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2783413" y="1800526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81021" y="1797793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09213" y="1797793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65397" y="1797793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1187624" y="1700808"/>
              <a:ext cx="5616624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849070" y="151249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1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 flipV="1">
              <a:off x="1417503" y="1722512"/>
              <a:ext cx="0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3361719" y="1714663"/>
              <a:ext cx="0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5076056" y="1722512"/>
              <a:ext cx="0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6790393" y="1708657"/>
              <a:ext cx="0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347864" y="2623057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069057" y="2623057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769539" y="2623057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 flipV="1">
              <a:off x="5031758" y="1668186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 flipV="1">
              <a:off x="3320154" y="1654331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 flipV="1">
              <a:off x="1366910" y="1656510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12508" y="149346"/>
            <a:ext cx="540745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Asynchronous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means the four outputs do not change upon the same clock signal.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349935"/>
            <a:ext cx="8899330" cy="914400"/>
          </a:xfrm>
        </p:spPr>
        <p:txBody>
          <a:bodyPr/>
          <a:lstStyle/>
          <a:p>
            <a:r>
              <a:rPr lang="en-CA" dirty="0">
                <a:latin typeface="+mn-lt"/>
              </a:rPr>
              <a:t>Demo: </a:t>
            </a:r>
            <a:r>
              <a:rPr lang="en-CA" dirty="0">
                <a:solidFill>
                  <a:schemeClr val="accent3"/>
                </a:solidFill>
                <a:latin typeface="+mn-lt"/>
              </a:rPr>
              <a:t>asynchronous</a:t>
            </a:r>
            <a:r>
              <a:rPr lang="en-CA" dirty="0">
                <a:latin typeface="+mn-lt"/>
              </a:rPr>
              <a:t> human counter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375" y="2865421"/>
            <a:ext cx="1029714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Need 4 volunteers, Q0, Q1, Q2, Q3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Q0 toggles when receives clock signal (tap on shoulder)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Q1 toggles when Q0 goes from 1 to 0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Q2 toggles when Q1 goes from 1 to o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Q3 toggles when Q2 goes from 1 to 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6. Audience read the number Q3Q2Q1Q0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83632" y="1052736"/>
            <a:ext cx="6647082" cy="1604520"/>
            <a:chOff x="849070" y="1512494"/>
            <a:chExt cx="7706170" cy="2307937"/>
          </a:xfrm>
        </p:grpSpPr>
        <p:sp>
          <p:nvSpPr>
            <p:cNvPr id="5" name="Rectangle 4"/>
            <p:cNvSpPr/>
            <p:nvPr/>
          </p:nvSpPr>
          <p:spPr>
            <a:xfrm>
              <a:off x="1771650" y="2346147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9247" y="2418155"/>
              <a:ext cx="570905" cy="57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1335" y="2418155"/>
              <a:ext cx="570905" cy="57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1335" y="3242181"/>
              <a:ext cx="570905" cy="57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680044" y="3312694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 rot="5400000">
              <a:off x="1855271" y="3068960"/>
              <a:ext cx="144016" cy="28803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1403648" y="3210243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935248" y="2603736"/>
              <a:ext cx="1828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409368" y="2634179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17985" y="2160566"/>
              <a:ext cx="0" cy="4572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002239" y="2157833"/>
              <a:ext cx="1830083" cy="1659865"/>
              <a:chOff x="2570191" y="1584502"/>
              <a:chExt cx="1830083" cy="16598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042642" y="1772816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910239" y="1844824"/>
                <a:ext cx="570904" cy="57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T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702327" y="1844824"/>
                <a:ext cx="570904" cy="57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702327" y="2668850"/>
                <a:ext cx="570904" cy="57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951036" y="2739363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Isosceles Triangle 56"/>
              <p:cNvSpPr/>
              <p:nvPr/>
            </p:nvSpPr>
            <p:spPr>
              <a:xfrm rot="5400000">
                <a:off x="3126263" y="2495629"/>
                <a:ext cx="144016" cy="288032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58" name="Elbow Connector 57"/>
              <p:cNvCxnSpPr>
                <a:stCxn id="8" idx="3"/>
                <a:endCxn id="57" idx="3"/>
              </p:cNvCxnSpPr>
              <p:nvPr/>
            </p:nvCxnSpPr>
            <p:spPr>
              <a:xfrm flipV="1">
                <a:off x="2570191" y="2639646"/>
                <a:ext cx="484064" cy="316962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217394" y="2027672"/>
                <a:ext cx="18288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400131" y="1584502"/>
                <a:ext cx="0" cy="45720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4635382" y="2160566"/>
              <a:ext cx="1908544" cy="1659865"/>
              <a:chOff x="2491730" y="1584502"/>
              <a:chExt cx="1908544" cy="165986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042642" y="1772816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910239" y="1844824"/>
                <a:ext cx="570904" cy="57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T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02327" y="1844824"/>
                <a:ext cx="570904" cy="57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702327" y="2668850"/>
                <a:ext cx="570904" cy="57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3951036" y="2739363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Isosceles Triangle 47"/>
              <p:cNvSpPr/>
              <p:nvPr/>
            </p:nvSpPr>
            <p:spPr>
              <a:xfrm rot="5400000">
                <a:off x="3126263" y="2495629"/>
                <a:ext cx="144016" cy="288032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49" name="Elbow Connector 48"/>
              <p:cNvCxnSpPr>
                <a:endCxn id="48" idx="3"/>
              </p:cNvCxnSpPr>
              <p:nvPr/>
            </p:nvCxnSpPr>
            <p:spPr>
              <a:xfrm flipV="1">
                <a:off x="2491730" y="2639645"/>
                <a:ext cx="562525" cy="22926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217394" y="2027672"/>
                <a:ext cx="18288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400131" y="1584502"/>
                <a:ext cx="0" cy="45720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6344490" y="2157833"/>
              <a:ext cx="1908544" cy="1659865"/>
              <a:chOff x="2491730" y="1584502"/>
              <a:chExt cx="1908544" cy="165986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042642" y="1772816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10239" y="1844824"/>
                <a:ext cx="570904" cy="57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T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02327" y="1844824"/>
                <a:ext cx="570904" cy="57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2327" y="2668850"/>
                <a:ext cx="570904" cy="57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951036" y="2739363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Isosceles Triangle 38"/>
              <p:cNvSpPr/>
              <p:nvPr/>
            </p:nvSpPr>
            <p:spPr>
              <a:xfrm rot="5400000">
                <a:off x="3126263" y="2495629"/>
                <a:ext cx="144016" cy="288032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40" name="Elbow Connector 39"/>
              <p:cNvCxnSpPr>
                <a:endCxn id="39" idx="3"/>
              </p:cNvCxnSpPr>
              <p:nvPr/>
            </p:nvCxnSpPr>
            <p:spPr>
              <a:xfrm flipV="1">
                <a:off x="2491730" y="2639645"/>
                <a:ext cx="562525" cy="22926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17394" y="2027672"/>
                <a:ext cx="18288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400131" y="1584502"/>
                <a:ext cx="0" cy="45720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783413" y="1800526"/>
              <a:ext cx="689843" cy="57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81021" y="1797793"/>
              <a:ext cx="689843" cy="57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09212" y="1797793"/>
              <a:ext cx="689843" cy="57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5397" y="1797793"/>
              <a:ext cx="689843" cy="57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1187624" y="1700808"/>
              <a:ext cx="5616624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49070" y="1512494"/>
              <a:ext cx="392496" cy="57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1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1417503" y="1722512"/>
              <a:ext cx="0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3361719" y="1714663"/>
              <a:ext cx="0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5076056" y="1722512"/>
              <a:ext cx="0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6790393" y="1708657"/>
              <a:ext cx="0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347864" y="2623057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069057" y="2623057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769539" y="2623057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 flipV="1">
              <a:off x="5031758" y="1668186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3320154" y="1654331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V="1">
              <a:off x="1366910" y="1656510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98376"/>
            <a:ext cx="7772400" cy="914400"/>
          </a:xfrm>
        </p:spPr>
        <p:txBody>
          <a:bodyPr/>
          <a:lstStyle/>
          <a:p>
            <a:r>
              <a:rPr lang="en-US" dirty="0"/>
              <a:t>Counters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diagram</a:t>
            </a:r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143672" y="3645024"/>
            <a:ext cx="667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43672" y="4077072"/>
            <a:ext cx="667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95601" y="357301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2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43672" y="2852936"/>
            <a:ext cx="667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43672" y="3284984"/>
            <a:ext cx="667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95600" y="2780928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</a:t>
            </a:r>
            <a:endParaRPr kumimoji="0" lang="en-CA" sz="2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3143672" y="2897512"/>
            <a:ext cx="1080120" cy="360040"/>
            <a:chOff x="1835696" y="2894501"/>
            <a:chExt cx="1080120" cy="360040"/>
          </a:xfrm>
        </p:grpSpPr>
        <p:cxnSp>
          <p:nvCxnSpPr>
            <p:cNvPr id="10" name="Elbow Connector 9"/>
            <p:cNvCxnSpPr/>
            <p:nvPr/>
          </p:nvCxnSpPr>
          <p:spPr>
            <a:xfrm flipV="1">
              <a:off x="183569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flipH="1" flipV="1">
              <a:off x="227573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3143672" y="4417948"/>
            <a:ext cx="667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43672" y="4849996"/>
            <a:ext cx="667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95601" y="43459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2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43672" y="5210036"/>
            <a:ext cx="667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43672" y="5642084"/>
            <a:ext cx="667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95601" y="51380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endParaRPr kumimoji="0" lang="en-CA" sz="2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5941098" y="1246703"/>
            <a:ext cx="4244004" cy="1266971"/>
            <a:chOff x="4417098" y="1246702"/>
            <a:chExt cx="4244004" cy="1266971"/>
          </a:xfrm>
        </p:grpSpPr>
        <p:sp>
          <p:nvSpPr>
            <p:cNvPr id="35" name="Rectangle 34"/>
            <p:cNvSpPr/>
            <p:nvPr/>
          </p:nvSpPr>
          <p:spPr>
            <a:xfrm>
              <a:off x="4991105" y="1748902"/>
              <a:ext cx="625272" cy="742511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60032" y="1769695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89906" y="1769695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01224" y="2235192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484100" y="2273458"/>
              <a:ext cx="781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5400000">
              <a:off x="5036487" y="2141181"/>
              <a:ext cx="78159" cy="15631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4791386" y="2217856"/>
              <a:ext cx="19850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622602" y="1888699"/>
              <a:ext cx="9925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794491" y="1905220"/>
              <a:ext cx="19850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21775" y="1648186"/>
              <a:ext cx="0" cy="24812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3"/>
            <p:cNvSpPr/>
            <p:nvPr/>
          </p:nvSpPr>
          <p:spPr>
            <a:xfrm>
              <a:off x="5915362" y="1748902"/>
              <a:ext cx="625272" cy="74251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3" name="TextBox 14"/>
            <p:cNvSpPr txBox="1"/>
            <p:nvPr/>
          </p:nvSpPr>
          <p:spPr>
            <a:xfrm>
              <a:off x="5784290" y="1769695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84" name="TextBox 15"/>
            <p:cNvSpPr txBox="1"/>
            <p:nvPr/>
          </p:nvSpPr>
          <p:spPr>
            <a:xfrm>
              <a:off x="6214163" y="1769695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25481" y="2235191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6408357" y="2273457"/>
              <a:ext cx="781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/>
            <p:nvPr/>
          </p:nvSpPr>
          <p:spPr>
            <a:xfrm rot="5400000">
              <a:off x="5960744" y="2141180"/>
              <a:ext cx="78159" cy="15631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88" name="Elbow Connector 87"/>
            <p:cNvCxnSpPr/>
            <p:nvPr/>
          </p:nvCxnSpPr>
          <p:spPr>
            <a:xfrm flipV="1">
              <a:off x="5606399" y="2219340"/>
              <a:ext cx="320040" cy="12954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6552912" y="1887215"/>
              <a:ext cx="9925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652085" y="1646702"/>
              <a:ext cx="0" cy="24812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6844268" y="1750386"/>
              <a:ext cx="625272" cy="74251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713195" y="1771177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143069" y="1771177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54387" y="2236674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337263" y="2274941"/>
              <a:ext cx="781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77"/>
            <p:cNvSpPr/>
            <p:nvPr/>
          </p:nvSpPr>
          <p:spPr>
            <a:xfrm rot="5400000">
              <a:off x="6889650" y="2142664"/>
              <a:ext cx="78159" cy="15631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9" name="Elbow Connector 78"/>
            <p:cNvCxnSpPr>
              <a:endCxn id="78" idx="3"/>
            </p:cNvCxnSpPr>
            <p:nvPr/>
          </p:nvCxnSpPr>
          <p:spPr>
            <a:xfrm flipV="1">
              <a:off x="6545282" y="2220823"/>
              <a:ext cx="305288" cy="12442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7481818" y="1888699"/>
              <a:ext cx="9925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580991" y="1648186"/>
              <a:ext cx="0" cy="24812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7771819" y="1748902"/>
              <a:ext cx="625272" cy="74251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40746" y="1769694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70620" y="1769694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81938" y="2235191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8264814" y="2273457"/>
              <a:ext cx="781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Isosceles Triangle 68"/>
            <p:cNvSpPr/>
            <p:nvPr/>
          </p:nvSpPr>
          <p:spPr>
            <a:xfrm rot="5400000">
              <a:off x="7817201" y="2141180"/>
              <a:ext cx="78159" cy="15631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0" name="Elbow Connector 69"/>
            <p:cNvCxnSpPr>
              <a:endCxn id="69" idx="3"/>
            </p:cNvCxnSpPr>
            <p:nvPr/>
          </p:nvCxnSpPr>
          <p:spPr>
            <a:xfrm flipV="1">
              <a:off x="7472833" y="2219339"/>
              <a:ext cx="305288" cy="12442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8409369" y="1887215"/>
              <a:ext cx="9925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508542" y="1646702"/>
              <a:ext cx="0" cy="24812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471528" y="141426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92838" y="1412776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30746" y="1412776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29574" y="1412776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</a:t>
              </a:r>
              <a:endParaRPr kumimoji="0" lang="en-C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4674148" y="1398670"/>
              <a:ext cx="304820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417098" y="124670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1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 flipV="1">
              <a:off x="4798906" y="1410449"/>
              <a:ext cx="0" cy="496255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854052" y="1406189"/>
              <a:ext cx="0" cy="496255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784441" y="1410449"/>
              <a:ext cx="0" cy="496255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7714829" y="1402930"/>
              <a:ext cx="0" cy="496255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846533" y="1899184"/>
              <a:ext cx="74438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780642" y="1899184"/>
              <a:ext cx="74438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7703512" y="1899184"/>
              <a:ext cx="74438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 flipV="1">
              <a:off x="6760400" y="1380966"/>
              <a:ext cx="43979" cy="4174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 flipV="1">
              <a:off x="5831494" y="1373446"/>
              <a:ext cx="43979" cy="4174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4771448" y="1374629"/>
              <a:ext cx="43979" cy="4174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055940" y="2069936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3143672" y="6002124"/>
            <a:ext cx="667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143672" y="6434172"/>
            <a:ext cx="667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95601" y="593011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kumimoji="0" lang="en-CA" sz="2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4007768" y="2898656"/>
            <a:ext cx="1080120" cy="360040"/>
            <a:chOff x="1835696" y="2894501"/>
            <a:chExt cx="1080120" cy="360040"/>
          </a:xfrm>
        </p:grpSpPr>
        <p:cxnSp>
          <p:nvCxnSpPr>
            <p:cNvPr id="104" name="Elbow Connector 103"/>
            <p:cNvCxnSpPr/>
            <p:nvPr/>
          </p:nvCxnSpPr>
          <p:spPr>
            <a:xfrm flipV="1">
              <a:off x="183569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flipH="1" flipV="1">
              <a:off x="227573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4871864" y="2898656"/>
            <a:ext cx="1080120" cy="360040"/>
            <a:chOff x="1835696" y="2894501"/>
            <a:chExt cx="1080120" cy="360040"/>
          </a:xfrm>
        </p:grpSpPr>
        <p:cxnSp>
          <p:nvCxnSpPr>
            <p:cNvPr id="107" name="Elbow Connector 106"/>
            <p:cNvCxnSpPr/>
            <p:nvPr/>
          </p:nvCxnSpPr>
          <p:spPr>
            <a:xfrm flipV="1">
              <a:off x="183569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flipH="1" flipV="1">
              <a:off x="227573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5735960" y="2902811"/>
            <a:ext cx="1080120" cy="360040"/>
            <a:chOff x="1835696" y="2894501"/>
            <a:chExt cx="1080120" cy="360040"/>
          </a:xfrm>
        </p:grpSpPr>
        <p:cxnSp>
          <p:nvCxnSpPr>
            <p:cNvPr id="110" name="Elbow Connector 109"/>
            <p:cNvCxnSpPr/>
            <p:nvPr/>
          </p:nvCxnSpPr>
          <p:spPr>
            <a:xfrm flipV="1">
              <a:off x="183569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/>
            <p:nvPr/>
          </p:nvCxnSpPr>
          <p:spPr>
            <a:xfrm flipH="1" flipV="1">
              <a:off x="227573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6600056" y="2898346"/>
            <a:ext cx="1080120" cy="360040"/>
            <a:chOff x="1835696" y="2894501"/>
            <a:chExt cx="1080120" cy="360040"/>
          </a:xfrm>
        </p:grpSpPr>
        <p:cxnSp>
          <p:nvCxnSpPr>
            <p:cNvPr id="113" name="Elbow Connector 112"/>
            <p:cNvCxnSpPr/>
            <p:nvPr/>
          </p:nvCxnSpPr>
          <p:spPr>
            <a:xfrm flipV="1">
              <a:off x="183569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/>
            <p:nvPr/>
          </p:nvCxnSpPr>
          <p:spPr>
            <a:xfrm flipH="1" flipV="1">
              <a:off x="227573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7464152" y="2902501"/>
            <a:ext cx="1080120" cy="360040"/>
            <a:chOff x="1835696" y="2894501"/>
            <a:chExt cx="1080120" cy="360040"/>
          </a:xfrm>
        </p:grpSpPr>
        <p:cxnSp>
          <p:nvCxnSpPr>
            <p:cNvPr id="116" name="Elbow Connector 115"/>
            <p:cNvCxnSpPr/>
            <p:nvPr/>
          </p:nvCxnSpPr>
          <p:spPr>
            <a:xfrm flipV="1">
              <a:off x="183569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/>
            <p:nvPr/>
          </p:nvCxnSpPr>
          <p:spPr>
            <a:xfrm flipH="1" flipV="1">
              <a:off x="227573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8328248" y="2902501"/>
            <a:ext cx="1080120" cy="360040"/>
            <a:chOff x="1835696" y="2894501"/>
            <a:chExt cx="1080120" cy="360040"/>
          </a:xfrm>
        </p:grpSpPr>
        <p:cxnSp>
          <p:nvCxnSpPr>
            <p:cNvPr id="119" name="Elbow Connector 118"/>
            <p:cNvCxnSpPr/>
            <p:nvPr/>
          </p:nvCxnSpPr>
          <p:spPr>
            <a:xfrm flipV="1">
              <a:off x="183569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>
            <a:xfrm flipH="1" flipV="1">
              <a:off x="2275736" y="2894501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Elbow Connector 124"/>
          <p:cNvCxnSpPr/>
          <p:nvPr/>
        </p:nvCxnSpPr>
        <p:spPr>
          <a:xfrm flipV="1">
            <a:off x="9192344" y="2897512"/>
            <a:ext cx="64008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3143672" y="3681600"/>
            <a:ext cx="6696744" cy="360040"/>
            <a:chOff x="1619672" y="3681600"/>
            <a:chExt cx="6696744" cy="3600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1619672" y="3681600"/>
              <a:ext cx="1986528" cy="360040"/>
              <a:chOff x="1619672" y="3689322"/>
              <a:chExt cx="1986528" cy="360040"/>
            </a:xfrm>
          </p:grpSpPr>
          <p:cxnSp>
            <p:nvCxnSpPr>
              <p:cNvPr id="12" name="Elbow Connector 11"/>
              <p:cNvCxnSpPr/>
              <p:nvPr/>
            </p:nvCxnSpPr>
            <p:spPr>
              <a:xfrm flipV="1">
                <a:off x="1619672" y="3689322"/>
                <a:ext cx="640080" cy="360040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13"/>
              <p:cNvCxnSpPr/>
              <p:nvPr/>
            </p:nvCxnSpPr>
            <p:spPr>
              <a:xfrm flipH="1" flipV="1">
                <a:off x="2051720" y="3689322"/>
                <a:ext cx="1554480" cy="360040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3377560" y="3681600"/>
              <a:ext cx="1986528" cy="360040"/>
              <a:chOff x="1619672" y="3689322"/>
              <a:chExt cx="1986528" cy="360040"/>
            </a:xfrm>
          </p:grpSpPr>
          <p:cxnSp>
            <p:nvCxnSpPr>
              <p:cNvPr id="129" name="Elbow Connector 128"/>
              <p:cNvCxnSpPr/>
              <p:nvPr/>
            </p:nvCxnSpPr>
            <p:spPr>
              <a:xfrm flipV="1">
                <a:off x="1619672" y="3689322"/>
                <a:ext cx="640080" cy="360040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Elbow Connector 129"/>
              <p:cNvCxnSpPr/>
              <p:nvPr/>
            </p:nvCxnSpPr>
            <p:spPr>
              <a:xfrm flipH="1" flipV="1">
                <a:off x="2051720" y="3689322"/>
                <a:ext cx="1554480" cy="360040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5105752" y="3681600"/>
              <a:ext cx="1986528" cy="360040"/>
              <a:chOff x="1619672" y="3689322"/>
              <a:chExt cx="1986528" cy="360040"/>
            </a:xfrm>
          </p:grpSpPr>
          <p:cxnSp>
            <p:nvCxnSpPr>
              <p:cNvPr id="132" name="Elbow Connector 131"/>
              <p:cNvCxnSpPr/>
              <p:nvPr/>
            </p:nvCxnSpPr>
            <p:spPr>
              <a:xfrm flipV="1">
                <a:off x="1619672" y="3689322"/>
                <a:ext cx="640080" cy="360040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Elbow Connector 132"/>
              <p:cNvCxnSpPr/>
              <p:nvPr/>
            </p:nvCxnSpPr>
            <p:spPr>
              <a:xfrm flipH="1" flipV="1">
                <a:off x="2051720" y="3689322"/>
                <a:ext cx="1554480" cy="360040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6607640" y="3681600"/>
              <a:ext cx="1708776" cy="360040"/>
              <a:chOff x="1393368" y="3689322"/>
              <a:chExt cx="1708776" cy="360040"/>
            </a:xfrm>
          </p:grpSpPr>
          <p:cxnSp>
            <p:nvCxnSpPr>
              <p:cNvPr id="135" name="Elbow Connector 134"/>
              <p:cNvCxnSpPr/>
              <p:nvPr/>
            </p:nvCxnSpPr>
            <p:spPr>
              <a:xfrm flipV="1">
                <a:off x="1393368" y="3689322"/>
                <a:ext cx="1097280" cy="360040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Elbow Connector 135"/>
              <p:cNvCxnSpPr/>
              <p:nvPr/>
            </p:nvCxnSpPr>
            <p:spPr>
              <a:xfrm flipH="1" flipV="1">
                <a:off x="2462064" y="3689322"/>
                <a:ext cx="640080" cy="360040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3142528" y="4454256"/>
            <a:ext cx="6689896" cy="361184"/>
            <a:chOff x="1618528" y="4454256"/>
            <a:chExt cx="6689896" cy="361184"/>
          </a:xfrm>
        </p:grpSpPr>
        <p:cxnSp>
          <p:nvCxnSpPr>
            <p:cNvPr id="22" name="Elbow Connector 21"/>
            <p:cNvCxnSpPr/>
            <p:nvPr/>
          </p:nvCxnSpPr>
          <p:spPr>
            <a:xfrm flipV="1">
              <a:off x="1618528" y="4455400"/>
              <a:ext cx="24688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flipH="1" flipV="1">
              <a:off x="3419872" y="4455400"/>
              <a:ext cx="237744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flipV="1">
              <a:off x="4997152" y="4454256"/>
              <a:ext cx="274320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Elbow Connector 137"/>
            <p:cNvCxnSpPr/>
            <p:nvPr/>
          </p:nvCxnSpPr>
          <p:spPr>
            <a:xfrm flipH="1" flipV="1">
              <a:off x="7668344" y="4454256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143672" y="6046422"/>
            <a:ext cx="6696744" cy="362338"/>
            <a:chOff x="1619672" y="6046422"/>
            <a:chExt cx="6696744" cy="362338"/>
          </a:xfrm>
        </p:grpSpPr>
        <p:cxnSp>
          <p:nvCxnSpPr>
            <p:cNvPr id="97" name="Elbow Connector 96"/>
            <p:cNvCxnSpPr/>
            <p:nvPr/>
          </p:nvCxnSpPr>
          <p:spPr>
            <a:xfrm flipV="1">
              <a:off x="7676336" y="6046422"/>
              <a:ext cx="6400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1619672" y="6408760"/>
              <a:ext cx="6217920" cy="0"/>
            </a:xfrm>
            <a:prstGeom prst="line">
              <a:avLst/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137872" y="5250972"/>
            <a:ext cx="6688832" cy="360040"/>
            <a:chOff x="1613872" y="5250972"/>
            <a:chExt cx="6688832" cy="360040"/>
          </a:xfrm>
        </p:grpSpPr>
        <p:cxnSp>
          <p:nvCxnSpPr>
            <p:cNvPr id="27" name="Elbow Connector 26"/>
            <p:cNvCxnSpPr/>
            <p:nvPr/>
          </p:nvCxnSpPr>
          <p:spPr>
            <a:xfrm flipV="1">
              <a:off x="1613872" y="5250972"/>
              <a:ext cx="603504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flipH="1" flipV="1">
              <a:off x="7681255" y="5250972"/>
              <a:ext cx="621449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7092280" y="5250972"/>
              <a:ext cx="822960" cy="0"/>
            </a:xfrm>
            <a:prstGeom prst="line">
              <a:avLst/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3457992" y="2777448"/>
            <a:ext cx="6057816" cy="3663416"/>
            <a:chOff x="1933992" y="2777448"/>
            <a:chExt cx="6057816" cy="366341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933992" y="2780928"/>
              <a:ext cx="0" cy="3657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816376" y="2780928"/>
              <a:ext cx="0" cy="3657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653040" y="2777448"/>
              <a:ext cx="0" cy="3657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4535424" y="2777448"/>
              <a:ext cx="0" cy="3657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399520" y="2783264"/>
              <a:ext cx="0" cy="3657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272760" y="2783264"/>
              <a:ext cx="0" cy="3657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7118568" y="2779784"/>
              <a:ext cx="0" cy="3657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7991808" y="2779784"/>
              <a:ext cx="0" cy="3657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3121900" y="3642526"/>
            <a:ext cx="6790524" cy="2790374"/>
            <a:chOff x="1597900" y="3642526"/>
            <a:chExt cx="6790524" cy="2790374"/>
          </a:xfrm>
        </p:grpSpPr>
        <p:sp>
          <p:nvSpPr>
            <p:cNvPr id="156" name="TextBox 155"/>
            <p:cNvSpPr txBox="1"/>
            <p:nvPr/>
          </p:nvSpPr>
          <p:spPr>
            <a:xfrm>
              <a:off x="1597900" y="3642526"/>
              <a:ext cx="338554" cy="278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217222" y="3645024"/>
              <a:ext cx="338554" cy="278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092490" y="3645024"/>
              <a:ext cx="338554" cy="278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956300" y="3647522"/>
              <a:ext cx="338554" cy="278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831282" y="3645024"/>
              <a:ext cx="338554" cy="278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706550" y="3645024"/>
              <a:ext cx="338554" cy="278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570360" y="3647522"/>
              <a:ext cx="338554" cy="278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430548" y="3645024"/>
              <a:ext cx="338554" cy="278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49870" y="3647522"/>
              <a:ext cx="338554" cy="278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40000"/>
                    <a:lumOff val="60000"/>
                  </a:srgb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D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1" y="512937"/>
            <a:ext cx="7772400" cy="914400"/>
          </a:xfrm>
        </p:spPr>
        <p:txBody>
          <a:bodyPr/>
          <a:lstStyle/>
          <a:p>
            <a:r>
              <a:rPr lang="en-US" dirty="0">
                <a:latin typeface="+mn-lt"/>
              </a:rPr>
              <a:t>Synchronous Counter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4283" y="4675988"/>
            <a:ext cx="8003232" cy="1352514"/>
          </a:xfrm>
        </p:spPr>
        <p:txBody>
          <a:bodyPr>
            <a:normAutofit/>
          </a:bodyPr>
          <a:lstStyle/>
          <a:p>
            <a:r>
              <a:rPr lang="en-US" dirty="0"/>
              <a:t>This is a </a:t>
            </a:r>
            <a:r>
              <a:rPr lang="en-US" dirty="0">
                <a:solidFill>
                  <a:srgbClr val="FFFF00"/>
                </a:solidFill>
              </a:rPr>
              <a:t>synchronous</a:t>
            </a:r>
            <a:r>
              <a:rPr lang="en-US" dirty="0"/>
              <a:t> counter, because all output Q’s change upon the same clock edge.</a:t>
            </a:r>
            <a:endParaRPr lang="en-CA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1731222" y="1628800"/>
            <a:ext cx="8901282" cy="2427456"/>
            <a:chOff x="179512" y="1778282"/>
            <a:chExt cx="8901282" cy="2427456"/>
          </a:xfrm>
        </p:grpSpPr>
        <p:sp>
          <p:nvSpPr>
            <p:cNvPr id="53" name="TextBox 52"/>
            <p:cNvSpPr txBox="1"/>
            <p:nvPr/>
          </p:nvSpPr>
          <p:spPr>
            <a:xfrm>
              <a:off x="2026856" y="2426354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19922" y="2346319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37715" y="2207597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5312" y="2279605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97400" y="2279605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7400" y="3103631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46109" y="3174144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5400000">
              <a:off x="1121336" y="2930410"/>
              <a:ext cx="144016" cy="28803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741721" y="3071693"/>
              <a:ext cx="293752" cy="2733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6" idx="3"/>
            </p:cNvCxnSpPr>
            <p:nvPr/>
          </p:nvCxnSpPr>
          <p:spPr>
            <a:xfrm flipH="1">
              <a:off x="2189843" y="2465186"/>
              <a:ext cx="332616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67262" y="2495629"/>
              <a:ext cx="4572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256251" y="2121734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3848" y="219374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15936" y="219374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15936" y="3017768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164645" y="3088281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 rot="5400000">
              <a:off x="3339872" y="2844547"/>
              <a:ext cx="144016" cy="28803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485759" y="2182620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2968219" y="2398644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lowchart: Delay 61"/>
            <p:cNvSpPr/>
            <p:nvPr/>
          </p:nvSpPr>
          <p:spPr>
            <a:xfrm>
              <a:off x="2536171" y="2210330"/>
              <a:ext cx="432048" cy="376143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 flipH="1">
              <a:off x="893699" y="1944180"/>
              <a:ext cx="1498456" cy="554182"/>
            </a:xfrm>
            <a:custGeom>
              <a:avLst/>
              <a:gdLst>
                <a:gd name="connsiteX0" fmla="*/ 0 w 2604655"/>
                <a:gd name="connsiteY0" fmla="*/ 401782 h 554182"/>
                <a:gd name="connsiteX1" fmla="*/ 0 w 2604655"/>
                <a:gd name="connsiteY1" fmla="*/ 0 h 554182"/>
                <a:gd name="connsiteX2" fmla="*/ 2604655 w 2604655"/>
                <a:gd name="connsiteY2" fmla="*/ 0 h 554182"/>
                <a:gd name="connsiteX3" fmla="*/ 2604655 w 2604655"/>
                <a:gd name="connsiteY3" fmla="*/ 554182 h 5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4655" h="554182">
                  <a:moveTo>
                    <a:pt x="0" y="401782"/>
                  </a:moveTo>
                  <a:lnTo>
                    <a:pt x="0" y="0"/>
                  </a:lnTo>
                  <a:lnTo>
                    <a:pt x="2604655" y="0"/>
                  </a:lnTo>
                  <a:lnTo>
                    <a:pt x="2604655" y="554182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2392155" y="2323903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16" idx="3"/>
            </p:cNvCxnSpPr>
            <p:nvPr/>
          </p:nvCxnSpPr>
          <p:spPr>
            <a:xfrm flipH="1">
              <a:off x="4408379" y="2385151"/>
              <a:ext cx="41051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5408529" y="2041699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76126" y="2113707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68214" y="2113707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68214" y="2937733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316923" y="3008246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Isosceles Triangle 82"/>
            <p:cNvSpPr/>
            <p:nvPr/>
          </p:nvSpPr>
          <p:spPr>
            <a:xfrm rot="5400000">
              <a:off x="5492150" y="2764512"/>
              <a:ext cx="144016" cy="28803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>
              <a:off x="5142171" y="2318609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lowchart: Delay 86"/>
            <p:cNvSpPr/>
            <p:nvPr/>
          </p:nvSpPr>
          <p:spPr>
            <a:xfrm>
              <a:off x="4696268" y="2130295"/>
              <a:ext cx="432048" cy="376143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 flipH="1">
              <a:off x="3115569" y="1850290"/>
              <a:ext cx="1450537" cy="554182"/>
            </a:xfrm>
            <a:custGeom>
              <a:avLst/>
              <a:gdLst>
                <a:gd name="connsiteX0" fmla="*/ 0 w 2604655"/>
                <a:gd name="connsiteY0" fmla="*/ 401782 h 554182"/>
                <a:gd name="connsiteX1" fmla="*/ 0 w 2604655"/>
                <a:gd name="connsiteY1" fmla="*/ 0 h 554182"/>
                <a:gd name="connsiteX2" fmla="*/ 2604655 w 2604655"/>
                <a:gd name="connsiteY2" fmla="*/ 0 h 554182"/>
                <a:gd name="connsiteX3" fmla="*/ 2604655 w 2604655"/>
                <a:gd name="connsiteY3" fmla="*/ 554182 h 5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4655" h="554182">
                  <a:moveTo>
                    <a:pt x="0" y="401782"/>
                  </a:moveTo>
                  <a:lnTo>
                    <a:pt x="0" y="0"/>
                  </a:lnTo>
                  <a:lnTo>
                    <a:pt x="2604655" y="0"/>
                  </a:lnTo>
                  <a:lnTo>
                    <a:pt x="2604655" y="554182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4566107" y="2243868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6560657" y="2299288"/>
              <a:ext cx="4572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7493283" y="1955836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360880" y="202784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52968" y="202784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152968" y="2851870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8401677" y="2922383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Isosceles Triangle 95"/>
            <p:cNvSpPr/>
            <p:nvPr/>
          </p:nvSpPr>
          <p:spPr>
            <a:xfrm rot="5400000">
              <a:off x="7576904" y="2678649"/>
              <a:ext cx="144016" cy="28803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99910" y="2260456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flipH="1">
              <a:off x="7366457" y="2232746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lowchart: Delay 99"/>
            <p:cNvSpPr/>
            <p:nvPr/>
          </p:nvSpPr>
          <p:spPr>
            <a:xfrm>
              <a:off x="6934409" y="2044432"/>
              <a:ext cx="432048" cy="376143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 flipH="1">
              <a:off x="5286187" y="1778282"/>
              <a:ext cx="1504206" cy="554182"/>
            </a:xfrm>
            <a:custGeom>
              <a:avLst/>
              <a:gdLst>
                <a:gd name="connsiteX0" fmla="*/ 0 w 2604655"/>
                <a:gd name="connsiteY0" fmla="*/ 401782 h 554182"/>
                <a:gd name="connsiteX1" fmla="*/ 0 w 2604655"/>
                <a:gd name="connsiteY1" fmla="*/ 0 h 554182"/>
                <a:gd name="connsiteX2" fmla="*/ 2604655 w 2604655"/>
                <a:gd name="connsiteY2" fmla="*/ 0 h 554182"/>
                <a:gd name="connsiteX3" fmla="*/ 2604655 w 2604655"/>
                <a:gd name="connsiteY3" fmla="*/ 554182 h 5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4655" h="554182">
                  <a:moveTo>
                    <a:pt x="0" y="401782"/>
                  </a:moveTo>
                  <a:lnTo>
                    <a:pt x="0" y="0"/>
                  </a:lnTo>
                  <a:lnTo>
                    <a:pt x="2604655" y="0"/>
                  </a:lnTo>
                  <a:lnTo>
                    <a:pt x="2604655" y="554182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>
              <a:off x="6790393" y="2158005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8662458" y="2226918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511842" y="3794506"/>
              <a:ext cx="6696744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2965516" y="2985830"/>
              <a:ext cx="293752" cy="2733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5128489" y="2902700"/>
              <a:ext cx="293752" cy="2733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7202866" y="2819570"/>
              <a:ext cx="293752" cy="2733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755576" y="3074426"/>
              <a:ext cx="0" cy="72008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2968249" y="2974708"/>
              <a:ext cx="0" cy="82296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5134209" y="2888845"/>
              <a:ext cx="0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7189265" y="2800249"/>
              <a:ext cx="0" cy="100584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 flipV="1">
              <a:off x="858027" y="2460274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 flipV="1">
              <a:off x="3081247" y="2357823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 flipV="1">
              <a:off x="5241487" y="2271960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 flipV="1">
              <a:off x="718838" y="3756418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 flipV="1">
              <a:off x="2923376" y="3756418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 flipV="1">
              <a:off x="5094738" y="3753685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 rot="16200000">
              <a:off x="-98195" y="2132856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Write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79512" y="3805628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Clk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6646448" y="150612"/>
            <a:ext cx="5138183" cy="856020"/>
          </a:xfrm>
          <a:prstGeom prst="wedgeRectCallout">
            <a:avLst>
              <a:gd name="adj1" fmla="val -53624"/>
              <a:gd name="adj2" fmla="val 15788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Toggle only when the lower bit is 1 and is toggling </a:t>
            </a: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to 0 (carry bit generated)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189" y="133046"/>
            <a:ext cx="7772400" cy="914400"/>
          </a:xfrm>
        </p:spPr>
        <p:txBody>
          <a:bodyPr/>
          <a:lstStyle/>
          <a:p>
            <a:r>
              <a:rPr lang="en-US" dirty="0">
                <a:latin typeface="+mn-lt"/>
              </a:rPr>
              <a:t>Counter with parallel load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653136"/>
            <a:ext cx="7772400" cy="1702424"/>
          </a:xfrm>
        </p:spPr>
        <p:txBody>
          <a:bodyPr/>
          <a:lstStyle/>
          <a:p>
            <a:r>
              <a:rPr lang="en-US" dirty="0"/>
              <a:t>Counters are often implemented with a </a:t>
            </a:r>
            <a:r>
              <a:rPr lang="en-US" dirty="0">
                <a:solidFill>
                  <a:srgbClr val="FFFF00"/>
                </a:solidFill>
              </a:rPr>
              <a:t>parallel load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clear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inputs.</a:t>
            </a:r>
          </a:p>
          <a:p>
            <a:pPr lvl="1"/>
            <a:r>
              <a:rPr lang="en-US" dirty="0"/>
              <a:t>Can set the counter to whatever value needed.</a:t>
            </a:r>
            <a:endParaRPr lang="en-CA" dirty="0"/>
          </a:p>
        </p:txBody>
      </p:sp>
      <p:grpSp>
        <p:nvGrpSpPr>
          <p:cNvPr id="90" name="Group 89"/>
          <p:cNvGrpSpPr/>
          <p:nvPr/>
        </p:nvGrpSpPr>
        <p:grpSpPr>
          <a:xfrm>
            <a:off x="2135560" y="1412777"/>
            <a:ext cx="7704856" cy="2894175"/>
            <a:chOff x="611560" y="1470929"/>
            <a:chExt cx="7704856" cy="2894175"/>
          </a:xfrm>
        </p:grpSpPr>
        <p:grpSp>
          <p:nvGrpSpPr>
            <p:cNvPr id="4" name="Group 18"/>
            <p:cNvGrpSpPr/>
            <p:nvPr/>
          </p:nvGrpSpPr>
          <p:grpSpPr>
            <a:xfrm>
              <a:off x="3350312" y="2636912"/>
              <a:ext cx="1094260" cy="936104"/>
              <a:chOff x="1043608" y="3356992"/>
              <a:chExt cx="1599304" cy="13681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11610" y="3356992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98208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D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70046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70046" y="4172028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299753" y="4262791"/>
                <a:ext cx="2004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Isosceles Triangle 9"/>
              <p:cNvSpPr/>
              <p:nvPr/>
            </p:nvSpPr>
            <p:spPr>
              <a:xfrm rot="5400000">
                <a:off x="1495231" y="4100054"/>
                <a:ext cx="144016" cy="28803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1043608" y="4221088"/>
                <a:ext cx="36576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50"/>
            <p:cNvGrpSpPr/>
            <p:nvPr/>
          </p:nvGrpSpPr>
          <p:grpSpPr>
            <a:xfrm>
              <a:off x="6950711" y="2551049"/>
              <a:ext cx="1094261" cy="936104"/>
              <a:chOff x="1043608" y="3356992"/>
              <a:chExt cx="1599304" cy="136815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411610" y="3356992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98208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D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70046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70046" y="4172028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299753" y="4262791"/>
                <a:ext cx="2004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Isosceles Triangle 17"/>
              <p:cNvSpPr/>
              <p:nvPr/>
            </p:nvSpPr>
            <p:spPr>
              <a:xfrm rot="5400000">
                <a:off x="1495231" y="4100054"/>
                <a:ext cx="144016" cy="28803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>
                <a:off x="1043608" y="4221088"/>
                <a:ext cx="36576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3363769" y="3237556"/>
              <a:ext cx="2447" cy="64008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3241" y="3127113"/>
              <a:ext cx="2447" cy="778233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650464" y="3888758"/>
              <a:ext cx="53035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19453" y="3676962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Clk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41921" y="2078931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R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860396" y="2393178"/>
              <a:ext cx="274357" cy="315742"/>
            </a:xfrm>
            <a:custGeom>
              <a:avLst/>
              <a:gdLst>
                <a:gd name="connsiteX0" fmla="*/ 318655 w 318655"/>
                <a:gd name="connsiteY0" fmla="*/ 609600 h 609600"/>
                <a:gd name="connsiteX1" fmla="*/ 0 w 318655"/>
                <a:gd name="connsiteY1" fmla="*/ 609600 h 609600"/>
                <a:gd name="connsiteX2" fmla="*/ 0 w 318655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655" h="609600">
                  <a:moveTo>
                    <a:pt x="318655" y="609600"/>
                  </a:moveTo>
                  <a:lnTo>
                    <a:pt x="0" y="60960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1199" y="1962625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R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 rot="16200000">
              <a:off x="2298546" y="2658495"/>
              <a:ext cx="440549" cy="524396"/>
              <a:chOff x="2237301" y="2230762"/>
              <a:chExt cx="440549" cy="524396"/>
            </a:xfrm>
          </p:grpSpPr>
          <p:sp>
            <p:nvSpPr>
              <p:cNvPr id="29" name="Moon 28"/>
              <p:cNvSpPr/>
              <p:nvPr/>
            </p:nvSpPr>
            <p:spPr>
              <a:xfrm rot="5400000" flipH="1">
                <a:off x="2232778" y="2235285"/>
                <a:ext cx="449595" cy="440549"/>
              </a:xfrm>
              <a:prstGeom prst="moon">
                <a:avLst>
                  <a:gd name="adj" fmla="val 82067"/>
                </a:avLst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0" name="Moon 29"/>
              <p:cNvSpPr/>
              <p:nvPr/>
            </p:nvSpPr>
            <p:spPr>
              <a:xfrm rot="5400000" flipH="1">
                <a:off x="2232778" y="2280112"/>
                <a:ext cx="449595" cy="440549"/>
              </a:xfrm>
              <a:prstGeom prst="moon">
                <a:avLst>
                  <a:gd name="adj" fmla="val 82067"/>
                </a:avLst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Moon 30"/>
              <p:cNvSpPr/>
              <p:nvPr/>
            </p:nvSpPr>
            <p:spPr>
              <a:xfrm rot="5400000" flipH="1">
                <a:off x="2232778" y="2310086"/>
                <a:ext cx="449595" cy="440549"/>
              </a:xfrm>
              <a:prstGeom prst="moon">
                <a:avLst>
                  <a:gd name="adj" fmla="val 82067"/>
                </a:avLst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5926656" y="2606111"/>
              <a:ext cx="440549" cy="524396"/>
              <a:chOff x="2237301" y="2230762"/>
              <a:chExt cx="440549" cy="524396"/>
            </a:xfrm>
          </p:grpSpPr>
          <p:sp>
            <p:nvSpPr>
              <p:cNvPr id="33" name="Moon 32"/>
              <p:cNvSpPr/>
              <p:nvPr/>
            </p:nvSpPr>
            <p:spPr>
              <a:xfrm rot="5400000" flipH="1">
                <a:off x="2232778" y="2235285"/>
                <a:ext cx="449595" cy="440549"/>
              </a:xfrm>
              <a:prstGeom prst="moon">
                <a:avLst>
                  <a:gd name="adj" fmla="val 82067"/>
                </a:avLst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4" name="Moon 33"/>
              <p:cNvSpPr/>
              <p:nvPr/>
            </p:nvSpPr>
            <p:spPr>
              <a:xfrm rot="5400000" flipH="1">
                <a:off x="2232778" y="2280112"/>
                <a:ext cx="449595" cy="440549"/>
              </a:xfrm>
              <a:prstGeom prst="moon">
                <a:avLst>
                  <a:gd name="adj" fmla="val 82067"/>
                </a:avLst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Moon 34"/>
              <p:cNvSpPr/>
              <p:nvPr/>
            </p:nvSpPr>
            <p:spPr>
              <a:xfrm rot="5400000" flipH="1">
                <a:off x="2232778" y="2310086"/>
                <a:ext cx="449595" cy="440549"/>
              </a:xfrm>
              <a:prstGeom prst="moon">
                <a:avLst>
                  <a:gd name="adj" fmla="val 82067"/>
                </a:avLst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6" name="Flowchart: Delay 35"/>
            <p:cNvSpPr/>
            <p:nvPr/>
          </p:nvSpPr>
          <p:spPr>
            <a:xfrm>
              <a:off x="5120354" y="2551049"/>
              <a:ext cx="432048" cy="376143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098569" y="2565156"/>
              <a:ext cx="337891" cy="531514"/>
              <a:chOff x="669713" y="1592796"/>
              <a:chExt cx="337891" cy="531514"/>
            </a:xfrm>
          </p:grpSpPr>
          <p:sp>
            <p:nvSpPr>
              <p:cNvPr id="37" name="Trapezoid 36"/>
              <p:cNvSpPr/>
              <p:nvPr/>
            </p:nvSpPr>
            <p:spPr>
              <a:xfrm rot="5400000">
                <a:off x="611560" y="1700808"/>
                <a:ext cx="504056" cy="288032"/>
              </a:xfrm>
              <a:prstGeom prst="trapezoid">
                <a:avLst/>
              </a:prstGeom>
              <a:noFill/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9713" y="1601090"/>
                <a:ext cx="2920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1</a:t>
                </a:r>
                <a:endPara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6460796" y="2304582"/>
              <a:ext cx="274357" cy="315742"/>
            </a:xfrm>
            <a:custGeom>
              <a:avLst/>
              <a:gdLst>
                <a:gd name="connsiteX0" fmla="*/ 318655 w 318655"/>
                <a:gd name="connsiteY0" fmla="*/ 609600 h 609600"/>
                <a:gd name="connsiteX1" fmla="*/ 0 w 318655"/>
                <a:gd name="connsiteY1" fmla="*/ 609600 h 609600"/>
                <a:gd name="connsiteX2" fmla="*/ 0 w 318655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655" h="609600">
                  <a:moveTo>
                    <a:pt x="318655" y="609600"/>
                  </a:moveTo>
                  <a:lnTo>
                    <a:pt x="0" y="60960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698969" y="2476560"/>
              <a:ext cx="337891" cy="531514"/>
              <a:chOff x="669713" y="1592796"/>
              <a:chExt cx="337891" cy="531514"/>
            </a:xfrm>
          </p:grpSpPr>
          <p:sp>
            <p:nvSpPr>
              <p:cNvPr id="42" name="Trapezoid 41"/>
              <p:cNvSpPr/>
              <p:nvPr/>
            </p:nvSpPr>
            <p:spPr>
              <a:xfrm rot="5400000">
                <a:off x="611560" y="1700808"/>
                <a:ext cx="504056" cy="288032"/>
              </a:xfrm>
              <a:prstGeom prst="trapezoid">
                <a:avLst/>
              </a:prstGeom>
              <a:noFill/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9713" y="1601090"/>
                <a:ext cx="2920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1</a:t>
                </a:r>
                <a:endPara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 flipH="1">
              <a:off x="7047691" y="2736630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450315" y="2839081"/>
              <a:ext cx="137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408109" y="2847465"/>
              <a:ext cx="32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552402" y="2736630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403007" y="2825226"/>
              <a:ext cx="7315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774533" y="2916740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281274" y="1700808"/>
              <a:ext cx="2447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503724" y="1703938"/>
              <a:ext cx="43891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90397" y="1686953"/>
              <a:ext cx="2447" cy="82296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996376" y="2753218"/>
              <a:ext cx="32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550397" y="147092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Load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1561519" y="1988840"/>
              <a:ext cx="32918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843730" y="1982834"/>
              <a:ext cx="2447" cy="6858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862765" y="2650767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68"/>
            <p:cNvSpPr/>
            <p:nvPr/>
          </p:nvSpPr>
          <p:spPr>
            <a:xfrm flipV="1">
              <a:off x="5652121" y="2780928"/>
              <a:ext cx="2520280" cy="864096"/>
            </a:xfrm>
            <a:custGeom>
              <a:avLst/>
              <a:gdLst>
                <a:gd name="connsiteX0" fmla="*/ 0 w 2604655"/>
                <a:gd name="connsiteY0" fmla="*/ 401782 h 554182"/>
                <a:gd name="connsiteX1" fmla="*/ 0 w 2604655"/>
                <a:gd name="connsiteY1" fmla="*/ 0 h 554182"/>
                <a:gd name="connsiteX2" fmla="*/ 2604655 w 2604655"/>
                <a:gd name="connsiteY2" fmla="*/ 0 h 554182"/>
                <a:gd name="connsiteX3" fmla="*/ 2604655 w 2604655"/>
                <a:gd name="connsiteY3" fmla="*/ 554182 h 5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4655" h="554182">
                  <a:moveTo>
                    <a:pt x="0" y="401782"/>
                  </a:moveTo>
                  <a:lnTo>
                    <a:pt x="0" y="0"/>
                  </a:lnTo>
                  <a:lnTo>
                    <a:pt x="2604655" y="0"/>
                  </a:lnTo>
                  <a:lnTo>
                    <a:pt x="2604655" y="554182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5638265" y="3024662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 flipV="1">
              <a:off x="8132929" y="2731718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flipV="1">
              <a:off x="2051720" y="2825226"/>
              <a:ext cx="2520280" cy="864096"/>
            </a:xfrm>
            <a:custGeom>
              <a:avLst/>
              <a:gdLst>
                <a:gd name="connsiteX0" fmla="*/ 0 w 2604655"/>
                <a:gd name="connsiteY0" fmla="*/ 401782 h 554182"/>
                <a:gd name="connsiteX1" fmla="*/ 0 w 2604655"/>
                <a:gd name="connsiteY1" fmla="*/ 0 h 554182"/>
                <a:gd name="connsiteX2" fmla="*/ 2604655 w 2604655"/>
                <a:gd name="connsiteY2" fmla="*/ 0 h 554182"/>
                <a:gd name="connsiteX3" fmla="*/ 2604655 w 2604655"/>
                <a:gd name="connsiteY3" fmla="*/ 554182 h 5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4655" h="554182">
                  <a:moveTo>
                    <a:pt x="0" y="401782"/>
                  </a:moveTo>
                  <a:lnTo>
                    <a:pt x="0" y="0"/>
                  </a:lnTo>
                  <a:lnTo>
                    <a:pt x="2604655" y="0"/>
                  </a:lnTo>
                  <a:lnTo>
                    <a:pt x="2604655" y="554182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 flipV="1">
              <a:off x="4530435" y="2780928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2035132" y="3055105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847104" y="2002695"/>
              <a:ext cx="2447" cy="82296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849551" y="2817022"/>
              <a:ext cx="4572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 flipV="1">
              <a:off x="1807986" y="1961130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11560" y="179089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Write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802864" y="4149080"/>
              <a:ext cx="579347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83568" y="3964994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Clear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007344" y="3578275"/>
              <a:ext cx="2447" cy="54864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596336" y="3501008"/>
              <a:ext cx="2447" cy="64008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3234291" y="2484507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846258" y="2395911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 flipV="1">
              <a:off x="3239118" y="1659243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flipV="1">
              <a:off x="3324981" y="3842281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 flipV="1">
              <a:off x="3970320" y="4099870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6" name="Rectangular Callout 25"/>
          <p:cNvSpPr/>
          <p:nvPr/>
        </p:nvSpPr>
        <p:spPr>
          <a:xfrm>
            <a:off x="4887770" y="970799"/>
            <a:ext cx="4592607" cy="408915"/>
          </a:xfrm>
          <a:prstGeom prst="wedgeRectCallout">
            <a:avLst>
              <a:gd name="adj1" fmla="val -48567"/>
              <a:gd name="adj2" fmla="val 29946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When load is high, set states to R0 and R1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Machines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4007768" y="2780928"/>
            <a:ext cx="5986548" cy="2194560"/>
            <a:chOff x="1763688" y="2564904"/>
            <a:chExt cx="5986548" cy="2194560"/>
          </a:xfrm>
        </p:grpSpPr>
        <p:pic>
          <p:nvPicPr>
            <p:cNvPr id="59396" name="Picture 4" descr="http://mappery.com/maps/United-States-Map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2564904"/>
              <a:ext cx="3628366" cy="2194560"/>
            </a:xfrm>
            <a:prstGeom prst="rect">
              <a:avLst/>
            </a:prstGeom>
            <a:noFill/>
          </p:spPr>
        </p:pic>
        <p:pic>
          <p:nvPicPr>
            <p:cNvPr id="59400" name="Picture 8" descr="http://www.unisonltd.com/Machine%20Pictures/robot-benders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2564904"/>
              <a:ext cx="2386148" cy="2194560"/>
            </a:xfrm>
            <a:prstGeom prst="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with flip-flops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628800"/>
            <a:ext cx="7618040" cy="4726760"/>
          </a:xfrm>
        </p:spPr>
        <p:txBody>
          <a:bodyPr>
            <a:normAutofit/>
          </a:bodyPr>
          <a:lstStyle/>
          <a:p>
            <a:r>
              <a:rPr lang="en-US" dirty="0"/>
              <a:t>Counters and registers 				 are examples of how 				 flip-flops can implement 			  useful circuits that store				 values.</a:t>
            </a:r>
          </a:p>
          <a:p>
            <a:pPr lvl="1"/>
            <a:r>
              <a:rPr lang="en-US" dirty="0"/>
              <a:t>How do you design these circuits?</a:t>
            </a:r>
          </a:p>
          <a:p>
            <a:pPr lvl="1"/>
            <a:r>
              <a:rPr lang="en-US" dirty="0"/>
              <a:t>What would you design with these circuits?</a:t>
            </a:r>
            <a:endParaRPr lang="en-CA" dirty="0"/>
          </a:p>
        </p:txBody>
      </p:sp>
      <p:pic>
        <p:nvPicPr>
          <p:cNvPr id="5" name="Picture 2" descr="https://encrypted-tbn1.gstatic.com/images?q=tbn:ANd9GcRrmmVqXKJJn_gUYkF3H_Wfz9wF7JxoP42H7iJm5mA_aVSc1wt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5" y="1892122"/>
            <a:ext cx="3384376" cy="1824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568" y="270892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CSCB58 Week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with flip-flops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circuits are the basis for memory, instruction processing, and any other operation that requires the circuit to remember </a:t>
            </a:r>
            <a:r>
              <a:rPr lang="en-US" dirty="0">
                <a:solidFill>
                  <a:srgbClr val="FFFF00"/>
                </a:solidFill>
              </a:rPr>
              <a:t>past data values</a:t>
            </a:r>
            <a:r>
              <a:rPr lang="en-US" dirty="0"/>
              <a:t>.</a:t>
            </a:r>
          </a:p>
          <a:p>
            <a:r>
              <a:rPr lang="en-US" dirty="0"/>
              <a:t>These past data values are also called the </a:t>
            </a:r>
            <a:r>
              <a:rPr lang="en-US" dirty="0">
                <a:solidFill>
                  <a:srgbClr val="FFFF00"/>
                </a:solidFill>
              </a:rPr>
              <a:t>states</a:t>
            </a:r>
            <a:r>
              <a:rPr lang="en-US" dirty="0"/>
              <a:t> of the circuit.</a:t>
            </a:r>
          </a:p>
          <a:p>
            <a:r>
              <a:rPr lang="en-US" dirty="0"/>
              <a:t>Need to describe the relation between the </a:t>
            </a:r>
            <a:r>
              <a:rPr lang="en-US" dirty="0">
                <a:solidFill>
                  <a:srgbClr val="FFFF00"/>
                </a:solidFill>
              </a:rPr>
              <a:t>current state</a:t>
            </a:r>
            <a:r>
              <a:rPr lang="en-US" dirty="0"/>
              <a:t> and the </a:t>
            </a:r>
            <a:r>
              <a:rPr lang="en-US" dirty="0">
                <a:solidFill>
                  <a:srgbClr val="FFFF00"/>
                </a:solidFill>
              </a:rPr>
              <a:t>next state</a:t>
            </a:r>
            <a:r>
              <a:rPr lang="en-US" dirty="0"/>
              <a:t>: use </a:t>
            </a:r>
            <a:r>
              <a:rPr lang="en-US" dirty="0">
                <a:solidFill>
                  <a:srgbClr val="FFFF00"/>
                </a:solidFill>
              </a:rPr>
              <a:t>combinational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example: Counters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4896544"/>
          </a:xfrm>
        </p:spPr>
        <p:txBody>
          <a:bodyPr>
            <a:normAutofit/>
          </a:bodyPr>
          <a:lstStyle/>
          <a:p>
            <a:r>
              <a:rPr lang="en-US" dirty="0"/>
              <a:t>With counters, each state is the current number that is stored in the counter.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On each clock tick, the circuit </a:t>
            </a:r>
            <a:r>
              <a:rPr lang="en-US" dirty="0">
                <a:solidFill>
                  <a:srgbClr val="FFFF00"/>
                </a:solidFill>
              </a:rPr>
              <a:t>transitions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one state to the next, based on the inputs.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2602100" y="3577036"/>
            <a:ext cx="648072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82220" y="3144988"/>
            <a:ext cx="648072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06356" y="3144988"/>
            <a:ext cx="648072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010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58484" y="3144988"/>
            <a:ext cx="648072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011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138604" y="3577036"/>
            <a:ext cx="648072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82220" y="4153100"/>
            <a:ext cx="648072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06356" y="4153100"/>
            <a:ext cx="648072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8484" y="4153100"/>
            <a:ext cx="648072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19536" y="2564905"/>
            <a:ext cx="6405688" cy="2661563"/>
            <a:chOff x="1081124" y="2681210"/>
            <a:chExt cx="6405688" cy="2661563"/>
          </a:xfrm>
        </p:grpSpPr>
        <p:grpSp>
          <p:nvGrpSpPr>
            <p:cNvPr id="30" name="Group 29"/>
            <p:cNvGrpSpPr/>
            <p:nvPr/>
          </p:nvGrpSpPr>
          <p:grpSpPr>
            <a:xfrm>
              <a:off x="1316035" y="2890832"/>
              <a:ext cx="6050599" cy="2174330"/>
              <a:chOff x="1316035" y="2890832"/>
              <a:chExt cx="6050599" cy="2174330"/>
            </a:xfrm>
          </p:grpSpPr>
          <p:sp>
            <p:nvSpPr>
              <p:cNvPr id="14" name="Arc 13"/>
              <p:cNvSpPr/>
              <p:nvPr/>
            </p:nvSpPr>
            <p:spPr>
              <a:xfrm rot="18998299">
                <a:off x="2102676" y="3201557"/>
                <a:ext cx="939376" cy="994694"/>
              </a:xfrm>
              <a:prstGeom prst="arc">
                <a:avLst>
                  <a:gd name="adj1" fmla="val 13426358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rot="20803277">
                <a:off x="1316035" y="3510955"/>
                <a:ext cx="565453" cy="556941"/>
              </a:xfrm>
              <a:prstGeom prst="arc">
                <a:avLst>
                  <a:gd name="adj1" fmla="val 4017594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2777033">
                <a:off x="2887988" y="2888890"/>
                <a:ext cx="415695" cy="433086"/>
              </a:xfrm>
              <a:prstGeom prst="arc">
                <a:avLst>
                  <a:gd name="adj1" fmla="val 4017594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>
              <a:xfrm rot="20643816">
                <a:off x="3305311" y="3110713"/>
                <a:ext cx="832636" cy="794030"/>
              </a:xfrm>
              <a:prstGeom prst="arc">
                <a:avLst>
                  <a:gd name="adj1" fmla="val 13426358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8" name="Arc 17"/>
              <p:cNvSpPr/>
              <p:nvPr/>
            </p:nvSpPr>
            <p:spPr>
              <a:xfrm rot="20440126">
                <a:off x="4554749" y="3088293"/>
                <a:ext cx="832636" cy="794030"/>
              </a:xfrm>
              <a:prstGeom prst="arc">
                <a:avLst>
                  <a:gd name="adj1" fmla="val 13426358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9" name="Arc 18"/>
              <p:cNvSpPr/>
              <p:nvPr/>
            </p:nvSpPr>
            <p:spPr>
              <a:xfrm rot="20440126" flipH="1" flipV="1">
                <a:off x="4563646" y="4110659"/>
                <a:ext cx="832636" cy="794030"/>
              </a:xfrm>
              <a:prstGeom prst="arc">
                <a:avLst>
                  <a:gd name="adj1" fmla="val 13426358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0" name="Arc 19"/>
              <p:cNvSpPr/>
              <p:nvPr/>
            </p:nvSpPr>
            <p:spPr>
              <a:xfrm rot="20440126" flipH="1" flipV="1">
                <a:off x="3369953" y="4099537"/>
                <a:ext cx="832636" cy="794030"/>
              </a:xfrm>
              <a:prstGeom prst="arc">
                <a:avLst>
                  <a:gd name="adj1" fmla="val 13426358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1" name="Arc 20"/>
              <p:cNvSpPr/>
              <p:nvPr/>
            </p:nvSpPr>
            <p:spPr>
              <a:xfrm rot="900000" flipH="1" flipV="1">
                <a:off x="2151753" y="3667799"/>
                <a:ext cx="939376" cy="994694"/>
              </a:xfrm>
              <a:prstGeom prst="arc">
                <a:avLst>
                  <a:gd name="adj1" fmla="val 13426358"/>
                  <a:gd name="adj2" fmla="val 210829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8394067" flipH="1" flipV="1">
                <a:off x="5615239" y="3581501"/>
                <a:ext cx="939376" cy="994694"/>
              </a:xfrm>
              <a:prstGeom prst="arc">
                <a:avLst>
                  <a:gd name="adj1" fmla="val 14420438"/>
                  <a:gd name="adj2" fmla="val 210829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Arc 22"/>
              <p:cNvSpPr/>
              <p:nvPr/>
            </p:nvSpPr>
            <p:spPr>
              <a:xfrm rot="10800000" flipH="1" flipV="1">
                <a:off x="5607283" y="3291737"/>
                <a:ext cx="939376" cy="994694"/>
              </a:xfrm>
              <a:prstGeom prst="arc">
                <a:avLst>
                  <a:gd name="adj1" fmla="val 14420438"/>
                  <a:gd name="adj2" fmla="val 2108290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4" name="Arc 23"/>
              <p:cNvSpPr/>
              <p:nvPr/>
            </p:nvSpPr>
            <p:spPr>
              <a:xfrm rot="2777033">
                <a:off x="4160249" y="2882137"/>
                <a:ext cx="415695" cy="433086"/>
              </a:xfrm>
              <a:prstGeom prst="arc">
                <a:avLst>
                  <a:gd name="adj1" fmla="val 4017594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5" name="Arc 24"/>
              <p:cNvSpPr/>
              <p:nvPr/>
            </p:nvSpPr>
            <p:spPr>
              <a:xfrm rot="3412598">
                <a:off x="5401709" y="2912580"/>
                <a:ext cx="415695" cy="433086"/>
              </a:xfrm>
              <a:prstGeom prst="arc">
                <a:avLst>
                  <a:gd name="adj1" fmla="val 4801448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6" name="Arc 25"/>
              <p:cNvSpPr/>
              <p:nvPr/>
            </p:nvSpPr>
            <p:spPr>
              <a:xfrm rot="3686510" flipH="1" flipV="1">
                <a:off x="2877960" y="4633670"/>
                <a:ext cx="415695" cy="433086"/>
              </a:xfrm>
              <a:prstGeom prst="arc">
                <a:avLst>
                  <a:gd name="adj1" fmla="val 4863426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2777033" flipH="1" flipV="1">
                <a:off x="4180306" y="4640772"/>
                <a:ext cx="415695" cy="433086"/>
              </a:xfrm>
              <a:prstGeom prst="arc">
                <a:avLst>
                  <a:gd name="adj1" fmla="val 5296838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8" name="Arc 27"/>
              <p:cNvSpPr/>
              <p:nvPr/>
            </p:nvSpPr>
            <p:spPr>
              <a:xfrm rot="2839699" flipH="1" flipV="1">
                <a:off x="5432213" y="4640487"/>
                <a:ext cx="415695" cy="433086"/>
              </a:xfrm>
              <a:prstGeom prst="arc">
                <a:avLst>
                  <a:gd name="adj1" fmla="val 4801448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9" name="Arc 28"/>
              <p:cNvSpPr/>
              <p:nvPr/>
            </p:nvSpPr>
            <p:spPr>
              <a:xfrm rot="19865582" flipH="1" flipV="1">
                <a:off x="6801181" y="3637443"/>
                <a:ext cx="565453" cy="556941"/>
              </a:xfrm>
              <a:prstGeom prst="arc">
                <a:avLst>
                  <a:gd name="adj1" fmla="val 4017594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81124" y="33477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89236" y="292494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63888" y="277163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1879" y="276707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65700" y="307734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37708" y="442782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87742" y="487372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33163" y="487645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65575" y="452753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65300" y="26812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19879" y="26996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85580" y="270892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64288" y="335699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27791" y="497344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51645" y="495029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47789" y="494573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02100" y="3140968"/>
            <a:ext cx="5184576" cy="1440160"/>
            <a:chOff x="1916088" y="3269678"/>
            <a:chExt cx="5184576" cy="1440160"/>
          </a:xfrm>
          <a:solidFill>
            <a:schemeClr val="accent2">
              <a:lumMod val="50000"/>
            </a:schemeClr>
          </a:solidFill>
        </p:grpSpPr>
        <p:sp>
          <p:nvSpPr>
            <p:cNvPr id="48" name="Oval 47"/>
            <p:cNvSpPr/>
            <p:nvPr/>
          </p:nvSpPr>
          <p:spPr>
            <a:xfrm>
              <a:off x="1916088" y="3701726"/>
              <a:ext cx="648072" cy="432048"/>
            </a:xfrm>
            <a:prstGeom prst="ellipse">
              <a:avLst/>
            </a:prstGeom>
            <a:grp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zero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996208" y="3269678"/>
              <a:ext cx="648072" cy="432048"/>
            </a:xfrm>
            <a:prstGeom prst="ellipse">
              <a:avLst/>
            </a:prstGeom>
            <a:grp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one</a:t>
              </a:r>
              <a:endPara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220344" y="3269678"/>
              <a:ext cx="648072" cy="432048"/>
            </a:xfrm>
            <a:prstGeom prst="ellipse">
              <a:avLst/>
            </a:prstGeom>
            <a:grp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two</a:t>
              </a:r>
              <a:endPara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372472" y="3269678"/>
              <a:ext cx="648072" cy="432048"/>
            </a:xfrm>
            <a:prstGeom prst="ellipse">
              <a:avLst/>
            </a:prstGeom>
            <a:grp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three</a:t>
              </a:r>
              <a:endPara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452592" y="3701726"/>
              <a:ext cx="648072" cy="432048"/>
            </a:xfrm>
            <a:prstGeom prst="ellipse">
              <a:avLst/>
            </a:prstGeom>
            <a:grp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four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996208" y="4277790"/>
              <a:ext cx="648072" cy="432048"/>
            </a:xfrm>
            <a:prstGeom prst="ellipse">
              <a:avLst/>
            </a:prstGeom>
            <a:grp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seven</a:t>
              </a:r>
              <a:endPara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220344" y="4277790"/>
              <a:ext cx="648072" cy="432048"/>
            </a:xfrm>
            <a:prstGeom prst="ellipse">
              <a:avLst/>
            </a:prstGeom>
            <a:grp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six</a:t>
              </a:r>
              <a:endPara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372472" y="4277790"/>
              <a:ext cx="648072" cy="432048"/>
            </a:xfrm>
            <a:prstGeom prst="ellipse">
              <a:avLst/>
            </a:prstGeom>
            <a:grp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five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79587" y="2582447"/>
            <a:ext cx="2063951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Each state does not need to correspond to a binary number, they are just different states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512064"/>
            <a:ext cx="7772400" cy="914400"/>
          </a:xfrm>
        </p:spPr>
        <p:txBody>
          <a:bodyPr/>
          <a:lstStyle/>
          <a:p>
            <a:r>
              <a:rPr lang="en-US" dirty="0"/>
              <a:t>State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412776"/>
            <a:ext cx="3888432" cy="4726760"/>
          </a:xfrm>
        </p:spPr>
        <p:txBody>
          <a:bodyPr>
            <a:normAutofit/>
          </a:bodyPr>
          <a:lstStyle/>
          <a:p>
            <a:r>
              <a:rPr lang="en-US" dirty="0"/>
              <a:t>State tables help to illustrate how the states of the circuit change with various input values.</a:t>
            </a:r>
          </a:p>
          <a:p>
            <a:pPr lvl="1"/>
            <a:r>
              <a:rPr lang="en-US" dirty="0"/>
              <a:t>Transitions are understood to take place on the clock ticks.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56040" y="332656"/>
          <a:ext cx="3384376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State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Write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State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zero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zero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one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one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one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one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two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two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two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two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three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three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three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three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four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four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four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four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five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five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five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five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six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six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six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six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seven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seven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seven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seven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zero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8688288" y="692696"/>
            <a:ext cx="0" cy="5852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512064"/>
            <a:ext cx="7772400" cy="914400"/>
          </a:xfrm>
        </p:spPr>
        <p:txBody>
          <a:bodyPr/>
          <a:lstStyle/>
          <a:p>
            <a:r>
              <a:rPr lang="en-US" dirty="0"/>
              <a:t>State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412776"/>
            <a:ext cx="3456384" cy="4726760"/>
          </a:xfrm>
        </p:spPr>
        <p:txBody>
          <a:bodyPr>
            <a:normAutofit/>
          </a:bodyPr>
          <a:lstStyle/>
          <a:p>
            <a:r>
              <a:rPr lang="en-US" dirty="0"/>
              <a:t>Same table as on the previous slide, but with the actual flip-flop values instead of state labels.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u="sng" dirty="0"/>
              <a:t>Note:</a:t>
            </a:r>
            <a:r>
              <a:rPr lang="en-US" dirty="0"/>
              <a:t> Flip-flop values are both inputs and outputs of the circuit here.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07969" y="332656"/>
          <a:ext cx="453650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Write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544272" y="692696"/>
            <a:ext cx="0" cy="5852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658616"/>
            <a:ext cx="7772400" cy="914400"/>
          </a:xfrm>
        </p:spPr>
        <p:txBody>
          <a:bodyPr/>
          <a:lstStyle/>
          <a:p>
            <a:r>
              <a:rPr lang="en-US" sz="4800" b="1" dirty="0"/>
              <a:t>Finite State Machines</a:t>
            </a:r>
            <a:endParaRPr lang="en-CA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95600" y="2276872"/>
            <a:ext cx="250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and this brings us to…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Machines (FSMs)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412776"/>
            <a:ext cx="8795320" cy="4726760"/>
          </a:xfrm>
        </p:spPr>
        <p:txBody>
          <a:bodyPr>
            <a:normAutofit/>
          </a:bodyPr>
          <a:lstStyle/>
          <a:p>
            <a:r>
              <a:rPr lang="en-US" dirty="0"/>
              <a:t>From theory courses…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Finite State Machine </a:t>
            </a:r>
            <a:r>
              <a:rPr lang="en-US" dirty="0"/>
              <a:t>is an abstract model that captures the operation of a sequential circuit.</a:t>
            </a:r>
          </a:p>
          <a:p>
            <a:r>
              <a:rPr lang="en-US" dirty="0"/>
              <a:t>A FSM is defined (in general) by:</a:t>
            </a:r>
          </a:p>
          <a:p>
            <a:pPr lvl="1"/>
            <a:r>
              <a:rPr lang="en-US" dirty="0"/>
              <a:t>A finite set of </a:t>
            </a:r>
            <a:r>
              <a:rPr lang="en-US" dirty="0">
                <a:solidFill>
                  <a:srgbClr val="FFFF00"/>
                </a:solidFill>
              </a:rPr>
              <a:t>states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A finite set of </a:t>
            </a:r>
            <a:r>
              <a:rPr lang="en-US" dirty="0">
                <a:solidFill>
                  <a:srgbClr val="FFFF00"/>
                </a:solidFill>
              </a:rPr>
              <a:t>transitions </a:t>
            </a:r>
            <a:r>
              <a:rPr lang="en-US" dirty="0"/>
              <a:t>between states, </a:t>
            </a:r>
            <a:r>
              <a:rPr lang="en-US" dirty="0">
                <a:solidFill>
                  <a:srgbClr val="FFFF00"/>
                </a:solidFill>
              </a:rPr>
              <a:t>triggered by inputs </a:t>
            </a:r>
            <a:r>
              <a:rPr lang="en-US" dirty="0"/>
              <a:t>to the state machine,</a:t>
            </a:r>
          </a:p>
          <a:p>
            <a:pPr lvl="1"/>
            <a:r>
              <a:rPr lang="en-US" dirty="0"/>
              <a:t>Output values that are associated with each state or each transition (depending on the machine),</a:t>
            </a:r>
          </a:p>
          <a:p>
            <a:pPr lvl="1"/>
            <a:r>
              <a:rPr lang="en-US" dirty="0"/>
              <a:t>Start and end states for the state machine.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512064"/>
            <a:ext cx="8251678" cy="914400"/>
          </a:xfrm>
        </p:spPr>
        <p:txBody>
          <a:bodyPr/>
          <a:lstStyle/>
          <a:p>
            <a:r>
              <a:rPr lang="en-CA" dirty="0">
                <a:latin typeface="+mn-lt"/>
              </a:rPr>
              <a:t>Design procedures comparison (roughly)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552" y="1628801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Combinational circuits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Desired behaviour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Truth table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Logic expression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Circuit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1984" y="3645025"/>
            <a:ext cx="4363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Sequential circuits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Desired behaviour (cooler behaviour)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Finite state machine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Circuit with flip-flops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264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Tickle Me Elmo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4665712" cy="4464496"/>
          </a:xfrm>
        </p:spPr>
        <p:txBody>
          <a:bodyPr/>
          <a:lstStyle/>
          <a:p>
            <a:r>
              <a:rPr lang="en-US" dirty="0"/>
              <a:t>Remember how the Tickle Me Elmo works!</a:t>
            </a:r>
          </a:p>
        </p:txBody>
      </p:sp>
      <p:pic>
        <p:nvPicPr>
          <p:cNvPr id="44040" name="Picture 8" descr="http://images3.wikia.nocookie.net/__cb20060920143655/muppet/images/3/32/Ticklemeelm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941983"/>
            <a:ext cx="2304256" cy="3550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76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Tickle Me Elmo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28800"/>
            <a:ext cx="9289032" cy="4726760"/>
          </a:xfrm>
        </p:spPr>
        <p:txBody>
          <a:bodyPr/>
          <a:lstStyle/>
          <a:p>
            <a:r>
              <a:rPr lang="en-US" dirty="0"/>
              <a:t>Toy reacts differently each time it is squeezed: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First squeeze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ym typeface="Wingdings" pitchFamily="2" charset="2"/>
              </a:rPr>
              <a:t>“Ha </a:t>
            </a:r>
            <a:r>
              <a:rPr lang="en-US" i="1" dirty="0" err="1">
                <a:sym typeface="Wingdings" pitchFamily="2" charset="2"/>
              </a:rPr>
              <a:t>ha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ha</a:t>
            </a:r>
            <a:r>
              <a:rPr lang="en-US" i="1" dirty="0">
                <a:sym typeface="Wingdings" pitchFamily="2" charset="2"/>
              </a:rPr>
              <a:t>…that tickles.”</a:t>
            </a:r>
          </a:p>
          <a:p>
            <a:pPr lvl="1"/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Second squeeze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ym typeface="Wingdings" pitchFamily="2" charset="2"/>
              </a:rPr>
              <a:t>“Ha </a:t>
            </a:r>
            <a:r>
              <a:rPr lang="en-US" i="1" dirty="0" err="1">
                <a:sym typeface="Wingdings" pitchFamily="2" charset="2"/>
              </a:rPr>
              <a:t>ha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ha</a:t>
            </a:r>
            <a:r>
              <a:rPr lang="en-US" i="1" dirty="0">
                <a:sym typeface="Wingdings" pitchFamily="2" charset="2"/>
              </a:rPr>
              <a:t>…oh boy.”</a:t>
            </a:r>
          </a:p>
          <a:p>
            <a:pPr lvl="1"/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Third squeeze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ym typeface="Wingdings" pitchFamily="2" charset="2"/>
              </a:rPr>
              <a:t>“HA </a:t>
            </a:r>
            <a:r>
              <a:rPr lang="en-US" i="1" dirty="0" err="1">
                <a:sym typeface="Wingdings" pitchFamily="2" charset="2"/>
              </a:rPr>
              <a:t>HA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HA</a:t>
            </a:r>
            <a:r>
              <a:rPr lang="en-US" i="1" dirty="0">
                <a:sym typeface="Wingdings" pitchFamily="2" charset="2"/>
              </a:rPr>
              <a:t> HA…”, go crazy</a:t>
            </a:r>
          </a:p>
          <a:p>
            <a:r>
              <a:rPr lang="en-US" dirty="0"/>
              <a:t>Questions to ask:</a:t>
            </a:r>
          </a:p>
          <a:p>
            <a:pPr lvl="1"/>
            <a:r>
              <a:rPr lang="en-US" dirty="0"/>
              <a:t>What are the inputs?</a:t>
            </a:r>
          </a:p>
          <a:p>
            <a:pPr lvl="1"/>
            <a:r>
              <a:rPr lang="en-US" dirty="0"/>
              <a:t>What are the states of this machine?</a:t>
            </a:r>
          </a:p>
          <a:p>
            <a:pPr lvl="1"/>
            <a:r>
              <a:rPr lang="en-US" dirty="0"/>
              <a:t>How do you change from one state to the next?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Tickle Me Elmo</a:t>
            </a:r>
            <a:endParaRPr lang="en-CA" dirty="0"/>
          </a:p>
        </p:txBody>
      </p:sp>
      <p:pic>
        <p:nvPicPr>
          <p:cNvPr id="1026" name="Picture 2" descr="http://cdn.ricochet.com/var/ezwebin_site/storage/images/media/images/tickle_me_elmo13/1381276-1-eng-US/tickle_me_elmo1_light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1484784"/>
            <a:ext cx="22479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3719736" y="1988840"/>
            <a:ext cx="1512168" cy="5523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Initial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99656" y="3020642"/>
            <a:ext cx="1512168" cy="5523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Tickles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91744" y="4172770"/>
            <a:ext cx="1512168" cy="5523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OhBoy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07968" y="3603459"/>
            <a:ext cx="1512168" cy="5523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GoCrazy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51585" y="2298358"/>
            <a:ext cx="2010277" cy="1130642"/>
            <a:chOff x="611560" y="2298358"/>
            <a:chExt cx="2010277" cy="1130642"/>
          </a:xfrm>
        </p:grpSpPr>
        <p:sp>
          <p:nvSpPr>
            <p:cNvPr id="9" name="Arc 8"/>
            <p:cNvSpPr/>
            <p:nvPr/>
          </p:nvSpPr>
          <p:spPr>
            <a:xfrm rot="15863140">
              <a:off x="1541717" y="2348880"/>
              <a:ext cx="1080120" cy="1080120"/>
            </a:xfrm>
            <a:prstGeom prst="arc">
              <a:avLst>
                <a:gd name="adj1" fmla="val 15282891"/>
                <a:gd name="adj2" fmla="val 0"/>
              </a:avLst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560" y="2298358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Squeeze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79577" y="3122844"/>
            <a:ext cx="2250373" cy="1290629"/>
            <a:chOff x="539552" y="3122843"/>
            <a:chExt cx="2250373" cy="1290629"/>
          </a:xfrm>
        </p:grpSpPr>
        <p:sp>
          <p:nvSpPr>
            <p:cNvPr id="11" name="Arc 10"/>
            <p:cNvSpPr/>
            <p:nvPr/>
          </p:nvSpPr>
          <p:spPr>
            <a:xfrm rot="12150675">
              <a:off x="1499296" y="3122843"/>
              <a:ext cx="1290629" cy="1290629"/>
            </a:xfrm>
            <a:prstGeom prst="arc">
              <a:avLst>
                <a:gd name="adj1" fmla="val 15282891"/>
                <a:gd name="adj2" fmla="val 0"/>
              </a:avLst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552" y="4005064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Squeeze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77876" y="3363004"/>
            <a:ext cx="1650173" cy="1628687"/>
            <a:chOff x="3137851" y="3363003"/>
            <a:chExt cx="1650173" cy="1628687"/>
          </a:xfrm>
        </p:grpSpPr>
        <p:sp>
          <p:nvSpPr>
            <p:cNvPr id="13" name="Arc 12"/>
            <p:cNvSpPr/>
            <p:nvPr/>
          </p:nvSpPr>
          <p:spPr>
            <a:xfrm rot="6936507">
              <a:off x="3137851" y="3363003"/>
              <a:ext cx="1290629" cy="1290629"/>
            </a:xfrm>
            <a:prstGeom prst="arc">
              <a:avLst>
                <a:gd name="adj1" fmla="val 15282891"/>
                <a:gd name="adj2" fmla="val 0"/>
              </a:avLst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9339" y="4653136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Squeeze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43670" y="3068960"/>
            <a:ext cx="3622298" cy="2335994"/>
            <a:chOff x="1903646" y="3068960"/>
            <a:chExt cx="3622298" cy="2335994"/>
          </a:xfrm>
        </p:grpSpPr>
        <p:sp>
          <p:nvSpPr>
            <p:cNvPr id="18" name="Arc 17"/>
            <p:cNvSpPr/>
            <p:nvPr/>
          </p:nvSpPr>
          <p:spPr>
            <a:xfrm rot="18148834">
              <a:off x="2818177" y="2697188"/>
              <a:ext cx="1793235" cy="3622298"/>
            </a:xfrm>
            <a:prstGeom prst="arc">
              <a:avLst>
                <a:gd name="adj1" fmla="val 17396509"/>
                <a:gd name="adj2" fmla="val 0"/>
              </a:avLst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19872" y="3068960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Squeeze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77278" y="415043"/>
            <a:ext cx="3801616" cy="914400"/>
          </a:xfrm>
        </p:spPr>
        <p:txBody>
          <a:bodyPr/>
          <a:lstStyle/>
          <a:p>
            <a:r>
              <a:rPr lang="en-US" dirty="0"/>
              <a:t>We are here</a:t>
            </a:r>
            <a:endParaRPr lang="en-CA" dirty="0"/>
          </a:p>
        </p:txBody>
      </p:sp>
      <p:sp>
        <p:nvSpPr>
          <p:cNvPr id="17" name="Rounded Rectangle 16"/>
          <p:cNvSpPr/>
          <p:nvPr/>
        </p:nvSpPr>
        <p:spPr>
          <a:xfrm>
            <a:off x="4151784" y="1844824"/>
            <a:ext cx="3960440" cy="388843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Assembly Language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50702" y="2305336"/>
            <a:ext cx="3456384" cy="3312368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Processors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40016" y="2780928"/>
            <a:ext cx="1440160" cy="27363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Finite State Machines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7848" y="2780928"/>
            <a:ext cx="1512168" cy="273630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Arithmetic Logic Units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3872" y="3429000"/>
            <a:ext cx="1296144" cy="20162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40016" y="3429000"/>
            <a:ext cx="1224136" cy="20162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Flip-flops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9896" y="3861048"/>
            <a:ext cx="2088232" cy="1512168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Circuits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47928" y="4293096"/>
            <a:ext cx="1728192" cy="1008112"/>
          </a:xfrm>
          <a:prstGeom prst="roundRect">
            <a:avLst/>
          </a:prstGeom>
          <a:solidFill>
            <a:srgbClr val="0501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85724" y="4768688"/>
            <a:ext cx="1368152" cy="432048"/>
          </a:xfrm>
          <a:prstGeom prst="roundRect">
            <a:avLst/>
          </a:prstGeom>
          <a:solidFill>
            <a:srgbClr val="0300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Transistors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7464152" y="1671190"/>
            <a:ext cx="1728192" cy="1642257"/>
          </a:xfrm>
          <a:prstGeom prst="bentConnector3">
            <a:avLst>
              <a:gd name="adj1" fmla="val -1331"/>
            </a:avLst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695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Traffic Light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7320136" y="2585059"/>
            <a:ext cx="1512168" cy="5523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Red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40016" y="4069517"/>
            <a:ext cx="1512168" cy="5523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Yellow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88288" y="4069517"/>
            <a:ext cx="1512168" cy="5523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Green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9" name="Arc 18"/>
          <p:cNvSpPr/>
          <p:nvPr/>
        </p:nvSpPr>
        <p:spPr>
          <a:xfrm rot="9464060" flipV="1">
            <a:off x="6911971" y="2954518"/>
            <a:ext cx="1649314" cy="1590895"/>
          </a:xfrm>
          <a:prstGeom prst="arc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8588" y="291565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Change=1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3" name="Arc 22"/>
          <p:cNvSpPr/>
          <p:nvPr/>
        </p:nvSpPr>
        <p:spPr>
          <a:xfrm rot="7942103" flipV="1">
            <a:off x="6531038" y="4504554"/>
            <a:ext cx="712365" cy="712365"/>
          </a:xfrm>
          <a:prstGeom prst="arc">
            <a:avLst>
              <a:gd name="adj1" fmla="val 16200000"/>
              <a:gd name="adj2" fmla="val 10704053"/>
            </a:avLst>
          </a:prstGeom>
          <a:ln w="38100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9458" name="Picture 2" descr="https://www.auroragov.org/cs/groups/public/documents/digitalmedia/009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7" y="1628800"/>
            <a:ext cx="3282763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Arc 30"/>
          <p:cNvSpPr/>
          <p:nvPr/>
        </p:nvSpPr>
        <p:spPr>
          <a:xfrm rot="2523984" flipV="1">
            <a:off x="7352590" y="3120956"/>
            <a:ext cx="1649314" cy="1590895"/>
          </a:xfrm>
          <a:prstGeom prst="arc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2" name="Arc 31"/>
          <p:cNvSpPr/>
          <p:nvPr/>
        </p:nvSpPr>
        <p:spPr>
          <a:xfrm rot="17244338" flipV="1">
            <a:off x="7672913" y="3002770"/>
            <a:ext cx="1649314" cy="1590895"/>
          </a:xfrm>
          <a:prstGeom prst="arc">
            <a:avLst>
              <a:gd name="adj1" fmla="val 15975674"/>
              <a:gd name="adj2" fmla="val 0"/>
            </a:avLst>
          </a:prstGeom>
          <a:ln w="38100">
            <a:solidFill>
              <a:schemeClr val="accent4">
                <a:lumMod val="20000"/>
                <a:lumOff val="8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3" name="Arc 32"/>
          <p:cNvSpPr/>
          <p:nvPr/>
        </p:nvSpPr>
        <p:spPr>
          <a:xfrm rot="7942103" flipV="1">
            <a:off x="9123325" y="4504555"/>
            <a:ext cx="712365" cy="712365"/>
          </a:xfrm>
          <a:prstGeom prst="arc">
            <a:avLst>
              <a:gd name="adj1" fmla="val 16200000"/>
              <a:gd name="adj2" fmla="val 10704053"/>
            </a:avLst>
          </a:prstGeom>
          <a:ln w="38100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8954610" flipV="1">
            <a:off x="7754958" y="1984059"/>
            <a:ext cx="712365" cy="712365"/>
          </a:xfrm>
          <a:prstGeom prst="arc">
            <a:avLst>
              <a:gd name="adj1" fmla="val 16200000"/>
              <a:gd name="adj2" fmla="val 10704053"/>
            </a:avLst>
          </a:prstGeom>
          <a:ln w="38100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56940" y="298766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Change=1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36160" y="471585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Change=1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2024" y="521990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Change=0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32304" y="521990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Change=0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64152" y="161950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Change=0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FSM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steps for FSM: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Draw </a:t>
            </a:r>
            <a:r>
              <a:rPr lang="en-US" dirty="0">
                <a:solidFill>
                  <a:srgbClr val="FFFF00"/>
                </a:solidFill>
              </a:rPr>
              <a:t>state diagram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Derive </a:t>
            </a:r>
            <a:r>
              <a:rPr lang="en-US" dirty="0">
                <a:solidFill>
                  <a:srgbClr val="FFFF00"/>
                </a:solidFill>
              </a:rPr>
              <a:t>state table </a:t>
            </a:r>
            <a:r>
              <a:rPr lang="en-US" dirty="0"/>
              <a:t>from state diagram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Assign </a:t>
            </a:r>
            <a:r>
              <a:rPr lang="en-US" dirty="0">
                <a:solidFill>
                  <a:srgbClr val="FFFF00"/>
                </a:solidFill>
              </a:rPr>
              <a:t>flip-flop configuration </a:t>
            </a:r>
            <a:r>
              <a:rPr lang="en-US" dirty="0"/>
              <a:t>to each state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Redraw</a:t>
            </a:r>
            <a:r>
              <a:rPr lang="en-US" dirty="0"/>
              <a:t> state table with flip-flop values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Derive </a:t>
            </a:r>
            <a:r>
              <a:rPr lang="en-US" dirty="0">
                <a:solidFill>
                  <a:srgbClr val="FFFF00"/>
                </a:solidFill>
              </a:rPr>
              <a:t>combinational circuit </a:t>
            </a:r>
            <a:r>
              <a:rPr lang="en-US" dirty="0"/>
              <a:t>for output and for each flip-flop input.</a:t>
            </a:r>
            <a:endParaRPr lang="en-CA" dirty="0"/>
          </a:p>
        </p:txBody>
      </p:sp>
      <p:pic>
        <p:nvPicPr>
          <p:cNvPr id="52226" name="Picture 2" descr="E:\Courses\CSC258\lectures\images\fs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6080" y="329172"/>
            <a:ext cx="3619626" cy="259577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9413304" cy="914400"/>
          </a:xfrm>
        </p:spPr>
        <p:txBody>
          <a:bodyPr/>
          <a:lstStyle/>
          <a:p>
            <a:r>
              <a:rPr lang="en-US"/>
              <a:t>Example: </a:t>
            </a:r>
            <a:r>
              <a:rPr lang="en-US" dirty="0"/>
              <a:t>Sequence Recognizer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a sequence of input values, and raise a signal if that input has been seen.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Example: </a:t>
            </a:r>
            <a:r>
              <a:rPr lang="en-US" dirty="0">
                <a:solidFill>
                  <a:srgbClr val="FFFF00"/>
                </a:solidFill>
              </a:rPr>
              <a:t>Three high values in a row</a:t>
            </a:r>
          </a:p>
          <a:p>
            <a:pPr lvl="1"/>
            <a:r>
              <a:rPr lang="en-US" dirty="0"/>
              <a:t>Detect that the input has been high for three rising clock edges.</a:t>
            </a:r>
          </a:p>
          <a:p>
            <a:pPr lvl="1"/>
            <a:r>
              <a:rPr lang="en-US" dirty="0"/>
              <a:t>Assumes a single input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and a single output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15680" y="5445224"/>
            <a:ext cx="439248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What are the states?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State diagram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41684"/>
            <a:ext cx="5582072" cy="4726760"/>
          </a:xfrm>
        </p:spPr>
        <p:txBody>
          <a:bodyPr/>
          <a:lstStyle/>
          <a:p>
            <a:r>
              <a:rPr lang="en-US" dirty="0"/>
              <a:t>In this case, the states are labeled with the </a:t>
            </a:r>
            <a:r>
              <a:rPr lang="en-US" dirty="0">
                <a:solidFill>
                  <a:srgbClr val="FFFF00"/>
                </a:solidFill>
              </a:rPr>
              <a:t>most recent three</a:t>
            </a:r>
            <a:r>
              <a:rPr lang="en-US" dirty="0"/>
              <a:t> input values.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Transitions between states are indicated by the values on the transition arrows.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17967" y="1322040"/>
            <a:ext cx="3096344" cy="4267200"/>
            <a:chOff x="5593967" y="1322040"/>
            <a:chExt cx="3096344" cy="4267200"/>
          </a:xfrm>
        </p:grpSpPr>
        <p:pic>
          <p:nvPicPr>
            <p:cNvPr id="4" name="Picture 2" descr="http://upload.wikimedia.org/wikipedia/commons/thumb/3/38/De_bruijn_graph-for_binary_sequence_of_order_4.svg/320px-De_bruijn_graph-for_binary_sequence_of_order_4.svg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628456" y="1322040"/>
              <a:ext cx="3048000" cy="4267200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>
              <a:off x="6818103" y="1659243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042239" y="2263017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593967" y="2249162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809714" y="2852936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31958" y="3645024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028384" y="4248798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596700" y="4254264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818103" y="4835984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296040"/>
            <a:ext cx="7488832" cy="756696"/>
          </a:xfrm>
        </p:spPr>
        <p:txBody>
          <a:bodyPr/>
          <a:lstStyle/>
          <a:p>
            <a:r>
              <a:rPr lang="en-US" dirty="0"/>
              <a:t>Step 2: State table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1196752"/>
            <a:ext cx="4752528" cy="4726760"/>
          </a:xfrm>
        </p:spPr>
        <p:txBody>
          <a:bodyPr/>
          <a:lstStyle/>
          <a:p>
            <a:r>
              <a:rPr lang="en-US" dirty="0"/>
              <a:t>Make sure that the state table lists </a:t>
            </a:r>
            <a:r>
              <a:rPr lang="en-US" dirty="0">
                <a:solidFill>
                  <a:srgbClr val="FFFF00"/>
                </a:solidFill>
              </a:rPr>
              <a:t>all the states </a:t>
            </a:r>
            <a:r>
              <a:rPr lang="en-US" dirty="0"/>
              <a:t>in the state diagram, and </a:t>
            </a:r>
            <a:r>
              <a:rPr lang="en-US" dirty="0">
                <a:solidFill>
                  <a:srgbClr val="FFFF00"/>
                </a:solidFill>
              </a:rPr>
              <a:t>all the possible inputs </a:t>
            </a:r>
            <a:r>
              <a:rPr lang="en-US" dirty="0"/>
              <a:t>that can occur at that state.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72065" y="1141438"/>
          <a:ext cx="3744417" cy="549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586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Previous State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EN</a:t>
                      </a:r>
                      <a:endParaRPr lang="en-CA" sz="20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Next State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034040" y="1731600"/>
            <a:ext cx="0" cy="4937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Assign flip-flops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10552"/>
            <a:ext cx="8507288" cy="4726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Assign flip-flops for storing states.</a:t>
            </a:r>
          </a:p>
          <a:p>
            <a:r>
              <a:rPr lang="en-US" dirty="0"/>
              <a:t>A single flip-flop can store two values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), and thus two states.</a:t>
            </a:r>
          </a:p>
          <a:p>
            <a:r>
              <a:rPr lang="en-US" dirty="0"/>
              <a:t>How many states can be stored with each additional flip-flop?</a:t>
            </a:r>
          </a:p>
          <a:p>
            <a:pPr lvl="1"/>
            <a:r>
              <a:rPr lang="en-US" dirty="0"/>
              <a:t>One flip-flop </a:t>
            </a:r>
            <a:r>
              <a:rPr lang="en-US" dirty="0">
                <a:sym typeface="Wingdings" pitchFamily="2" charset="2"/>
              </a:rPr>
              <a:t> 2 states</a:t>
            </a:r>
          </a:p>
          <a:p>
            <a:pPr lvl="1"/>
            <a:r>
              <a:rPr lang="en-US" dirty="0">
                <a:sym typeface="Wingdings" pitchFamily="2" charset="2"/>
              </a:rPr>
              <a:t>Two flip-flops  4 states</a:t>
            </a:r>
          </a:p>
          <a:p>
            <a:pPr lvl="1"/>
            <a:r>
              <a:rPr lang="en-US" dirty="0">
                <a:sym typeface="Wingdings" pitchFamily="2" charset="2"/>
              </a:rPr>
              <a:t>Three flip-flops  8 states</a:t>
            </a:r>
          </a:p>
          <a:p>
            <a:pPr lvl="1"/>
            <a:r>
              <a:rPr lang="en-US" dirty="0">
                <a:sym typeface="Wingdings" pitchFamily="2" charset="2"/>
              </a:rPr>
              <a:t>…</a:t>
            </a:r>
          </a:p>
          <a:p>
            <a:pPr lvl="1"/>
            <a:r>
              <a:rPr lang="en-US" dirty="0">
                <a:sym typeface="Wingdings" pitchFamily="2" charset="2"/>
              </a:rPr>
              <a:t>Eight flip-flops?  2</a:t>
            </a:r>
            <a:r>
              <a:rPr lang="en-US" baseline="30000" dirty="0">
                <a:sym typeface="Wingdings" pitchFamily="2" charset="2"/>
              </a:rPr>
              <a:t>8</a:t>
            </a:r>
            <a:r>
              <a:rPr lang="en-US" dirty="0">
                <a:sym typeface="Wingdings" pitchFamily="2" charset="2"/>
              </a:rPr>
              <a:t> = 256 states</a:t>
            </a:r>
            <a:endParaRPr lang="en-US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104112" y="4221089"/>
            <a:ext cx="4608512" cy="95410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states need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 ceiling(log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n)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  <a:sym typeface="Symbol"/>
              </a:rPr>
              <a:t> flip-flops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How many flip-flops for this one?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31704" y="2060848"/>
            <a:ext cx="3096344" cy="4267200"/>
            <a:chOff x="5593967" y="1322040"/>
            <a:chExt cx="3096344" cy="4267200"/>
          </a:xfrm>
        </p:grpSpPr>
        <p:pic>
          <p:nvPicPr>
            <p:cNvPr id="4" name="Picture 2" descr="http://upload.wikimedia.org/wikipedia/commons/thumb/3/38/De_bruijn_graph-for_binary_sequence_of_order_4.svg/320px-De_bruijn_graph-for_binary_sequence_of_order_4.svg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628456" y="1322040"/>
              <a:ext cx="3048000" cy="4267200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>
              <a:off x="6818103" y="1659243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042239" y="2263017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593967" y="2249162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809714" y="2852936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31958" y="3645024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028384" y="4248798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596700" y="4254264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818103" y="4835984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12224" y="2758091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3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Assign flip-flops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10552"/>
            <a:ext cx="7772400" cy="4726760"/>
          </a:xfrm>
        </p:spPr>
        <p:txBody>
          <a:bodyPr/>
          <a:lstStyle/>
          <a:p>
            <a:r>
              <a:rPr lang="en-US" dirty="0"/>
              <a:t>In this case, we need to store 8 states.</a:t>
            </a:r>
          </a:p>
          <a:p>
            <a:pPr lvl="1"/>
            <a:r>
              <a:rPr lang="en-US" dirty="0"/>
              <a:t>8 states = 3 flip-flops (3 = log</a:t>
            </a:r>
            <a:r>
              <a:rPr lang="en-US" baseline="-25000" dirty="0"/>
              <a:t>2</a:t>
            </a:r>
            <a:r>
              <a:rPr lang="en-US" dirty="0"/>
              <a:t> 8)</a:t>
            </a:r>
          </a:p>
          <a:p>
            <a:r>
              <a:rPr lang="en-US" dirty="0"/>
              <a:t>For now, assign a flip-flop to each digit of the state names in the FSM &amp; state table.</a:t>
            </a:r>
          </a:p>
          <a:p>
            <a:endParaRPr lang="en-CA" dirty="0"/>
          </a:p>
        </p:txBody>
      </p:sp>
      <p:grpSp>
        <p:nvGrpSpPr>
          <p:cNvPr id="4" name="Group 50"/>
          <p:cNvGrpSpPr/>
          <p:nvPr/>
        </p:nvGrpSpPr>
        <p:grpSpPr>
          <a:xfrm>
            <a:off x="3193694" y="3703178"/>
            <a:ext cx="5710618" cy="2246103"/>
            <a:chOff x="1525678" y="3645024"/>
            <a:chExt cx="5710618" cy="2246103"/>
          </a:xfrm>
        </p:grpSpPr>
        <p:grpSp>
          <p:nvGrpSpPr>
            <p:cNvPr id="16" name="Group 18"/>
            <p:cNvGrpSpPr/>
            <p:nvPr/>
          </p:nvGrpSpPr>
          <p:grpSpPr>
            <a:xfrm>
              <a:off x="3995936" y="4653136"/>
              <a:ext cx="1094260" cy="936104"/>
              <a:chOff x="1043608" y="3356992"/>
              <a:chExt cx="1599304" cy="13681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11610" y="3356992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98208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D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70046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70046" y="4172028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299753" y="4262791"/>
                <a:ext cx="2004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Isosceles Triangle 9"/>
              <p:cNvSpPr/>
              <p:nvPr/>
            </p:nvSpPr>
            <p:spPr>
              <a:xfrm rot="5400000">
                <a:off x="1495231" y="4274391"/>
                <a:ext cx="144016" cy="28803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1043608" y="4395425"/>
                <a:ext cx="36576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 flipH="1">
              <a:off x="3992141" y="4852572"/>
              <a:ext cx="25025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41823" y="4855305"/>
              <a:ext cx="25025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024178" y="5389804"/>
              <a:ext cx="25025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123728" y="3645024"/>
              <a:ext cx="5112568" cy="576064"/>
            </a:xfrm>
            <a:prstGeom prst="rect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Combinational Circuit</a:t>
              </a:r>
              <a:endPara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27" name="Group 18"/>
            <p:cNvGrpSpPr/>
            <p:nvPr/>
          </p:nvGrpSpPr>
          <p:grpSpPr>
            <a:xfrm>
              <a:off x="5652120" y="4653136"/>
              <a:ext cx="1094260" cy="936104"/>
              <a:chOff x="1043608" y="3356992"/>
              <a:chExt cx="1599304" cy="136815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411610" y="3356992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98208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D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70046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70046" y="4172028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299753" y="4262791"/>
                <a:ext cx="2004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Isosceles Triangle 21"/>
              <p:cNvSpPr/>
              <p:nvPr/>
            </p:nvSpPr>
            <p:spPr>
              <a:xfrm rot="5400000">
                <a:off x="1495231" y="4274391"/>
                <a:ext cx="144016" cy="28803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1043608" y="4395425"/>
                <a:ext cx="36576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 flipH="1">
              <a:off x="5648325" y="4852572"/>
              <a:ext cx="25025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698007" y="4855305"/>
              <a:ext cx="25025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80362" y="5389804"/>
              <a:ext cx="25025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8"/>
            <p:cNvGrpSpPr/>
            <p:nvPr/>
          </p:nvGrpSpPr>
          <p:grpSpPr>
            <a:xfrm>
              <a:off x="2415555" y="4653136"/>
              <a:ext cx="1094260" cy="936104"/>
              <a:chOff x="1043608" y="3356992"/>
              <a:chExt cx="1599304" cy="136815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411610" y="3356992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98208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D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970046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70046" y="4172028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299753" y="4262791"/>
                <a:ext cx="2004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Isosceles Triangle 32"/>
              <p:cNvSpPr/>
              <p:nvPr/>
            </p:nvSpPr>
            <p:spPr>
              <a:xfrm rot="5400000">
                <a:off x="1495231" y="4274391"/>
                <a:ext cx="144016" cy="28803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1043608" y="4395425"/>
                <a:ext cx="36576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flipH="1">
              <a:off x="2411760" y="4852572"/>
              <a:ext cx="25025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461442" y="4855305"/>
              <a:ext cx="25025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443797" y="5389804"/>
              <a:ext cx="25025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411760" y="4221088"/>
              <a:ext cx="0" cy="64807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995936" y="4221088"/>
              <a:ext cx="0" cy="64807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52120" y="4221088"/>
              <a:ext cx="0" cy="64807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707904" y="4221088"/>
              <a:ext cx="0" cy="64807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292080" y="4221088"/>
              <a:ext cx="0" cy="64807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948264" y="4221088"/>
              <a:ext cx="0" cy="64807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431299" y="5359361"/>
              <a:ext cx="2447" cy="4572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993489" y="5359361"/>
              <a:ext cx="2447" cy="4572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649673" y="5359361"/>
              <a:ext cx="2447" cy="4572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921559" y="5831479"/>
              <a:ext cx="3749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525678" y="5491017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Clk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711625" y="378904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EN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359696" y="4005064"/>
            <a:ext cx="4572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12064"/>
            <a:ext cx="5328592" cy="914400"/>
          </a:xfrm>
        </p:spPr>
        <p:txBody>
          <a:bodyPr/>
          <a:lstStyle/>
          <a:p>
            <a:r>
              <a:rPr lang="en-US" dirty="0"/>
              <a:t>Step 4: State table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772816"/>
            <a:ext cx="3744416" cy="4294712"/>
          </a:xfrm>
        </p:spPr>
        <p:txBody>
          <a:bodyPr>
            <a:normAutofit fontScale="92500"/>
          </a:bodyPr>
          <a:lstStyle/>
          <a:p>
            <a:r>
              <a:rPr lang="en-US" dirty="0"/>
              <a:t>Mapping states to flip-flop values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the only way of mapping from state to flip flop values, in fact it is not even a good way, as we will see later.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68006" y="681568"/>
          <a:ext cx="4176467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EN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286683" y="1036148"/>
            <a:ext cx="0" cy="5394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154153" y="692696"/>
            <a:ext cx="1554480" cy="5732930"/>
            <a:chOff x="4630153" y="692696"/>
            <a:chExt cx="1554480" cy="5732930"/>
          </a:xfrm>
        </p:grpSpPr>
        <p:sp>
          <p:nvSpPr>
            <p:cNvPr id="6" name="Rectangle 5"/>
            <p:cNvSpPr/>
            <p:nvPr/>
          </p:nvSpPr>
          <p:spPr>
            <a:xfrm>
              <a:off x="4630153" y="1025026"/>
              <a:ext cx="1554480" cy="540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000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000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001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001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010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010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011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011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100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100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101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101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110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110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111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111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30153" y="692696"/>
              <a:ext cx="1554480" cy="32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Prev. State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14393" y="692696"/>
            <a:ext cx="2011680" cy="5732930"/>
            <a:chOff x="6790393" y="692696"/>
            <a:chExt cx="2011680" cy="5732930"/>
          </a:xfrm>
        </p:grpSpPr>
        <p:sp>
          <p:nvSpPr>
            <p:cNvPr id="8" name="Rectangle 7"/>
            <p:cNvSpPr/>
            <p:nvPr/>
          </p:nvSpPr>
          <p:spPr>
            <a:xfrm>
              <a:off x="6790393" y="1025026"/>
              <a:ext cx="2011680" cy="540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000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001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001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010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010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011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011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100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100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101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101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110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110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111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111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000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90393" y="692696"/>
              <a:ext cx="2011680" cy="32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Next State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12064"/>
            <a:ext cx="5328592" cy="914400"/>
          </a:xfrm>
        </p:spPr>
        <p:txBody>
          <a:bodyPr/>
          <a:lstStyle/>
          <a:p>
            <a:r>
              <a:rPr lang="en-US" dirty="0"/>
              <a:t>Step 4: State table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772816"/>
            <a:ext cx="3744416" cy="4294712"/>
          </a:xfrm>
        </p:spPr>
        <p:txBody>
          <a:bodyPr>
            <a:normAutofit fontScale="92500"/>
          </a:bodyPr>
          <a:lstStyle/>
          <a:p>
            <a:r>
              <a:rPr lang="en-US" dirty="0"/>
              <a:t>Mapping states to flip-flop values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the only way of mapping from state to flip flop values, in fact it is not even a good way, as we will see later.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68006" y="681568"/>
          <a:ext cx="4176467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EN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286683" y="1036148"/>
            <a:ext cx="0" cy="5394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32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using flip-flops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7767349" cy="4726760"/>
          </a:xfrm>
        </p:spPr>
        <p:txBody>
          <a:bodyPr/>
          <a:lstStyle/>
          <a:p>
            <a:r>
              <a:rPr lang="en-US" dirty="0"/>
              <a:t>Now that we know					 about flip-flops and					 what they do, how do				 we use them in circuit				 design?</a:t>
            </a:r>
          </a:p>
          <a:p>
            <a:r>
              <a:rPr lang="en-US" dirty="0"/>
              <a:t>What’s the benefit in using			 flip-flops in a circuit at all?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438886" y="1628800"/>
            <a:ext cx="2160240" cy="1008112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Combinational Circuit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672064" y="191683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624392" y="1916832"/>
            <a:ext cx="6583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0056" y="1628800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Inputs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4265" y="1628800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Outputs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6200" y="2996952"/>
            <a:ext cx="1296144" cy="1008112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Storage Units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Bent Arrow 9"/>
          <p:cNvSpPr/>
          <p:nvPr/>
        </p:nvSpPr>
        <p:spPr>
          <a:xfrm rot="10800000">
            <a:off x="9178489" y="2678477"/>
            <a:ext cx="432048" cy="720080"/>
          </a:xfrm>
          <a:prstGeom prst="bentArrow">
            <a:avLst>
              <a:gd name="adj1" fmla="val 47447"/>
              <a:gd name="adj2" fmla="val 39430"/>
              <a:gd name="adj3" fmla="val 3527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Bent Arrow 10"/>
          <p:cNvSpPr/>
          <p:nvPr/>
        </p:nvSpPr>
        <p:spPr>
          <a:xfrm rot="16200000">
            <a:off x="7267452" y="2736628"/>
            <a:ext cx="698021" cy="504057"/>
          </a:xfrm>
          <a:prstGeom prst="bentArrow">
            <a:avLst>
              <a:gd name="adj1" fmla="val 47447"/>
              <a:gd name="adj2" fmla="val 39430"/>
              <a:gd name="adj3" fmla="val 3527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0907" y="526680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We can design much cooler circuits using flip-flops.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Circuit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4726760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map for F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67808" y="2276872"/>
          <a:ext cx="4536504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20500" y="243474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80540" y="2434742"/>
            <a:ext cx="2743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77976" y="2434742"/>
            <a:ext cx="2743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0016" y="243474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59137" y="2983096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33217" y="2983096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67248" y="354257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44432" y="462269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375920" y="3438144"/>
            <a:ext cx="3312368" cy="926960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1984" y="5354632"/>
            <a:ext cx="1800200" cy="738664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007768" y="5949280"/>
            <a:ext cx="1672772" cy="504056"/>
          </a:xfrm>
          <a:prstGeom prst="wedgeRectCallout">
            <a:avLst>
              <a:gd name="adj1" fmla="val 60755"/>
              <a:gd name="adj2" fmla="val -918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Next state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8059330" y="5959516"/>
            <a:ext cx="2151470" cy="504056"/>
          </a:xfrm>
          <a:prstGeom prst="wedgeRectCallout">
            <a:avLst>
              <a:gd name="adj1" fmla="val -69785"/>
              <a:gd name="adj2" fmla="val -1053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Current state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13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Circuit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4726760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map for F</a:t>
            </a:r>
            <a:r>
              <a:rPr lang="en-US" baseline="-25000" dirty="0"/>
              <a:t>1</a:t>
            </a:r>
            <a:r>
              <a:rPr lang="en-US" dirty="0"/>
              <a:t>: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67808" y="2276872"/>
          <a:ext cx="4536504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20500" y="243474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80540" y="2434742"/>
            <a:ext cx="2743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77976" y="2434742"/>
            <a:ext cx="2743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0016" y="243474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59137" y="2983096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33217" y="2983096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67248" y="354257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44432" y="462269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76120" y="2852936"/>
            <a:ext cx="1584176" cy="2088232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1984" y="5354632"/>
            <a:ext cx="1800200" cy="738664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007768" y="5949280"/>
            <a:ext cx="1672772" cy="504056"/>
          </a:xfrm>
          <a:prstGeom prst="wedgeRectCallout">
            <a:avLst>
              <a:gd name="adj1" fmla="val 60755"/>
              <a:gd name="adj2" fmla="val -918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Next state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8059330" y="5959516"/>
            <a:ext cx="2151470" cy="504056"/>
          </a:xfrm>
          <a:prstGeom prst="wedgeRectCallout">
            <a:avLst>
              <a:gd name="adj1" fmla="val -69785"/>
              <a:gd name="adj2" fmla="val -1053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Current state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Circuit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4726760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map for F</a:t>
            </a:r>
            <a:r>
              <a:rPr lang="en-US" baseline="-25000" dirty="0"/>
              <a:t>0</a:t>
            </a:r>
            <a:r>
              <a:rPr lang="en-US" dirty="0"/>
              <a:t>: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67808" y="2276872"/>
          <a:ext cx="4536504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·EN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20500" y="243474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80540" y="2434742"/>
            <a:ext cx="2743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77976" y="2434742"/>
            <a:ext cx="2743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0016" y="243474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59137" y="2983096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33217" y="2983096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67248" y="354257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44432" y="462269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283560" y="2852936"/>
            <a:ext cx="1490396" cy="2088232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1984" y="5354632"/>
            <a:ext cx="1800200" cy="738664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EN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4007768" y="5949280"/>
            <a:ext cx="1672772" cy="504056"/>
          </a:xfrm>
          <a:prstGeom prst="wedgeRectCallout">
            <a:avLst>
              <a:gd name="adj1" fmla="val 60755"/>
              <a:gd name="adj2" fmla="val -918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Next state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8059330" y="5959516"/>
            <a:ext cx="2151470" cy="504056"/>
          </a:xfrm>
          <a:prstGeom prst="wedgeRectCallout">
            <a:avLst>
              <a:gd name="adj1" fmla="val -69785"/>
              <a:gd name="adj2" fmla="val -1053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Current state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73" y="948831"/>
            <a:ext cx="7772400" cy="914400"/>
          </a:xfrm>
        </p:spPr>
        <p:txBody>
          <a:bodyPr/>
          <a:lstStyle/>
          <a:p>
            <a:r>
              <a:rPr lang="en-US" dirty="0"/>
              <a:t>Step 5: Circuit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773" y="1716137"/>
            <a:ext cx="4305672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Resulting circuit looks like the diagram on the right.</a:t>
            </a:r>
          </a:p>
          <a:p>
            <a:r>
              <a:rPr lang="en-US" dirty="0"/>
              <a:t>This will record the states and make the state transitions happen based on the input, </a:t>
            </a:r>
          </a:p>
          <a:p>
            <a:r>
              <a:rPr lang="en-US" dirty="0"/>
              <a:t>What about the </a:t>
            </a:r>
            <a:r>
              <a:rPr lang="en-US" dirty="0">
                <a:solidFill>
                  <a:srgbClr val="FFFF00"/>
                </a:solidFill>
              </a:rPr>
              <a:t>output value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/>
              <a:t> which should go high when we </a:t>
            </a:r>
            <a:r>
              <a:rPr lang="en-US" dirty="0">
                <a:solidFill>
                  <a:srgbClr val="FFFF00"/>
                </a:solidFill>
              </a:rPr>
              <a:t>have three highs in a row</a:t>
            </a:r>
            <a:r>
              <a:rPr lang="en-US" dirty="0"/>
              <a:t>.</a:t>
            </a:r>
            <a:endParaRPr lang="en-CA" dirty="0"/>
          </a:p>
        </p:txBody>
      </p:sp>
      <p:grpSp>
        <p:nvGrpSpPr>
          <p:cNvPr id="4" name="Group 40"/>
          <p:cNvGrpSpPr/>
          <p:nvPr/>
        </p:nvGrpSpPr>
        <p:grpSpPr>
          <a:xfrm>
            <a:off x="7894459" y="4596458"/>
            <a:ext cx="1324723" cy="936104"/>
            <a:chOff x="706782" y="3356992"/>
            <a:chExt cx="1936130" cy="1368152"/>
          </a:xfrm>
        </p:grpSpPr>
        <p:sp>
          <p:nvSpPr>
            <p:cNvPr id="5" name="Rectangle 4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706782" y="4221089"/>
              <a:ext cx="668214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0"/>
          <p:cNvGrpSpPr/>
          <p:nvPr/>
        </p:nvGrpSpPr>
        <p:grpSpPr>
          <a:xfrm>
            <a:off x="7894459" y="3156298"/>
            <a:ext cx="1310289" cy="936104"/>
            <a:chOff x="727878" y="3356992"/>
            <a:chExt cx="1915034" cy="1368152"/>
          </a:xfrm>
        </p:grpSpPr>
        <p:sp>
          <p:nvSpPr>
            <p:cNvPr id="13" name="Rectangle 12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727878" y="4221089"/>
              <a:ext cx="668214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0"/>
          <p:cNvGrpSpPr/>
          <p:nvPr/>
        </p:nvGrpSpPr>
        <p:grpSpPr>
          <a:xfrm>
            <a:off x="7534419" y="1716138"/>
            <a:ext cx="1670329" cy="936104"/>
            <a:chOff x="201668" y="3356992"/>
            <a:chExt cx="2441244" cy="1368152"/>
          </a:xfrm>
        </p:grpSpPr>
        <p:sp>
          <p:nvSpPr>
            <p:cNvPr id="21" name="Rectangle 20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sosceles Triangle 25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201668" y="4221089"/>
              <a:ext cx="1202785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8562577" y="19641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2000" b="1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1107" y="34042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2000" b="1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71107" y="48444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endParaRPr kumimoji="0" lang="en-CA" sz="2000" b="1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7630" y="170080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EN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33" name="Shape 32"/>
          <p:cNvCxnSpPr/>
          <p:nvPr/>
        </p:nvCxnSpPr>
        <p:spPr>
          <a:xfrm flipH="1">
            <a:off x="8372787" y="1922363"/>
            <a:ext cx="777240" cy="1440160"/>
          </a:xfrm>
          <a:prstGeom prst="bentConnector5">
            <a:avLst>
              <a:gd name="adj1" fmla="val -23126"/>
              <a:gd name="adj2" fmla="val 65873"/>
              <a:gd name="adj3" fmla="val 123126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/>
          <p:nvPr/>
        </p:nvCxnSpPr>
        <p:spPr>
          <a:xfrm flipH="1">
            <a:off x="8384227" y="3358034"/>
            <a:ext cx="777240" cy="1440160"/>
          </a:xfrm>
          <a:prstGeom prst="bentConnector5">
            <a:avLst>
              <a:gd name="adj1" fmla="val -23126"/>
              <a:gd name="adj2" fmla="val 65873"/>
              <a:gd name="adj3" fmla="val 12312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534419" y="1932162"/>
            <a:ext cx="8229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88088" y="2108116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Clk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7894459" y="2306490"/>
            <a:ext cx="0" cy="288032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835603" y="2249338"/>
            <a:ext cx="144016" cy="1440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823019" y="3674642"/>
            <a:ext cx="144016" cy="1440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31504" y="82845"/>
            <a:ext cx="1800200" cy="738664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63752" y="82845"/>
            <a:ext cx="1800200" cy="738664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3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4259" y="65517"/>
            <a:ext cx="1800200" cy="738664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EN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Circuit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84784"/>
            <a:ext cx="10363200" cy="4726760"/>
          </a:xfrm>
        </p:spPr>
        <p:txBody>
          <a:bodyPr>
            <a:normAutofit/>
          </a:bodyPr>
          <a:lstStyle/>
          <a:p>
            <a:r>
              <a:rPr lang="en-US" dirty="0"/>
              <a:t>Boolean equation for Z: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2063552" y="2348880"/>
            <a:ext cx="2592288" cy="738664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Z =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·F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·F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08667" y="1932287"/>
            <a:ext cx="2331094" cy="3831753"/>
            <a:chOff x="6888088" y="1700809"/>
            <a:chExt cx="2331094" cy="3831753"/>
          </a:xfrm>
        </p:grpSpPr>
        <p:grpSp>
          <p:nvGrpSpPr>
            <p:cNvPr id="5" name="Group 40"/>
            <p:cNvGrpSpPr/>
            <p:nvPr/>
          </p:nvGrpSpPr>
          <p:grpSpPr>
            <a:xfrm>
              <a:off x="7894459" y="4596458"/>
              <a:ext cx="1324723" cy="936104"/>
              <a:chOff x="706782" y="3356992"/>
              <a:chExt cx="1936130" cy="136815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411610" y="3356992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98208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D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70046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70046" y="4172028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299753" y="4262791"/>
                <a:ext cx="2004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Isosceles Triangle 9"/>
              <p:cNvSpPr/>
              <p:nvPr/>
            </p:nvSpPr>
            <p:spPr>
              <a:xfrm rot="5400000">
                <a:off x="1495231" y="4100054"/>
                <a:ext cx="144016" cy="28803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706782" y="4221089"/>
                <a:ext cx="668214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0"/>
            <p:cNvGrpSpPr/>
            <p:nvPr/>
          </p:nvGrpSpPr>
          <p:grpSpPr>
            <a:xfrm>
              <a:off x="7894459" y="3156298"/>
              <a:ext cx="1310289" cy="936104"/>
              <a:chOff x="727878" y="3356992"/>
              <a:chExt cx="1915034" cy="136815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411610" y="3356992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98208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D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70046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70046" y="4172028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299753" y="4262791"/>
                <a:ext cx="2004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sosceles Triangle 17"/>
              <p:cNvSpPr/>
              <p:nvPr/>
            </p:nvSpPr>
            <p:spPr>
              <a:xfrm rot="5400000">
                <a:off x="1495231" y="4100054"/>
                <a:ext cx="144016" cy="28803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>
                <a:off x="727878" y="4221089"/>
                <a:ext cx="668214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40"/>
            <p:cNvGrpSpPr/>
            <p:nvPr/>
          </p:nvGrpSpPr>
          <p:grpSpPr>
            <a:xfrm>
              <a:off x="7534419" y="1716138"/>
              <a:ext cx="1670329" cy="936104"/>
              <a:chOff x="201668" y="3356992"/>
              <a:chExt cx="2441244" cy="136815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411610" y="3356992"/>
                <a:ext cx="1152128" cy="1368152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98208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D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70046" y="3388501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70046" y="4172028"/>
                <a:ext cx="672866" cy="53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/>
                    <a:ea typeface="+mn-ea"/>
                    <a:cs typeface="Courier New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Q</a:t>
                </a:r>
                <a:endParaRPr kumimoji="0" lang="en-CA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299753" y="4262791"/>
                <a:ext cx="2004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Isosceles Triangle 25"/>
              <p:cNvSpPr/>
              <p:nvPr/>
            </p:nvSpPr>
            <p:spPr>
              <a:xfrm rot="5400000">
                <a:off x="1495231" y="4100054"/>
                <a:ext cx="144016" cy="28803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201668" y="4221089"/>
                <a:ext cx="1202785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8562577" y="19641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</a:t>
              </a:r>
              <a:r>
                <a:rPr kumimoji="0" 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71107" y="340426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</a:t>
              </a:r>
              <a:r>
                <a:rPr kumimoji="0" 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71107" y="484442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</a:t>
              </a:r>
              <a:r>
                <a:rPr kumimoji="0" 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37630" y="1700809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EN</a:t>
              </a:r>
              <a:endPara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34" name="Shape 32"/>
            <p:cNvCxnSpPr/>
            <p:nvPr/>
          </p:nvCxnSpPr>
          <p:spPr>
            <a:xfrm flipH="1">
              <a:off x="8372787" y="1922363"/>
              <a:ext cx="777240" cy="1440160"/>
            </a:xfrm>
            <a:prstGeom prst="bentConnector5">
              <a:avLst>
                <a:gd name="adj1" fmla="val -23126"/>
                <a:gd name="adj2" fmla="val 65873"/>
                <a:gd name="adj3" fmla="val 123126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/>
            <p:nvPr/>
          </p:nvCxnSpPr>
          <p:spPr>
            <a:xfrm flipH="1">
              <a:off x="8384227" y="3358034"/>
              <a:ext cx="777240" cy="1440160"/>
            </a:xfrm>
            <a:prstGeom prst="bentConnector5">
              <a:avLst>
                <a:gd name="adj1" fmla="val -23126"/>
                <a:gd name="adj2" fmla="val 65873"/>
                <a:gd name="adj3" fmla="val 12312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534419" y="1932162"/>
              <a:ext cx="82296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88088" y="2108116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Clk</a:t>
              </a:r>
              <a:endPara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894459" y="2306490"/>
              <a:ext cx="0" cy="288032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835603" y="2249338"/>
              <a:ext cx="144016" cy="14401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823019" y="3674642"/>
              <a:ext cx="144016" cy="14401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739761" y="2643088"/>
            <a:ext cx="2328572" cy="2391073"/>
            <a:chOff x="8739761" y="2643088"/>
            <a:chExt cx="2328572" cy="2391073"/>
          </a:xfrm>
        </p:grpSpPr>
        <p:sp>
          <p:nvSpPr>
            <p:cNvPr id="41" name="Flowchart: Delay 29"/>
            <p:cNvSpPr/>
            <p:nvPr/>
          </p:nvSpPr>
          <p:spPr>
            <a:xfrm>
              <a:off x="9655264" y="2941440"/>
              <a:ext cx="714336" cy="648072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8832304" y="3087544"/>
              <a:ext cx="8229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endCxn id="41" idx="1"/>
            </p:cNvCxnSpPr>
            <p:nvPr/>
          </p:nvCxnSpPr>
          <p:spPr>
            <a:xfrm flipV="1">
              <a:off x="8832304" y="3265476"/>
              <a:ext cx="822960" cy="302300"/>
            </a:xfrm>
            <a:prstGeom prst="bentConnector3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8" idx="3"/>
            </p:cNvCxnSpPr>
            <p:nvPr/>
          </p:nvCxnSpPr>
          <p:spPr>
            <a:xfrm flipV="1">
              <a:off x="8739761" y="3505939"/>
              <a:ext cx="687656" cy="1528222"/>
            </a:xfrm>
            <a:prstGeom prst="bentConnector2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9427418" y="3505939"/>
              <a:ext cx="227846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0369600" y="3212976"/>
              <a:ext cx="694952" cy="2898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699321" y="2643088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Z</a:t>
              </a:r>
              <a:endPara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 machine vs Mealy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9197280" cy="4726760"/>
          </a:xfrm>
        </p:spPr>
        <p:txBody>
          <a:bodyPr/>
          <a:lstStyle/>
          <a:p>
            <a:r>
              <a:rPr lang="en-US" dirty="0"/>
              <a:t>Two ways to derive the circuitry needed for the output values of the state machine: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Moore machine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output for the FSM depends solely on the </a:t>
            </a:r>
            <a:r>
              <a:rPr lang="en-US" dirty="0">
                <a:solidFill>
                  <a:srgbClr val="FFFF00"/>
                </a:solidFill>
              </a:rPr>
              <a:t>current state </a:t>
            </a:r>
            <a:r>
              <a:rPr lang="en-US" dirty="0"/>
              <a:t>(based on entry actions).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Mealy machine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output for the FSM depends on </a:t>
            </a:r>
            <a:r>
              <a:rPr lang="en-US" dirty="0">
                <a:solidFill>
                  <a:srgbClr val="FFFF00"/>
                </a:solidFill>
              </a:rPr>
              <a:t>the state and the input </a:t>
            </a:r>
            <a:r>
              <a:rPr lang="en-US" dirty="0"/>
              <a:t>(based on input actions).</a:t>
            </a:r>
          </a:p>
          <a:p>
            <a:pPr lvl="2"/>
            <a:r>
              <a:rPr lang="en-US" dirty="0"/>
              <a:t>Being in state X can result in different output, depending on the </a:t>
            </a:r>
            <a:r>
              <a:rPr lang="en-US" dirty="0">
                <a:solidFill>
                  <a:srgbClr val="FFFF00"/>
                </a:solidFill>
              </a:rPr>
              <a:t>input that caused that state</a:t>
            </a:r>
            <a:r>
              <a:rPr lang="en-US" dirty="0"/>
              <a:t>.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702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373573"/>
            <a:ext cx="8743134" cy="914400"/>
          </a:xfrm>
        </p:spPr>
        <p:txBody>
          <a:bodyPr/>
          <a:lstStyle/>
          <a:p>
            <a:r>
              <a:rPr lang="en-US" dirty="0">
                <a:latin typeface="+mn-lt"/>
              </a:rPr>
              <a:t>An issue: timing and state assignments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403119"/>
            <a:ext cx="7566835" cy="511256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Example:</a:t>
            </a:r>
            <a:r>
              <a:rPr lang="en-US" dirty="0"/>
              <a:t> if recognizer				 circuit is in state </a:t>
            </a:r>
            <a:r>
              <a:rPr lang="en-US" dirty="0">
                <a:solidFill>
                  <a:srgbClr val="FFFF00"/>
                </a:solidFill>
              </a:rPr>
              <a:t>011</a:t>
            </a:r>
            <a:r>
              <a:rPr lang="en-US" dirty="0"/>
              <a:t> and				 gets a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 as an input, it				 moves to state </a:t>
            </a:r>
            <a:r>
              <a:rPr lang="en-US" dirty="0">
                <a:solidFill>
                  <a:srgbClr val="FFFF00"/>
                </a:solidFill>
              </a:rPr>
              <a:t>110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first and last digits				    should change “</a:t>
            </a:r>
            <a:r>
              <a:rPr lang="en-US" dirty="0">
                <a:solidFill>
                  <a:srgbClr val="FFFF00"/>
                </a:solidFill>
              </a:rPr>
              <a:t>at the same time</a:t>
            </a:r>
            <a:r>
              <a:rPr lang="en-US" dirty="0"/>
              <a:t>”, 	    		                  but they can’t.</a:t>
            </a:r>
          </a:p>
          <a:p>
            <a:pPr lvl="1"/>
            <a:r>
              <a:rPr lang="en-US" dirty="0"/>
              <a:t>If the first flip-flop changes first, the state will change to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111</a:t>
            </a:r>
            <a:r>
              <a:rPr lang="en-US" dirty="0"/>
              <a:t>, and the output </a:t>
            </a:r>
            <a:r>
              <a:rPr lang="en-US" dirty="0">
                <a:solidFill>
                  <a:srgbClr val="FFFF00"/>
                </a:solidFill>
              </a:rPr>
              <a:t>Z</a:t>
            </a:r>
            <a:r>
              <a:rPr lang="en-US" dirty="0"/>
              <a:t> would go </a:t>
            </a:r>
            <a:r>
              <a:rPr lang="en-US" dirty="0">
                <a:solidFill>
                  <a:srgbClr val="FFFF00"/>
                </a:solidFill>
              </a:rPr>
              <a:t>high</a:t>
            </a:r>
            <a:r>
              <a:rPr lang="en-US" dirty="0"/>
              <a:t> for an instant, which is </a:t>
            </a:r>
            <a:r>
              <a:rPr lang="en-US" dirty="0">
                <a:solidFill>
                  <a:srgbClr val="FFFF00"/>
                </a:solidFill>
              </a:rPr>
              <a:t>unexpected </a:t>
            </a:r>
            <a:r>
              <a:rPr lang="en-US" dirty="0" err="1">
                <a:solidFill>
                  <a:srgbClr val="FFFF00"/>
                </a:solidFill>
              </a:rPr>
              <a:t>behaviour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the second flip-flop changes first, it’s fine since the intermediate state </a:t>
            </a:r>
            <a:r>
              <a:rPr lang="en-US" dirty="0">
                <a:latin typeface="+mj-lt"/>
              </a:rPr>
              <a:t>010</a:t>
            </a:r>
            <a:r>
              <a:rPr lang="en-US" dirty="0"/>
              <a:t> does NOT cause unexpected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90690" y="1840384"/>
            <a:ext cx="3079756" cy="2034952"/>
            <a:chOff x="5582845" y="2636912"/>
            <a:chExt cx="3079756" cy="2034952"/>
          </a:xfrm>
        </p:grpSpPr>
        <p:pic>
          <p:nvPicPr>
            <p:cNvPr id="5" name="Picture 2" descr="http://upload.wikimedia.org/wikipedia/commons/thumb/3/38/De_bruijn_graph-for_binary_sequence_of_order_4.svg/320px-De_bruijn_graph-for_binary_sequence_of_order_4.svg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 t="52312"/>
            <a:stretch>
              <a:fillRect/>
            </a:stretch>
          </p:blipFill>
          <p:spPr bwMode="auto">
            <a:xfrm>
              <a:off x="5614601" y="2636912"/>
              <a:ext cx="3048000" cy="2034952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>
              <a:off x="6818103" y="2727648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014529" y="3331422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582845" y="3336888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04248" y="3918608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>
            <a:off x="8991922" y="2991137"/>
            <a:ext cx="920503" cy="5755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388124" y="3014239"/>
            <a:ext cx="937825" cy="6201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954605" y="1583140"/>
            <a:ext cx="891807" cy="8555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12" idx="6"/>
          </p:cNvCxnSpPr>
          <p:nvPr/>
        </p:nvCxnSpPr>
        <p:spPr>
          <a:xfrm flipH="1">
            <a:off x="7738762" y="2714914"/>
            <a:ext cx="1783612" cy="54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453560" y="1583139"/>
            <a:ext cx="658665" cy="8908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112224" y="1223099"/>
            <a:ext cx="842380" cy="360040"/>
          </a:xfrm>
          <a:prstGeom prst="ellipse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498376"/>
            <a:ext cx="9011344" cy="914400"/>
          </a:xfrm>
        </p:spPr>
        <p:txBody>
          <a:bodyPr/>
          <a:lstStyle/>
          <a:p>
            <a:r>
              <a:rPr lang="en-US" dirty="0">
                <a:latin typeface="+mn-lt"/>
              </a:rPr>
              <a:t>An issue: timing and state assignments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412776"/>
            <a:ext cx="10009112" cy="4726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 how do you solve this?</a:t>
            </a:r>
          </a:p>
          <a:p>
            <a:r>
              <a:rPr lang="en-US" dirty="0"/>
              <a:t>Two possible solutions: 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Whenever possible, make flip-flop assignments such that </a:t>
            </a:r>
            <a:r>
              <a:rPr lang="en-US" dirty="0" err="1"/>
              <a:t>neighbouring</a:t>
            </a:r>
            <a:r>
              <a:rPr lang="en-US" dirty="0"/>
              <a:t> states differ by </a:t>
            </a:r>
            <a:r>
              <a:rPr lang="en-US" dirty="0">
                <a:solidFill>
                  <a:srgbClr val="FFFF00"/>
                </a:solidFill>
              </a:rPr>
              <a:t>at most one </a:t>
            </a:r>
            <a:r>
              <a:rPr lang="en-US" dirty="0"/>
              <a:t>flip-flop value.</a:t>
            </a:r>
          </a:p>
          <a:p>
            <a:pPr marL="1225296" lvl="2" indent="-457200"/>
            <a:r>
              <a:rPr lang="en-US" dirty="0"/>
              <a:t>Intermediate states can be </a:t>
            </a:r>
            <a:r>
              <a:rPr lang="en-US" dirty="0">
                <a:solidFill>
                  <a:srgbClr val="FFFF00"/>
                </a:solidFill>
              </a:rPr>
              <a:t>allowed</a:t>
            </a:r>
            <a:r>
              <a:rPr lang="en-US" dirty="0"/>
              <a:t> if the output generated by those states is consistent with the output of the starting or destination states.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If the intermediate states are unused in the state diagram, you can set the output for these states to provide the output that you need.</a:t>
            </a:r>
          </a:p>
          <a:p>
            <a:pPr marL="1225296" lvl="2" indent="-514350"/>
            <a:r>
              <a:rPr lang="en-US" dirty="0"/>
              <a:t>Might need to </a:t>
            </a:r>
            <a:r>
              <a:rPr lang="en-US" dirty="0">
                <a:solidFill>
                  <a:srgbClr val="FFFF00"/>
                </a:solidFill>
              </a:rPr>
              <a:t>add more flip-flops </a:t>
            </a:r>
            <a:r>
              <a:rPr lang="en-US" dirty="0"/>
              <a:t>to create these states.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63552" y="332656"/>
            <a:ext cx="3096344" cy="4267200"/>
            <a:chOff x="5593967" y="1322040"/>
            <a:chExt cx="3096344" cy="4267200"/>
          </a:xfrm>
        </p:grpSpPr>
        <p:pic>
          <p:nvPicPr>
            <p:cNvPr id="4" name="Picture 2" descr="http://upload.wikimedia.org/wikipedia/commons/thumb/3/38/De_bruijn_graph-for_binary_sequence_of_order_4.svg/320px-De_bruijn_graph-for_binary_sequence_of_order_4.svg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628456" y="1322040"/>
              <a:ext cx="3048000" cy="4267200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>
              <a:off x="6818103" y="1659243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042239" y="2263017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593967" y="2249162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809714" y="2852936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31958" y="3645024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028384" y="4248798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596700" y="4254264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818103" y="4835984"/>
              <a:ext cx="648072" cy="360040"/>
            </a:xfrm>
            <a:prstGeom prst="ellipse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744073" y="260648"/>
          <a:ext cx="3744417" cy="549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586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Previous State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EN</a:t>
                      </a:r>
                      <a:endParaRPr lang="en-CA" sz="20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Next State</a:t>
                      </a:r>
                      <a:endParaRPr lang="en-CA" sz="18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101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110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111</a:t>
                      </a:r>
                      <a:endParaRPr lang="en-CA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03512" y="4531268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State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000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does not have to have flip-flop values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000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it can be anything you want to assign.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520" y="613075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Home exercise: re-assign the states so the time issue doesn’t exist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176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572" y="479050"/>
            <a:ext cx="7772400" cy="914400"/>
          </a:xfrm>
        </p:spPr>
        <p:txBody>
          <a:bodyPr/>
          <a:lstStyle/>
          <a:p>
            <a:r>
              <a:rPr lang="en-US" dirty="0">
                <a:latin typeface="+mn-lt"/>
              </a:rPr>
              <a:t>After-class example: Mouse clicks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7973144" cy="4726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a circuit that 					 takes in two signals:</a:t>
            </a:r>
          </a:p>
          <a:p>
            <a:pPr lvl="1"/>
            <a:r>
              <a:rPr lang="en-US" dirty="0"/>
              <a:t>A signal P, which is 					 high if the user is 					 pressing the mouse 					 button,</a:t>
            </a:r>
          </a:p>
          <a:p>
            <a:pPr lvl="1"/>
            <a:r>
              <a:rPr lang="en-US" dirty="0"/>
              <a:t>A signal M, which is 					 high if the mouse is being moved.</a:t>
            </a:r>
          </a:p>
          <a:p>
            <a:r>
              <a:rPr lang="en-US" dirty="0"/>
              <a:t>Based on the inputs, indicate whether the user is clicking, double-clicking, or dragging the mouse on the screen.</a:t>
            </a:r>
            <a:endParaRPr lang="en-CA" dirty="0"/>
          </a:p>
        </p:txBody>
      </p:sp>
      <p:pic>
        <p:nvPicPr>
          <p:cNvPr id="1026" name="Picture 2" descr="http://img.tomshardware.com/us/2003/10/20/optical_mice/logitechopticaldeta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92" y="1471900"/>
            <a:ext cx="34112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Registers</a:t>
            </a:r>
            <a:endParaRPr lang="en-CA" dirty="0"/>
          </a:p>
        </p:txBody>
      </p:sp>
      <p:pic>
        <p:nvPicPr>
          <p:cNvPr id="1026" name="Picture 2" descr="http://www.collapseboard.com/wp-content/uploads/2011/07/cash-regi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9126" y="2060848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63552" y="242088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For storing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30" y="5012711"/>
            <a:ext cx="9865096" cy="14755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Transitions indicate the values of P&amp;M.</a:t>
            </a:r>
          </a:p>
          <a:p>
            <a:r>
              <a:rPr lang="en-US" dirty="0"/>
              <a:t>Outputs depend on the state (Moore machine)</a:t>
            </a:r>
          </a:p>
          <a:p>
            <a:r>
              <a:rPr lang="en-US" dirty="0"/>
              <a:t>Home exercise: build the circuit for the mouse based on this FSM. 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5519936" y="2350445"/>
            <a:ext cx="1440160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Neutral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91944" y="1270325"/>
            <a:ext cx="1440160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Clicked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968208" y="2422453"/>
            <a:ext cx="1656184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Released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27648" y="2422453"/>
            <a:ext cx="1656184" cy="43204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Dragging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19936" y="3574581"/>
            <a:ext cx="1440160" cy="72008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Double Clicked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>
            <a:stCxn id="4" idx="0"/>
            <a:endCxn id="5" idx="4"/>
          </p:cNvCxnSpPr>
          <p:nvPr/>
        </p:nvCxnSpPr>
        <p:spPr>
          <a:xfrm flipV="1">
            <a:off x="6240016" y="1702373"/>
            <a:ext cx="72008" cy="648072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 flipH="1">
            <a:off x="3755740" y="1486349"/>
            <a:ext cx="1836204" cy="936104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6" idx="0"/>
          </p:cNvCxnSpPr>
          <p:nvPr/>
        </p:nvCxnSpPr>
        <p:spPr>
          <a:xfrm>
            <a:off x="7032104" y="1486349"/>
            <a:ext cx="1764196" cy="936104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4" idx="6"/>
          </p:cNvCxnSpPr>
          <p:nvPr/>
        </p:nvCxnSpPr>
        <p:spPr>
          <a:xfrm flipH="1" flipV="1">
            <a:off x="6960096" y="2566469"/>
            <a:ext cx="1008112" cy="72008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7" idx="4"/>
          </p:cNvCxnSpPr>
          <p:nvPr/>
        </p:nvCxnSpPr>
        <p:spPr>
          <a:xfrm flipH="1" flipV="1">
            <a:off x="3755740" y="2854501"/>
            <a:ext cx="1764196" cy="108012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 78"/>
          <p:cNvSpPr/>
          <p:nvPr/>
        </p:nvSpPr>
        <p:spPr>
          <a:xfrm rot="13500000">
            <a:off x="5992512" y="2684826"/>
            <a:ext cx="565453" cy="556941"/>
          </a:xfrm>
          <a:prstGeom prst="arc">
            <a:avLst>
              <a:gd name="adj1" fmla="val 5381003"/>
              <a:gd name="adj2" fmla="val 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0" name="Arc 79"/>
          <p:cNvSpPr/>
          <p:nvPr/>
        </p:nvSpPr>
        <p:spPr>
          <a:xfrm rot="18900000">
            <a:off x="2464120" y="2454502"/>
            <a:ext cx="565453" cy="556941"/>
          </a:xfrm>
          <a:prstGeom prst="arc">
            <a:avLst>
              <a:gd name="adj1" fmla="val 3445825"/>
              <a:gd name="adj2" fmla="val 84625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9" name="Arc 88"/>
          <p:cNvSpPr/>
          <p:nvPr/>
        </p:nvSpPr>
        <p:spPr>
          <a:xfrm rot="18998299">
            <a:off x="6389859" y="3027038"/>
            <a:ext cx="2629150" cy="1441364"/>
          </a:xfrm>
          <a:prstGeom prst="arc">
            <a:avLst>
              <a:gd name="adj1" fmla="val 13426358"/>
              <a:gd name="adj2" fmla="val 19959241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0" name="Arc 89"/>
          <p:cNvSpPr/>
          <p:nvPr/>
        </p:nvSpPr>
        <p:spPr>
          <a:xfrm rot="8100000">
            <a:off x="5873643" y="2129525"/>
            <a:ext cx="2842095" cy="1441364"/>
          </a:xfrm>
          <a:prstGeom prst="arc">
            <a:avLst>
              <a:gd name="adj1" fmla="val 13426358"/>
              <a:gd name="adj2" fmla="val 19959241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83832" y="148634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579834" y="148634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240016" y="190910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752184" y="334926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960096" y="278249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799856" y="291721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3610" y="291721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01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3" name="Arc 102"/>
          <p:cNvSpPr/>
          <p:nvPr/>
        </p:nvSpPr>
        <p:spPr>
          <a:xfrm>
            <a:off x="3719736" y="2350445"/>
            <a:ext cx="2629150" cy="1441364"/>
          </a:xfrm>
          <a:prstGeom prst="arc">
            <a:avLst>
              <a:gd name="adj1" fmla="val 13203546"/>
              <a:gd name="adj2" fmla="val 18873283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4" name="Arc 103"/>
          <p:cNvSpPr/>
          <p:nvPr/>
        </p:nvSpPr>
        <p:spPr>
          <a:xfrm rot="10800000">
            <a:off x="3647728" y="1443579"/>
            <a:ext cx="2629150" cy="1441364"/>
          </a:xfrm>
          <a:prstGeom prst="arc">
            <a:avLst>
              <a:gd name="adj1" fmla="val 13069985"/>
              <a:gd name="adj2" fmla="val 18641013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45980" y="199040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00,01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39816" y="349328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07569" y="212512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10,11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8" name="Arc 107"/>
          <p:cNvSpPr/>
          <p:nvPr/>
        </p:nvSpPr>
        <p:spPr>
          <a:xfrm rot="13500000">
            <a:off x="6144912" y="4195429"/>
            <a:ext cx="565453" cy="556941"/>
          </a:xfrm>
          <a:prstGeom prst="arc">
            <a:avLst>
              <a:gd name="adj1" fmla="val 5381003"/>
              <a:gd name="adj2" fmla="val 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72064" y="421336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1" name="Arc 110"/>
          <p:cNvSpPr/>
          <p:nvPr/>
        </p:nvSpPr>
        <p:spPr>
          <a:xfrm rot="2700000">
            <a:off x="5994076" y="739045"/>
            <a:ext cx="565453" cy="556941"/>
          </a:xfrm>
          <a:prstGeom prst="arc">
            <a:avLst>
              <a:gd name="adj1" fmla="val 3445825"/>
              <a:gd name="adj2" fmla="val 84625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528048" y="76626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291802" y="227843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01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4" name="Arc 113"/>
          <p:cNvSpPr/>
          <p:nvPr/>
        </p:nvSpPr>
        <p:spPr>
          <a:xfrm rot="7961158">
            <a:off x="9550497" y="2321300"/>
            <a:ext cx="565453" cy="556941"/>
          </a:xfrm>
          <a:prstGeom prst="arc">
            <a:avLst>
              <a:gd name="adj1" fmla="val 3445825"/>
              <a:gd name="adj2" fmla="val 84625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596058" y="198111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00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023992" y="1702373"/>
            <a:ext cx="0" cy="633773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00959" y="174202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01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1124744"/>
            <a:ext cx="7056784" cy="2354560"/>
          </a:xfrm>
        </p:spPr>
        <p:txBody>
          <a:bodyPr/>
          <a:lstStyle/>
          <a:p>
            <a:r>
              <a:rPr lang="en-CA" dirty="0">
                <a:latin typeface="+mn-lt"/>
              </a:rPr>
              <a:t>Next week</a:t>
            </a:r>
            <a:br>
              <a:rPr lang="en-CA" dirty="0">
                <a:latin typeface="+mn-lt"/>
              </a:rPr>
            </a:br>
            <a:br>
              <a:rPr lang="en-CA" dirty="0">
                <a:latin typeface="+mn-lt"/>
              </a:rPr>
            </a:br>
            <a:r>
              <a:rPr lang="en-CA" dirty="0">
                <a:latin typeface="+mn-lt"/>
              </a:rPr>
              <a:t>processor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402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this lecture is adapted from the lectures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registers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D flip-flops can store a multi-bit value (such as a 16-bit integer, for example).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can be shifted into this register </a:t>
            </a:r>
            <a:r>
              <a:rPr lang="en-US" b="1" dirty="0">
                <a:solidFill>
                  <a:schemeClr val="accent3"/>
                </a:solidFill>
              </a:rPr>
              <a:t>one bit at a time</a:t>
            </a:r>
            <a:r>
              <a:rPr lang="en-US" dirty="0"/>
              <a:t>, over 16 clock cycles.</a:t>
            </a:r>
          </a:p>
          <a:p>
            <a:pPr lvl="1"/>
            <a:r>
              <a:rPr lang="en-US" dirty="0"/>
              <a:t>Known as a </a:t>
            </a:r>
            <a:r>
              <a:rPr lang="en-US" dirty="0">
                <a:solidFill>
                  <a:srgbClr val="FFFF00"/>
                </a:solidFill>
              </a:rPr>
              <a:t>shift register</a:t>
            </a:r>
            <a:r>
              <a:rPr lang="en-US" dirty="0"/>
              <a:t>.</a:t>
            </a:r>
          </a:p>
          <a:p>
            <a:endParaRPr lang="en-CA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90422" y="2852936"/>
            <a:ext cx="1807817" cy="936104"/>
            <a:chOff x="734870" y="3356992"/>
            <a:chExt cx="2642194" cy="1368152"/>
          </a:xfrm>
        </p:grpSpPr>
        <p:sp>
          <p:nvSpPr>
            <p:cNvPr id="4" name="Rectangle 3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98208" y="3388501"/>
              <a:ext cx="808753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043608" y="4221088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575206" y="3655080"/>
              <a:ext cx="801858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34870" y="3645025"/>
              <a:ext cx="668215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326198" y="2852936"/>
            <a:ext cx="1298194" cy="936104"/>
            <a:chOff x="1043608" y="3356992"/>
            <a:chExt cx="1897360" cy="1368152"/>
          </a:xfrm>
        </p:grpSpPr>
        <p:sp>
          <p:nvSpPr>
            <p:cNvPr id="42" name="Rectangle 41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98208" y="3388501"/>
              <a:ext cx="944637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1043608" y="4221088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575208" y="3655080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049328" y="3645024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799856" y="2852936"/>
            <a:ext cx="1596576" cy="936104"/>
            <a:chOff x="1043608" y="3356992"/>
            <a:chExt cx="2333456" cy="1368152"/>
          </a:xfrm>
        </p:grpSpPr>
        <p:sp>
          <p:nvSpPr>
            <p:cNvPr id="52" name="Rectangle 51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98208" y="3388501"/>
              <a:ext cx="808752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1043608" y="4221088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575206" y="3655080"/>
              <a:ext cx="801858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096000" y="2852936"/>
            <a:ext cx="1596576" cy="936104"/>
            <a:chOff x="1043608" y="3356992"/>
            <a:chExt cx="2333456" cy="1368152"/>
          </a:xfrm>
        </p:grpSpPr>
        <p:sp>
          <p:nvSpPr>
            <p:cNvPr id="62" name="Rectangle 61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98208" y="3388501"/>
              <a:ext cx="808752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sosceles Triangle 66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1043608" y="4221088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575206" y="3655080"/>
              <a:ext cx="801858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 flipH="1">
            <a:off x="7738043" y="3052372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515121" y="3429001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22387" y="3429001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10142" y="3429001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342104" y="3429001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326758" y="4190645"/>
            <a:ext cx="50292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487470" y="3978849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Clk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34151" y="2852936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registers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can also load a register’s values all at once, by feeding signals into each flip-flop:</a:t>
            </a:r>
          </a:p>
          <a:p>
            <a:pPr lvl="1"/>
            <a:r>
              <a:rPr lang="en-US" dirty="0"/>
              <a:t>In this example: a 4-bit </a:t>
            </a:r>
            <a:r>
              <a:rPr lang="en-US" dirty="0">
                <a:solidFill>
                  <a:srgbClr val="FFFF00"/>
                </a:solidFill>
              </a:rPr>
              <a:t>load register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  <p:grpSp>
        <p:nvGrpSpPr>
          <p:cNvPr id="12" name="Group 18"/>
          <p:cNvGrpSpPr/>
          <p:nvPr/>
        </p:nvGrpSpPr>
        <p:grpSpPr>
          <a:xfrm>
            <a:off x="3941842" y="4135225"/>
            <a:ext cx="1094260" cy="936104"/>
            <a:chOff x="1043608" y="3356992"/>
            <a:chExt cx="1599304" cy="1368152"/>
          </a:xfrm>
        </p:grpSpPr>
        <p:sp>
          <p:nvSpPr>
            <p:cNvPr id="4" name="Rectangle 3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043608" y="4221088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0"/>
          <p:cNvGrpSpPr/>
          <p:nvPr/>
        </p:nvGrpSpPr>
        <p:grpSpPr>
          <a:xfrm>
            <a:off x="7832324" y="4135225"/>
            <a:ext cx="1094261" cy="936104"/>
            <a:chOff x="1043608" y="3356992"/>
            <a:chExt cx="1599304" cy="1368152"/>
          </a:xfrm>
        </p:grpSpPr>
        <p:sp>
          <p:nvSpPr>
            <p:cNvPr id="42" name="Rectangle 41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1043608" y="4221088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0"/>
          <p:cNvGrpSpPr/>
          <p:nvPr/>
        </p:nvGrpSpPr>
        <p:grpSpPr>
          <a:xfrm>
            <a:off x="5240036" y="4135225"/>
            <a:ext cx="1094261" cy="936104"/>
            <a:chOff x="1043608" y="3356992"/>
            <a:chExt cx="1599304" cy="1368152"/>
          </a:xfrm>
        </p:grpSpPr>
        <p:sp>
          <p:nvSpPr>
            <p:cNvPr id="52" name="Rectangle 51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1043608" y="4221088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60"/>
          <p:cNvGrpSpPr/>
          <p:nvPr/>
        </p:nvGrpSpPr>
        <p:grpSpPr>
          <a:xfrm>
            <a:off x="6536180" y="4135225"/>
            <a:ext cx="1094261" cy="936104"/>
            <a:chOff x="1043608" y="3356992"/>
            <a:chExt cx="1599304" cy="1368152"/>
          </a:xfrm>
        </p:grpSpPr>
        <p:sp>
          <p:nvSpPr>
            <p:cNvPr id="62" name="Rectangle 61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sosceles Triangle 66"/>
            <p:cNvSpPr/>
            <p:nvPr/>
          </p:nvSpPr>
          <p:spPr>
            <a:xfrm rot="5400000">
              <a:off x="1495231" y="4100054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1043608" y="4221088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>
          <a:xfrm>
            <a:off x="3955300" y="4711290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262566" y="4711290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550321" y="4711290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848912" y="4711290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753082" y="5472934"/>
            <a:ext cx="41148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927649" y="5261138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Clk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4881" y="334770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3876107" y="3729430"/>
            <a:ext cx="318655" cy="609600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5195558" y="3730887"/>
            <a:ext cx="318655" cy="609600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461259" y="3730887"/>
            <a:ext cx="318655" cy="609600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7788026" y="3730887"/>
            <a:ext cx="318655" cy="609600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61025" y="3356992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57169" y="3356992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72284" y="3356992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345" y="5902273"/>
            <a:ext cx="541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One clock pulse, 4 bits stored.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registers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control when this register is allowed to load its values, we introduce the </a:t>
            </a:r>
            <a:r>
              <a:rPr lang="en-US" dirty="0">
                <a:solidFill>
                  <a:srgbClr val="FFFF00"/>
                </a:solidFill>
              </a:rPr>
              <a:t>D flip-flop with enable</a:t>
            </a:r>
            <a:r>
              <a:rPr lang="en-US" dirty="0"/>
              <a:t>: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743106" y="3933056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704" y="400506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2792" y="400506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2792" y="4829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651500" y="489960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 rot="5400000">
            <a:off x="8826727" y="4797152"/>
            <a:ext cx="144016" cy="28803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375104" y="4938435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906704" y="4190645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06704" y="5013176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80824" y="4221088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375104" y="4581128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91129" y="438318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EN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55890" y="3933056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3488" y="4005064"/>
            <a:ext cx="65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D2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576" y="400506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576" y="4829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Q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64284" y="489960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 rot="5400000">
            <a:off x="5539511" y="4797152"/>
            <a:ext cx="144016" cy="28803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087888" y="4938435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619488" y="4190645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19488" y="5013176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093608" y="4221088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-Right Arrow 27"/>
          <p:cNvSpPr/>
          <p:nvPr/>
        </p:nvSpPr>
        <p:spPr>
          <a:xfrm>
            <a:off x="7176120" y="4293096"/>
            <a:ext cx="93610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0" name="Flowchart: Delay 29"/>
          <p:cNvSpPr/>
          <p:nvPr/>
        </p:nvSpPr>
        <p:spPr>
          <a:xfrm>
            <a:off x="3567829" y="3710487"/>
            <a:ext cx="496366" cy="397093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1" name="Flowchart: Delay 30"/>
          <p:cNvSpPr/>
          <p:nvPr/>
        </p:nvSpPr>
        <p:spPr>
          <a:xfrm>
            <a:off x="3567829" y="4341907"/>
            <a:ext cx="496366" cy="397093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2" name="Moon 31"/>
          <p:cNvSpPr/>
          <p:nvPr/>
        </p:nvSpPr>
        <p:spPr>
          <a:xfrm flipH="1">
            <a:off x="4493708" y="4008306"/>
            <a:ext cx="595639" cy="446729"/>
          </a:xfrm>
          <a:prstGeom prst="moon">
            <a:avLst>
              <a:gd name="adj" fmla="val 82067"/>
            </a:avLst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064196" y="3909032"/>
            <a:ext cx="248183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64196" y="4540453"/>
            <a:ext cx="248183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14263" y="4107579"/>
            <a:ext cx="248183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314263" y="4355761"/>
            <a:ext cx="248183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312378" y="3909032"/>
            <a:ext cx="0" cy="198546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312378" y="4355761"/>
            <a:ext cx="0" cy="198546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802049" y="4639054"/>
            <a:ext cx="7772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58933" y="444134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51867" y="38043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EN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920017" y="4430566"/>
            <a:ext cx="648072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390643" y="3989971"/>
            <a:ext cx="177446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698273" y="3991777"/>
            <a:ext cx="3657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 rot="16200000" flipV="1">
            <a:off x="3079078" y="3860094"/>
            <a:ext cx="230758" cy="263366"/>
          </a:xfrm>
          <a:prstGeom prst="triangl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 flipV="1">
            <a:off x="3313599" y="3951487"/>
            <a:ext cx="81036" cy="769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2928406" y="3991034"/>
            <a:ext cx="0" cy="45720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 flipV="1">
            <a:off x="2876724" y="3951492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3366655" y="3362106"/>
            <a:ext cx="3463636" cy="831273"/>
          </a:xfrm>
          <a:custGeom>
            <a:avLst/>
            <a:gdLst>
              <a:gd name="connsiteX0" fmla="*/ 3463636 w 3463636"/>
              <a:gd name="connsiteY0" fmla="*/ 831273 h 831273"/>
              <a:gd name="connsiteX1" fmla="*/ 3463636 w 3463636"/>
              <a:gd name="connsiteY1" fmla="*/ 0 h 831273"/>
              <a:gd name="connsiteX2" fmla="*/ 0 w 3463636"/>
              <a:gd name="connsiteY2" fmla="*/ 0 h 831273"/>
              <a:gd name="connsiteX3" fmla="*/ 0 w 3463636"/>
              <a:gd name="connsiteY3" fmla="*/ 443346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3636" h="831273">
                <a:moveTo>
                  <a:pt x="3463636" y="831273"/>
                </a:moveTo>
                <a:lnTo>
                  <a:pt x="3463636" y="0"/>
                </a:lnTo>
                <a:lnTo>
                  <a:pt x="0" y="0"/>
                </a:lnTo>
                <a:lnTo>
                  <a:pt x="0" y="443346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373408" y="3789040"/>
            <a:ext cx="1828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V="1">
            <a:off x="6782075" y="4145457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84115" y="4757082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Clk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8087" y="5596222"/>
            <a:ext cx="72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When EN = 1, D2 is whatever D is, load 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When EN = 0, D2 is whatever Q is, maintain Q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registers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509120"/>
            <a:ext cx="7772400" cy="1846440"/>
          </a:xfrm>
        </p:spPr>
        <p:txBody>
          <a:bodyPr>
            <a:normAutofit/>
          </a:bodyPr>
          <a:lstStyle/>
          <a:p>
            <a:r>
              <a:rPr lang="en-US" dirty="0"/>
              <a:t>Implementing the register with these special D flip-flops will now maintain values in the register until overwritten by setting EN high.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  <p:grpSp>
        <p:nvGrpSpPr>
          <p:cNvPr id="11" name="Group 18"/>
          <p:cNvGrpSpPr/>
          <p:nvPr/>
        </p:nvGrpSpPr>
        <p:grpSpPr>
          <a:xfrm>
            <a:off x="3941842" y="2488333"/>
            <a:ext cx="1094260" cy="936104"/>
            <a:chOff x="1043608" y="3356992"/>
            <a:chExt cx="1599304" cy="1368152"/>
          </a:xfrm>
        </p:grpSpPr>
        <p:sp>
          <p:nvSpPr>
            <p:cNvPr id="4" name="Rectangle 3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5400000">
              <a:off x="1495231" y="4274391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043608" y="4395425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0"/>
          <p:cNvGrpSpPr/>
          <p:nvPr/>
        </p:nvGrpSpPr>
        <p:grpSpPr>
          <a:xfrm>
            <a:off x="7832324" y="2488333"/>
            <a:ext cx="1094261" cy="936104"/>
            <a:chOff x="1043608" y="3356992"/>
            <a:chExt cx="1599304" cy="1368152"/>
          </a:xfrm>
        </p:grpSpPr>
        <p:sp>
          <p:nvSpPr>
            <p:cNvPr id="42" name="Rectangle 41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/>
            <p:cNvSpPr/>
            <p:nvPr/>
          </p:nvSpPr>
          <p:spPr>
            <a:xfrm rot="5400000">
              <a:off x="1495231" y="4274391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1043608" y="4395425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0"/>
          <p:cNvGrpSpPr/>
          <p:nvPr/>
        </p:nvGrpSpPr>
        <p:grpSpPr>
          <a:xfrm>
            <a:off x="5240036" y="2488333"/>
            <a:ext cx="1094261" cy="936104"/>
            <a:chOff x="1043608" y="3356992"/>
            <a:chExt cx="1599304" cy="1368152"/>
          </a:xfrm>
        </p:grpSpPr>
        <p:sp>
          <p:nvSpPr>
            <p:cNvPr id="52" name="Rectangle 51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/>
            <p:cNvSpPr/>
            <p:nvPr/>
          </p:nvSpPr>
          <p:spPr>
            <a:xfrm rot="5400000">
              <a:off x="1495231" y="4274391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1043608" y="4395425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60"/>
          <p:cNvGrpSpPr/>
          <p:nvPr/>
        </p:nvGrpSpPr>
        <p:grpSpPr>
          <a:xfrm>
            <a:off x="6536180" y="2488333"/>
            <a:ext cx="1094261" cy="936104"/>
            <a:chOff x="1043608" y="3356992"/>
            <a:chExt cx="1599304" cy="1368152"/>
          </a:xfrm>
        </p:grpSpPr>
        <p:sp>
          <p:nvSpPr>
            <p:cNvPr id="62" name="Rectangle 61"/>
            <p:cNvSpPr/>
            <p:nvPr/>
          </p:nvSpPr>
          <p:spPr>
            <a:xfrm>
              <a:off x="1411610" y="3356992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98208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D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70046" y="3388501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70046" y="4172028"/>
              <a:ext cx="672866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Q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2299753" y="4262791"/>
              <a:ext cx="200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sosceles Triangle 66"/>
            <p:cNvSpPr/>
            <p:nvPr/>
          </p:nvSpPr>
          <p:spPr>
            <a:xfrm rot="5400000">
              <a:off x="1495231" y="4274391"/>
              <a:ext cx="144016" cy="28803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1043608" y="4395425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>
          <a:xfrm>
            <a:off x="3969155" y="3208414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262566" y="3208414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550321" y="3208414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848912" y="3208414"/>
            <a:ext cx="2447" cy="778233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473269" y="3970058"/>
            <a:ext cx="43891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639617" y="375826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Clk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4881" y="1700808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3876107" y="2082538"/>
            <a:ext cx="318655" cy="609600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5195558" y="2083995"/>
            <a:ext cx="318655" cy="609600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461259" y="2083995"/>
            <a:ext cx="318655" cy="609600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7788026" y="2083995"/>
            <a:ext cx="318655" cy="609600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61025" y="171010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57169" y="171010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72284" y="171010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0" name="Freeform 69"/>
          <p:cNvSpPr/>
          <p:nvPr/>
        </p:nvSpPr>
        <p:spPr>
          <a:xfrm flipV="1">
            <a:off x="6431063" y="2964679"/>
            <a:ext cx="347472" cy="681608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9" name="Freeform 78"/>
          <p:cNvSpPr/>
          <p:nvPr/>
        </p:nvSpPr>
        <p:spPr>
          <a:xfrm flipV="1">
            <a:off x="7723187" y="2961946"/>
            <a:ext cx="347472" cy="681608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3" name="Freeform 82"/>
          <p:cNvSpPr/>
          <p:nvPr/>
        </p:nvSpPr>
        <p:spPr>
          <a:xfrm flipV="1">
            <a:off x="5129453" y="2961946"/>
            <a:ext cx="347472" cy="681608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4" name="Freeform 83"/>
          <p:cNvSpPr/>
          <p:nvPr/>
        </p:nvSpPr>
        <p:spPr>
          <a:xfrm flipV="1">
            <a:off x="3833309" y="2950824"/>
            <a:ext cx="347472" cy="681608"/>
          </a:xfrm>
          <a:custGeom>
            <a:avLst/>
            <a:gdLst>
              <a:gd name="connsiteX0" fmla="*/ 318655 w 318655"/>
              <a:gd name="connsiteY0" fmla="*/ 609600 h 609600"/>
              <a:gd name="connsiteX1" fmla="*/ 0 w 318655"/>
              <a:gd name="connsiteY1" fmla="*/ 609600 h 609600"/>
              <a:gd name="connsiteX2" fmla="*/ 0 w 318655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55" h="609600">
                <a:moveTo>
                  <a:pt x="318655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3473269" y="3650088"/>
            <a:ext cx="42519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351584" y="3438292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Write</a:t>
            </a:r>
            <a:endParaRPr kumimoji="0" lang="en-CA" sz="20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52067" y="278092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EN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53744" y="277636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EN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49888" y="278092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EN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46032" y="277636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EN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93048</TotalTime>
  <Words>3299</Words>
  <Application>Microsoft Office PowerPoint</Application>
  <PresentationFormat>Widescreen</PresentationFormat>
  <Paragraphs>1291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Calibri Light</vt:lpstr>
      <vt:lpstr>Consolas</vt:lpstr>
      <vt:lpstr>Corbel</vt:lpstr>
      <vt:lpstr>Courier New</vt:lpstr>
      <vt:lpstr>Wingdings</vt:lpstr>
      <vt:lpstr>Wingdings 2</vt:lpstr>
      <vt:lpstr>Wingdings 3</vt:lpstr>
      <vt:lpstr>Office Theme</vt:lpstr>
      <vt:lpstr>Metro</vt:lpstr>
      <vt:lpstr>CSCB58:  Computer Organization</vt:lpstr>
      <vt:lpstr>PowerPoint Presentation</vt:lpstr>
      <vt:lpstr>We are here</vt:lpstr>
      <vt:lpstr>Circuits using flip-flops</vt:lpstr>
      <vt:lpstr>Example #1: Registers</vt:lpstr>
      <vt:lpstr>Shift registers</vt:lpstr>
      <vt:lpstr>Load registers</vt:lpstr>
      <vt:lpstr>Load registers</vt:lpstr>
      <vt:lpstr>Load registers</vt:lpstr>
      <vt:lpstr>PowerPoint Presentation</vt:lpstr>
      <vt:lpstr>Example #2: Counters</vt:lpstr>
      <vt:lpstr>Counters</vt:lpstr>
      <vt:lpstr>Counters</vt:lpstr>
      <vt:lpstr>Demo: asynchronous human counter</vt:lpstr>
      <vt:lpstr>Counters</vt:lpstr>
      <vt:lpstr>Synchronous Counter</vt:lpstr>
      <vt:lpstr>Counter with parallel load</vt:lpstr>
      <vt:lpstr>State Machines</vt:lpstr>
      <vt:lpstr>Designing with flip-flops</vt:lpstr>
      <vt:lpstr>Designing with flip-flops</vt:lpstr>
      <vt:lpstr>State example: Counters</vt:lpstr>
      <vt:lpstr>State Tables</vt:lpstr>
      <vt:lpstr>State Tables</vt:lpstr>
      <vt:lpstr>Finite State Machines</vt:lpstr>
      <vt:lpstr>Finite State Machines (FSMs)</vt:lpstr>
      <vt:lpstr>Design procedures comparison (roughly)</vt:lpstr>
      <vt:lpstr>Example #1: Tickle Me Elmo</vt:lpstr>
      <vt:lpstr>Example #1: Tickle Me Elmo</vt:lpstr>
      <vt:lpstr>Example #1: Tickle Me Elmo</vt:lpstr>
      <vt:lpstr>Example #2: Traffic Light</vt:lpstr>
      <vt:lpstr>FSM design</vt:lpstr>
      <vt:lpstr>Example: Sequence Recognizer</vt:lpstr>
      <vt:lpstr>Step 1: State diagram</vt:lpstr>
      <vt:lpstr>Step 2: State table</vt:lpstr>
      <vt:lpstr>Step 3: Assign flip-flops</vt:lpstr>
      <vt:lpstr>How many flip-flops for this one?</vt:lpstr>
      <vt:lpstr>Step 3: Assign flip-flops</vt:lpstr>
      <vt:lpstr>Step 4: State table</vt:lpstr>
      <vt:lpstr>Step 4: State table</vt:lpstr>
      <vt:lpstr>Step 5: Circuit design</vt:lpstr>
      <vt:lpstr>Step 5: Circuit design</vt:lpstr>
      <vt:lpstr>Step 5: Circuit design</vt:lpstr>
      <vt:lpstr>Step 5: Circuit design</vt:lpstr>
      <vt:lpstr>Step 5: Circuit design</vt:lpstr>
      <vt:lpstr>Moore machine vs Mealy machine</vt:lpstr>
      <vt:lpstr>An issue: timing and state assignments</vt:lpstr>
      <vt:lpstr>An issue: timing and state assignments</vt:lpstr>
      <vt:lpstr>PowerPoint Presentation</vt:lpstr>
      <vt:lpstr>After-class example: Mouse clicks</vt:lpstr>
      <vt:lpstr>PowerPoint Presentation</vt:lpstr>
      <vt:lpstr>Next week  processor architecture</vt:lpstr>
      <vt:lpstr>CSCB58:  Computer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Steve Engels</dc:creator>
  <cp:lastModifiedBy>Gennady Pekhimenko</cp:lastModifiedBy>
  <cp:revision>413</cp:revision>
  <dcterms:created xsi:type="dcterms:W3CDTF">2010-11-10T13:23:56Z</dcterms:created>
  <dcterms:modified xsi:type="dcterms:W3CDTF">2020-10-07T01:41:16Z</dcterms:modified>
</cp:coreProperties>
</file>