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3"/>
  </p:notesMasterIdLst>
  <p:handoutMasterIdLst>
    <p:handoutMasterId r:id="rId64"/>
  </p:handoutMasterIdLst>
  <p:sldIdLst>
    <p:sldId id="496" r:id="rId3"/>
    <p:sldId id="256" r:id="rId4"/>
    <p:sldId id="497" r:id="rId5"/>
    <p:sldId id="498" r:id="rId6"/>
    <p:sldId id="499" r:id="rId7"/>
    <p:sldId id="406" r:id="rId8"/>
    <p:sldId id="425" r:id="rId9"/>
    <p:sldId id="359" r:id="rId10"/>
    <p:sldId id="299" r:id="rId11"/>
    <p:sldId id="369" r:id="rId12"/>
    <p:sldId id="358" r:id="rId13"/>
    <p:sldId id="371" r:id="rId14"/>
    <p:sldId id="372" r:id="rId15"/>
    <p:sldId id="375" r:id="rId16"/>
    <p:sldId id="373" r:id="rId17"/>
    <p:sldId id="370" r:id="rId18"/>
    <p:sldId id="376" r:id="rId19"/>
    <p:sldId id="335" r:id="rId20"/>
    <p:sldId id="381" r:id="rId21"/>
    <p:sldId id="336" r:id="rId22"/>
    <p:sldId id="408" r:id="rId23"/>
    <p:sldId id="407" r:id="rId24"/>
    <p:sldId id="337" r:id="rId25"/>
    <p:sldId id="361" r:id="rId26"/>
    <p:sldId id="378" r:id="rId27"/>
    <p:sldId id="379" r:id="rId28"/>
    <p:sldId id="360" r:id="rId29"/>
    <p:sldId id="339" r:id="rId30"/>
    <p:sldId id="380" r:id="rId31"/>
    <p:sldId id="338" r:id="rId32"/>
    <p:sldId id="409" r:id="rId33"/>
    <p:sldId id="350" r:id="rId34"/>
    <p:sldId id="362" r:id="rId35"/>
    <p:sldId id="363" r:id="rId36"/>
    <p:sldId id="364" r:id="rId37"/>
    <p:sldId id="382" r:id="rId38"/>
    <p:sldId id="340" r:id="rId39"/>
    <p:sldId id="365" r:id="rId40"/>
    <p:sldId id="366" r:id="rId41"/>
    <p:sldId id="386" r:id="rId42"/>
    <p:sldId id="341" r:id="rId43"/>
    <p:sldId id="342" r:id="rId44"/>
    <p:sldId id="388" r:id="rId45"/>
    <p:sldId id="343" r:id="rId46"/>
    <p:sldId id="344" r:id="rId47"/>
    <p:sldId id="346" r:id="rId48"/>
    <p:sldId id="347" r:id="rId49"/>
    <p:sldId id="426" r:id="rId50"/>
    <p:sldId id="348" r:id="rId51"/>
    <p:sldId id="351" r:id="rId52"/>
    <p:sldId id="349" r:id="rId53"/>
    <p:sldId id="367" r:id="rId54"/>
    <p:sldId id="368" r:id="rId55"/>
    <p:sldId id="352" r:id="rId56"/>
    <p:sldId id="353" r:id="rId57"/>
    <p:sldId id="355" r:id="rId58"/>
    <p:sldId id="356" r:id="rId59"/>
    <p:sldId id="354" r:id="rId60"/>
    <p:sldId id="393" r:id="rId61"/>
    <p:sldId id="500" r:id="rId62"/>
  </p:sldIdLst>
  <p:sldSz cx="12192000" cy="6858000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B0F0"/>
    <a:srgbClr val="7FD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67"/>
    <p:restoredTop sz="93114" autoAdjust="0"/>
  </p:normalViewPr>
  <p:slideViewPr>
    <p:cSldViewPr>
      <p:cViewPr varScale="1">
        <p:scale>
          <a:sx n="64" d="100"/>
          <a:sy n="64" d="100"/>
        </p:scale>
        <p:origin x="75" y="2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372" y="-90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nady Pekhimenko" userId="97aeff6ed7ede7e0" providerId="LiveId" clId="{DB136B98-CAFA-49F4-922A-EEF1E4FD869A}"/>
    <pc:docChg chg="undo custSel addSld delSld modSld sldOrd">
      <pc:chgData name="Gennady Pekhimenko" userId="97aeff6ed7ede7e0" providerId="LiveId" clId="{DB136B98-CAFA-49F4-922A-EEF1E4FD869A}" dt="2020-09-29T03:54:48.722" v="166"/>
      <pc:docMkLst>
        <pc:docMk/>
      </pc:docMkLst>
      <pc:sldChg chg="modSp add del mod">
        <pc:chgData name="Gennady Pekhimenko" userId="97aeff6ed7ede7e0" providerId="LiveId" clId="{DB136B98-CAFA-49F4-922A-EEF1E4FD869A}" dt="2020-09-29T01:38:14.920" v="3" actId="20577"/>
        <pc:sldMkLst>
          <pc:docMk/>
          <pc:sldMk cId="0" sldId="256"/>
        </pc:sldMkLst>
        <pc:spChg chg="mod">
          <ac:chgData name="Gennady Pekhimenko" userId="97aeff6ed7ede7e0" providerId="LiveId" clId="{DB136B98-CAFA-49F4-922A-EEF1E4FD869A}" dt="2020-09-29T01:38:14.920" v="3" actId="20577"/>
          <ac:spMkLst>
            <pc:docMk/>
            <pc:sldMk cId="0" sldId="256"/>
            <ac:spMk id="6" creationId="{00000000-0000-0000-0000-000000000000}"/>
          </ac:spMkLst>
        </pc:spChg>
      </pc:sldChg>
      <pc:sldChg chg="del">
        <pc:chgData name="Gennady Pekhimenko" userId="97aeff6ed7ede7e0" providerId="LiveId" clId="{DB136B98-CAFA-49F4-922A-EEF1E4FD869A}" dt="2020-09-29T03:41:31.622" v="163" actId="47"/>
        <pc:sldMkLst>
          <pc:docMk/>
          <pc:sldMk cId="2498328468" sldId="390"/>
        </pc:sldMkLst>
      </pc:sldChg>
      <pc:sldChg chg="del">
        <pc:chgData name="Gennady Pekhimenko" userId="97aeff6ed7ede7e0" providerId="LiveId" clId="{DB136B98-CAFA-49F4-922A-EEF1E4FD869A}" dt="2020-09-29T03:41:31.622" v="163" actId="47"/>
        <pc:sldMkLst>
          <pc:docMk/>
          <pc:sldMk cId="2984815135" sldId="392"/>
        </pc:sldMkLst>
      </pc:sldChg>
      <pc:sldChg chg="add del">
        <pc:chgData name="Gennady Pekhimenko" userId="97aeff6ed7ede7e0" providerId="LiveId" clId="{DB136B98-CAFA-49F4-922A-EEF1E4FD869A}" dt="2020-09-29T01:38:04.560" v="1"/>
        <pc:sldMkLst>
          <pc:docMk/>
          <pc:sldMk cId="3129043238" sldId="496"/>
        </pc:sldMkLst>
      </pc:sldChg>
      <pc:sldChg chg="modSp add mod">
        <pc:chgData name="Gennady Pekhimenko" userId="97aeff6ed7ede7e0" providerId="LiveId" clId="{DB136B98-CAFA-49F4-922A-EEF1E4FD869A}" dt="2020-09-29T01:38:48.295" v="21" actId="20577"/>
        <pc:sldMkLst>
          <pc:docMk/>
          <pc:sldMk cId="3580330279" sldId="497"/>
        </pc:sldMkLst>
        <pc:spChg chg="mod">
          <ac:chgData name="Gennady Pekhimenko" userId="97aeff6ed7ede7e0" providerId="LiveId" clId="{DB136B98-CAFA-49F4-922A-EEF1E4FD869A}" dt="2020-09-29T01:38:48.295" v="21" actId="20577"/>
          <ac:spMkLst>
            <pc:docMk/>
            <pc:sldMk cId="3580330279" sldId="497"/>
            <ac:spMk id="6" creationId="{00000000-0000-0000-0000-000000000000}"/>
          </ac:spMkLst>
        </pc:spChg>
      </pc:sldChg>
      <pc:sldChg chg="addSp delSp modSp new mod delAnim modAnim">
        <pc:chgData name="Gennady Pekhimenko" userId="97aeff6ed7ede7e0" providerId="LiveId" clId="{DB136B98-CAFA-49F4-922A-EEF1E4FD869A}" dt="2020-09-29T01:57:54.909" v="150" actId="20577"/>
        <pc:sldMkLst>
          <pc:docMk/>
          <pc:sldMk cId="835899275" sldId="498"/>
        </pc:sldMkLst>
        <pc:spChg chg="mod">
          <ac:chgData name="Gennady Pekhimenko" userId="97aeff6ed7ede7e0" providerId="LiveId" clId="{DB136B98-CAFA-49F4-922A-EEF1E4FD869A}" dt="2020-09-29T01:39:01.080" v="34" actId="2711"/>
          <ac:spMkLst>
            <pc:docMk/>
            <pc:sldMk cId="835899275" sldId="498"/>
            <ac:spMk id="2" creationId="{1F84A3FF-9EDD-49C5-970A-A2CC4A46C3D1}"/>
          </ac:spMkLst>
        </pc:spChg>
        <pc:spChg chg="del">
          <ac:chgData name="Gennady Pekhimenko" userId="97aeff6ed7ede7e0" providerId="LiveId" clId="{DB136B98-CAFA-49F4-922A-EEF1E4FD869A}" dt="2020-09-29T01:47:39.992" v="35" actId="478"/>
          <ac:spMkLst>
            <pc:docMk/>
            <pc:sldMk cId="835899275" sldId="498"/>
            <ac:spMk id="3" creationId="{6ED31445-D29F-4872-BBBC-4EBA86E79343}"/>
          </ac:spMkLst>
        </pc:spChg>
        <pc:spChg chg="add del mod">
          <ac:chgData name="Gennady Pekhimenko" userId="97aeff6ed7ede7e0" providerId="LiveId" clId="{DB136B98-CAFA-49F4-922A-EEF1E4FD869A}" dt="2020-09-29T01:49:26.756" v="45" actId="478"/>
          <ac:spMkLst>
            <pc:docMk/>
            <pc:sldMk cId="835899275" sldId="498"/>
            <ac:spMk id="6" creationId="{7803AC11-7932-4B7B-80FD-D18C38D7277E}"/>
          </ac:spMkLst>
        </pc:spChg>
        <pc:spChg chg="add mod">
          <ac:chgData name="Gennady Pekhimenko" userId="97aeff6ed7ede7e0" providerId="LiveId" clId="{DB136B98-CAFA-49F4-922A-EEF1E4FD869A}" dt="2020-09-29T01:50:12.704" v="53" actId="1076"/>
          <ac:spMkLst>
            <pc:docMk/>
            <pc:sldMk cId="835899275" sldId="498"/>
            <ac:spMk id="7" creationId="{9D670DE5-3C5B-4536-9AF8-5F09E2DFDA93}"/>
          </ac:spMkLst>
        </pc:spChg>
        <pc:spChg chg="add mod">
          <ac:chgData name="Gennady Pekhimenko" userId="97aeff6ed7ede7e0" providerId="LiveId" clId="{DB136B98-CAFA-49F4-922A-EEF1E4FD869A}" dt="2020-09-29T01:50:51.811" v="65" actId="1076"/>
          <ac:spMkLst>
            <pc:docMk/>
            <pc:sldMk cId="835899275" sldId="498"/>
            <ac:spMk id="10" creationId="{EB1B2D79-EEB3-45A5-ACF3-5936BA665C43}"/>
          </ac:spMkLst>
        </pc:spChg>
        <pc:spChg chg="add mod">
          <ac:chgData name="Gennady Pekhimenko" userId="97aeff6ed7ede7e0" providerId="LiveId" clId="{DB136B98-CAFA-49F4-922A-EEF1E4FD869A}" dt="2020-09-29T01:52:16.741" v="79" actId="1076"/>
          <ac:spMkLst>
            <pc:docMk/>
            <pc:sldMk cId="835899275" sldId="498"/>
            <ac:spMk id="11" creationId="{B036897B-FEB0-4DA8-B724-70D5209ED03F}"/>
          </ac:spMkLst>
        </pc:spChg>
        <pc:spChg chg="add mod">
          <ac:chgData name="Gennady Pekhimenko" userId="97aeff6ed7ede7e0" providerId="LiveId" clId="{DB136B98-CAFA-49F4-922A-EEF1E4FD869A}" dt="2020-09-29T01:53:42.119" v="87" actId="1076"/>
          <ac:spMkLst>
            <pc:docMk/>
            <pc:sldMk cId="835899275" sldId="498"/>
            <ac:spMk id="12" creationId="{6289F426-3DAF-4603-8F92-EB2FF60D3874}"/>
          </ac:spMkLst>
        </pc:spChg>
        <pc:spChg chg="add mod">
          <ac:chgData name="Gennady Pekhimenko" userId="97aeff6ed7ede7e0" providerId="LiveId" clId="{DB136B98-CAFA-49F4-922A-EEF1E4FD869A}" dt="2020-09-29T01:54:07.291" v="93" actId="1076"/>
          <ac:spMkLst>
            <pc:docMk/>
            <pc:sldMk cId="835899275" sldId="498"/>
            <ac:spMk id="13" creationId="{367C2EFE-6337-4BDC-8CC5-966416FD228B}"/>
          </ac:spMkLst>
        </pc:spChg>
        <pc:spChg chg="add mod">
          <ac:chgData name="Gennady Pekhimenko" userId="97aeff6ed7ede7e0" providerId="LiveId" clId="{DB136B98-CAFA-49F4-922A-EEF1E4FD869A}" dt="2020-09-29T01:56:44.836" v="131" actId="20577"/>
          <ac:spMkLst>
            <pc:docMk/>
            <pc:sldMk cId="835899275" sldId="498"/>
            <ac:spMk id="14" creationId="{3C609DDD-44AD-4957-822D-4A95EC9C94A6}"/>
          </ac:spMkLst>
        </pc:spChg>
        <pc:spChg chg="add mod">
          <ac:chgData name="Gennady Pekhimenko" userId="97aeff6ed7ede7e0" providerId="LiveId" clId="{DB136B98-CAFA-49F4-922A-EEF1E4FD869A}" dt="2020-09-29T01:56:10.307" v="117" actId="1076"/>
          <ac:spMkLst>
            <pc:docMk/>
            <pc:sldMk cId="835899275" sldId="498"/>
            <ac:spMk id="15" creationId="{D8CF2B70-5976-4FFF-AF3F-60B379469E93}"/>
          </ac:spMkLst>
        </pc:spChg>
        <pc:spChg chg="add mod">
          <ac:chgData name="Gennady Pekhimenko" userId="97aeff6ed7ede7e0" providerId="LiveId" clId="{DB136B98-CAFA-49F4-922A-EEF1E4FD869A}" dt="2020-09-29T01:56:15.841" v="118" actId="1076"/>
          <ac:spMkLst>
            <pc:docMk/>
            <pc:sldMk cId="835899275" sldId="498"/>
            <ac:spMk id="16" creationId="{BF0BF804-C644-47BB-B294-40353EC58BDE}"/>
          </ac:spMkLst>
        </pc:spChg>
        <pc:spChg chg="add del mod">
          <ac:chgData name="Gennady Pekhimenko" userId="97aeff6ed7ede7e0" providerId="LiveId" clId="{DB136B98-CAFA-49F4-922A-EEF1E4FD869A}" dt="2020-09-29T01:56:35.569" v="122" actId="478"/>
          <ac:spMkLst>
            <pc:docMk/>
            <pc:sldMk cId="835899275" sldId="498"/>
            <ac:spMk id="17" creationId="{DCF94EEB-4C94-4DBC-B55F-2271D9C751B4}"/>
          </ac:spMkLst>
        </pc:spChg>
        <pc:spChg chg="add mod">
          <ac:chgData name="Gennady Pekhimenko" userId="97aeff6ed7ede7e0" providerId="LiveId" clId="{DB136B98-CAFA-49F4-922A-EEF1E4FD869A}" dt="2020-09-29T01:57:54.909" v="150" actId="20577"/>
          <ac:spMkLst>
            <pc:docMk/>
            <pc:sldMk cId="835899275" sldId="498"/>
            <ac:spMk id="18" creationId="{23114C4C-E061-433F-8D08-13CD43DFF9F8}"/>
          </ac:spMkLst>
        </pc:spChg>
        <pc:picChg chg="add mod ord">
          <ac:chgData name="Gennady Pekhimenko" userId="97aeff6ed7ede7e0" providerId="LiveId" clId="{DB136B98-CAFA-49F4-922A-EEF1E4FD869A}" dt="2020-09-29T01:55:56.191" v="115" actId="1076"/>
          <ac:picMkLst>
            <pc:docMk/>
            <pc:sldMk cId="835899275" sldId="498"/>
            <ac:picMk id="5" creationId="{9BEBF8FF-1647-4DEE-8A9F-88C7B1E6837E}"/>
          </ac:picMkLst>
        </pc:picChg>
        <pc:picChg chg="add del">
          <ac:chgData name="Gennady Pekhimenko" userId="97aeff6ed7ede7e0" providerId="LiveId" clId="{DB136B98-CAFA-49F4-922A-EEF1E4FD869A}" dt="2020-09-29T01:50:30.832" v="57" actId="21"/>
          <ac:picMkLst>
            <pc:docMk/>
            <pc:sldMk cId="835899275" sldId="498"/>
            <ac:picMk id="9" creationId="{41E7F25B-0618-49F3-8693-E558923E244E}"/>
          </ac:picMkLst>
        </pc:picChg>
      </pc:sldChg>
      <pc:sldChg chg="addSp delSp modSp add mod delAnim">
        <pc:chgData name="Gennady Pekhimenko" userId="97aeff6ed7ede7e0" providerId="LiveId" clId="{DB136B98-CAFA-49F4-922A-EEF1E4FD869A}" dt="2020-09-29T02:09:46.172" v="162" actId="1076"/>
        <pc:sldMkLst>
          <pc:docMk/>
          <pc:sldMk cId="1523346855" sldId="499"/>
        </pc:sldMkLst>
        <pc:spChg chg="mod">
          <ac:chgData name="Gennady Pekhimenko" userId="97aeff6ed7ede7e0" providerId="LiveId" clId="{DB136B98-CAFA-49F4-922A-EEF1E4FD869A}" dt="2020-09-29T02:07:20.039" v="153" actId="20577"/>
          <ac:spMkLst>
            <pc:docMk/>
            <pc:sldMk cId="1523346855" sldId="499"/>
            <ac:spMk id="2" creationId="{1F84A3FF-9EDD-49C5-970A-A2CC4A46C3D1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7" creationId="{9D670DE5-3C5B-4536-9AF8-5F09E2DFDA93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0" creationId="{EB1B2D79-EEB3-45A5-ACF3-5936BA665C43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1" creationId="{B036897B-FEB0-4DA8-B724-70D5209ED03F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2" creationId="{6289F426-3DAF-4603-8F92-EB2FF60D3874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3" creationId="{367C2EFE-6337-4BDC-8CC5-966416FD228B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4" creationId="{3C609DDD-44AD-4957-822D-4A95EC9C94A6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5" creationId="{D8CF2B70-5976-4FFF-AF3F-60B379469E93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6" creationId="{BF0BF804-C644-47BB-B294-40353EC58BDE}"/>
          </ac:spMkLst>
        </pc:spChg>
        <pc:spChg chg="add mod">
          <ac:chgData name="Gennady Pekhimenko" userId="97aeff6ed7ede7e0" providerId="LiveId" clId="{DB136B98-CAFA-49F4-922A-EEF1E4FD869A}" dt="2020-09-29T02:08:20.773" v="159" actId="14100"/>
          <ac:spMkLst>
            <pc:docMk/>
            <pc:sldMk cId="1523346855" sldId="499"/>
            <ac:spMk id="17" creationId="{BE482A98-894D-446C-8261-A0119D2ADCFC}"/>
          </ac:spMkLst>
        </pc:spChg>
        <pc:spChg chg="del">
          <ac:chgData name="Gennady Pekhimenko" userId="97aeff6ed7ede7e0" providerId="LiveId" clId="{DB136B98-CAFA-49F4-922A-EEF1E4FD869A}" dt="2020-09-29T02:07:26.458" v="155" actId="478"/>
          <ac:spMkLst>
            <pc:docMk/>
            <pc:sldMk cId="1523346855" sldId="499"/>
            <ac:spMk id="18" creationId="{23114C4C-E061-433F-8D08-13CD43DFF9F8}"/>
          </ac:spMkLst>
        </pc:spChg>
        <pc:picChg chg="del">
          <ac:chgData name="Gennady Pekhimenko" userId="97aeff6ed7ede7e0" providerId="LiveId" clId="{DB136B98-CAFA-49F4-922A-EEF1E4FD869A}" dt="2020-09-29T02:07:22.978" v="154" actId="478"/>
          <ac:picMkLst>
            <pc:docMk/>
            <pc:sldMk cId="1523346855" sldId="499"/>
            <ac:picMk id="5" creationId="{9BEBF8FF-1647-4DEE-8A9F-88C7B1E6837E}"/>
          </ac:picMkLst>
        </pc:picChg>
        <pc:picChg chg="add mod">
          <ac:chgData name="Gennady Pekhimenko" userId="97aeff6ed7ede7e0" providerId="LiveId" clId="{DB136B98-CAFA-49F4-922A-EEF1E4FD869A}" dt="2020-09-29T02:09:46.172" v="162" actId="1076"/>
          <ac:picMkLst>
            <pc:docMk/>
            <pc:sldMk cId="1523346855" sldId="499"/>
            <ac:picMk id="6" creationId="{091CAB9F-21DA-4ACE-860C-E2550975BDF5}"/>
          </ac:picMkLst>
        </pc:picChg>
      </pc:sldChg>
      <pc:sldChg chg="add ord">
        <pc:chgData name="Gennady Pekhimenko" userId="97aeff6ed7ede7e0" providerId="LiveId" clId="{DB136B98-CAFA-49F4-922A-EEF1E4FD869A}" dt="2020-09-29T03:54:48.722" v="166"/>
        <pc:sldMkLst>
          <pc:docMk/>
          <pc:sldMk cId="1911249192" sldId="5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45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A9309-7565-42BA-8AFE-A0DC43BBC6E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02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F7180-9AAA-433D-819B-D6675FB0789A}" type="datetimeFigureOut">
              <a:rPr lang="en-CA" smtClean="0"/>
              <a:pPr/>
              <a:t>2020-09-27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31813"/>
            <a:ext cx="47307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2B3EA-9B4F-403D-8748-72BF449D988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484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2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2B3EA-9B4F-403D-8748-72BF449D988D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92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1813"/>
            <a:ext cx="4730750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3551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2725" y="531813"/>
            <a:ext cx="4730750" cy="2662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2B3EA-9B4F-403D-8748-72BF449D988D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222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0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CC275-8093-9247-8378-6CEDDE0F0706}" type="datetime1">
              <a:rPr lang="en-CA" smtClean="0"/>
              <a:t>2020-09-27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CB30-01C8-3544-A5ED-E5BDB6F0BFDE}" type="datetime1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8766-7EFC-E64E-863C-E826DCFC95D7}" type="datetime1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8258-866A-46E3-8511-14867A4F8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03C-6EFA-42FB-9B56-A48E970A3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9901-052B-45B7-9126-F3B36EDF3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E80B-A67B-3947-ADA2-F980BF011B1A}" type="datetime1">
              <a:rPr lang="en-CA" smtClean="0"/>
              <a:t>2020-09-28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6ABC-0916-4FA1-860B-E9CCB654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DC2D-E0EB-4F5E-B978-634D873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16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6146-2BA9-4552-8DDC-F5D5711A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20E1-F4DB-4516-ABC6-1321AB07B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ABDC-850B-4026-8A69-E7AA3EEC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E57FB-1291-0943-BC9C-608C3D7E756D}" type="datetime1">
              <a:rPr lang="en-CA" smtClean="0"/>
              <a:t>2020-09-28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C838-7834-4B1C-912E-7509B6B9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5381-521D-468F-BFEB-884214D2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34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5AAE-91BB-4311-BF39-2969F0C4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AD078-09C3-4F32-B872-8A0FF7C97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906A8-6EEF-46AE-B326-E5772B87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3354-9B5A-7745-B456-16A43789C056}" type="datetime1">
              <a:rPr lang="en-CA" smtClean="0"/>
              <a:t>2020-09-28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1111E-3C75-4B2E-A44E-4D80241F6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2063C-DB96-4DD6-B19B-B759EB28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88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BB07-FBEB-44E1-B062-5A9EA27E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A391-2D9A-4DB8-9804-707FA50FA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5BB8-5DE1-4923-A520-2F8EA2474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A431-3D06-441A-AFC7-2A1E929F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51ED-2173-BC4C-B8A5-21E4198B083C}" type="datetime1">
              <a:rPr lang="en-CA" smtClean="0"/>
              <a:t>2020-09-28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9A14-2B48-48EF-8ABA-2BAAA938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8913B-9A74-440B-A95D-02BBDEDC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82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5A0CE-F167-4452-A649-A2FE242A2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986A-7188-48B2-AAA1-B84CB394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F94E7-B0D3-4C43-B635-4A7015589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05EB44-AE5E-4FEF-BF6E-B8C4AEEA4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B8DBE-5A26-4A37-937D-5A55E040A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60EF55-138C-4919-9CFC-B8B25381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E934-E37E-1446-965C-903777CC04FD}" type="datetime1">
              <a:rPr lang="en-CA" smtClean="0"/>
              <a:t>2020-09-28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46E215-C961-4466-91BA-16A92CEC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B00F2-2054-4B44-9BB6-194844C8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764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DC78-543F-45B0-B5BB-607266186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F9AA6-5338-496F-A48C-B64FBCE5E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CD0A-F3B3-124B-9568-2A47B559E9ED}" type="datetime1">
              <a:rPr lang="en-CA" smtClean="0"/>
              <a:t>2020-09-28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36863-1CFA-40E3-A679-ED58C8E0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C5368-0FF2-4C47-990B-91E9A7F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7644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A7A6-A123-4A1C-95FF-1F9D4333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EE14E-FFAF-1A42-9D5D-E3578C33ABCD}" type="datetime1">
              <a:rPr lang="en-CA" smtClean="0"/>
              <a:t>2020-09-28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4CC71-C0D6-4047-BDAA-1B367A6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986EC-819D-40E2-9BF6-E95600EA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71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7AE1-4FA4-45EF-B56F-76F486EF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EACBC-4CD5-4FEA-BA3D-E827469A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1388D-587A-4AE0-8FBA-48A23CEF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318AD-5A9F-4460-8A73-1F1A9BBE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C02C0-BDAA-B448-BD6B-E8108E3B814B}" type="datetime1">
              <a:rPr lang="en-CA" smtClean="0"/>
              <a:t>2020-09-28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9C06C-3A5F-4C63-BEEE-57657269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22A97-29D1-4C65-9AFF-BB3F1835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308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10363200" cy="4726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305FD-8974-FC48-8FF2-E2A8D2902D91}" type="datetime1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83064-35DA-4A58-B9C7-770F49F1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4ACF1-85C5-43FD-BCFC-01A27F55A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C6D7B-D50F-4F3E-A91F-006D59565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B061B-FC70-4CEC-8E47-29BA878B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4C79-99C8-CE41-B033-39840F6E7222}" type="datetime1">
              <a:rPr lang="en-CA" smtClean="0"/>
              <a:t>2020-09-28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BE8CC-5ED2-4003-8313-89F35157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A4547-396E-4F87-989E-98B59E35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158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AA3C-24A7-4050-AE1C-C1C35766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5CBD0-A6FE-492B-AAE9-A6A3D6B39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7010-C8E9-4F07-975D-9E488E19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BD75-AE4E-B24F-9277-0FE82729A4BE}" type="datetime1">
              <a:rPr lang="en-CA" smtClean="0"/>
              <a:t>2020-09-28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F6670-C240-48D4-B01E-95F32F11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9278B-F45C-4B28-9D6D-469522D1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23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0576-5A89-4A32-94E4-3F2A50D15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6F186-8BD0-4C3D-8531-A7930F60C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F60-5084-4459-A7DA-2FE3829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A8E32-931A-EE4C-B69C-C77925494BA3}" type="datetime1">
              <a:rPr lang="en-CA" smtClean="0"/>
              <a:t>2020-09-28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8AB93-EDB4-494F-B78A-3164684B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DA19-48B4-4816-A00C-36B55827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7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B8E1-6CD0-954F-9389-E7D0CCE13498}" type="datetime1">
              <a:rPr lang="en-CA" smtClean="0"/>
              <a:t>2020-09-27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787B-1C9D-D743-B456-31D26D070088}" type="datetime1">
              <a:rPr lang="en-CA" smtClean="0"/>
              <a:t>2020-09-27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6E7A-9972-7349-9EDA-9BDF12D38762}" type="datetime1">
              <a:rPr lang="en-CA" smtClean="0"/>
              <a:t>2020-09-27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E050-771B-F240-9699-BA64608CF47A}" type="datetime1">
              <a:rPr lang="en-CA" smtClean="0"/>
              <a:t>2020-09-27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B0C4-1D76-8546-A5DF-EB4BF7F48B96}" type="datetime1">
              <a:rPr lang="en-CA" smtClean="0"/>
              <a:t>2020-09-27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E8F4A-69AD-8F49-9B97-A9FC737705EC}" type="datetime1">
              <a:rPr lang="en-CA" smtClean="0"/>
              <a:t>2020-09-27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4ECF2C4-38DC-EE45-ADB8-637652662CBE}" type="datetime1">
              <a:rPr lang="en-CA" smtClean="0"/>
              <a:t>2020-09-27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04AD95-C4FA-8D4B-8D41-ED8DD76EB741}" type="datetime1">
              <a:rPr lang="en-CA" smtClean="0"/>
              <a:t>2020-09-27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EADA0D-090B-430B-895C-943430A9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7A931-C536-4B56-9082-AFB350D04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DDBC6-18F3-4CAB-9850-EEA1973D6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8216-8D13-964B-9642-F0E16941A36E}" type="datetime1">
              <a:rPr lang="en-CA" smtClean="0"/>
              <a:t>2020-09-28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71085-8472-4259-B70E-013F4142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ACAEC-3FE4-4E41-B15E-5AC71C820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E37E-424F-4DCE-BB6E-731ABDD533B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305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G62dirxRg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4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</a:t>
            </a:r>
            <a:r>
              <a:rPr lang="is-IS" dirty="0"/>
              <a:t>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556792"/>
            <a:ext cx="8991600" cy="479876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/>
              <a:t>Combination </a:t>
            </a:r>
            <a:r>
              <a:rPr lang="en-CA" dirty="0"/>
              <a:t>circuits does NOT have memory</a:t>
            </a:r>
          </a:p>
          <a:p>
            <a:pPr lvl="1">
              <a:spcAft>
                <a:spcPts val="1200"/>
              </a:spcAft>
            </a:pPr>
            <a:r>
              <a:rPr lang="en-CA" dirty="0"/>
              <a:t>Everything is based on current input value</a:t>
            </a:r>
          </a:p>
          <a:p>
            <a:pPr>
              <a:spcAft>
                <a:spcPts val="1200"/>
              </a:spcAft>
            </a:pPr>
            <a:r>
              <a:rPr lang="en-CA" dirty="0"/>
              <a:t>Sequential Circuits have </a:t>
            </a:r>
            <a:r>
              <a:rPr lang="en-CA" b="1" dirty="0">
                <a:solidFill>
                  <a:schemeClr val="accent3"/>
                </a:solidFill>
              </a:rPr>
              <a:t>memory</a:t>
            </a:r>
            <a:r>
              <a:rPr lang="en-CA" dirty="0"/>
              <a:t>.</a:t>
            </a:r>
          </a:p>
          <a:p>
            <a:pPr lvl="1">
              <a:spcAft>
                <a:spcPts val="1200"/>
              </a:spcAft>
            </a:pPr>
            <a:r>
              <a:rPr lang="en-CA" dirty="0"/>
              <a:t>They </a:t>
            </a:r>
            <a:r>
              <a:rPr lang="en-CA" b="1" dirty="0">
                <a:solidFill>
                  <a:schemeClr val="accent3"/>
                </a:solidFill>
              </a:rPr>
              <a:t>remember</a:t>
            </a:r>
            <a:r>
              <a:rPr lang="en-CA" dirty="0">
                <a:solidFill>
                  <a:schemeClr val="accent3"/>
                </a:solidFill>
              </a:rPr>
              <a:t> </a:t>
            </a:r>
            <a:r>
              <a:rPr lang="en-CA" dirty="0"/>
              <a:t>something from the past (the previous state of the circuit), and its output depends on that</a:t>
            </a:r>
          </a:p>
          <a:p>
            <a:pPr lvl="1">
              <a:spcAft>
                <a:spcPts val="1200"/>
              </a:spcAft>
            </a:pPr>
            <a:r>
              <a:rPr lang="en-CA" dirty="0"/>
              <a:t>It is why computers have memory (e.g., RAM)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2776"/>
            <a:ext cx="8991600" cy="4726760"/>
          </a:xfrm>
        </p:spPr>
        <p:txBody>
          <a:bodyPr/>
          <a:lstStyle/>
          <a:p>
            <a:r>
              <a:rPr lang="en-US" dirty="0"/>
              <a:t>This creates circuits whose </a:t>
            </a:r>
            <a:r>
              <a:rPr lang="en-US" dirty="0">
                <a:solidFill>
                  <a:srgbClr val="FFFF00"/>
                </a:solidFill>
              </a:rPr>
              <a:t>internal state </a:t>
            </a:r>
            <a:r>
              <a:rPr lang="en-US" dirty="0"/>
              <a:t>can change over time, where the same input values can result in different outputs.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/>
              <a:t>Why would we need circuits like this?</a:t>
            </a:r>
          </a:p>
          <a:p>
            <a:pPr lvl="1"/>
            <a:r>
              <a:rPr lang="en-US" dirty="0"/>
              <a:t>Memory values</a:t>
            </a:r>
          </a:p>
          <a:p>
            <a:pPr lvl="2"/>
            <a:r>
              <a:rPr lang="en-US" dirty="0"/>
              <a:t>To remember stuff</a:t>
            </a:r>
          </a:p>
          <a:p>
            <a:pPr lvl="1"/>
            <a:r>
              <a:rPr lang="en-US" dirty="0"/>
              <a:t>Reacting to changing inputs</a:t>
            </a:r>
          </a:p>
          <a:p>
            <a:pPr lvl="2"/>
            <a:r>
              <a:rPr lang="en-US" dirty="0"/>
              <a:t>“Output X = 1 when input A changes”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How can a circuit have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memory</a:t>
            </a:r>
            <a:r>
              <a:rPr lang="en-US" dirty="0">
                <a:latin typeface="+mn-lt"/>
              </a:rPr>
              <a:t>?</a:t>
            </a:r>
            <a:endParaRPr lang="en-CA" dirty="0">
              <a:latin typeface="+mn-lt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528048" y="263691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Block Arc 3"/>
          <p:cNvSpPr/>
          <p:nvPr/>
        </p:nvSpPr>
        <p:spPr>
          <a:xfrm rot="5400000">
            <a:off x="6132004" y="3176972"/>
            <a:ext cx="792088" cy="864096"/>
          </a:xfrm>
          <a:prstGeom prst="blockArc">
            <a:avLst>
              <a:gd name="adj1" fmla="val 10800000"/>
              <a:gd name="adj2" fmla="val 891103"/>
              <a:gd name="adj3" fmla="val 295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5920" y="2492896"/>
            <a:ext cx="1152128" cy="1008112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Circuit</a:t>
            </a:r>
            <a:endParaRPr lang="en-CA" sz="2400" b="1" dirty="0"/>
          </a:p>
        </p:txBody>
      </p:sp>
      <p:sp>
        <p:nvSpPr>
          <p:cNvPr id="6" name="Right Arrow 5"/>
          <p:cNvSpPr/>
          <p:nvPr/>
        </p:nvSpPr>
        <p:spPr>
          <a:xfrm>
            <a:off x="4583832" y="263691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511825" y="234888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614368" y="234888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Outputs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159896" y="3772452"/>
            <a:ext cx="1368152" cy="237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U-Turn Arrow 10"/>
          <p:cNvSpPr/>
          <p:nvPr/>
        </p:nvSpPr>
        <p:spPr>
          <a:xfrm rot="16200000">
            <a:off x="4664134" y="3104965"/>
            <a:ext cx="1008112" cy="792088"/>
          </a:xfrm>
          <a:prstGeom prst="uturnArrow">
            <a:avLst>
              <a:gd name="adj1" fmla="val 30247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871864" y="4797152"/>
            <a:ext cx="3096344" cy="1224136"/>
          </a:xfrm>
          <a:prstGeom prst="wedgeRectCallout">
            <a:avLst>
              <a:gd name="adj1" fmla="val -19952"/>
              <a:gd name="adj2" fmla="val -122014"/>
            </a:avLst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The magic: feedback!</a:t>
            </a:r>
            <a:endParaRPr lang="en-CA" sz="3600" dirty="0">
              <a:solidFill>
                <a:schemeClr val="accent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13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Truth table of a sequential circuit</a:t>
            </a:r>
            <a:endParaRPr lang="en-CA" dirty="0">
              <a:latin typeface="+mn-lt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5447928" y="2132856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Connector 3"/>
          <p:cNvCxnSpPr/>
          <p:nvPr/>
        </p:nvCxnSpPr>
        <p:spPr>
          <a:xfrm>
            <a:off x="6188855" y="2406548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074033" y="2218719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07413" y="200494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225041" y="2581007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238897" y="2411809"/>
            <a:ext cx="1171097" cy="540327"/>
          </a:xfrm>
          <a:custGeom>
            <a:avLst/>
            <a:gdLst>
              <a:gd name="connsiteX0" fmla="*/ 1122218 w 1122218"/>
              <a:gd name="connsiteY0" fmla="*/ 0 h 540327"/>
              <a:gd name="connsiteX1" fmla="*/ 1122218 w 1122218"/>
              <a:gd name="connsiteY1" fmla="*/ 526472 h 540327"/>
              <a:gd name="connsiteX2" fmla="*/ 0 w 1122218"/>
              <a:gd name="connsiteY2" fmla="*/ 540327 h 540327"/>
              <a:gd name="connsiteX3" fmla="*/ 0 w 1122218"/>
              <a:gd name="connsiteY3" fmla="*/ 166254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" h="540327">
                <a:moveTo>
                  <a:pt x="1122218" y="0"/>
                </a:moveTo>
                <a:lnTo>
                  <a:pt x="1122218" y="526472"/>
                </a:lnTo>
                <a:lnTo>
                  <a:pt x="0" y="540327"/>
                </a:lnTo>
                <a:lnTo>
                  <a:pt x="0" y="166254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 flipV="1">
            <a:off x="6377169" y="2364983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6574364" y="2208607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84495"/>
              </p:ext>
            </p:extLst>
          </p:nvPr>
        </p:nvGraphicFramePr>
        <p:xfrm>
          <a:off x="4079777" y="3370591"/>
          <a:ext cx="3785981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2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20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= A∙Q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20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1703513" y="2306571"/>
            <a:ext cx="2809743" cy="548873"/>
          </a:xfrm>
          <a:prstGeom prst="wedgeRectCallout">
            <a:avLst>
              <a:gd name="adj1" fmla="val 74021"/>
              <a:gd name="adj2" fmla="val 2661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feedback: Q</a:t>
            </a:r>
            <a:r>
              <a:rPr lang="en-US" sz="3200" baseline="-25000" dirty="0">
                <a:solidFill>
                  <a:srgbClr val="FFFF00"/>
                </a:solidFill>
              </a:rPr>
              <a:t>T</a:t>
            </a:r>
            <a:endParaRPr lang="en-CA" sz="3200" baseline="-25000" dirty="0">
              <a:solidFill>
                <a:srgbClr val="FFFF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608168" y="1554902"/>
            <a:ext cx="2376264" cy="548873"/>
          </a:xfrm>
          <a:prstGeom prst="wedgeRectCallout">
            <a:avLst>
              <a:gd name="adj1" fmla="val -96771"/>
              <a:gd name="adj2" fmla="val 91268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output: Q</a:t>
            </a:r>
            <a:r>
              <a:rPr lang="en-US" sz="3200" baseline="-25000" dirty="0">
                <a:solidFill>
                  <a:srgbClr val="FFFF00"/>
                </a:solidFill>
              </a:rPr>
              <a:t>T+1</a:t>
            </a:r>
            <a:endParaRPr lang="en-CA" sz="3200" baseline="-250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63552" y="5733257"/>
            <a:ext cx="8147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output not only depends on the input A, but also depends on the previous state of the circuit.</a:t>
            </a:r>
            <a:endParaRPr lang="en-CA" sz="2800" dirty="0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56241" y="3188534"/>
            <a:ext cx="2123727" cy="2308324"/>
            <a:chOff x="7020272" y="4000996"/>
            <a:chExt cx="2123727" cy="2308324"/>
          </a:xfrm>
        </p:grpSpPr>
        <p:sp>
          <p:nvSpPr>
            <p:cNvPr id="21" name="Right Brace 20"/>
            <p:cNvSpPr/>
            <p:nvPr/>
          </p:nvSpPr>
          <p:spPr>
            <a:xfrm>
              <a:off x="7020272" y="4077072"/>
              <a:ext cx="360040" cy="2160240"/>
            </a:xfrm>
            <a:prstGeom prst="rightBrace">
              <a:avLst>
                <a:gd name="adj1" fmla="val 35269"/>
                <a:gd name="adj2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52320" y="4000996"/>
              <a:ext cx="169167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these truth tables, Q</a:t>
              </a:r>
              <a:r>
                <a:rPr lang="en-US" baseline="-25000" dirty="0"/>
                <a:t>T</a:t>
              </a:r>
              <a:r>
                <a:rPr lang="en-US" dirty="0"/>
                <a:t> and Q</a:t>
              </a:r>
              <a:r>
                <a:rPr lang="en-US" baseline="-25000" dirty="0"/>
                <a:t>T+1</a:t>
              </a:r>
              <a:r>
                <a:rPr lang="en-US" dirty="0"/>
                <a:t> represent the values of Q at a time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dirty="0"/>
                <a:t>, and a point in time immediately after (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T+1</a:t>
              </a:r>
              <a:r>
                <a:rPr lang="en-US" dirty="0"/>
                <a:t>)</a:t>
              </a:r>
              <a:endParaRPr lang="en-CA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45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AND with feedback</a:t>
            </a:r>
            <a:endParaRPr lang="en-CA" dirty="0">
              <a:latin typeface="+mn-lt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4367808" y="1594135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Connector 3"/>
          <p:cNvCxnSpPr/>
          <p:nvPr/>
        </p:nvCxnSpPr>
        <p:spPr>
          <a:xfrm>
            <a:off x="5108735" y="1867827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993913" y="167999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27293" y="146622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144921" y="2042286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158777" y="1873088"/>
            <a:ext cx="1171097" cy="540327"/>
          </a:xfrm>
          <a:custGeom>
            <a:avLst/>
            <a:gdLst>
              <a:gd name="connsiteX0" fmla="*/ 1122218 w 1122218"/>
              <a:gd name="connsiteY0" fmla="*/ 0 h 540327"/>
              <a:gd name="connsiteX1" fmla="*/ 1122218 w 1122218"/>
              <a:gd name="connsiteY1" fmla="*/ 526472 h 540327"/>
              <a:gd name="connsiteX2" fmla="*/ 0 w 1122218"/>
              <a:gd name="connsiteY2" fmla="*/ 540327 h 540327"/>
              <a:gd name="connsiteX3" fmla="*/ 0 w 1122218"/>
              <a:gd name="connsiteY3" fmla="*/ 166254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" h="540327">
                <a:moveTo>
                  <a:pt x="1122218" y="0"/>
                </a:moveTo>
                <a:lnTo>
                  <a:pt x="1122218" y="526472"/>
                </a:lnTo>
                <a:lnTo>
                  <a:pt x="0" y="540327"/>
                </a:lnTo>
                <a:lnTo>
                  <a:pt x="0" y="166254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 flipV="1">
            <a:off x="5297049" y="1826262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494244" y="166988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556363"/>
              </p:ext>
            </p:extLst>
          </p:nvPr>
        </p:nvGraphicFramePr>
        <p:xfrm>
          <a:off x="2672225" y="2780928"/>
          <a:ext cx="3785981" cy="208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6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2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20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= A∙Q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20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336427" y="5013176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Once the output is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0</a:t>
            </a:r>
            <a:r>
              <a:rPr lang="en-US" sz="3200" dirty="0"/>
              <a:t>, it will be stuck at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0</a:t>
            </a:r>
            <a:r>
              <a:rPr lang="en-US" sz="3200" dirty="0"/>
              <a:t>, no matter how you change </a:t>
            </a:r>
            <a:r>
              <a:rPr lang="en-US" sz="3200" dirty="0">
                <a:solidFill>
                  <a:srgbClr val="FFFF00"/>
                </a:solidFill>
              </a:rPr>
              <a:t>A</a:t>
            </a:r>
            <a:r>
              <a:rPr lang="en-US" sz="3200" dirty="0"/>
              <a:t>.</a:t>
            </a:r>
          </a:p>
          <a:p>
            <a:r>
              <a:rPr lang="en-US" sz="3200" dirty="0"/>
              <a:t>It has a memory that cannot be changed.</a:t>
            </a:r>
            <a:endParaRPr lang="en-CA" sz="32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960097" y="1786672"/>
            <a:ext cx="3589777" cy="1902575"/>
          </a:xfrm>
          <a:prstGeom prst="wedgeRectCallout">
            <a:avLst>
              <a:gd name="adj1" fmla="val -63871"/>
              <a:gd name="adj2" fmla="val 49911"/>
            </a:avLst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(0, 1, 0) is a transient state since it will become (0, 0, 0) immediately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39616" y="3638400"/>
            <a:ext cx="3811172" cy="3878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7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060432" cy="914400"/>
          </a:xfrm>
        </p:spPr>
        <p:txBody>
          <a:bodyPr/>
          <a:lstStyle/>
          <a:p>
            <a:r>
              <a:rPr lang="en-US" dirty="0">
                <a:latin typeface="+mn-lt"/>
              </a:rPr>
              <a:t>NAND with feedback, more interesting</a:t>
            </a:r>
            <a:endParaRPr lang="en-CA" dirty="0">
              <a:latin typeface="+mn-lt"/>
            </a:endParaRPr>
          </a:p>
        </p:txBody>
      </p:sp>
      <p:sp>
        <p:nvSpPr>
          <p:cNvPr id="3" name="Flowchart: Delay 2"/>
          <p:cNvSpPr/>
          <p:nvPr/>
        </p:nvSpPr>
        <p:spPr>
          <a:xfrm>
            <a:off x="5663952" y="1847827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6404879" y="2121519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90057" y="193369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23437" y="171991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 flipV="1">
            <a:off x="6593193" y="207995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6790388" y="192357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90534" y="2074454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5452048" y="2284890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465904" y="2115692"/>
            <a:ext cx="1171097" cy="540327"/>
          </a:xfrm>
          <a:custGeom>
            <a:avLst/>
            <a:gdLst>
              <a:gd name="connsiteX0" fmla="*/ 1122218 w 1122218"/>
              <a:gd name="connsiteY0" fmla="*/ 0 h 540327"/>
              <a:gd name="connsiteX1" fmla="*/ 1122218 w 1122218"/>
              <a:gd name="connsiteY1" fmla="*/ 526472 h 540327"/>
              <a:gd name="connsiteX2" fmla="*/ 0 w 1122218"/>
              <a:gd name="connsiteY2" fmla="*/ 540327 h 540327"/>
              <a:gd name="connsiteX3" fmla="*/ 0 w 1122218"/>
              <a:gd name="connsiteY3" fmla="*/ 166254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" h="540327">
                <a:moveTo>
                  <a:pt x="1122218" y="0"/>
                </a:moveTo>
                <a:lnTo>
                  <a:pt x="1122218" y="526472"/>
                </a:lnTo>
                <a:lnTo>
                  <a:pt x="0" y="540327"/>
                </a:lnTo>
                <a:lnTo>
                  <a:pt x="0" y="166254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993039"/>
              </p:ext>
            </p:extLst>
          </p:nvPr>
        </p:nvGraphicFramePr>
        <p:xfrm>
          <a:off x="3732673" y="3049844"/>
          <a:ext cx="2304256" cy="197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5087888" y="3438408"/>
            <a:ext cx="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69332" y="5447763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 Q</a:t>
            </a:r>
            <a:r>
              <a:rPr lang="en-US" sz="3200" baseline="-25000" dirty="0"/>
              <a:t>T+1</a:t>
            </a:r>
            <a:r>
              <a:rPr lang="en-US" sz="3200" dirty="0"/>
              <a:t> can be changed by changing A</a:t>
            </a:r>
            <a:endParaRPr lang="en-CA" sz="3200" dirty="0"/>
          </a:p>
        </p:txBody>
      </p:sp>
      <p:sp>
        <p:nvSpPr>
          <p:cNvPr id="27" name="Rounded Rectangle 26"/>
          <p:cNvSpPr/>
          <p:nvPr/>
        </p:nvSpPr>
        <p:spPr>
          <a:xfrm>
            <a:off x="3719737" y="3420109"/>
            <a:ext cx="6332239" cy="3878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rgbClr val="FFFF00"/>
                </a:solidFill>
              </a:rPr>
              <a:t>Transient (-&gt; (0, 1, 1))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19738" y="4238509"/>
            <a:ext cx="5760639" cy="8184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rgbClr val="FFFF00"/>
                </a:solidFill>
              </a:rPr>
              <a:t>Oscillates between </a:t>
            </a:r>
          </a:p>
          <a:p>
            <a:pPr algn="r"/>
            <a:r>
              <a:rPr lang="en-US" sz="2800" dirty="0">
                <a:solidFill>
                  <a:srgbClr val="FFFF00"/>
                </a:solidFill>
              </a:rPr>
              <a:t>each other 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0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waveform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7" name="Flowchart: Delay 6"/>
          <p:cNvSpPr/>
          <p:nvPr/>
        </p:nvSpPr>
        <p:spPr>
          <a:xfrm>
            <a:off x="4007768" y="191683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4748695" y="2190524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33873" y="2002695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67253" y="178891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4937009" y="2148959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134204" y="199258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34350" y="214345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95864" y="2353895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809720" y="2184697"/>
            <a:ext cx="1171097" cy="540327"/>
          </a:xfrm>
          <a:custGeom>
            <a:avLst/>
            <a:gdLst>
              <a:gd name="connsiteX0" fmla="*/ 1122218 w 1122218"/>
              <a:gd name="connsiteY0" fmla="*/ 0 h 540327"/>
              <a:gd name="connsiteX1" fmla="*/ 1122218 w 1122218"/>
              <a:gd name="connsiteY1" fmla="*/ 526472 h 540327"/>
              <a:gd name="connsiteX2" fmla="*/ 0 w 1122218"/>
              <a:gd name="connsiteY2" fmla="*/ 540327 h 540327"/>
              <a:gd name="connsiteX3" fmla="*/ 0 w 1122218"/>
              <a:gd name="connsiteY3" fmla="*/ 166254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" h="540327">
                <a:moveTo>
                  <a:pt x="1122218" y="0"/>
                </a:moveTo>
                <a:lnTo>
                  <a:pt x="1122218" y="526472"/>
                </a:lnTo>
                <a:lnTo>
                  <a:pt x="0" y="540327"/>
                </a:lnTo>
                <a:lnTo>
                  <a:pt x="0" y="166254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485179"/>
              </p:ext>
            </p:extLst>
          </p:nvPr>
        </p:nvGraphicFramePr>
        <p:xfrm>
          <a:off x="6112550" y="1426465"/>
          <a:ext cx="2304256" cy="197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7453378" y="1832351"/>
            <a:ext cx="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27648" y="4005064"/>
            <a:ext cx="633670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27648" y="4437112"/>
            <a:ext cx="633670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2927648" y="4005064"/>
            <a:ext cx="1872208" cy="432048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H="1" flipV="1">
            <a:off x="4727848" y="4005064"/>
            <a:ext cx="1872208" cy="432048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flipV="1">
            <a:off x="5735960" y="4005064"/>
            <a:ext cx="1872208" cy="432048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flipH="1" flipV="1">
            <a:off x="7392144" y="4005064"/>
            <a:ext cx="1872208" cy="432048"/>
          </a:xfrm>
          <a:prstGeom prst="bentConnector3">
            <a:avLst>
              <a:gd name="adj1" fmla="val 50000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42612" y="40050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4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351585" y="4767536"/>
            <a:ext cx="6954333" cy="461665"/>
            <a:chOff x="827584" y="4767535"/>
            <a:chExt cx="6954333" cy="46166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403648" y="4797152"/>
              <a:ext cx="633670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403648" y="5229200"/>
              <a:ext cx="6336704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1403648" y="4797152"/>
              <a:ext cx="1008112" cy="432048"/>
            </a:xfrm>
            <a:prstGeom prst="bentConnector3">
              <a:avLst>
                <a:gd name="adj1" fmla="val 877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/>
            <p:nvPr/>
          </p:nvCxnSpPr>
          <p:spPr>
            <a:xfrm rot="10800000">
              <a:off x="2367463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/>
            <p:nvPr/>
          </p:nvCxnSpPr>
          <p:spPr>
            <a:xfrm rot="10800000" flipH="1">
              <a:off x="2519863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/>
            <p:cNvCxnSpPr/>
            <p:nvPr/>
          </p:nvCxnSpPr>
          <p:spPr>
            <a:xfrm rot="10800000">
              <a:off x="2660966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/>
            <p:nvPr/>
          </p:nvCxnSpPr>
          <p:spPr>
            <a:xfrm rot="10800000" flipH="1">
              <a:off x="2813366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 rot="10800000">
              <a:off x="2960115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 rot="10800000" flipH="1">
              <a:off x="3112515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/>
            <p:nvPr/>
          </p:nvCxnSpPr>
          <p:spPr>
            <a:xfrm rot="10800000">
              <a:off x="3253618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/>
            <p:nvPr/>
          </p:nvCxnSpPr>
          <p:spPr>
            <a:xfrm rot="10800000" flipH="1">
              <a:off x="3406018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0800000">
              <a:off x="3550034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0800000" flipH="1">
              <a:off x="3702434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/>
            <p:nvPr/>
          </p:nvCxnSpPr>
          <p:spPr>
            <a:xfrm rot="10800000">
              <a:off x="3843537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rot="10800000" flipH="1">
              <a:off x="3995937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0800000">
              <a:off x="4139952" y="4797152"/>
              <a:ext cx="1224136" cy="432048"/>
            </a:xfrm>
            <a:prstGeom prst="bentConnector3">
              <a:avLst>
                <a:gd name="adj1" fmla="val 9256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rot="10800000" flipH="1">
              <a:off x="5300427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10800000">
              <a:off x="5441530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lbow Connector 57"/>
            <p:cNvCxnSpPr/>
            <p:nvPr/>
          </p:nvCxnSpPr>
          <p:spPr>
            <a:xfrm rot="10800000" flipH="1">
              <a:off x="5593930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lbow Connector 58"/>
            <p:cNvCxnSpPr/>
            <p:nvPr/>
          </p:nvCxnSpPr>
          <p:spPr>
            <a:xfrm rot="10800000">
              <a:off x="5740679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/>
            <p:nvPr/>
          </p:nvCxnSpPr>
          <p:spPr>
            <a:xfrm rot="10800000" flipH="1">
              <a:off x="5893079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/>
            <p:nvPr/>
          </p:nvCxnSpPr>
          <p:spPr>
            <a:xfrm rot="10800000">
              <a:off x="6034182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/>
            <p:nvPr/>
          </p:nvCxnSpPr>
          <p:spPr>
            <a:xfrm rot="10800000" flipH="1">
              <a:off x="6186582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10800000">
              <a:off x="6330598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/>
            <p:nvPr/>
          </p:nvCxnSpPr>
          <p:spPr>
            <a:xfrm rot="10800000" flipH="1">
              <a:off x="6482998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lbow Connector 64"/>
            <p:cNvCxnSpPr/>
            <p:nvPr/>
          </p:nvCxnSpPr>
          <p:spPr>
            <a:xfrm rot="10800000">
              <a:off x="6624101" y="4797152"/>
              <a:ext cx="182880" cy="43204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65"/>
            <p:cNvCxnSpPr/>
            <p:nvPr/>
          </p:nvCxnSpPr>
          <p:spPr>
            <a:xfrm flipV="1">
              <a:off x="6773805" y="4797152"/>
              <a:ext cx="1008112" cy="432048"/>
            </a:xfrm>
            <a:prstGeom prst="bentConnector3">
              <a:avLst>
                <a:gd name="adj1" fmla="val 877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27584" y="4767535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4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6090971" y="2575438"/>
            <a:ext cx="4253501" cy="8184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rgbClr val="FFFF00"/>
                </a:solidFill>
              </a:rPr>
              <a:t>Oscillates  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2" name="TextBox 51"/>
          <p:cNvSpPr txBox="1"/>
          <p:nvPr/>
        </p:nvSpPr>
        <p:spPr>
          <a:xfrm>
            <a:off x="2130530" y="563935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Input A can control output Q, but the behavior of Q is not very stable.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NOR with feedback</a:t>
            </a:r>
            <a:endParaRPr lang="en-CA" dirty="0">
              <a:latin typeface="+mn-lt"/>
            </a:endParaRPr>
          </a:p>
        </p:txBody>
      </p:sp>
      <p:sp>
        <p:nvSpPr>
          <p:cNvPr id="3" name="Moon 2"/>
          <p:cNvSpPr/>
          <p:nvPr/>
        </p:nvSpPr>
        <p:spPr>
          <a:xfrm flipH="1">
            <a:off x="3719737" y="1760150"/>
            <a:ext cx="776121" cy="648072"/>
          </a:xfrm>
          <a:prstGeom prst="moon">
            <a:avLst>
              <a:gd name="adj" fmla="val 82067"/>
            </a:avLst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311138" y="1904166"/>
            <a:ext cx="49917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07594" y="2075892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34792" y="168814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81" y="189180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 flipV="1">
            <a:off x="4755633" y="2048182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507518" y="203156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3512816" y="2086653"/>
            <a:ext cx="1282289" cy="540327"/>
          </a:xfrm>
          <a:custGeom>
            <a:avLst/>
            <a:gdLst>
              <a:gd name="connsiteX0" fmla="*/ 1122218 w 1122218"/>
              <a:gd name="connsiteY0" fmla="*/ 0 h 540327"/>
              <a:gd name="connsiteX1" fmla="*/ 1122218 w 1122218"/>
              <a:gd name="connsiteY1" fmla="*/ 526472 h 540327"/>
              <a:gd name="connsiteX2" fmla="*/ 0 w 1122218"/>
              <a:gd name="connsiteY2" fmla="*/ 540327 h 540327"/>
              <a:gd name="connsiteX3" fmla="*/ 0 w 1122218"/>
              <a:gd name="connsiteY3" fmla="*/ 166254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2218" h="540327">
                <a:moveTo>
                  <a:pt x="1122218" y="0"/>
                </a:moveTo>
                <a:lnTo>
                  <a:pt x="1122218" y="526472"/>
                </a:lnTo>
                <a:lnTo>
                  <a:pt x="0" y="540327"/>
                </a:lnTo>
                <a:lnTo>
                  <a:pt x="0" y="166254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3498960" y="2248103"/>
            <a:ext cx="320040" cy="2248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24529"/>
              </p:ext>
            </p:extLst>
          </p:nvPr>
        </p:nvGraphicFramePr>
        <p:xfrm>
          <a:off x="2954904" y="3140513"/>
          <a:ext cx="2304256" cy="197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295800" y="3528718"/>
            <a:ext cx="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927649" y="4741092"/>
            <a:ext cx="6332239" cy="3878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rgbClr val="FFFF00"/>
                </a:solidFill>
              </a:rPr>
              <a:t>Transient (-&gt; (1, 0, 0))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8410" y="3494573"/>
            <a:ext cx="5760639" cy="8184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rgbClr val="FFFF00"/>
                </a:solidFill>
              </a:rPr>
              <a:t>Oscillates between </a:t>
            </a:r>
          </a:p>
          <a:p>
            <a:pPr algn="r"/>
            <a:r>
              <a:rPr lang="en-US" sz="2800" dirty="0">
                <a:solidFill>
                  <a:srgbClr val="FFFF00"/>
                </a:solidFill>
              </a:rPr>
              <a:t>each other </a:t>
            </a:r>
            <a:endParaRPr lang="en-CA" sz="280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7912" y="5606545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 Q</a:t>
            </a:r>
            <a:r>
              <a:rPr lang="en-US" sz="3200" baseline="-25000" dirty="0"/>
              <a:t>T+1</a:t>
            </a:r>
            <a:r>
              <a:rPr lang="en-US" sz="3200" dirty="0"/>
              <a:t> can be changed by changing A</a:t>
            </a:r>
            <a:endParaRPr lang="en-CA" sz="32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82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8344" y="1412777"/>
            <a:ext cx="4038600" cy="2738619"/>
          </a:xfrm>
        </p:spPr>
        <p:txBody>
          <a:bodyPr/>
          <a:lstStyle/>
          <a:p>
            <a:r>
              <a:rPr lang="en-US" dirty="0"/>
              <a:t>NAND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9344" y="1412777"/>
            <a:ext cx="4038600" cy="3026651"/>
          </a:xfrm>
        </p:spPr>
        <p:txBody>
          <a:bodyPr/>
          <a:lstStyle/>
          <a:p>
            <a:r>
              <a:rPr lang="en-US" dirty="0"/>
              <a:t>NOR </a:t>
            </a:r>
            <a:r>
              <a:rPr lang="en-US" dirty="0" err="1"/>
              <a:t>behaviour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11624" y="2017115"/>
          <a:ext cx="2304256" cy="197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4052066" y="2404864"/>
            <a:ext cx="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960096" y="2017115"/>
          <a:ext cx="2304256" cy="197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3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8300538" y="2404864"/>
            <a:ext cx="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 txBox="1">
            <a:spLocks/>
          </p:cNvSpPr>
          <p:nvPr/>
        </p:nvSpPr>
        <p:spPr>
          <a:xfrm>
            <a:off x="1847528" y="4221090"/>
            <a:ext cx="8496944" cy="1944215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/>
              <a:t>What makes NAND and NOR feedback circuits different? </a:t>
            </a:r>
          </a:p>
          <a:p>
            <a:pPr marL="8686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/>
              <a:t>Unlike the AND </a:t>
            </a:r>
            <a:r>
              <a:rPr lang="en-US" sz="2800" dirty="0" err="1"/>
              <a:t>and</a:t>
            </a:r>
            <a:r>
              <a:rPr lang="en-US" sz="2800" dirty="0"/>
              <a:t> OR gate circuits (which get stuck), the output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800" baseline="-25000" dirty="0">
                <a:latin typeface="Courier New" pitchFamily="49" charset="0"/>
                <a:cs typeface="Courier New" pitchFamily="49" charset="0"/>
              </a:rPr>
              <a:t>T+1</a:t>
            </a:r>
            <a:r>
              <a:rPr lang="en-US" sz="2800" dirty="0"/>
              <a:t> can be changed, based on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800" dirty="0"/>
              <a:t>.</a:t>
            </a:r>
          </a:p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/>
            </a:pPr>
            <a:r>
              <a:rPr lang="en-US" sz="2800" dirty="0"/>
              <a:t>However, g</a:t>
            </a:r>
            <a:r>
              <a:rPr lang="en-US" sz="2800" dirty="0" err="1"/>
              <a:t>ates</a:t>
            </a:r>
            <a:r>
              <a:rPr lang="en-US" sz="2800" dirty="0"/>
              <a:t> like these that feed back on themselves could enter an unsteady state.</a:t>
            </a:r>
            <a:endParaRPr lang="en-C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856" y="2204864"/>
            <a:ext cx="2736304" cy="914400"/>
          </a:xfrm>
        </p:spPr>
        <p:txBody>
          <a:bodyPr/>
          <a:lstStyle/>
          <a:p>
            <a:r>
              <a:rPr lang="en-US" sz="4800" dirty="0"/>
              <a:t>Latch</a:t>
            </a:r>
            <a:endParaRPr lang="en-CA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19536" y="342900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feedback circuit with (sort-of) stable </a:t>
            </a:r>
            <a:r>
              <a:rPr lang="en-US" sz="3200" dirty="0" err="1"/>
              <a:t>behaviour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26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CSCB58 Week 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multiple gates of these types are combined, you can get more steady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circuits are called </a:t>
            </a:r>
            <a:r>
              <a:rPr lang="en-US" dirty="0">
                <a:solidFill>
                  <a:srgbClr val="FFFF00"/>
                </a:solidFill>
              </a:rPr>
              <a:t>latches</a:t>
            </a:r>
            <a:r>
              <a:rPr lang="en-US" dirty="0"/>
              <a:t>.</a:t>
            </a:r>
          </a:p>
        </p:txBody>
      </p:sp>
      <p:sp>
        <p:nvSpPr>
          <p:cNvPr id="7" name="Flowchart: Delay 6"/>
          <p:cNvSpPr/>
          <p:nvPr/>
        </p:nvSpPr>
        <p:spPr>
          <a:xfrm>
            <a:off x="3984188" y="295688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4725115" y="3230574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610293" y="3042745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3673" y="282896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4968849" y="3189009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110624" y="303263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10770" y="318350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772284" y="3393945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Delay 15"/>
          <p:cNvSpPr/>
          <p:nvPr/>
        </p:nvSpPr>
        <p:spPr>
          <a:xfrm>
            <a:off x="3986921" y="403700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27848" y="4310694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03430" y="4499493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46406" y="432503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Oval 19"/>
          <p:cNvSpPr/>
          <p:nvPr/>
        </p:nvSpPr>
        <p:spPr>
          <a:xfrm flipV="1">
            <a:off x="4971582" y="4269129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5113357" y="411275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13503" y="426362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764034" y="4181018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760230" y="3242856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Freeform 25"/>
          <p:cNvSpPr/>
          <p:nvPr/>
        </p:nvSpPr>
        <p:spPr>
          <a:xfrm flipV="1">
            <a:off x="3777889" y="3381401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Moon 26"/>
          <p:cNvSpPr/>
          <p:nvPr/>
        </p:nvSpPr>
        <p:spPr>
          <a:xfrm flipH="1">
            <a:off x="7557501" y="2880646"/>
            <a:ext cx="776121" cy="648072"/>
          </a:xfrm>
          <a:prstGeom prst="moon">
            <a:avLst>
              <a:gd name="adj" fmla="val 82067"/>
            </a:avLst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148902" y="3024662"/>
            <a:ext cx="49917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45358" y="3196388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72556" y="28086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30345" y="301230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2" name="Oval 31"/>
          <p:cNvSpPr/>
          <p:nvPr/>
        </p:nvSpPr>
        <p:spPr>
          <a:xfrm flipV="1">
            <a:off x="8593397" y="3168678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8345282" y="3152056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7336724" y="3368599"/>
            <a:ext cx="320040" cy="2248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oon 35"/>
          <p:cNvSpPr/>
          <p:nvPr/>
        </p:nvSpPr>
        <p:spPr>
          <a:xfrm flipH="1">
            <a:off x="7557010" y="4104782"/>
            <a:ext cx="776121" cy="648072"/>
          </a:xfrm>
          <a:prstGeom prst="moon">
            <a:avLst>
              <a:gd name="adj" fmla="val 82067"/>
            </a:avLst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7" name="Straight Connector 36"/>
          <p:cNvCxnSpPr/>
          <p:nvPr/>
        </p:nvCxnSpPr>
        <p:spPr>
          <a:xfrm>
            <a:off x="7148411" y="4608838"/>
            <a:ext cx="49917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44867" y="4420524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72065" y="442201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29854" y="42364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Oval 40"/>
          <p:cNvSpPr/>
          <p:nvPr/>
        </p:nvSpPr>
        <p:spPr>
          <a:xfrm flipV="1">
            <a:off x="8592906" y="439281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8344791" y="4376192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7336233" y="4248798"/>
            <a:ext cx="320040" cy="2248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7367883" y="3206941"/>
            <a:ext cx="1260763" cy="1039090"/>
          </a:xfrm>
          <a:custGeom>
            <a:avLst/>
            <a:gdLst>
              <a:gd name="connsiteX0" fmla="*/ 1260763 w 1260763"/>
              <a:gd name="connsiteY0" fmla="*/ 0 h 1039090"/>
              <a:gd name="connsiteX1" fmla="*/ 678872 w 1260763"/>
              <a:gd name="connsiteY1" fmla="*/ 720436 h 1039090"/>
              <a:gd name="connsiteX2" fmla="*/ 0 w 1260763"/>
              <a:gd name="connsiteY2" fmla="*/ 720436 h 1039090"/>
              <a:gd name="connsiteX3" fmla="*/ 0 w 1260763"/>
              <a:gd name="connsiteY3" fmla="*/ 1039090 h 10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763" h="1039090">
                <a:moveTo>
                  <a:pt x="1260763" y="0"/>
                </a:moveTo>
                <a:lnTo>
                  <a:pt x="678872" y="720436"/>
                </a:lnTo>
                <a:lnTo>
                  <a:pt x="0" y="720436"/>
                </a:lnTo>
                <a:lnTo>
                  <a:pt x="0" y="103909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Freeform 47"/>
          <p:cNvSpPr/>
          <p:nvPr/>
        </p:nvSpPr>
        <p:spPr>
          <a:xfrm flipV="1">
            <a:off x="7350580" y="3359341"/>
            <a:ext cx="1260763" cy="1039090"/>
          </a:xfrm>
          <a:custGeom>
            <a:avLst/>
            <a:gdLst>
              <a:gd name="connsiteX0" fmla="*/ 1260763 w 1260763"/>
              <a:gd name="connsiteY0" fmla="*/ 0 h 1039090"/>
              <a:gd name="connsiteX1" fmla="*/ 678872 w 1260763"/>
              <a:gd name="connsiteY1" fmla="*/ 720436 h 1039090"/>
              <a:gd name="connsiteX2" fmla="*/ 0 w 1260763"/>
              <a:gd name="connsiteY2" fmla="*/ 720436 h 1039090"/>
              <a:gd name="connsiteX3" fmla="*/ 0 w 1260763"/>
              <a:gd name="connsiteY3" fmla="*/ 1039090 h 10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763" h="1039090">
                <a:moveTo>
                  <a:pt x="1260763" y="0"/>
                </a:moveTo>
                <a:lnTo>
                  <a:pt x="678872" y="720436"/>
                </a:lnTo>
                <a:lnTo>
                  <a:pt x="0" y="720436"/>
                </a:lnTo>
                <a:lnTo>
                  <a:pt x="0" y="103909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0" name="Straight Connector 49"/>
          <p:cNvCxnSpPr/>
          <p:nvPr/>
        </p:nvCxnSpPr>
        <p:spPr>
          <a:xfrm>
            <a:off x="5364798" y="419064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76320" y="430421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3832" y="3356992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451430" y="342900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1430" y="425302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1429" y="3820978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3518" y="342900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3518" y="425302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92226" y="4323539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3792" y="3603459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223792" y="4437112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35960" y="360072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35960" y="4437112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766849" y="4392814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3584014" y="170080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S’R’  Latch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85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4" name="Flowchart: Delay 11"/>
          <p:cNvSpPr/>
          <p:nvPr/>
        </p:nvSpPr>
        <p:spPr>
          <a:xfrm>
            <a:off x="5159896" y="2011653"/>
            <a:ext cx="720080" cy="576064"/>
          </a:xfrm>
          <a:prstGeom prst="flowChartDelay">
            <a:avLst/>
          </a:prstGeom>
          <a:solidFill>
            <a:srgbClr val="FF000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76405" y="2474144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19380" y="229968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86477" y="223828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985750" y="2282525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76405" y="220483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19589" y="3225189"/>
            <a:ext cx="94330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Knowing A = 0, what can you say about the output of the NAND gate?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sz="3600" dirty="0"/>
              <a:t>Must be 1, regardless of the other input</a:t>
            </a:r>
          </a:p>
          <a:p>
            <a:pPr marL="571500" indent="-571500">
              <a:spcAft>
                <a:spcPts val="1200"/>
              </a:spcAft>
              <a:buFont typeface="Arial" charset="0"/>
              <a:buChar char="•"/>
            </a:pPr>
            <a:r>
              <a:rPr lang="en-US" sz="3600" dirty="0"/>
              <a:t>i.e., a zero input </a:t>
            </a:r>
            <a:r>
              <a:rPr lang="en-US" sz="3600" b="1" dirty="0">
                <a:solidFill>
                  <a:schemeClr val="accent3"/>
                </a:solidFill>
              </a:rPr>
              <a:t>“locks”</a:t>
            </a:r>
            <a:r>
              <a:rPr lang="en-US" sz="3600" dirty="0"/>
              <a:t> the NAND gate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6120" y="213764"/>
            <a:ext cx="482453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This ”locking” situation is typically a good starting point when analyzing the </a:t>
            </a:r>
            <a:r>
              <a:rPr lang="en-US" sz="2400" dirty="0" err="1">
                <a:solidFill>
                  <a:schemeClr val="bg1"/>
                </a:solidFill>
              </a:rPr>
              <a:t>behaviour</a:t>
            </a:r>
            <a:r>
              <a:rPr lang="en-US" sz="2400" dirty="0">
                <a:solidFill>
                  <a:schemeClr val="bg1"/>
                </a:solidFill>
              </a:rPr>
              <a:t> of a sequential circuit.</a:t>
            </a:r>
          </a:p>
        </p:txBody>
      </p:sp>
    </p:spTree>
    <p:extLst>
      <p:ext uri="{BB962C8B-B14F-4D97-AF65-F5344CB8AC3E}">
        <p14:creationId xmlns:p14="http://schemas.microsoft.com/office/powerpoint/2010/main" val="1929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S’R’ latch: Case 1 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412776"/>
            <a:ext cx="5548147" cy="515686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Let’s see what happens  when the input values are changed</a:t>
            </a:r>
            <a:r>
              <a:rPr lang="is-IS" dirty="0"/>
              <a:t>…</a:t>
            </a:r>
            <a:endParaRPr lang="en-US" dirty="0"/>
          </a:p>
          <a:p>
            <a:pPr lvl="1">
              <a:spcAft>
                <a:spcPts val="1800"/>
              </a:spcAft>
            </a:pPr>
            <a:r>
              <a:rPr lang="en-US" dirty="0"/>
              <a:t>Assume that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S’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R’</a:t>
            </a:r>
            <a:r>
              <a:rPr lang="en-US" dirty="0"/>
              <a:t> are set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to start.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R’</a:t>
            </a:r>
            <a:r>
              <a:rPr lang="en-US" dirty="0"/>
              <a:t> input sets the output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Q’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which sets the output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.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Setting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R’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 keeps the output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Q’</a:t>
            </a:r>
            <a:r>
              <a:rPr lang="en-US" dirty="0"/>
              <a:t>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which maintains both output values.</a:t>
            </a:r>
          </a:p>
          <a:p>
            <a:pPr lvl="1">
              <a:spcAft>
                <a:spcPts val="1800"/>
              </a:spcAft>
            </a:pPr>
            <a:endParaRPr lang="en-US" dirty="0"/>
          </a:p>
          <a:p>
            <a:pPr lvl="1">
              <a:spcAft>
                <a:spcPts val="1800"/>
              </a:spcAft>
            </a:pP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9689401" y="121060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7199565" y="764705"/>
            <a:ext cx="2462127" cy="1896175"/>
            <a:chOff x="1533809" y="1556792"/>
            <a:chExt cx="2462127" cy="1896175"/>
          </a:xfrm>
        </p:grpSpPr>
        <p:sp>
          <p:nvSpPr>
            <p:cNvPr id="4" name="Flowchart: Delay 3"/>
            <p:cNvSpPr/>
            <p:nvPr/>
          </p:nvSpPr>
          <p:spPr>
            <a:xfrm>
              <a:off x="2374325" y="168470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115252" y="195839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000430" y="177056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533809" y="155679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flipV="1">
              <a:off x="3358986" y="191683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760" y="176045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00906" y="191133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162421" y="2121768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Delay 11"/>
            <p:cNvSpPr/>
            <p:nvPr/>
          </p:nvSpPr>
          <p:spPr>
            <a:xfrm>
              <a:off x="2377058" y="276482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17985" y="303851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993567" y="3227316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6542" y="305285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3361719" y="299695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3493" y="284057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03639" y="299145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154171" y="2908841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150367" y="1970678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2168026" y="2109223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754935" y="2918468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91120" y="163794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80832" y="313182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789483" y="332656"/>
            <a:ext cx="432048" cy="2736304"/>
            <a:chOff x="6265483" y="332656"/>
            <a:chExt cx="432048" cy="2736304"/>
          </a:xfrm>
        </p:grpSpPr>
        <p:sp>
          <p:nvSpPr>
            <p:cNvPr id="37" name="Rectangular Callout 36"/>
            <p:cNvSpPr/>
            <p:nvPr/>
          </p:nvSpPr>
          <p:spPr>
            <a:xfrm>
              <a:off x="6265483" y="332656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ular Callout 37"/>
            <p:cNvSpPr/>
            <p:nvPr/>
          </p:nvSpPr>
          <p:spPr>
            <a:xfrm>
              <a:off x="6265483" y="2708920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ular Callout 38"/>
          <p:cNvSpPr/>
          <p:nvPr/>
        </p:nvSpPr>
        <p:spPr>
          <a:xfrm>
            <a:off x="9085627" y="476672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9085627" y="2564904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703256" y="4378959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7213420" y="3501008"/>
            <a:ext cx="2462127" cy="2736304"/>
            <a:chOff x="5508104" y="3501008"/>
            <a:chExt cx="2462127" cy="2736304"/>
          </a:xfrm>
        </p:grpSpPr>
        <p:grpSp>
          <p:nvGrpSpPr>
            <p:cNvPr id="43" name="Group 42"/>
            <p:cNvGrpSpPr/>
            <p:nvPr/>
          </p:nvGrpSpPr>
          <p:grpSpPr>
            <a:xfrm>
              <a:off x="5508104" y="3933056"/>
              <a:ext cx="2462127" cy="1896175"/>
              <a:chOff x="1533809" y="1556792"/>
              <a:chExt cx="2462127" cy="1896175"/>
            </a:xfrm>
          </p:grpSpPr>
          <p:sp>
            <p:nvSpPr>
              <p:cNvPr id="44" name="Flowchart: Delay 43"/>
              <p:cNvSpPr/>
              <p:nvPr/>
            </p:nvSpPr>
            <p:spPr>
              <a:xfrm>
                <a:off x="2374325" y="168470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3115252" y="195839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000430" y="1770568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533809" y="1556792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3358986" y="191683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00760" y="176045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00906" y="191133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H="1">
                <a:off x="2162421" y="2121768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elay 51"/>
              <p:cNvSpPr/>
              <p:nvPr/>
            </p:nvSpPr>
            <p:spPr>
              <a:xfrm>
                <a:off x="2377058" y="2764825"/>
                <a:ext cx="720080" cy="576064"/>
              </a:xfrm>
              <a:prstGeom prst="flowChartDelay">
                <a:avLst/>
              </a:prstGeom>
              <a:solidFill>
                <a:srgbClr val="FF000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3117985" y="303851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993567" y="3227316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36542" y="3052857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R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3361719" y="299695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503493" y="284057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103639" y="299145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>
                <a:off x="2154171" y="2908841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>
              <a:xfrm>
                <a:off x="2150367" y="1970678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1" name="Freeform 60"/>
              <p:cNvSpPr/>
              <p:nvPr/>
            </p:nvSpPr>
            <p:spPr>
              <a:xfrm flipV="1">
                <a:off x="2168026" y="2109223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754935" y="2918468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791120" y="163794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780832" y="313182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ular Callout 64"/>
            <p:cNvSpPr/>
            <p:nvPr/>
          </p:nvSpPr>
          <p:spPr>
            <a:xfrm>
              <a:off x="6098023" y="3501008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ular Callout 65"/>
            <p:cNvSpPr/>
            <p:nvPr/>
          </p:nvSpPr>
          <p:spPr>
            <a:xfrm>
              <a:off x="6098023" y="5877272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Rectangular Callout 66"/>
          <p:cNvSpPr/>
          <p:nvPr/>
        </p:nvSpPr>
        <p:spPr>
          <a:xfrm>
            <a:off x="9099482" y="3645024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9099482" y="5733256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67" grpId="0" animBg="1"/>
      <p:bldP spid="6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/>
          <p:cNvGrpSpPr/>
          <p:nvPr/>
        </p:nvGrpSpPr>
        <p:grpSpPr>
          <a:xfrm>
            <a:off x="7779894" y="332656"/>
            <a:ext cx="1728192" cy="2736304"/>
            <a:chOff x="6417883" y="485056"/>
            <a:chExt cx="1728192" cy="2736304"/>
          </a:xfrm>
        </p:grpSpPr>
        <p:grpSp>
          <p:nvGrpSpPr>
            <p:cNvPr id="73" name="Group 72"/>
            <p:cNvGrpSpPr/>
            <p:nvPr/>
          </p:nvGrpSpPr>
          <p:grpSpPr>
            <a:xfrm>
              <a:off x="6417883" y="485056"/>
              <a:ext cx="432048" cy="2736304"/>
              <a:chOff x="6265483" y="332656"/>
              <a:chExt cx="432048" cy="2736304"/>
            </a:xfrm>
          </p:grpSpPr>
          <p:sp>
            <p:nvSpPr>
              <p:cNvPr id="74" name="Rectangular Callout 73"/>
              <p:cNvSpPr/>
              <p:nvPr/>
            </p:nvSpPr>
            <p:spPr>
              <a:xfrm>
                <a:off x="6265483" y="332656"/>
                <a:ext cx="432048" cy="360040"/>
              </a:xfrm>
              <a:prstGeom prst="wedgeRectCallout">
                <a:avLst>
                  <a:gd name="adj1" fmla="val -30453"/>
                  <a:gd name="adj2" fmla="val 971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ular Callout 74"/>
              <p:cNvSpPr/>
              <p:nvPr/>
            </p:nvSpPr>
            <p:spPr>
              <a:xfrm>
                <a:off x="6265483" y="2708920"/>
                <a:ext cx="432048" cy="360040"/>
              </a:xfrm>
              <a:prstGeom prst="wedgeRectCallout">
                <a:avLst>
                  <a:gd name="adj1" fmla="val -30453"/>
                  <a:gd name="adj2" fmla="val -991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Rectangular Callout 75"/>
            <p:cNvSpPr/>
            <p:nvPr/>
          </p:nvSpPr>
          <p:spPr>
            <a:xfrm>
              <a:off x="7714027" y="629072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ular Callout 76"/>
            <p:cNvSpPr/>
            <p:nvPr/>
          </p:nvSpPr>
          <p:spPr>
            <a:xfrm>
              <a:off x="7714027" y="2717304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S’R’ latch: Case 2 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2776"/>
            <a:ext cx="5394434" cy="51568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(continuing from previous)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S’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R’</a:t>
            </a:r>
            <a:r>
              <a:rPr lang="en-US" dirty="0"/>
              <a:t> start with values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when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S’</a:t>
            </a:r>
            <a:r>
              <a:rPr lang="en-US" dirty="0"/>
              <a:t> is set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This sets output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which sets the output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Q’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Setting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S’</a:t>
            </a:r>
            <a:r>
              <a:rPr lang="en-US" dirty="0"/>
              <a:t> back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 keeps the output value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at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, which maintains both output values.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9689401" y="121060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34"/>
          <p:cNvGrpSpPr/>
          <p:nvPr/>
        </p:nvGrpSpPr>
        <p:grpSpPr>
          <a:xfrm>
            <a:off x="7199565" y="764705"/>
            <a:ext cx="2462127" cy="1896175"/>
            <a:chOff x="1533809" y="1556792"/>
            <a:chExt cx="2462127" cy="1896175"/>
          </a:xfrm>
        </p:grpSpPr>
        <p:sp>
          <p:nvSpPr>
            <p:cNvPr id="4" name="Flowchart: Delay 3"/>
            <p:cNvSpPr/>
            <p:nvPr/>
          </p:nvSpPr>
          <p:spPr>
            <a:xfrm>
              <a:off x="2374325" y="168470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115252" y="195839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000430" y="177056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533809" y="155679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flipV="1">
              <a:off x="3358986" y="191683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760" y="176045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00906" y="191133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162421" y="2121768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Delay 11"/>
            <p:cNvSpPr/>
            <p:nvPr/>
          </p:nvSpPr>
          <p:spPr>
            <a:xfrm>
              <a:off x="2377058" y="276482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17985" y="303851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993567" y="3227316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6542" y="305285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3361719" y="299695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3493" y="284057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03639" y="299145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154171" y="2908841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150367" y="1970678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2168026" y="2109223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754935" y="2918468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91120" y="163794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80832" y="313182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72"/>
          <p:cNvGrpSpPr/>
          <p:nvPr/>
        </p:nvGrpSpPr>
        <p:grpSpPr>
          <a:xfrm>
            <a:off x="7789483" y="332656"/>
            <a:ext cx="432048" cy="2736304"/>
            <a:chOff x="6265483" y="332656"/>
            <a:chExt cx="432048" cy="2736304"/>
          </a:xfrm>
        </p:grpSpPr>
        <p:sp>
          <p:nvSpPr>
            <p:cNvPr id="37" name="Rectangular Callout 36"/>
            <p:cNvSpPr/>
            <p:nvPr/>
          </p:nvSpPr>
          <p:spPr>
            <a:xfrm>
              <a:off x="6265483" y="332656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ular Callout 37"/>
            <p:cNvSpPr/>
            <p:nvPr/>
          </p:nvSpPr>
          <p:spPr>
            <a:xfrm>
              <a:off x="6265483" y="2708920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ctangular Callout 38"/>
          <p:cNvSpPr/>
          <p:nvPr/>
        </p:nvSpPr>
        <p:spPr>
          <a:xfrm>
            <a:off x="9085627" y="476672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9085627" y="2564904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703256" y="4378959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68"/>
          <p:cNvGrpSpPr/>
          <p:nvPr/>
        </p:nvGrpSpPr>
        <p:grpSpPr>
          <a:xfrm>
            <a:off x="7213420" y="3501008"/>
            <a:ext cx="2462127" cy="2736304"/>
            <a:chOff x="5508104" y="3501008"/>
            <a:chExt cx="2462127" cy="2736304"/>
          </a:xfrm>
        </p:grpSpPr>
        <p:grpSp>
          <p:nvGrpSpPr>
            <p:cNvPr id="27" name="Group 42"/>
            <p:cNvGrpSpPr/>
            <p:nvPr/>
          </p:nvGrpSpPr>
          <p:grpSpPr>
            <a:xfrm>
              <a:off x="5508104" y="3933056"/>
              <a:ext cx="2462127" cy="1896175"/>
              <a:chOff x="1533809" y="1556792"/>
              <a:chExt cx="2462127" cy="1896175"/>
            </a:xfrm>
          </p:grpSpPr>
          <p:sp>
            <p:nvSpPr>
              <p:cNvPr id="44" name="Flowchart: Delay 43"/>
              <p:cNvSpPr/>
              <p:nvPr/>
            </p:nvSpPr>
            <p:spPr>
              <a:xfrm>
                <a:off x="2374325" y="1684705"/>
                <a:ext cx="720080" cy="576064"/>
              </a:xfrm>
              <a:prstGeom prst="flowChartDelay">
                <a:avLst/>
              </a:prstGeom>
              <a:solidFill>
                <a:srgbClr val="FF000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3115252" y="195839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000430" y="1770568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533809" y="1556792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 flipV="1">
                <a:off x="3358986" y="191683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500760" y="176045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00906" y="191133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H="1">
                <a:off x="2162421" y="2121768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Flowchart: Delay 51"/>
              <p:cNvSpPr/>
              <p:nvPr/>
            </p:nvSpPr>
            <p:spPr>
              <a:xfrm>
                <a:off x="2377058" y="276482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3117985" y="303851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993567" y="3227316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1536542" y="3052857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R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 flipV="1">
                <a:off x="3361719" y="299695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503493" y="284057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103639" y="299145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H="1">
                <a:off x="2154171" y="2908841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Freeform 59"/>
              <p:cNvSpPr/>
              <p:nvPr/>
            </p:nvSpPr>
            <p:spPr>
              <a:xfrm>
                <a:off x="2150367" y="1970678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1" name="Freeform 60"/>
              <p:cNvSpPr/>
              <p:nvPr/>
            </p:nvSpPr>
            <p:spPr>
              <a:xfrm flipV="1">
                <a:off x="2168026" y="2109223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3754935" y="2918468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791120" y="163794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780832" y="313182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ular Callout 64"/>
            <p:cNvSpPr/>
            <p:nvPr/>
          </p:nvSpPr>
          <p:spPr>
            <a:xfrm>
              <a:off x="6098023" y="3501008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ular Callout 65"/>
            <p:cNvSpPr/>
            <p:nvPr/>
          </p:nvSpPr>
          <p:spPr>
            <a:xfrm>
              <a:off x="6098023" y="5877272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Rectangular Callout 66"/>
          <p:cNvSpPr/>
          <p:nvPr/>
        </p:nvSpPr>
        <p:spPr>
          <a:xfrm>
            <a:off x="9099482" y="3645024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9099482" y="5733256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9" name="Rectangular Callout 78"/>
          <p:cNvSpPr/>
          <p:nvPr/>
        </p:nvSpPr>
        <p:spPr>
          <a:xfrm>
            <a:off x="7810337" y="3501008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67" grpId="0" animBg="1"/>
      <p:bldP spid="68" grpId="0" animBg="1"/>
      <p:bldP spid="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907649" y="2627328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417813" y="1749377"/>
            <a:ext cx="2462127" cy="2736304"/>
            <a:chOff x="5508104" y="3501008"/>
            <a:chExt cx="2462127" cy="2736304"/>
          </a:xfrm>
        </p:grpSpPr>
        <p:grpSp>
          <p:nvGrpSpPr>
            <p:cNvPr id="4" name="Group 3"/>
            <p:cNvGrpSpPr/>
            <p:nvPr/>
          </p:nvGrpSpPr>
          <p:grpSpPr>
            <a:xfrm>
              <a:off x="5508104" y="3933056"/>
              <a:ext cx="2462127" cy="1896175"/>
              <a:chOff x="1533809" y="1556792"/>
              <a:chExt cx="2462127" cy="1896175"/>
            </a:xfrm>
          </p:grpSpPr>
          <p:sp>
            <p:nvSpPr>
              <p:cNvPr id="7" name="Flowchart: Delay 6"/>
              <p:cNvSpPr/>
              <p:nvPr/>
            </p:nvSpPr>
            <p:spPr>
              <a:xfrm>
                <a:off x="2374325" y="168470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3115252" y="195839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2000430" y="1770568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533809" y="1556792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 flipV="1">
                <a:off x="3358986" y="191683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00760" y="176045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100906" y="191133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>
                <a:off x="2162421" y="2121768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lowchart: Delay 14"/>
              <p:cNvSpPr/>
              <p:nvPr/>
            </p:nvSpPr>
            <p:spPr>
              <a:xfrm>
                <a:off x="2377058" y="276482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117985" y="303851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993567" y="3227316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536542" y="3052857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R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 flipV="1">
                <a:off x="3361719" y="299695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03493" y="284057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103639" y="299145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2154171" y="2908841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2150367" y="1970678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Freeform 23"/>
              <p:cNvSpPr/>
              <p:nvPr/>
            </p:nvSpPr>
            <p:spPr>
              <a:xfrm flipV="1">
                <a:off x="2168026" y="2109223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754935" y="2918468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91120" y="163794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780832" y="313182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ular Callout 4"/>
            <p:cNvSpPr/>
            <p:nvPr/>
          </p:nvSpPr>
          <p:spPr>
            <a:xfrm>
              <a:off x="6098023" y="3501008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ular Callout 5"/>
            <p:cNvSpPr/>
            <p:nvPr/>
          </p:nvSpPr>
          <p:spPr>
            <a:xfrm>
              <a:off x="6098023" y="5877272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ular Callout 27"/>
          <p:cNvSpPr/>
          <p:nvPr/>
        </p:nvSpPr>
        <p:spPr>
          <a:xfrm>
            <a:off x="4303875" y="1893393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4303875" y="3981625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9297649" y="2627328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68"/>
          <p:cNvGrpSpPr/>
          <p:nvPr/>
        </p:nvGrpSpPr>
        <p:grpSpPr>
          <a:xfrm>
            <a:off x="6807813" y="1749377"/>
            <a:ext cx="2462127" cy="2736304"/>
            <a:chOff x="5508104" y="3501008"/>
            <a:chExt cx="2462127" cy="2736304"/>
          </a:xfrm>
        </p:grpSpPr>
        <p:grpSp>
          <p:nvGrpSpPr>
            <p:cNvPr id="61" name="Group 42"/>
            <p:cNvGrpSpPr/>
            <p:nvPr/>
          </p:nvGrpSpPr>
          <p:grpSpPr>
            <a:xfrm>
              <a:off x="5508104" y="3933056"/>
              <a:ext cx="2462127" cy="1896175"/>
              <a:chOff x="1533809" y="1556792"/>
              <a:chExt cx="2462127" cy="1896175"/>
            </a:xfrm>
          </p:grpSpPr>
          <p:sp>
            <p:nvSpPr>
              <p:cNvPr id="64" name="Flowchart: Delay 63"/>
              <p:cNvSpPr/>
              <p:nvPr/>
            </p:nvSpPr>
            <p:spPr>
              <a:xfrm>
                <a:off x="2374325" y="168470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3115252" y="195839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2000430" y="1770568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1533809" y="1556792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flipV="1">
                <a:off x="3358986" y="191683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500760" y="176045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100906" y="191133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>
                <a:off x="2162421" y="2121768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Flowchart: Delay 71"/>
              <p:cNvSpPr/>
              <p:nvPr/>
            </p:nvSpPr>
            <p:spPr>
              <a:xfrm>
                <a:off x="2377058" y="276482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117985" y="303851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993567" y="3227316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1536542" y="3052857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R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flipV="1">
                <a:off x="3361719" y="299695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503493" y="284057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103639" y="299145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H="1">
                <a:off x="2154171" y="2908841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Freeform 79"/>
              <p:cNvSpPr/>
              <p:nvPr/>
            </p:nvSpPr>
            <p:spPr>
              <a:xfrm>
                <a:off x="2150367" y="1970678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1" name="Freeform 80"/>
              <p:cNvSpPr/>
              <p:nvPr/>
            </p:nvSpPr>
            <p:spPr>
              <a:xfrm flipV="1">
                <a:off x="2168026" y="2109223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3754935" y="2918468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791120" y="163794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780832" y="313182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Rectangular Callout 61"/>
            <p:cNvSpPr/>
            <p:nvPr/>
          </p:nvSpPr>
          <p:spPr>
            <a:xfrm>
              <a:off x="6098023" y="3501008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ular Callout 62"/>
            <p:cNvSpPr/>
            <p:nvPr/>
          </p:nvSpPr>
          <p:spPr>
            <a:xfrm>
              <a:off x="6098023" y="5877272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5" name="Rectangular Callout 84"/>
          <p:cNvSpPr/>
          <p:nvPr/>
        </p:nvSpPr>
        <p:spPr>
          <a:xfrm>
            <a:off x="8693875" y="1893393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6" name="Rectangular Callout 85"/>
          <p:cNvSpPr/>
          <p:nvPr/>
        </p:nvSpPr>
        <p:spPr>
          <a:xfrm>
            <a:off x="8693875" y="3981625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7" name="Rectangular Callout 86"/>
          <p:cNvSpPr/>
          <p:nvPr/>
        </p:nvSpPr>
        <p:spPr>
          <a:xfrm>
            <a:off x="7404730" y="1749377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03705" y="5806685"/>
            <a:ext cx="719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Same input, different outputs</a:t>
            </a:r>
            <a:endParaRPr lang="en-CA" sz="3600" dirty="0"/>
          </a:p>
        </p:txBody>
      </p:sp>
      <p:pic>
        <p:nvPicPr>
          <p:cNvPr id="1026" name="Picture 2" descr="https://lh4.googleusercontent.com/bYL2V-FOV2Brx0oBHD4WefGRpYRMCxUrPu-SsrP6ubbXY-b-RVjBthVNsNlfDrjixnkECt30RpvfK6W8QgSvbyNl1Wa1ICgpwSKNMTL-SH2AV9l6g3nKCR8BAY4CKxto1V3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5401" r="10642" b="8776"/>
          <a:stretch/>
        </p:blipFill>
        <p:spPr bwMode="auto">
          <a:xfrm>
            <a:off x="212545" y="192879"/>
            <a:ext cx="1869536" cy="30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007732" y="4941169"/>
            <a:ext cx="186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Case 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627611" y="4874949"/>
            <a:ext cx="186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Case 2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61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39816" y="1268760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949980" y="822858"/>
            <a:ext cx="2462127" cy="1896175"/>
            <a:chOff x="1533809" y="1556792"/>
            <a:chExt cx="2462127" cy="1896175"/>
          </a:xfrm>
        </p:grpSpPr>
        <p:sp>
          <p:nvSpPr>
            <p:cNvPr id="4" name="Flowchart: Delay 3"/>
            <p:cNvSpPr/>
            <p:nvPr/>
          </p:nvSpPr>
          <p:spPr>
            <a:xfrm>
              <a:off x="2374325" y="168470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115252" y="195839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000430" y="177056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533809" y="155679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flipV="1">
              <a:off x="3358986" y="191683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00760" y="176045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100906" y="191133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162421" y="2121768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Delay 11"/>
            <p:cNvSpPr/>
            <p:nvPr/>
          </p:nvSpPr>
          <p:spPr>
            <a:xfrm>
              <a:off x="2377058" y="276482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17985" y="303851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993567" y="3227316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536542" y="305285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 flipV="1">
              <a:off x="3361719" y="299695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03493" y="284057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103639" y="299145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154171" y="2908841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2150367" y="1970678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2168026" y="2109223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754935" y="2918468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91120" y="163794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80832" y="313182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539898" y="390809"/>
            <a:ext cx="432048" cy="2736304"/>
            <a:chOff x="6265483" y="332656"/>
            <a:chExt cx="432048" cy="2736304"/>
          </a:xfrm>
        </p:grpSpPr>
        <p:sp>
          <p:nvSpPr>
            <p:cNvPr id="26" name="Rectangular Callout 25"/>
            <p:cNvSpPr/>
            <p:nvPr/>
          </p:nvSpPr>
          <p:spPr>
            <a:xfrm>
              <a:off x="6265483" y="332656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ular Callout 26"/>
            <p:cNvSpPr/>
            <p:nvPr/>
          </p:nvSpPr>
          <p:spPr>
            <a:xfrm>
              <a:off x="6265483" y="2708920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ular Callout 27"/>
          <p:cNvSpPr/>
          <p:nvPr/>
        </p:nvSpPr>
        <p:spPr>
          <a:xfrm>
            <a:off x="3836042" y="534825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3836042" y="2623057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467526" y="4646209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977690" y="3768258"/>
            <a:ext cx="2462127" cy="2736304"/>
            <a:chOff x="5508104" y="3501008"/>
            <a:chExt cx="2462127" cy="2736304"/>
          </a:xfrm>
        </p:grpSpPr>
        <p:grpSp>
          <p:nvGrpSpPr>
            <p:cNvPr id="32" name="Group 31"/>
            <p:cNvGrpSpPr/>
            <p:nvPr/>
          </p:nvGrpSpPr>
          <p:grpSpPr>
            <a:xfrm>
              <a:off x="5508104" y="3933056"/>
              <a:ext cx="2462127" cy="1896175"/>
              <a:chOff x="1533809" y="1556792"/>
              <a:chExt cx="2462127" cy="1896175"/>
            </a:xfrm>
          </p:grpSpPr>
          <p:sp>
            <p:nvSpPr>
              <p:cNvPr id="35" name="Flowchart: Delay 34"/>
              <p:cNvSpPr/>
              <p:nvPr/>
            </p:nvSpPr>
            <p:spPr>
              <a:xfrm>
                <a:off x="2374325" y="168470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115252" y="195839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2000430" y="1770568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533809" y="1556792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3358986" y="191683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500760" y="176045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00906" y="191133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flipH="1">
                <a:off x="2162421" y="2121768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Flowchart: Delay 42"/>
              <p:cNvSpPr/>
              <p:nvPr/>
            </p:nvSpPr>
            <p:spPr>
              <a:xfrm>
                <a:off x="2377058" y="276482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3117985" y="303851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993567" y="3227316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1536542" y="3052857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R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flipV="1">
                <a:off x="3361719" y="299695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503493" y="284057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103639" y="299145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2154171" y="2908841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50"/>
              <p:cNvSpPr/>
              <p:nvPr/>
            </p:nvSpPr>
            <p:spPr>
              <a:xfrm>
                <a:off x="2150367" y="1970678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Freeform 51"/>
              <p:cNvSpPr/>
              <p:nvPr/>
            </p:nvSpPr>
            <p:spPr>
              <a:xfrm flipV="1">
                <a:off x="2168026" y="2109223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3754935" y="2918468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791120" y="163794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780832" y="313182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ular Callout 32"/>
            <p:cNvSpPr/>
            <p:nvPr/>
          </p:nvSpPr>
          <p:spPr>
            <a:xfrm>
              <a:off x="6098023" y="3501008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ular Callout 33"/>
            <p:cNvSpPr/>
            <p:nvPr/>
          </p:nvSpPr>
          <p:spPr>
            <a:xfrm>
              <a:off x="6098023" y="5877272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Rectangular Callout 55"/>
          <p:cNvSpPr/>
          <p:nvPr/>
        </p:nvSpPr>
        <p:spPr>
          <a:xfrm>
            <a:off x="3863752" y="3912274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7" name="Rectangular Callout 56"/>
          <p:cNvSpPr/>
          <p:nvPr/>
        </p:nvSpPr>
        <p:spPr>
          <a:xfrm>
            <a:off x="3863752" y="6000506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7779894" y="332656"/>
            <a:ext cx="1728192" cy="2736304"/>
            <a:chOff x="6417883" y="485056"/>
            <a:chExt cx="1728192" cy="2736304"/>
          </a:xfrm>
        </p:grpSpPr>
        <p:grpSp>
          <p:nvGrpSpPr>
            <p:cNvPr id="122" name="Group 121"/>
            <p:cNvGrpSpPr/>
            <p:nvPr/>
          </p:nvGrpSpPr>
          <p:grpSpPr>
            <a:xfrm>
              <a:off x="6417883" y="485056"/>
              <a:ext cx="432048" cy="2736304"/>
              <a:chOff x="6265483" y="332656"/>
              <a:chExt cx="432048" cy="2736304"/>
            </a:xfrm>
          </p:grpSpPr>
          <p:sp>
            <p:nvSpPr>
              <p:cNvPr id="125" name="Rectangular Callout 124"/>
              <p:cNvSpPr/>
              <p:nvPr/>
            </p:nvSpPr>
            <p:spPr>
              <a:xfrm>
                <a:off x="6265483" y="332656"/>
                <a:ext cx="432048" cy="360040"/>
              </a:xfrm>
              <a:prstGeom prst="wedgeRectCallout">
                <a:avLst>
                  <a:gd name="adj1" fmla="val -30453"/>
                  <a:gd name="adj2" fmla="val 971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Rectangular Callout 125"/>
              <p:cNvSpPr/>
              <p:nvPr/>
            </p:nvSpPr>
            <p:spPr>
              <a:xfrm>
                <a:off x="6265483" y="2708920"/>
                <a:ext cx="432048" cy="360040"/>
              </a:xfrm>
              <a:prstGeom prst="wedgeRectCallout">
                <a:avLst>
                  <a:gd name="adj1" fmla="val -30453"/>
                  <a:gd name="adj2" fmla="val -991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3" name="Rectangular Callout 122"/>
            <p:cNvSpPr/>
            <p:nvPr/>
          </p:nvSpPr>
          <p:spPr>
            <a:xfrm>
              <a:off x="7714027" y="629072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ular Callout 123"/>
            <p:cNvSpPr/>
            <p:nvPr/>
          </p:nvSpPr>
          <p:spPr>
            <a:xfrm>
              <a:off x="7714027" y="2717304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7" name="Straight Connector 126"/>
          <p:cNvCxnSpPr/>
          <p:nvPr/>
        </p:nvCxnSpPr>
        <p:spPr>
          <a:xfrm>
            <a:off x="9689401" y="121060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34"/>
          <p:cNvGrpSpPr/>
          <p:nvPr/>
        </p:nvGrpSpPr>
        <p:grpSpPr>
          <a:xfrm>
            <a:off x="7199565" y="764705"/>
            <a:ext cx="2462127" cy="1896175"/>
            <a:chOff x="1533809" y="1556792"/>
            <a:chExt cx="2462127" cy="1896175"/>
          </a:xfrm>
        </p:grpSpPr>
        <p:sp>
          <p:nvSpPr>
            <p:cNvPr id="129" name="Flowchart: Delay 128"/>
            <p:cNvSpPr/>
            <p:nvPr/>
          </p:nvSpPr>
          <p:spPr>
            <a:xfrm>
              <a:off x="2374325" y="168470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3115252" y="195839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000430" y="177056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1533809" y="155679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 flipV="1">
              <a:off x="3358986" y="191683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500760" y="176045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3100906" y="191133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H="1">
              <a:off x="2162421" y="2121768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Flowchart: Delay 136"/>
            <p:cNvSpPr/>
            <p:nvPr/>
          </p:nvSpPr>
          <p:spPr>
            <a:xfrm>
              <a:off x="2377058" y="2764825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3117985" y="3038517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1993567" y="3227316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1536542" y="3052857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 flipV="1">
              <a:off x="3361719" y="2996952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3503493" y="284057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3103639" y="2991452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4" name="Straight Connector 143"/>
            <p:cNvCxnSpPr/>
            <p:nvPr/>
          </p:nvCxnSpPr>
          <p:spPr>
            <a:xfrm flipH="1">
              <a:off x="2154171" y="2908841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Freeform 144"/>
            <p:cNvSpPr/>
            <p:nvPr/>
          </p:nvSpPr>
          <p:spPr>
            <a:xfrm>
              <a:off x="2150367" y="1970678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6" name="Freeform 145"/>
            <p:cNvSpPr/>
            <p:nvPr/>
          </p:nvSpPr>
          <p:spPr>
            <a:xfrm flipV="1">
              <a:off x="2168026" y="2109223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3754935" y="2918468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791120" y="163794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1780832" y="3131824"/>
              <a:ext cx="137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72"/>
          <p:cNvGrpSpPr/>
          <p:nvPr/>
        </p:nvGrpSpPr>
        <p:grpSpPr>
          <a:xfrm>
            <a:off x="7789483" y="332656"/>
            <a:ext cx="432048" cy="2736304"/>
            <a:chOff x="6265483" y="332656"/>
            <a:chExt cx="432048" cy="2736304"/>
          </a:xfrm>
        </p:grpSpPr>
        <p:sp>
          <p:nvSpPr>
            <p:cNvPr id="151" name="Rectangular Callout 150"/>
            <p:cNvSpPr/>
            <p:nvPr/>
          </p:nvSpPr>
          <p:spPr>
            <a:xfrm>
              <a:off x="6265483" y="332656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52" name="Rectangular Callout 151"/>
            <p:cNvSpPr/>
            <p:nvPr/>
          </p:nvSpPr>
          <p:spPr>
            <a:xfrm>
              <a:off x="6265483" y="2708920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3" name="Rectangular Callout 152"/>
          <p:cNvSpPr/>
          <p:nvPr/>
        </p:nvSpPr>
        <p:spPr>
          <a:xfrm>
            <a:off x="9085627" y="476672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54" name="Rectangular Callout 153"/>
          <p:cNvSpPr/>
          <p:nvPr/>
        </p:nvSpPr>
        <p:spPr>
          <a:xfrm>
            <a:off x="9085627" y="2564904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9725421" y="4543409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68"/>
          <p:cNvGrpSpPr/>
          <p:nvPr/>
        </p:nvGrpSpPr>
        <p:grpSpPr>
          <a:xfrm>
            <a:off x="7235585" y="3665458"/>
            <a:ext cx="2462127" cy="2736304"/>
            <a:chOff x="5508104" y="3501008"/>
            <a:chExt cx="2462127" cy="2736304"/>
          </a:xfrm>
        </p:grpSpPr>
        <p:grpSp>
          <p:nvGrpSpPr>
            <p:cNvPr id="157" name="Group 42"/>
            <p:cNvGrpSpPr/>
            <p:nvPr/>
          </p:nvGrpSpPr>
          <p:grpSpPr>
            <a:xfrm>
              <a:off x="5508104" y="3933056"/>
              <a:ext cx="2462127" cy="1896175"/>
              <a:chOff x="1533809" y="1556792"/>
              <a:chExt cx="2462127" cy="1896175"/>
            </a:xfrm>
          </p:grpSpPr>
          <p:sp>
            <p:nvSpPr>
              <p:cNvPr id="160" name="Flowchart: Delay 159"/>
              <p:cNvSpPr/>
              <p:nvPr/>
            </p:nvSpPr>
            <p:spPr>
              <a:xfrm>
                <a:off x="2374325" y="168470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>
                <a:off x="3115252" y="195839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2000430" y="1770568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1533809" y="1556792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>
              <a:xfrm flipV="1">
                <a:off x="3358986" y="191683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3500760" y="176045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100906" y="191133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 flipH="1">
                <a:off x="2162421" y="2121768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Flowchart: Delay 167"/>
              <p:cNvSpPr/>
              <p:nvPr/>
            </p:nvSpPr>
            <p:spPr>
              <a:xfrm>
                <a:off x="2377058" y="2764825"/>
                <a:ext cx="720080" cy="576064"/>
              </a:xfrm>
              <a:prstGeom prst="flowChartDelay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3117985" y="3038517"/>
                <a:ext cx="54559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>
                <a:off x="1993567" y="3227316"/>
                <a:ext cx="3600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TextBox 170"/>
              <p:cNvSpPr txBox="1"/>
              <p:nvPr/>
            </p:nvSpPr>
            <p:spPr>
              <a:xfrm>
                <a:off x="1536542" y="3052857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R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 flipV="1">
                <a:off x="3361719" y="2996952"/>
                <a:ext cx="81036" cy="7692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3503493" y="2840576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103639" y="2991452"/>
                <a:ext cx="99273" cy="10085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H="1">
                <a:off x="2154171" y="2908841"/>
                <a:ext cx="2286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Freeform 175"/>
              <p:cNvSpPr/>
              <p:nvPr/>
            </p:nvSpPr>
            <p:spPr>
              <a:xfrm>
                <a:off x="2150367" y="1970678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7" name="Freeform 176"/>
              <p:cNvSpPr/>
              <p:nvPr/>
            </p:nvSpPr>
            <p:spPr>
              <a:xfrm flipV="1">
                <a:off x="2168026" y="2109223"/>
                <a:ext cx="1255650" cy="942109"/>
              </a:xfrm>
              <a:custGeom>
                <a:avLst/>
                <a:gdLst>
                  <a:gd name="connsiteX0" fmla="*/ 1177636 w 1177636"/>
                  <a:gd name="connsiteY0" fmla="*/ 0 h 942109"/>
                  <a:gd name="connsiteX1" fmla="*/ 665018 w 1177636"/>
                  <a:gd name="connsiteY1" fmla="*/ 609600 h 942109"/>
                  <a:gd name="connsiteX2" fmla="*/ 0 w 1177636"/>
                  <a:gd name="connsiteY2" fmla="*/ 609600 h 942109"/>
                  <a:gd name="connsiteX3" fmla="*/ 13855 w 1177636"/>
                  <a:gd name="connsiteY3" fmla="*/ 942109 h 94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7636" h="942109">
                    <a:moveTo>
                      <a:pt x="1177636" y="0"/>
                    </a:moveTo>
                    <a:lnTo>
                      <a:pt x="665018" y="609600"/>
                    </a:lnTo>
                    <a:lnTo>
                      <a:pt x="0" y="609600"/>
                    </a:lnTo>
                    <a:lnTo>
                      <a:pt x="13855" y="942109"/>
                    </a:lnTo>
                  </a:path>
                </a:pathLst>
              </a:cu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78" name="Straight Connector 177"/>
              <p:cNvCxnSpPr/>
              <p:nvPr/>
            </p:nvCxnSpPr>
            <p:spPr>
              <a:xfrm>
                <a:off x="3754935" y="2918468"/>
                <a:ext cx="14401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791120" y="163794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780832" y="3131824"/>
                <a:ext cx="1371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Rectangular Callout 157"/>
            <p:cNvSpPr/>
            <p:nvPr/>
          </p:nvSpPr>
          <p:spPr>
            <a:xfrm>
              <a:off x="6098023" y="3501008"/>
              <a:ext cx="432048" cy="36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59" name="Rectangular Callout 158"/>
            <p:cNvSpPr/>
            <p:nvPr/>
          </p:nvSpPr>
          <p:spPr>
            <a:xfrm>
              <a:off x="6098023" y="5877272"/>
              <a:ext cx="432048" cy="36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1" name="Rectangular Callout 180"/>
          <p:cNvSpPr/>
          <p:nvPr/>
        </p:nvSpPr>
        <p:spPr>
          <a:xfrm>
            <a:off x="9121647" y="3809474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82" name="Rectangular Callout 181"/>
          <p:cNvSpPr/>
          <p:nvPr/>
        </p:nvSpPr>
        <p:spPr>
          <a:xfrm>
            <a:off x="9121647" y="5897706"/>
            <a:ext cx="432048" cy="36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83" name="Rectangular Callout 182"/>
          <p:cNvSpPr/>
          <p:nvPr/>
        </p:nvSpPr>
        <p:spPr>
          <a:xfrm>
            <a:off x="7832502" y="3665458"/>
            <a:ext cx="432048" cy="36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871897" y="2041637"/>
            <a:ext cx="2552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Output of inputs </a:t>
            </a:r>
            <a:r>
              <a:rPr lang="en-US" sz="3600" dirty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3600" dirty="0"/>
              <a:t> :</a:t>
            </a:r>
          </a:p>
          <a:p>
            <a:endParaRPr lang="en-US" sz="3600" dirty="0"/>
          </a:p>
          <a:p>
            <a:r>
              <a:rPr lang="en-US" sz="3600" dirty="0">
                <a:solidFill>
                  <a:srgbClr val="FFFF00"/>
                </a:solidFill>
              </a:rPr>
              <a:t>maintain the previous output!</a:t>
            </a:r>
          </a:p>
        </p:txBody>
      </p:sp>
      <p:sp>
        <p:nvSpPr>
          <p:cNvPr id="185" name="Down Arrow 184"/>
          <p:cNvSpPr/>
          <p:nvPr/>
        </p:nvSpPr>
        <p:spPr>
          <a:xfrm>
            <a:off x="3150536" y="3270640"/>
            <a:ext cx="625285" cy="3416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6" name="Down Arrow 185"/>
          <p:cNvSpPr/>
          <p:nvPr/>
        </p:nvSpPr>
        <p:spPr>
          <a:xfrm>
            <a:off x="8400121" y="3140454"/>
            <a:ext cx="625285" cy="3416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1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S’R’ latch 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904" y="3256840"/>
            <a:ext cx="8064896" cy="330036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 are called “set” and “reset” respectively.</a:t>
            </a:r>
          </a:p>
          <a:p>
            <a:r>
              <a:rPr lang="en-US" dirty="0"/>
              <a:t>When S’ = </a:t>
            </a:r>
            <a:r>
              <a:rPr lang="en-US" dirty="0">
                <a:latin typeface="+mj-lt"/>
              </a:rPr>
              <a:t>0,</a:t>
            </a:r>
            <a:r>
              <a:rPr lang="en-US" dirty="0"/>
              <a:t> R’ = </a:t>
            </a:r>
            <a:r>
              <a:rPr lang="en-US" dirty="0">
                <a:latin typeface="+mj-lt"/>
              </a:rPr>
              <a:t>1</a:t>
            </a:r>
            <a:r>
              <a:rPr lang="en-US" dirty="0"/>
              <a:t>, Q is </a:t>
            </a:r>
            <a:r>
              <a:rPr lang="en-US" dirty="0">
                <a:latin typeface="+mj-lt"/>
              </a:rPr>
              <a:t>1</a:t>
            </a:r>
          </a:p>
          <a:p>
            <a:r>
              <a:rPr lang="en-US" dirty="0"/>
              <a:t>When S’ = </a:t>
            </a:r>
            <a:r>
              <a:rPr lang="en-US" dirty="0">
                <a:latin typeface="+mj-lt"/>
              </a:rPr>
              <a:t>1,</a:t>
            </a:r>
            <a:r>
              <a:rPr lang="en-US" dirty="0"/>
              <a:t> R’ = </a:t>
            </a:r>
            <a:r>
              <a:rPr lang="en-US" dirty="0">
                <a:latin typeface="+mj-lt"/>
              </a:rPr>
              <a:t>0</a:t>
            </a:r>
            <a:r>
              <a:rPr lang="en-US" dirty="0"/>
              <a:t>, Q is </a:t>
            </a:r>
            <a:r>
              <a:rPr lang="en-US" dirty="0">
                <a:latin typeface="+mj-lt"/>
              </a:rPr>
              <a:t>0</a:t>
            </a:r>
          </a:p>
          <a:p>
            <a:r>
              <a:rPr lang="en-US" dirty="0"/>
              <a:t>When S’R’ = </a:t>
            </a:r>
            <a:r>
              <a:rPr lang="en-US" dirty="0">
                <a:latin typeface="+mj-lt"/>
              </a:rPr>
              <a:t>11</a:t>
            </a:r>
            <a:r>
              <a:rPr lang="en-US" dirty="0"/>
              <a:t>, same as previous state (</a:t>
            </a:r>
            <a:r>
              <a:rPr lang="en-US" dirty="0">
                <a:latin typeface="+mj-lt"/>
              </a:rPr>
              <a:t>01</a:t>
            </a:r>
            <a:r>
              <a:rPr lang="en-US" dirty="0"/>
              <a:t> or </a:t>
            </a:r>
            <a:r>
              <a:rPr lang="en-US" dirty="0">
                <a:latin typeface="+mj-lt"/>
              </a:rPr>
              <a:t>10</a:t>
            </a:r>
            <a:r>
              <a:rPr lang="en-US" dirty="0"/>
              <a:t>) </a:t>
            </a:r>
          </a:p>
          <a:p>
            <a:r>
              <a:rPr lang="en-US" dirty="0"/>
              <a:t>How about going from 00 to </a:t>
            </a:r>
            <a:r>
              <a:rPr lang="en-US" dirty="0">
                <a:latin typeface="+mj-lt"/>
              </a:rPr>
              <a:t>11</a:t>
            </a:r>
          </a:p>
          <a:p>
            <a:pPr lvl="1"/>
            <a:r>
              <a:rPr lang="en-US" dirty="0"/>
              <a:t>Depends on whether it changes from </a:t>
            </a:r>
            <a:r>
              <a:rPr lang="en-US" dirty="0">
                <a:latin typeface="+mj-lt"/>
              </a:rPr>
              <a:t>00</a:t>
            </a:r>
            <a:r>
              <a:rPr lang="en-US" dirty="0"/>
              <a:t> to </a:t>
            </a:r>
            <a:r>
              <a:rPr lang="en-US" dirty="0">
                <a:latin typeface="+mj-lt"/>
              </a:rPr>
              <a:t>01</a:t>
            </a:r>
            <a:r>
              <a:rPr lang="en-US" dirty="0"/>
              <a:t> to </a:t>
            </a:r>
            <a:r>
              <a:rPr lang="en-US" dirty="0">
                <a:latin typeface="+mj-lt"/>
              </a:rPr>
              <a:t>11</a:t>
            </a:r>
            <a:r>
              <a:rPr lang="en-US" dirty="0"/>
              <a:t>, or from </a:t>
            </a:r>
            <a:r>
              <a:rPr lang="en-US" dirty="0">
                <a:latin typeface="+mj-lt"/>
              </a:rPr>
              <a:t>00</a:t>
            </a:r>
            <a:r>
              <a:rPr lang="en-US" dirty="0"/>
              <a:t> to </a:t>
            </a:r>
            <a:r>
              <a:rPr lang="en-US" dirty="0">
                <a:latin typeface="+mj-lt"/>
              </a:rPr>
              <a:t>10</a:t>
            </a:r>
            <a:r>
              <a:rPr lang="en-US" dirty="0"/>
              <a:t> to </a:t>
            </a:r>
            <a:r>
              <a:rPr lang="en-US" dirty="0">
                <a:latin typeface="+mj-lt"/>
              </a:rPr>
              <a:t>11 (race condition)</a:t>
            </a:r>
            <a:endParaRPr lang="en-US" dirty="0"/>
          </a:p>
          <a:p>
            <a:pPr lvl="1"/>
            <a:r>
              <a:rPr lang="en-US" dirty="0">
                <a:solidFill>
                  <a:srgbClr val="FFFF00"/>
                </a:solidFill>
              </a:rPr>
              <a:t>unstable </a:t>
            </a:r>
            <a:r>
              <a:rPr lang="en-US" dirty="0" err="1">
                <a:solidFill>
                  <a:srgbClr val="FFFF00"/>
                </a:solidFill>
              </a:rPr>
              <a:t>behaviour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4" name="Flowchart: Delay 3"/>
          <p:cNvSpPr/>
          <p:nvPr/>
        </p:nvSpPr>
        <p:spPr>
          <a:xfrm>
            <a:off x="3791744" y="1316887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4532671" y="1590579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417849" y="140275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51229" y="118897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 flipV="1">
            <a:off x="4776405" y="154901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918180" y="139263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18326" y="1543514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79840" y="1753950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Delay 11"/>
          <p:cNvSpPr/>
          <p:nvPr/>
        </p:nvSpPr>
        <p:spPr>
          <a:xfrm>
            <a:off x="3794477" y="2397007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35404" y="2670699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410986" y="285949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53962" y="268503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Oval 15"/>
          <p:cNvSpPr/>
          <p:nvPr/>
        </p:nvSpPr>
        <p:spPr>
          <a:xfrm flipV="1">
            <a:off x="4779138" y="262913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920913" y="247275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21059" y="2623634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571590" y="2541023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3567786" y="1602861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Freeform 20"/>
          <p:cNvSpPr/>
          <p:nvPr/>
        </p:nvSpPr>
        <p:spPr>
          <a:xfrm flipV="1">
            <a:off x="3585445" y="1741406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/>
          <p:cNvCxnSpPr/>
          <p:nvPr/>
        </p:nvCxnSpPr>
        <p:spPr>
          <a:xfrm>
            <a:off x="5172354" y="255065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845221"/>
              </p:ext>
            </p:extLst>
          </p:nvPr>
        </p:nvGraphicFramePr>
        <p:xfrm>
          <a:off x="6816081" y="584324"/>
          <a:ext cx="3240361" cy="235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8616281" y="944364"/>
            <a:ext cx="0" cy="2011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08087" y="67018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8539" y="1270126"/>
            <a:ext cx="137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98251" y="2764006"/>
            <a:ext cx="137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53508" y="67018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66953" y="67018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71291" y="67018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788371" y="2124202"/>
            <a:ext cx="3310128" cy="82296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instability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432" y="1579863"/>
            <a:ext cx="8942784" cy="472676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Unstable </a:t>
            </a:r>
            <a:r>
              <a:rPr lang="en-US" dirty="0" err="1"/>
              <a:t>behaviour</a:t>
            </a:r>
            <a:r>
              <a:rPr lang="en-US" dirty="0"/>
              <a:t> occurs when a </a:t>
            </a:r>
            <a:r>
              <a:rPr lang="en-US" dirty="0">
                <a:cs typeface="Courier New" pitchFamily="49" charset="0"/>
              </a:rPr>
              <a:t>S’R’</a:t>
            </a:r>
            <a:r>
              <a:rPr lang="en-US" dirty="0"/>
              <a:t> latch goes from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dirty="0"/>
              <a:t>, or a </a:t>
            </a:r>
            <a:r>
              <a:rPr lang="en-US" dirty="0">
                <a:cs typeface="Courier New" pitchFamily="49" charset="0"/>
              </a:rPr>
              <a:t>SR</a:t>
            </a:r>
            <a:r>
              <a:rPr lang="en-US" dirty="0"/>
              <a:t> latch goes from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/>
              <a:t>.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The signals don’t change simultaneously, so the outcome depends on which signal changes first.</a:t>
            </a:r>
          </a:p>
          <a:p>
            <a:pPr>
              <a:spcAft>
                <a:spcPts val="1800"/>
              </a:spcAft>
            </a:pPr>
            <a:r>
              <a:rPr lang="en-US" dirty="0"/>
              <a:t>Because of the unstable </a:t>
            </a:r>
            <a:r>
              <a:rPr lang="en-US" dirty="0" err="1"/>
              <a:t>behaviour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/>
              <a:t> is considered a </a:t>
            </a:r>
            <a:r>
              <a:rPr lang="en-US" dirty="0">
                <a:solidFill>
                  <a:srgbClr val="FFFF00"/>
                </a:solidFill>
              </a:rPr>
              <a:t>forbidden state </a:t>
            </a:r>
            <a:r>
              <a:rPr lang="en-US" dirty="0"/>
              <a:t>in NAND-based S’R’ latches,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dirty="0"/>
              <a:t> is considered a </a:t>
            </a:r>
            <a:r>
              <a:rPr lang="en-US" dirty="0">
                <a:solidFill>
                  <a:srgbClr val="FFFF00"/>
                </a:solidFill>
              </a:rPr>
              <a:t>forbidden state</a:t>
            </a:r>
            <a:r>
              <a:rPr lang="en-US" dirty="0"/>
              <a:t> in NOR-based SR latches.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instability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18471"/>
              </p:ext>
            </p:extLst>
          </p:nvPr>
        </p:nvGraphicFramePr>
        <p:xfrm>
          <a:off x="2462477" y="1556792"/>
          <a:ext cx="3240361" cy="235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262677" y="1916832"/>
            <a:ext cx="0" cy="2011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154483" y="1642655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99904" y="1642655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13349" y="1642655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7687" y="1642655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434766" y="1916832"/>
            <a:ext cx="6253522" cy="3877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Forbidden state</a:t>
            </a:r>
            <a:endParaRPr lang="en-CA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19593"/>
              </p:ext>
            </p:extLst>
          </p:nvPr>
        </p:nvGraphicFramePr>
        <p:xfrm>
          <a:off x="2436793" y="4221088"/>
          <a:ext cx="3240361" cy="235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4236993" y="4581128"/>
            <a:ext cx="0" cy="2011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28799" y="4306951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74220" y="4306951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434767" y="6132116"/>
            <a:ext cx="6567937" cy="46069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/>
              <a:t>Forbidden state</a:t>
            </a:r>
            <a:endParaRPr lang="en-CA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759276" y="4581129"/>
            <a:ext cx="20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SR-latch</a:t>
            </a:r>
            <a:endParaRPr lang="en-CA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5759276" y="2866625"/>
            <a:ext cx="200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SR-latch</a:t>
            </a:r>
            <a:endParaRPr lang="en-CA" sz="36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898823" y="2892668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86855" y="2892668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98546" y="3581391"/>
            <a:ext cx="3466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FF00"/>
                </a:solidFill>
              </a:rPr>
              <a:t>“set” and “reset” cannot be both true!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6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568" y="2708920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Quiz 2 Discussion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2E37E-424F-4DCE-BB6E-731ABDD533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30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SR latch, with NOR gates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3814808"/>
            <a:ext cx="8208912" cy="2710536"/>
          </a:xfrm>
        </p:spPr>
        <p:txBody>
          <a:bodyPr>
            <a:normAutofit/>
          </a:bodyPr>
          <a:lstStyle/>
          <a:p>
            <a:r>
              <a:rPr lang="en-US" dirty="0"/>
              <a:t>In this case,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 are simply “set” and “reset”.</a:t>
            </a:r>
          </a:p>
          <a:p>
            <a:r>
              <a:rPr lang="en-US" dirty="0"/>
              <a:t>In this case, the circuit “remembers” previous output when going from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/>
              <a:t>.</a:t>
            </a:r>
          </a:p>
          <a:p>
            <a:r>
              <a:rPr lang="en-US" dirty="0"/>
              <a:t>As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SR</a:t>
            </a:r>
            <a:r>
              <a:rPr lang="en-US" dirty="0"/>
              <a:t> latch, unstable </a:t>
            </a:r>
            <a:r>
              <a:rPr lang="en-US" dirty="0" err="1"/>
              <a:t>behaviour</a:t>
            </a:r>
            <a:r>
              <a:rPr lang="en-US" dirty="0"/>
              <a:t> is possible, but this time when inputs go from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dirty="0"/>
              <a:t>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7" name="Moon 6"/>
          <p:cNvSpPr/>
          <p:nvPr/>
        </p:nvSpPr>
        <p:spPr>
          <a:xfrm flipH="1">
            <a:off x="4101117" y="1556792"/>
            <a:ext cx="776121" cy="648072"/>
          </a:xfrm>
          <a:prstGeom prst="moon">
            <a:avLst>
              <a:gd name="adj" fmla="val 82067"/>
            </a:avLst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692518" y="1700808"/>
            <a:ext cx="49917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88974" y="1872534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16172" y="148478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3961" y="168844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Oval 11"/>
          <p:cNvSpPr/>
          <p:nvPr/>
        </p:nvSpPr>
        <p:spPr>
          <a:xfrm flipV="1">
            <a:off x="5137013" y="184482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888898" y="1828202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880340" y="2044745"/>
            <a:ext cx="320040" cy="2248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oon 14"/>
          <p:cNvSpPr/>
          <p:nvPr/>
        </p:nvSpPr>
        <p:spPr>
          <a:xfrm flipH="1">
            <a:off x="4100626" y="2780928"/>
            <a:ext cx="776121" cy="648072"/>
          </a:xfrm>
          <a:prstGeom prst="moon">
            <a:avLst>
              <a:gd name="adj" fmla="val 82067"/>
            </a:avLst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92027" y="3284984"/>
            <a:ext cx="499173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88483" y="3096670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15681" y="309816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3470" y="291258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Oval 19"/>
          <p:cNvSpPr/>
          <p:nvPr/>
        </p:nvSpPr>
        <p:spPr>
          <a:xfrm flipV="1">
            <a:off x="5136522" y="306896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4888407" y="3052338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879849" y="2924944"/>
            <a:ext cx="320040" cy="2248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911499" y="1883087"/>
            <a:ext cx="1260763" cy="1039090"/>
          </a:xfrm>
          <a:custGeom>
            <a:avLst/>
            <a:gdLst>
              <a:gd name="connsiteX0" fmla="*/ 1260763 w 1260763"/>
              <a:gd name="connsiteY0" fmla="*/ 0 h 1039090"/>
              <a:gd name="connsiteX1" fmla="*/ 678872 w 1260763"/>
              <a:gd name="connsiteY1" fmla="*/ 720436 h 1039090"/>
              <a:gd name="connsiteX2" fmla="*/ 0 w 1260763"/>
              <a:gd name="connsiteY2" fmla="*/ 720436 h 1039090"/>
              <a:gd name="connsiteX3" fmla="*/ 0 w 1260763"/>
              <a:gd name="connsiteY3" fmla="*/ 1039090 h 10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763" h="1039090">
                <a:moveTo>
                  <a:pt x="1260763" y="0"/>
                </a:moveTo>
                <a:lnTo>
                  <a:pt x="678872" y="720436"/>
                </a:lnTo>
                <a:lnTo>
                  <a:pt x="0" y="720436"/>
                </a:lnTo>
                <a:lnTo>
                  <a:pt x="0" y="103909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Freeform 23"/>
          <p:cNvSpPr/>
          <p:nvPr/>
        </p:nvSpPr>
        <p:spPr>
          <a:xfrm flipV="1">
            <a:off x="3894196" y="2035487"/>
            <a:ext cx="1260763" cy="1039090"/>
          </a:xfrm>
          <a:custGeom>
            <a:avLst/>
            <a:gdLst>
              <a:gd name="connsiteX0" fmla="*/ 1260763 w 1260763"/>
              <a:gd name="connsiteY0" fmla="*/ 0 h 1039090"/>
              <a:gd name="connsiteX1" fmla="*/ 678872 w 1260763"/>
              <a:gd name="connsiteY1" fmla="*/ 720436 h 1039090"/>
              <a:gd name="connsiteX2" fmla="*/ 0 w 1260763"/>
              <a:gd name="connsiteY2" fmla="*/ 720436 h 1039090"/>
              <a:gd name="connsiteX3" fmla="*/ 0 w 1260763"/>
              <a:gd name="connsiteY3" fmla="*/ 1039090 h 103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0763" h="1039090">
                <a:moveTo>
                  <a:pt x="1260763" y="0"/>
                </a:moveTo>
                <a:lnTo>
                  <a:pt x="678872" y="720436"/>
                </a:lnTo>
                <a:lnTo>
                  <a:pt x="0" y="720436"/>
                </a:lnTo>
                <a:lnTo>
                  <a:pt x="0" y="1039090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19936" y="298036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437475"/>
              </p:ext>
            </p:extLst>
          </p:nvPr>
        </p:nvGraphicFramePr>
        <p:xfrm>
          <a:off x="6883226" y="1304278"/>
          <a:ext cx="3240361" cy="235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1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8683426" y="1664318"/>
            <a:ext cx="0" cy="2011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08086" y="121060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53507" y="1210607"/>
            <a:ext cx="1371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855516" y="1678173"/>
            <a:ext cx="3310128" cy="7955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3963470" y="544522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96082" y="5445224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55841" y="1324555"/>
            <a:ext cx="77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NOR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6195" y="1538901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223793" y="16109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3793" y="243493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3792" y="2002887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81" y="16109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881" y="2434935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64589" y="2505448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96155" y="178536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96155" y="2619021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08323" y="1782635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08323" y="2619021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539212" y="2574723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1199456" y="404664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/>
              <a:t>Summary of S’R</a:t>
            </a:r>
            <a:r>
              <a:rPr lang="en-CA" sz="4000" dirty="0"/>
              <a:t>’ / SR Latch behaviour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15881" y="3511958"/>
            <a:ext cx="4692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S: “set”;  R: “reset”</a:t>
            </a:r>
          </a:p>
          <a:p>
            <a:endParaRPr lang="en-CA" sz="3600" dirty="0"/>
          </a:p>
          <a:p>
            <a:r>
              <a:rPr lang="en-CA" sz="3600" dirty="0"/>
              <a:t>S = 1, R = 0:    Q = 1</a:t>
            </a:r>
          </a:p>
          <a:p>
            <a:r>
              <a:rPr lang="en-CA" sz="3600" dirty="0"/>
              <a:t>S = 0, R = 1:    Q = 0</a:t>
            </a:r>
          </a:p>
          <a:p>
            <a:r>
              <a:rPr lang="en-CA" sz="3600" dirty="0"/>
              <a:t>S = 0, R = 0:    “keep”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4503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of delays</a:t>
            </a:r>
            <a:endParaRPr lang="en-CA" dirty="0"/>
          </a:p>
        </p:txBody>
      </p:sp>
      <p:grpSp>
        <p:nvGrpSpPr>
          <p:cNvPr id="24" name="Group 23"/>
          <p:cNvGrpSpPr/>
          <p:nvPr/>
        </p:nvGrpSpPr>
        <p:grpSpPr>
          <a:xfrm>
            <a:off x="7433710" y="1628801"/>
            <a:ext cx="2550723" cy="2013491"/>
            <a:chOff x="3965493" y="4295829"/>
            <a:chExt cx="2550723" cy="2013491"/>
          </a:xfrm>
        </p:grpSpPr>
        <p:sp>
          <p:nvSpPr>
            <p:cNvPr id="5" name="Moon 4"/>
            <p:cNvSpPr/>
            <p:nvPr/>
          </p:nvSpPr>
          <p:spPr>
            <a:xfrm flipH="1">
              <a:off x="4850929" y="4367837"/>
              <a:ext cx="776121" cy="648072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442330" y="4511853"/>
              <a:ext cx="49917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638787" y="4683579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65984" y="4295829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23773" y="449949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flipV="1">
              <a:off x="5872971" y="4655869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5638710" y="4639247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4630153" y="4855790"/>
              <a:ext cx="320040" cy="22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Moon 12"/>
            <p:cNvSpPr/>
            <p:nvPr/>
          </p:nvSpPr>
          <p:spPr>
            <a:xfrm flipH="1">
              <a:off x="4850438" y="5591973"/>
              <a:ext cx="776121" cy="648072"/>
            </a:xfrm>
            <a:prstGeom prst="moon">
              <a:avLst>
                <a:gd name="adj" fmla="val 82067"/>
              </a:avLst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4441839" y="6096029"/>
              <a:ext cx="499173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638296" y="5907715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65493" y="590921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3282" y="5723629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 flipV="1">
              <a:off x="5886335" y="5880005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5638219" y="5863383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629662" y="5735989"/>
              <a:ext cx="320040" cy="2248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4647456" y="4694132"/>
              <a:ext cx="1260763" cy="1039090"/>
            </a:xfrm>
            <a:custGeom>
              <a:avLst/>
              <a:gdLst>
                <a:gd name="connsiteX0" fmla="*/ 1260763 w 1260763"/>
                <a:gd name="connsiteY0" fmla="*/ 0 h 1039090"/>
                <a:gd name="connsiteX1" fmla="*/ 678872 w 1260763"/>
                <a:gd name="connsiteY1" fmla="*/ 720436 h 1039090"/>
                <a:gd name="connsiteX2" fmla="*/ 0 w 1260763"/>
                <a:gd name="connsiteY2" fmla="*/ 720436 h 1039090"/>
                <a:gd name="connsiteX3" fmla="*/ 0 w 1260763"/>
                <a:gd name="connsiteY3" fmla="*/ 1039090 h 103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63" h="1039090">
                  <a:moveTo>
                    <a:pt x="1260763" y="0"/>
                  </a:moveTo>
                  <a:lnTo>
                    <a:pt x="678872" y="720436"/>
                  </a:lnTo>
                  <a:lnTo>
                    <a:pt x="0" y="720436"/>
                  </a:lnTo>
                  <a:lnTo>
                    <a:pt x="0" y="1039090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 21"/>
            <p:cNvSpPr/>
            <p:nvPr/>
          </p:nvSpPr>
          <p:spPr>
            <a:xfrm flipV="1">
              <a:off x="4644008" y="4846532"/>
              <a:ext cx="1260763" cy="1039090"/>
            </a:xfrm>
            <a:custGeom>
              <a:avLst/>
              <a:gdLst>
                <a:gd name="connsiteX0" fmla="*/ 1260763 w 1260763"/>
                <a:gd name="connsiteY0" fmla="*/ 0 h 1039090"/>
                <a:gd name="connsiteX1" fmla="*/ 678872 w 1260763"/>
                <a:gd name="connsiteY1" fmla="*/ 720436 h 1039090"/>
                <a:gd name="connsiteX2" fmla="*/ 0 w 1260763"/>
                <a:gd name="connsiteY2" fmla="*/ 720436 h 1039090"/>
                <a:gd name="connsiteX3" fmla="*/ 0 w 1260763"/>
                <a:gd name="connsiteY3" fmla="*/ 1039090 h 103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0763" h="1039090">
                  <a:moveTo>
                    <a:pt x="1260763" y="0"/>
                  </a:moveTo>
                  <a:lnTo>
                    <a:pt x="678872" y="720436"/>
                  </a:lnTo>
                  <a:lnTo>
                    <a:pt x="0" y="720436"/>
                  </a:lnTo>
                  <a:lnTo>
                    <a:pt x="0" y="1039090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269749" y="5791409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1219199" y="1628800"/>
            <a:ext cx="6025481" cy="2016224"/>
          </a:xfrm>
        </p:spPr>
        <p:txBody>
          <a:bodyPr/>
          <a:lstStyle/>
          <a:p>
            <a:r>
              <a:rPr lang="en-US" dirty="0"/>
              <a:t>Important to note that, in reality,  the output signals don’t change instantaneously, but with a certain delay.</a:t>
            </a:r>
            <a:endParaRPr lang="en-CA" dirty="0"/>
          </a:p>
        </p:txBody>
      </p:sp>
      <p:pic>
        <p:nvPicPr>
          <p:cNvPr id="26" name="Content Placeholder 3" descr="waveform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2861" y="3689356"/>
            <a:ext cx="7632848" cy="29232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32</a:t>
            </a:fld>
            <a:endParaRPr lang="en-C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latches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28800"/>
            <a:ext cx="8991600" cy="4536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Now we have circuit units that can </a:t>
            </a:r>
            <a:r>
              <a:rPr lang="en-US" dirty="0">
                <a:solidFill>
                  <a:srgbClr val="FFFF00"/>
                </a:solidFill>
              </a:rPr>
              <a:t>store</a:t>
            </a:r>
            <a:r>
              <a:rPr lang="en-US" dirty="0"/>
              <a:t> high or low values.</a:t>
            </a:r>
          </a:p>
          <a:p>
            <a:r>
              <a:rPr lang="en-US" dirty="0"/>
              <a:t>How do we distinguish </a:t>
            </a:r>
          </a:p>
          <a:p>
            <a:pPr lvl="1"/>
            <a:r>
              <a:rPr lang="en-US" dirty="0"/>
              <a:t>“5 highs in a row”</a:t>
            </a:r>
          </a:p>
          <a:p>
            <a:pPr lvl="1"/>
            <a:r>
              <a:rPr lang="en-US" dirty="0"/>
              <a:t>“10 highs in a row”</a:t>
            </a:r>
          </a:p>
          <a:p>
            <a:r>
              <a:rPr lang="en-US" dirty="0"/>
              <a:t>We want to </a:t>
            </a:r>
            <a:r>
              <a:rPr lang="en-US" b="1" dirty="0">
                <a:solidFill>
                  <a:schemeClr val="accent3"/>
                </a:solidFill>
              </a:rPr>
              <a:t>sample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the signal with certain frequency.</a:t>
            </a:r>
          </a:p>
          <a:p>
            <a:r>
              <a:rPr lang="en-US" dirty="0"/>
              <a:t>Need to use some sort of timing signal, to let the circuit know when the output may be sampled. </a:t>
            </a:r>
          </a:p>
          <a:p>
            <a:pPr>
              <a:buNone/>
            </a:pPr>
            <a:r>
              <a:rPr lang="en-US" sz="5200" dirty="0">
                <a:sym typeface="Wingdings" pitchFamily="2" charset="2"/>
              </a:rPr>
              <a:t>      </a:t>
            </a:r>
            <a:r>
              <a:rPr lang="en-US" sz="5200" dirty="0"/>
              <a:t> </a:t>
            </a:r>
            <a:r>
              <a:rPr lang="en-US" sz="5200" dirty="0">
                <a:solidFill>
                  <a:srgbClr val="FFFF00"/>
                </a:solidFill>
              </a:rPr>
              <a:t>clock signals</a:t>
            </a:r>
            <a:r>
              <a:rPr lang="en-US" sz="5200" dirty="0"/>
              <a:t>.</a:t>
            </a:r>
            <a:endParaRPr lang="en-CA" sz="5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signals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25" y="1421777"/>
            <a:ext cx="9121931" cy="4726760"/>
          </a:xfrm>
        </p:spPr>
        <p:txBody>
          <a:bodyPr/>
          <a:lstStyle/>
          <a:p>
            <a:r>
              <a:rPr lang="en-US" dirty="0"/>
              <a:t>“Clocks” are a regular pulse </a:t>
            </a:r>
          </a:p>
          <a:p>
            <a:pPr marL="68580" indent="0">
              <a:buNone/>
            </a:pPr>
            <a:r>
              <a:rPr lang="en-US" dirty="0"/>
              <a:t>signal, where the high value </a:t>
            </a:r>
          </a:p>
          <a:p>
            <a:pPr marL="68580" indent="0">
              <a:buNone/>
            </a:pPr>
            <a:r>
              <a:rPr lang="en-US" dirty="0"/>
              <a:t>indicates that the output of the latch may be sampled. </a:t>
            </a:r>
          </a:p>
          <a:p>
            <a:r>
              <a:rPr lang="en-US" dirty="0"/>
              <a:t>Usually drawn as: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But looks more like (frequency is usually high):</a:t>
            </a:r>
            <a:endParaRPr lang="en-CA" dirty="0"/>
          </a:p>
        </p:txBody>
      </p:sp>
      <p:pic>
        <p:nvPicPr>
          <p:cNvPr id="45058" name="Picture 2" descr="http://www.objectivej.com/hardware/propcluster/_IMG_1339_ext_clock_wavefor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5150D"/>
              </a:clrFrom>
              <a:clrTo>
                <a:srgbClr val="15150D">
                  <a:alpha val="0"/>
                </a:srgbClr>
              </a:clrTo>
            </a:clrChange>
            <a:lum bright="-20000" contrast="30000"/>
          </a:blip>
          <a:srcRect t="19339"/>
          <a:stretch>
            <a:fillRect/>
          </a:stretch>
        </p:blipFill>
        <p:spPr bwMode="auto">
          <a:xfrm>
            <a:off x="6672064" y="476672"/>
            <a:ext cx="3707904" cy="22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6" name="Group 145"/>
          <p:cNvGrpSpPr/>
          <p:nvPr/>
        </p:nvGrpSpPr>
        <p:grpSpPr>
          <a:xfrm>
            <a:off x="1874610" y="3757503"/>
            <a:ext cx="7848872" cy="1054406"/>
            <a:chOff x="827584" y="3851756"/>
            <a:chExt cx="7848872" cy="1054406"/>
          </a:xfrm>
        </p:grpSpPr>
        <p:grpSp>
          <p:nvGrpSpPr>
            <p:cNvPr id="32" name="Group 31"/>
            <p:cNvGrpSpPr/>
            <p:nvPr/>
          </p:nvGrpSpPr>
          <p:grpSpPr>
            <a:xfrm>
              <a:off x="1760161" y="4232210"/>
              <a:ext cx="5976664" cy="432048"/>
              <a:chOff x="1403648" y="4365104"/>
              <a:chExt cx="5976664" cy="43204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036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6" name="Elbow Connector 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Elbow Connector 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21237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2" name="Elbow Connector 11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Elbow Connector 12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8438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5" name="Elbow Connector 14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Elbow Connector 15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356388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8" name="Elbow Connector 17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Elbow Connector 1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428396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21" name="Elbow Connector 20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Elbow Connector 21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50040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24" name="Elbow Connector 23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Elbow Connector 24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57241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27" name="Elbow Connector 26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Elbow Connector 27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64442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30" name="Elbow Connector 29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Elbow Connector 30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Straight Arrow Connector 33"/>
            <p:cNvCxnSpPr/>
            <p:nvPr/>
          </p:nvCxnSpPr>
          <p:spPr>
            <a:xfrm>
              <a:off x="1760161" y="4725144"/>
              <a:ext cx="63367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8052567" y="453683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  <a:endParaRPr lang="en-CA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760161" y="4190645"/>
              <a:ext cx="6264696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8024857" y="3988476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5V</a:t>
              </a:r>
              <a:endParaRPr lang="en-CA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 flipV="1">
              <a:off x="1760161" y="3933056"/>
              <a:ext cx="8384" cy="8004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27584" y="3851756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voltage</a:t>
              </a:r>
              <a:endParaRPr lang="en-CA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879195" y="5642746"/>
            <a:ext cx="6336704" cy="800472"/>
            <a:chOff x="1763688" y="5364832"/>
            <a:chExt cx="6336704" cy="800472"/>
          </a:xfrm>
        </p:grpSpPr>
        <p:grpSp>
          <p:nvGrpSpPr>
            <p:cNvPr id="43" name="Group 42"/>
            <p:cNvGrpSpPr/>
            <p:nvPr/>
          </p:nvGrpSpPr>
          <p:grpSpPr>
            <a:xfrm>
              <a:off x="1763688" y="5663986"/>
              <a:ext cx="1584176" cy="432048"/>
              <a:chOff x="1403648" y="4365104"/>
              <a:chExt cx="5976664" cy="432048"/>
            </a:xfrm>
          </p:grpSpPr>
          <p:grpSp>
            <p:nvGrpSpPr>
              <p:cNvPr id="44" name="Group 9"/>
              <p:cNvGrpSpPr/>
              <p:nvPr/>
            </p:nvGrpSpPr>
            <p:grpSpPr>
              <a:xfrm>
                <a:off x="14036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66" name="Elbow Connector 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Elbow Connector 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10"/>
              <p:cNvGrpSpPr/>
              <p:nvPr/>
            </p:nvGrpSpPr>
            <p:grpSpPr>
              <a:xfrm>
                <a:off x="21237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64" name="Elbow Connector 63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Elbow Connector 64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13"/>
              <p:cNvGrpSpPr/>
              <p:nvPr/>
            </p:nvGrpSpPr>
            <p:grpSpPr>
              <a:xfrm>
                <a:off x="28438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62" name="Elbow Connector 61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Elbow Connector 62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16"/>
              <p:cNvGrpSpPr/>
              <p:nvPr/>
            </p:nvGrpSpPr>
            <p:grpSpPr>
              <a:xfrm>
                <a:off x="356388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60" name="Elbow Connector 59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Elbow Connector 60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19"/>
              <p:cNvGrpSpPr/>
              <p:nvPr/>
            </p:nvGrpSpPr>
            <p:grpSpPr>
              <a:xfrm>
                <a:off x="428396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58" name="Elbow Connector 57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lbow Connector 5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22"/>
              <p:cNvGrpSpPr/>
              <p:nvPr/>
            </p:nvGrpSpPr>
            <p:grpSpPr>
              <a:xfrm>
                <a:off x="50040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56" name="Elbow Connector 5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lbow Connector 56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25"/>
              <p:cNvGrpSpPr/>
              <p:nvPr/>
            </p:nvGrpSpPr>
            <p:grpSpPr>
              <a:xfrm>
                <a:off x="57241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54" name="Elbow Connector 53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lbow Connector 54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28"/>
              <p:cNvGrpSpPr/>
              <p:nvPr/>
            </p:nvGrpSpPr>
            <p:grpSpPr>
              <a:xfrm>
                <a:off x="64442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52" name="Elbow Connector 51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Elbow Connector 52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Straight Arrow Connector 67"/>
            <p:cNvCxnSpPr/>
            <p:nvPr/>
          </p:nvCxnSpPr>
          <p:spPr>
            <a:xfrm>
              <a:off x="1763688" y="6156920"/>
              <a:ext cx="63367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63688" y="5622421"/>
              <a:ext cx="6264696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1763688" y="5364832"/>
              <a:ext cx="8384" cy="8004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3303566" y="5661248"/>
              <a:ext cx="1584176" cy="432048"/>
              <a:chOff x="1403648" y="4365104"/>
              <a:chExt cx="5976664" cy="432048"/>
            </a:xfrm>
          </p:grpSpPr>
          <p:grpSp>
            <p:nvGrpSpPr>
              <p:cNvPr id="72" name="Group 9"/>
              <p:cNvGrpSpPr/>
              <p:nvPr/>
            </p:nvGrpSpPr>
            <p:grpSpPr>
              <a:xfrm>
                <a:off x="14036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94" name="Elbow Connector 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Elbow Connector 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10"/>
              <p:cNvGrpSpPr/>
              <p:nvPr/>
            </p:nvGrpSpPr>
            <p:grpSpPr>
              <a:xfrm>
                <a:off x="21237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92" name="Elbow Connector 91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Elbow Connector 92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13"/>
              <p:cNvGrpSpPr/>
              <p:nvPr/>
            </p:nvGrpSpPr>
            <p:grpSpPr>
              <a:xfrm>
                <a:off x="28438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90" name="Elbow Connector 89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Elbow Connector 90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16"/>
              <p:cNvGrpSpPr/>
              <p:nvPr/>
            </p:nvGrpSpPr>
            <p:grpSpPr>
              <a:xfrm>
                <a:off x="356388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88" name="Elbow Connector 87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Elbow Connector 8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19"/>
              <p:cNvGrpSpPr/>
              <p:nvPr/>
            </p:nvGrpSpPr>
            <p:grpSpPr>
              <a:xfrm>
                <a:off x="428396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86" name="Elbow Connector 8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Elbow Connector 86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22"/>
              <p:cNvGrpSpPr/>
              <p:nvPr/>
            </p:nvGrpSpPr>
            <p:grpSpPr>
              <a:xfrm>
                <a:off x="50040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84" name="Elbow Connector 83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Elbow Connector 84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Group 25"/>
              <p:cNvGrpSpPr/>
              <p:nvPr/>
            </p:nvGrpSpPr>
            <p:grpSpPr>
              <a:xfrm>
                <a:off x="57241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82" name="Elbow Connector 81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Elbow Connector 82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28"/>
              <p:cNvGrpSpPr/>
              <p:nvPr/>
            </p:nvGrpSpPr>
            <p:grpSpPr>
              <a:xfrm>
                <a:off x="64442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80" name="Elbow Connector 79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Elbow Connector 80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oup 95"/>
            <p:cNvGrpSpPr/>
            <p:nvPr/>
          </p:nvGrpSpPr>
          <p:grpSpPr>
            <a:xfrm>
              <a:off x="4832322" y="5663986"/>
              <a:ext cx="1584176" cy="432048"/>
              <a:chOff x="1403648" y="4365104"/>
              <a:chExt cx="5976664" cy="432048"/>
            </a:xfrm>
          </p:grpSpPr>
          <p:grpSp>
            <p:nvGrpSpPr>
              <p:cNvPr id="97" name="Group 9"/>
              <p:cNvGrpSpPr/>
              <p:nvPr/>
            </p:nvGrpSpPr>
            <p:grpSpPr>
              <a:xfrm>
                <a:off x="14036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19" name="Elbow Connector 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Elbow Connector 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10"/>
              <p:cNvGrpSpPr/>
              <p:nvPr/>
            </p:nvGrpSpPr>
            <p:grpSpPr>
              <a:xfrm>
                <a:off x="21237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17" name="Elbow Connector 116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Elbow Connector 117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9" name="Group 13"/>
              <p:cNvGrpSpPr/>
              <p:nvPr/>
            </p:nvGrpSpPr>
            <p:grpSpPr>
              <a:xfrm>
                <a:off x="28438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15" name="Elbow Connector 114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Elbow Connector 115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16"/>
              <p:cNvGrpSpPr/>
              <p:nvPr/>
            </p:nvGrpSpPr>
            <p:grpSpPr>
              <a:xfrm>
                <a:off x="356388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13" name="Elbow Connector 112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Elbow Connector 113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9"/>
              <p:cNvGrpSpPr/>
              <p:nvPr/>
            </p:nvGrpSpPr>
            <p:grpSpPr>
              <a:xfrm>
                <a:off x="428396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11" name="Elbow Connector 110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Elbow Connector 111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22"/>
              <p:cNvGrpSpPr/>
              <p:nvPr/>
            </p:nvGrpSpPr>
            <p:grpSpPr>
              <a:xfrm>
                <a:off x="50040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09" name="Elbow Connector 108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Elbow Connector 109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3" name="Group 25"/>
              <p:cNvGrpSpPr/>
              <p:nvPr/>
            </p:nvGrpSpPr>
            <p:grpSpPr>
              <a:xfrm>
                <a:off x="57241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07" name="Elbow Connector 106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Elbow Connector 107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28"/>
              <p:cNvGrpSpPr/>
              <p:nvPr/>
            </p:nvGrpSpPr>
            <p:grpSpPr>
              <a:xfrm>
                <a:off x="64442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05" name="Elbow Connector 104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Elbow Connector 105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1" name="Group 120"/>
            <p:cNvGrpSpPr/>
            <p:nvPr/>
          </p:nvGrpSpPr>
          <p:grpSpPr>
            <a:xfrm>
              <a:off x="6372200" y="5661248"/>
              <a:ext cx="1584176" cy="432048"/>
              <a:chOff x="1403648" y="4365104"/>
              <a:chExt cx="5976664" cy="432048"/>
            </a:xfrm>
          </p:grpSpPr>
          <p:grpSp>
            <p:nvGrpSpPr>
              <p:cNvPr id="122" name="Group 9"/>
              <p:cNvGrpSpPr/>
              <p:nvPr/>
            </p:nvGrpSpPr>
            <p:grpSpPr>
              <a:xfrm>
                <a:off x="14036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44" name="Elbow Connector 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Elbow Connector 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0"/>
              <p:cNvGrpSpPr/>
              <p:nvPr/>
            </p:nvGrpSpPr>
            <p:grpSpPr>
              <a:xfrm>
                <a:off x="21237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42" name="Elbow Connector 141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Elbow Connector 142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3"/>
              <p:cNvGrpSpPr/>
              <p:nvPr/>
            </p:nvGrpSpPr>
            <p:grpSpPr>
              <a:xfrm>
                <a:off x="28438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40" name="Elbow Connector 139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Elbow Connector 140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6"/>
              <p:cNvGrpSpPr/>
              <p:nvPr/>
            </p:nvGrpSpPr>
            <p:grpSpPr>
              <a:xfrm>
                <a:off x="356388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38" name="Elbow Connector 137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Elbow Connector 138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9"/>
              <p:cNvGrpSpPr/>
              <p:nvPr/>
            </p:nvGrpSpPr>
            <p:grpSpPr>
              <a:xfrm>
                <a:off x="428396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36" name="Elbow Connector 135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Elbow Connector 136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22"/>
              <p:cNvGrpSpPr/>
              <p:nvPr/>
            </p:nvGrpSpPr>
            <p:grpSpPr>
              <a:xfrm>
                <a:off x="500404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34" name="Elbow Connector 133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Elbow Connector 134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25"/>
              <p:cNvGrpSpPr/>
              <p:nvPr/>
            </p:nvGrpSpPr>
            <p:grpSpPr>
              <a:xfrm>
                <a:off x="572412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32" name="Elbow Connector 131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Elbow Connector 132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28"/>
              <p:cNvGrpSpPr/>
              <p:nvPr/>
            </p:nvGrpSpPr>
            <p:grpSpPr>
              <a:xfrm>
                <a:off x="6444208" y="4365104"/>
                <a:ext cx="936104" cy="432048"/>
                <a:chOff x="1403648" y="4365104"/>
                <a:chExt cx="936104" cy="432048"/>
              </a:xfrm>
            </p:grpSpPr>
            <p:cxnSp>
              <p:nvCxnSpPr>
                <p:cNvPr id="130" name="Elbow Connector 129"/>
                <p:cNvCxnSpPr/>
                <p:nvPr/>
              </p:nvCxnSpPr>
              <p:spPr>
                <a:xfrm flipV="1">
                  <a:off x="140364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Elbow Connector 130"/>
                <p:cNvCxnSpPr/>
                <p:nvPr/>
              </p:nvCxnSpPr>
              <p:spPr>
                <a:xfrm flipH="1" flipV="1">
                  <a:off x="1763688" y="4365104"/>
                  <a:ext cx="576064" cy="432048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restrictions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496" y="1590982"/>
            <a:ext cx="7772400" cy="5078378"/>
          </a:xfrm>
        </p:spPr>
        <p:txBody>
          <a:bodyPr>
            <a:normAutofit fontScale="92500"/>
          </a:bodyPr>
          <a:lstStyle/>
          <a:p>
            <a:r>
              <a:rPr lang="en-US" dirty="0"/>
              <a:t>What’s the limit to how fast the latch circuit can be sampled?</a:t>
            </a:r>
          </a:p>
          <a:p>
            <a:r>
              <a:rPr lang="en-US" dirty="0"/>
              <a:t>Determined by: </a:t>
            </a:r>
          </a:p>
          <a:p>
            <a:pPr lvl="1"/>
            <a:r>
              <a:rPr lang="en-US" dirty="0"/>
              <a:t>latency time of transistors</a:t>
            </a:r>
          </a:p>
          <a:p>
            <a:pPr lvl="2"/>
            <a:r>
              <a:rPr lang="en-US" dirty="0"/>
              <a:t>Setup and hold time</a:t>
            </a:r>
          </a:p>
          <a:p>
            <a:pPr lvl="1"/>
            <a:r>
              <a:rPr lang="en-US" dirty="0"/>
              <a:t>setup time for clock signal</a:t>
            </a:r>
          </a:p>
          <a:p>
            <a:pPr lvl="2"/>
            <a:r>
              <a:rPr lang="en-US" dirty="0"/>
              <a:t>Jitter</a:t>
            </a:r>
          </a:p>
          <a:p>
            <a:pPr lvl="2"/>
            <a:r>
              <a:rPr lang="en-US" dirty="0"/>
              <a:t>Gibbs phenomenon</a:t>
            </a:r>
          </a:p>
          <a:p>
            <a:r>
              <a:rPr lang="en-US" dirty="0">
                <a:solidFill>
                  <a:srgbClr val="FFFF00"/>
                </a:solidFill>
              </a:rPr>
              <a:t>Frequency</a:t>
            </a:r>
            <a:r>
              <a:rPr lang="en-US" dirty="0"/>
              <a:t> = how many pulses occur per second, measured in Hertz (or Hz).</a:t>
            </a:r>
          </a:p>
          <a:p>
            <a:r>
              <a:rPr lang="en-US" dirty="0"/>
              <a:t>What Intel and AMD try to increase every year.</a:t>
            </a:r>
            <a:endParaRPr lang="en-CA" dirty="0"/>
          </a:p>
        </p:txBody>
      </p:sp>
      <p:pic>
        <p:nvPicPr>
          <p:cNvPr id="49154" name="Picture 2" descr="http://golddredgervideo.com/kc0wox/softrock/divider8out.jpg"/>
          <p:cNvPicPr>
            <a:picLocks noChangeAspect="1" noChangeArrowheads="1"/>
          </p:cNvPicPr>
          <p:nvPr/>
        </p:nvPicPr>
        <p:blipFill>
          <a:blip r:embed="rId2" cstate="print"/>
          <a:srcRect l="7936" t="6399" r="4225" b="7639"/>
          <a:stretch>
            <a:fillRect/>
          </a:stretch>
        </p:blipFill>
        <p:spPr bwMode="auto">
          <a:xfrm>
            <a:off x="6888088" y="2420888"/>
            <a:ext cx="2955241" cy="22403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35</a:t>
            </a:fld>
            <a:endParaRPr lang="en-C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2564904"/>
            <a:ext cx="5688632" cy="914400"/>
          </a:xfrm>
        </p:spPr>
        <p:txBody>
          <a:bodyPr/>
          <a:lstStyle/>
          <a:p>
            <a:r>
              <a:rPr lang="en-US" dirty="0"/>
              <a:t>Clocked SR Latch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09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Clocked SR latch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717032"/>
            <a:ext cx="7772400" cy="2638528"/>
          </a:xfrm>
        </p:spPr>
        <p:txBody>
          <a:bodyPr/>
          <a:lstStyle/>
          <a:p>
            <a:r>
              <a:rPr lang="en-US" dirty="0"/>
              <a:t>By adding another layer of NAND gates to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SR</a:t>
            </a:r>
            <a:r>
              <a:rPr lang="en-US" dirty="0"/>
              <a:t> latch, we end up with a </a:t>
            </a:r>
            <a:r>
              <a:rPr lang="en-US" dirty="0">
                <a:solidFill>
                  <a:srgbClr val="FFFF00"/>
                </a:solidFill>
              </a:rPr>
              <a:t>clocked SR latch</a:t>
            </a:r>
            <a:r>
              <a:rPr lang="en-US" dirty="0"/>
              <a:t> circuit.</a:t>
            </a:r>
          </a:p>
          <a:p>
            <a:r>
              <a:rPr lang="en-US" dirty="0"/>
              <a:t>The clock is often connected to a pulse signal that alternates regularly between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35760" y="1415510"/>
            <a:ext cx="4248472" cy="2229515"/>
            <a:chOff x="2411760" y="1415509"/>
            <a:chExt cx="4248472" cy="2229515"/>
          </a:xfrm>
        </p:grpSpPr>
        <p:sp>
          <p:nvSpPr>
            <p:cNvPr id="4" name="Flowchart: Delay 3"/>
            <p:cNvSpPr/>
            <p:nvPr/>
          </p:nvSpPr>
          <p:spPr>
            <a:xfrm>
              <a:off x="5038621" y="1701293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779548" y="1974985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297823" y="1817114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 flipV="1">
              <a:off x="6023282" y="193342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65056" y="177704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65202" y="192792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826717" y="2138356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Delay 11"/>
            <p:cNvSpPr/>
            <p:nvPr/>
          </p:nvSpPr>
          <p:spPr>
            <a:xfrm>
              <a:off x="5041354" y="2781413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782281" y="3055105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 flipV="1">
              <a:off x="6026015" y="301354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7789" y="285716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767935" y="300804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4818467" y="2925429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4814663" y="1987266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4832322" y="2125811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6419231" y="2935056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lay 22"/>
            <p:cNvSpPr/>
            <p:nvPr/>
          </p:nvSpPr>
          <p:spPr>
            <a:xfrm>
              <a:off x="3462834" y="1543422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088939" y="1629285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22318" y="1415509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189415" y="1770049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3250930" y="1980485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Delay 27"/>
            <p:cNvSpPr/>
            <p:nvPr/>
          </p:nvSpPr>
          <p:spPr>
            <a:xfrm>
              <a:off x="3471969" y="2956882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3088478" y="3419373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31453" y="324491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98550" y="3183509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3249082" y="3100898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302971" y="3229564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45413" y="1966595"/>
              <a:ext cx="3966" cy="11430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V="1">
              <a:off x="3203848" y="2487984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2878381" y="2525319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411760" y="231154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="1" baseline="-25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3558915" y="4293096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94445" y="4293096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74810" y="1220694"/>
            <a:ext cx="2304256" cy="2534580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37</a:t>
            </a:fld>
            <a:endParaRPr lang="en-C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Clocked SR latch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560" y="1340768"/>
            <a:ext cx="4464496" cy="5014792"/>
          </a:xfrm>
        </p:spPr>
        <p:txBody>
          <a:bodyPr>
            <a:normAutofit/>
          </a:bodyPr>
          <a:lstStyle/>
          <a:p>
            <a:r>
              <a:rPr lang="en-US" dirty="0"/>
              <a:t>Same </a:t>
            </a:r>
            <a:r>
              <a:rPr lang="en-US" dirty="0" err="1"/>
              <a:t>behaviour</a:t>
            </a:r>
            <a:r>
              <a:rPr lang="en-US" dirty="0"/>
              <a:t> as SR latch, but with timing:</a:t>
            </a:r>
          </a:p>
          <a:p>
            <a:pPr lvl="1"/>
            <a:r>
              <a:rPr lang="en-US" dirty="0"/>
              <a:t>Start off with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=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=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 like earlier example.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chemeClr val="accent3"/>
                </a:solidFill>
              </a:rPr>
              <a:t>clock is high</a:t>
            </a:r>
            <a:r>
              <a:rPr lang="en-US" dirty="0"/>
              <a:t>, the first NAND gates invert those values, which get inverted again in the output.</a:t>
            </a:r>
          </a:p>
          <a:p>
            <a:pPr lvl="1"/>
            <a:r>
              <a:rPr lang="en-US" dirty="0"/>
              <a:t>Setting both inputs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/>
              <a:t> maintains the output values.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568452" y="1573381"/>
            <a:ext cx="3704013" cy="1950413"/>
            <a:chOff x="4807345" y="1285348"/>
            <a:chExt cx="3704013" cy="1950413"/>
          </a:xfrm>
        </p:grpSpPr>
        <p:sp>
          <p:nvSpPr>
            <p:cNvPr id="4" name="Flowchart: Delay 3"/>
            <p:cNvSpPr/>
            <p:nvPr/>
          </p:nvSpPr>
          <p:spPr>
            <a:xfrm>
              <a:off x="7049853" y="1571171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647199" y="1791826"/>
              <a:ext cx="4398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452611" y="1664548"/>
              <a:ext cx="5897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 flipV="1">
              <a:off x="7843701" y="1758315"/>
              <a:ext cx="65332" cy="620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58001" y="1576823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35633" y="1753881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879013" y="1923538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Delay 11"/>
            <p:cNvSpPr/>
            <p:nvPr/>
          </p:nvSpPr>
          <p:spPr>
            <a:xfrm>
              <a:off x="7052056" y="2441979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49402" y="2662634"/>
              <a:ext cx="4398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 flipV="1">
              <a:off x="7845904" y="2629124"/>
              <a:ext cx="65332" cy="620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32494" y="2475341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37836" y="2624689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6872362" y="2558087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6869295" y="1801727"/>
              <a:ext cx="1012323" cy="759542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6883532" y="1913424"/>
              <a:ext cx="1012323" cy="759542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232196" y="2538139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lay 22"/>
            <p:cNvSpPr/>
            <p:nvPr/>
          </p:nvSpPr>
          <p:spPr>
            <a:xfrm>
              <a:off x="5779431" y="1443893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5477991" y="1513117"/>
              <a:ext cx="290269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77100" y="1285348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65211" y="1626603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5608591" y="1796260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Delay 27"/>
            <p:cNvSpPr/>
            <p:nvPr/>
          </p:nvSpPr>
          <p:spPr>
            <a:xfrm>
              <a:off x="5786796" y="2583445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477620" y="2956312"/>
              <a:ext cx="290269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84465" y="2774096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72576" y="2766155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5607101" y="2699553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456761" y="2803285"/>
              <a:ext cx="5897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04143" y="1785061"/>
              <a:ext cx="3197" cy="921503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V="1">
              <a:off x="5570633" y="2205413"/>
              <a:ext cx="65332" cy="620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5308237" y="2235513"/>
              <a:ext cx="290269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807345" y="2021598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75" name="Rectangular Callout 74"/>
          <p:cNvSpPr/>
          <p:nvPr/>
        </p:nvSpPr>
        <p:spPr>
          <a:xfrm>
            <a:off x="7320136" y="1266027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7320136" y="3489886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7" name="Rectangular Callout 76"/>
          <p:cNvSpPr/>
          <p:nvPr/>
        </p:nvSpPr>
        <p:spPr>
          <a:xfrm>
            <a:off x="8544272" y="1396188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8" name="Rectangular Callout 77"/>
          <p:cNvSpPr/>
          <p:nvPr/>
        </p:nvSpPr>
        <p:spPr>
          <a:xfrm>
            <a:off x="8544272" y="3359725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9" name="Rectangular Callout 78"/>
          <p:cNvSpPr/>
          <p:nvPr/>
        </p:nvSpPr>
        <p:spPr>
          <a:xfrm flipH="1">
            <a:off x="6816080" y="1991986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0" name="Rectangular Callout 79"/>
          <p:cNvSpPr/>
          <p:nvPr/>
        </p:nvSpPr>
        <p:spPr>
          <a:xfrm>
            <a:off x="9552384" y="1524784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1" name="Rectangular Callout 80"/>
          <p:cNvSpPr/>
          <p:nvPr/>
        </p:nvSpPr>
        <p:spPr>
          <a:xfrm>
            <a:off x="9552384" y="3212976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6568452" y="4005065"/>
            <a:ext cx="3704013" cy="2543899"/>
            <a:chOff x="5044451" y="4005064"/>
            <a:chExt cx="3704013" cy="2543899"/>
          </a:xfrm>
        </p:grpSpPr>
        <p:grpSp>
          <p:nvGrpSpPr>
            <p:cNvPr id="121" name="Group 120"/>
            <p:cNvGrpSpPr/>
            <p:nvPr/>
          </p:nvGrpSpPr>
          <p:grpSpPr>
            <a:xfrm>
              <a:off x="5044451" y="4005064"/>
              <a:ext cx="3704013" cy="2543899"/>
              <a:chOff x="5044451" y="4005064"/>
              <a:chExt cx="3704013" cy="2543899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5044451" y="4312417"/>
                <a:ext cx="3704013" cy="1950413"/>
                <a:chOff x="4807345" y="1285348"/>
                <a:chExt cx="3704013" cy="1950413"/>
              </a:xfrm>
            </p:grpSpPr>
            <p:sp>
              <p:nvSpPr>
                <p:cNvPr id="83" name="Flowchart: Delay 82"/>
                <p:cNvSpPr/>
                <p:nvPr/>
              </p:nvSpPr>
              <p:spPr>
                <a:xfrm>
                  <a:off x="7049853" y="1571171"/>
                  <a:ext cx="580539" cy="464431"/>
                </a:xfrm>
                <a:prstGeom prst="flowChartDelay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647199" y="1791826"/>
                  <a:ext cx="4398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452611" y="1664548"/>
                  <a:ext cx="5897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/>
                <p:cNvSpPr/>
                <p:nvPr/>
              </p:nvSpPr>
              <p:spPr>
                <a:xfrm flipV="1">
                  <a:off x="7843701" y="1758315"/>
                  <a:ext cx="65332" cy="6201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001" y="1576823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635633" y="1753881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6879013" y="1923538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Flowchart: Delay 89"/>
                <p:cNvSpPr/>
                <p:nvPr/>
              </p:nvSpPr>
              <p:spPr>
                <a:xfrm>
                  <a:off x="7052056" y="2441979"/>
                  <a:ext cx="580539" cy="464431"/>
                </a:xfrm>
                <a:prstGeom prst="flowChartDelay">
                  <a:avLst/>
                </a:prstGeom>
                <a:solidFill>
                  <a:srgbClr val="FF000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7649402" y="2662634"/>
                  <a:ext cx="4398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 flipV="1">
                  <a:off x="7845904" y="2629124"/>
                  <a:ext cx="65332" cy="6201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7932494" y="2475341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7637836" y="2624689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6872362" y="2558087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Freeform 95"/>
                <p:cNvSpPr/>
                <p:nvPr/>
              </p:nvSpPr>
              <p:spPr>
                <a:xfrm>
                  <a:off x="6869295" y="1801727"/>
                  <a:ext cx="1012323" cy="759542"/>
                </a:xfrm>
                <a:custGeom>
                  <a:avLst/>
                  <a:gdLst>
                    <a:gd name="connsiteX0" fmla="*/ 1177636 w 1177636"/>
                    <a:gd name="connsiteY0" fmla="*/ 0 h 942109"/>
                    <a:gd name="connsiteX1" fmla="*/ 665018 w 1177636"/>
                    <a:gd name="connsiteY1" fmla="*/ 609600 h 942109"/>
                    <a:gd name="connsiteX2" fmla="*/ 0 w 1177636"/>
                    <a:gd name="connsiteY2" fmla="*/ 609600 h 942109"/>
                    <a:gd name="connsiteX3" fmla="*/ 13855 w 1177636"/>
                    <a:gd name="connsiteY3" fmla="*/ 942109 h 9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7636" h="942109">
                      <a:moveTo>
                        <a:pt x="1177636" y="0"/>
                      </a:moveTo>
                      <a:lnTo>
                        <a:pt x="665018" y="609600"/>
                      </a:lnTo>
                      <a:lnTo>
                        <a:pt x="0" y="609600"/>
                      </a:lnTo>
                      <a:lnTo>
                        <a:pt x="13855" y="942109"/>
                      </a:lnTo>
                    </a:path>
                  </a:pathLst>
                </a:cu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flipV="1">
                  <a:off x="6883532" y="1913424"/>
                  <a:ext cx="1012323" cy="759542"/>
                </a:xfrm>
                <a:custGeom>
                  <a:avLst/>
                  <a:gdLst>
                    <a:gd name="connsiteX0" fmla="*/ 1177636 w 1177636"/>
                    <a:gd name="connsiteY0" fmla="*/ 0 h 942109"/>
                    <a:gd name="connsiteX1" fmla="*/ 665018 w 1177636"/>
                    <a:gd name="connsiteY1" fmla="*/ 609600 h 942109"/>
                    <a:gd name="connsiteX2" fmla="*/ 0 w 1177636"/>
                    <a:gd name="connsiteY2" fmla="*/ 609600 h 942109"/>
                    <a:gd name="connsiteX3" fmla="*/ 13855 w 1177636"/>
                    <a:gd name="connsiteY3" fmla="*/ 942109 h 9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7636" h="942109">
                      <a:moveTo>
                        <a:pt x="1177636" y="0"/>
                      </a:moveTo>
                      <a:lnTo>
                        <a:pt x="665018" y="609600"/>
                      </a:lnTo>
                      <a:lnTo>
                        <a:pt x="0" y="609600"/>
                      </a:lnTo>
                      <a:lnTo>
                        <a:pt x="13855" y="942109"/>
                      </a:lnTo>
                    </a:path>
                  </a:pathLst>
                </a:cu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232196" y="2538139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Flowchart: Delay 98"/>
                <p:cNvSpPr/>
                <p:nvPr/>
              </p:nvSpPr>
              <p:spPr>
                <a:xfrm>
                  <a:off x="5779431" y="1443893"/>
                  <a:ext cx="580539" cy="464431"/>
                </a:xfrm>
                <a:prstGeom prst="flowChartDelay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5477991" y="1513117"/>
                  <a:ext cx="290269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4977100" y="1285348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S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365211" y="1626603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5608591" y="1796260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lowchart: Delay 103"/>
                <p:cNvSpPr/>
                <p:nvPr/>
              </p:nvSpPr>
              <p:spPr>
                <a:xfrm>
                  <a:off x="5786796" y="2583445"/>
                  <a:ext cx="580539" cy="464431"/>
                </a:xfrm>
                <a:prstGeom prst="flowChartDelay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5477620" y="2956312"/>
                  <a:ext cx="290269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/>
                <p:cNvSpPr txBox="1"/>
                <p:nvPr/>
              </p:nvSpPr>
              <p:spPr>
                <a:xfrm>
                  <a:off x="4984465" y="2774096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R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6372576" y="2766155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5607101" y="2699553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6456761" y="2803285"/>
                  <a:ext cx="5897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5604143" y="1785061"/>
                  <a:ext cx="3197" cy="921503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110"/>
                <p:cNvSpPr/>
                <p:nvPr/>
              </p:nvSpPr>
              <p:spPr>
                <a:xfrm flipV="1">
                  <a:off x="5570633" y="2205413"/>
                  <a:ext cx="65332" cy="6201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5308237" y="2235513"/>
                  <a:ext cx="290269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4807345" y="2021598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C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  <p:sp>
            <p:nvSpPr>
              <p:cNvPr id="114" name="Rectangular Callout 113"/>
              <p:cNvSpPr/>
              <p:nvPr/>
            </p:nvSpPr>
            <p:spPr>
              <a:xfrm>
                <a:off x="5796136" y="4005064"/>
                <a:ext cx="432048" cy="320040"/>
              </a:xfrm>
              <a:prstGeom prst="wedgeRectCallout">
                <a:avLst>
                  <a:gd name="adj1" fmla="val -30453"/>
                  <a:gd name="adj2" fmla="val 971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0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ular Callout 114"/>
              <p:cNvSpPr/>
              <p:nvPr/>
            </p:nvSpPr>
            <p:spPr>
              <a:xfrm>
                <a:off x="5796136" y="6228923"/>
                <a:ext cx="432048" cy="320040"/>
              </a:xfrm>
              <a:prstGeom prst="wedgeRectCallout">
                <a:avLst>
                  <a:gd name="adj1" fmla="val -30453"/>
                  <a:gd name="adj2" fmla="val -991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6" name="Rectangular Callout 115"/>
            <p:cNvSpPr/>
            <p:nvPr/>
          </p:nvSpPr>
          <p:spPr>
            <a:xfrm>
              <a:off x="7020272" y="4135225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ular Callout 116"/>
            <p:cNvSpPr/>
            <p:nvPr/>
          </p:nvSpPr>
          <p:spPr>
            <a:xfrm>
              <a:off x="7020272" y="6098762"/>
              <a:ext cx="432048" cy="32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ular Callout 117"/>
            <p:cNvSpPr/>
            <p:nvPr/>
          </p:nvSpPr>
          <p:spPr>
            <a:xfrm flipH="1">
              <a:off x="5292080" y="4731023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ular Callout 118"/>
            <p:cNvSpPr/>
            <p:nvPr/>
          </p:nvSpPr>
          <p:spPr>
            <a:xfrm>
              <a:off x="8028384" y="4263821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ular Callout 119"/>
            <p:cNvSpPr/>
            <p:nvPr/>
          </p:nvSpPr>
          <p:spPr>
            <a:xfrm>
              <a:off x="8028384" y="5952013"/>
              <a:ext cx="432048" cy="32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2" name="Rectangular Callout 121"/>
          <p:cNvSpPr/>
          <p:nvPr/>
        </p:nvSpPr>
        <p:spPr>
          <a:xfrm>
            <a:off x="7320136" y="6237312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3" name="Rectangular Callout 122"/>
          <p:cNvSpPr/>
          <p:nvPr/>
        </p:nvSpPr>
        <p:spPr>
          <a:xfrm>
            <a:off x="8544272" y="6093296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122" grpId="0" animBg="1"/>
      <p:bldP spid="1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/>
          <p:cNvGrpSpPr/>
          <p:nvPr/>
        </p:nvGrpSpPr>
        <p:grpSpPr>
          <a:xfrm>
            <a:off x="6816080" y="1398922"/>
            <a:ext cx="2160240" cy="2283577"/>
            <a:chOff x="5444480" y="1548588"/>
            <a:chExt cx="2160240" cy="2283577"/>
          </a:xfrm>
        </p:grpSpPr>
        <p:sp>
          <p:nvSpPr>
            <p:cNvPr id="121" name="Rectangular Callout 120"/>
            <p:cNvSpPr/>
            <p:nvPr/>
          </p:nvSpPr>
          <p:spPr>
            <a:xfrm>
              <a:off x="7172672" y="1548588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ular Callout 121"/>
            <p:cNvSpPr/>
            <p:nvPr/>
          </p:nvSpPr>
          <p:spPr>
            <a:xfrm>
              <a:off x="7172672" y="3512125"/>
              <a:ext cx="432048" cy="32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ular Callout 122"/>
            <p:cNvSpPr/>
            <p:nvPr/>
          </p:nvSpPr>
          <p:spPr>
            <a:xfrm flipH="1">
              <a:off x="5444480" y="2144386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Clocked SR latch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40768"/>
            <a:ext cx="4608512" cy="5014792"/>
          </a:xfrm>
        </p:spPr>
        <p:txBody>
          <a:bodyPr>
            <a:normAutofit/>
          </a:bodyPr>
          <a:lstStyle/>
          <a:p>
            <a:r>
              <a:rPr lang="en-US" dirty="0"/>
              <a:t>Continued from previous:</a:t>
            </a:r>
          </a:p>
          <a:p>
            <a:pPr lvl="1"/>
            <a:r>
              <a:rPr lang="en-US" dirty="0"/>
              <a:t>Now set the </a:t>
            </a:r>
            <a:r>
              <a:rPr lang="en-US" b="1" dirty="0">
                <a:solidFill>
                  <a:schemeClr val="accent3"/>
                </a:solidFill>
              </a:rPr>
              <a:t>clock low.</a:t>
            </a:r>
          </a:p>
          <a:p>
            <a:pPr lvl="1"/>
            <a:r>
              <a:rPr lang="en-US" dirty="0"/>
              <a:t>Even if the inputs change, the low clock input prevents the change from reaching the second stage of NAND gates.</a:t>
            </a:r>
          </a:p>
          <a:p>
            <a:pPr lvl="1"/>
            <a:r>
              <a:rPr lang="en-US" u="sng" dirty="0"/>
              <a:t>Result:</a:t>
            </a:r>
            <a:r>
              <a:rPr lang="en-US" dirty="0"/>
              <a:t> the clock needs to be high in order for the inputs to have any effect.</a:t>
            </a:r>
          </a:p>
        </p:txBody>
      </p:sp>
      <p:grpSp>
        <p:nvGrpSpPr>
          <p:cNvPr id="7" name="Group 40"/>
          <p:cNvGrpSpPr/>
          <p:nvPr/>
        </p:nvGrpSpPr>
        <p:grpSpPr>
          <a:xfrm>
            <a:off x="6568452" y="1573381"/>
            <a:ext cx="3704013" cy="1950413"/>
            <a:chOff x="4807345" y="1285348"/>
            <a:chExt cx="3704013" cy="1950413"/>
          </a:xfrm>
        </p:grpSpPr>
        <p:sp>
          <p:nvSpPr>
            <p:cNvPr id="4" name="Flowchart: Delay 3"/>
            <p:cNvSpPr/>
            <p:nvPr/>
          </p:nvSpPr>
          <p:spPr>
            <a:xfrm>
              <a:off x="7049853" y="1571171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647199" y="1791826"/>
              <a:ext cx="4398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452611" y="1664548"/>
              <a:ext cx="5897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 flipV="1">
              <a:off x="7843701" y="1758315"/>
              <a:ext cx="65332" cy="620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58001" y="1576823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635633" y="1753881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6879013" y="1923538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Delay 11"/>
            <p:cNvSpPr/>
            <p:nvPr/>
          </p:nvSpPr>
          <p:spPr>
            <a:xfrm>
              <a:off x="7052056" y="2441979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7649402" y="2662634"/>
              <a:ext cx="4398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 flipV="1">
              <a:off x="7845904" y="2629124"/>
              <a:ext cx="65332" cy="620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32494" y="2475341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37836" y="2624689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6872362" y="2558087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6869295" y="1801727"/>
              <a:ext cx="1012323" cy="759542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Freeform 20"/>
            <p:cNvSpPr/>
            <p:nvPr/>
          </p:nvSpPr>
          <p:spPr>
            <a:xfrm flipV="1">
              <a:off x="6883532" y="1913424"/>
              <a:ext cx="1012323" cy="759542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232196" y="2538139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Delay 22"/>
            <p:cNvSpPr/>
            <p:nvPr/>
          </p:nvSpPr>
          <p:spPr>
            <a:xfrm>
              <a:off x="5779431" y="1443893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5477991" y="1513117"/>
              <a:ext cx="290269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77100" y="1285348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65211" y="1626603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5608591" y="1796260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owchart: Delay 27"/>
            <p:cNvSpPr/>
            <p:nvPr/>
          </p:nvSpPr>
          <p:spPr>
            <a:xfrm>
              <a:off x="5786796" y="2583445"/>
              <a:ext cx="580539" cy="464431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5477620" y="2956312"/>
              <a:ext cx="290269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84465" y="2774096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372576" y="2766155"/>
              <a:ext cx="80035" cy="81307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5607101" y="2699553"/>
              <a:ext cx="184301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456761" y="2803285"/>
              <a:ext cx="589762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04143" y="1785061"/>
              <a:ext cx="3197" cy="921503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V="1">
              <a:off x="5570633" y="2205413"/>
              <a:ext cx="65332" cy="62014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5308237" y="2235513"/>
              <a:ext cx="290269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807345" y="2021598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75" name="Rectangular Callout 74"/>
          <p:cNvSpPr/>
          <p:nvPr/>
        </p:nvSpPr>
        <p:spPr>
          <a:xfrm>
            <a:off x="7320136" y="1266027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6" name="Rectangular Callout 75"/>
          <p:cNvSpPr/>
          <p:nvPr/>
        </p:nvSpPr>
        <p:spPr>
          <a:xfrm>
            <a:off x="7320136" y="3489886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7" name="Rectangular Callout 76"/>
          <p:cNvSpPr/>
          <p:nvPr/>
        </p:nvSpPr>
        <p:spPr>
          <a:xfrm>
            <a:off x="8544272" y="1396188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8" name="Rectangular Callout 77"/>
          <p:cNvSpPr/>
          <p:nvPr/>
        </p:nvSpPr>
        <p:spPr>
          <a:xfrm>
            <a:off x="8544272" y="3359725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79" name="Rectangular Callout 78"/>
          <p:cNvSpPr/>
          <p:nvPr/>
        </p:nvSpPr>
        <p:spPr>
          <a:xfrm flipH="1">
            <a:off x="6816080" y="1991986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0" name="Rectangular Callout 79"/>
          <p:cNvSpPr/>
          <p:nvPr/>
        </p:nvSpPr>
        <p:spPr>
          <a:xfrm>
            <a:off x="9552384" y="1524784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1" name="Rectangular Callout 80"/>
          <p:cNvSpPr/>
          <p:nvPr/>
        </p:nvSpPr>
        <p:spPr>
          <a:xfrm>
            <a:off x="9552384" y="3212976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6568452" y="4005065"/>
            <a:ext cx="3704013" cy="2543899"/>
            <a:chOff x="5044451" y="4005064"/>
            <a:chExt cx="3704013" cy="2543899"/>
          </a:xfrm>
        </p:grpSpPr>
        <p:sp>
          <p:nvSpPr>
            <p:cNvPr id="116" name="Rectangular Callout 115"/>
            <p:cNvSpPr/>
            <p:nvPr/>
          </p:nvSpPr>
          <p:spPr>
            <a:xfrm>
              <a:off x="7020272" y="4135225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ular Callout 116"/>
            <p:cNvSpPr/>
            <p:nvPr/>
          </p:nvSpPr>
          <p:spPr>
            <a:xfrm>
              <a:off x="7020272" y="6098762"/>
              <a:ext cx="432048" cy="32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ular Callout 117"/>
            <p:cNvSpPr/>
            <p:nvPr/>
          </p:nvSpPr>
          <p:spPr>
            <a:xfrm flipH="1">
              <a:off x="5292080" y="4731023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5044451" y="4005064"/>
              <a:ext cx="3704013" cy="2543899"/>
              <a:chOff x="5044451" y="4005064"/>
              <a:chExt cx="3704013" cy="2543899"/>
            </a:xfrm>
          </p:grpSpPr>
          <p:grpSp>
            <p:nvGrpSpPr>
              <p:cNvPr id="15" name="Group 81"/>
              <p:cNvGrpSpPr/>
              <p:nvPr/>
            </p:nvGrpSpPr>
            <p:grpSpPr>
              <a:xfrm>
                <a:off x="5044451" y="4312417"/>
                <a:ext cx="3704013" cy="1950413"/>
                <a:chOff x="4807345" y="1285348"/>
                <a:chExt cx="3704013" cy="1950413"/>
              </a:xfrm>
            </p:grpSpPr>
            <p:sp>
              <p:nvSpPr>
                <p:cNvPr id="83" name="Flowchart: Delay 82"/>
                <p:cNvSpPr/>
                <p:nvPr/>
              </p:nvSpPr>
              <p:spPr>
                <a:xfrm>
                  <a:off x="7049853" y="1571171"/>
                  <a:ext cx="580539" cy="464431"/>
                </a:xfrm>
                <a:prstGeom prst="flowChartDelay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7647199" y="1791826"/>
                  <a:ext cx="4398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6452611" y="1664548"/>
                  <a:ext cx="5897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/>
                <p:cNvSpPr/>
                <p:nvPr/>
              </p:nvSpPr>
              <p:spPr>
                <a:xfrm flipV="1">
                  <a:off x="7843701" y="1758315"/>
                  <a:ext cx="65332" cy="6201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001" y="1576823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7635633" y="1753881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flipH="1">
                  <a:off x="6879013" y="1923538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Flowchart: Delay 89"/>
                <p:cNvSpPr/>
                <p:nvPr/>
              </p:nvSpPr>
              <p:spPr>
                <a:xfrm>
                  <a:off x="7052056" y="2441979"/>
                  <a:ext cx="580539" cy="464431"/>
                </a:xfrm>
                <a:prstGeom prst="flowChartDelay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7649402" y="2662634"/>
                  <a:ext cx="4398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Oval 91"/>
                <p:cNvSpPr/>
                <p:nvPr/>
              </p:nvSpPr>
              <p:spPr>
                <a:xfrm flipV="1">
                  <a:off x="7845904" y="2629124"/>
                  <a:ext cx="65332" cy="6201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7932494" y="2475341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7637836" y="2624689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 flipH="1">
                  <a:off x="6872362" y="2558087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" name="Freeform 95"/>
                <p:cNvSpPr/>
                <p:nvPr/>
              </p:nvSpPr>
              <p:spPr>
                <a:xfrm>
                  <a:off x="6869295" y="1801727"/>
                  <a:ext cx="1012323" cy="759542"/>
                </a:xfrm>
                <a:custGeom>
                  <a:avLst/>
                  <a:gdLst>
                    <a:gd name="connsiteX0" fmla="*/ 1177636 w 1177636"/>
                    <a:gd name="connsiteY0" fmla="*/ 0 h 942109"/>
                    <a:gd name="connsiteX1" fmla="*/ 665018 w 1177636"/>
                    <a:gd name="connsiteY1" fmla="*/ 609600 h 942109"/>
                    <a:gd name="connsiteX2" fmla="*/ 0 w 1177636"/>
                    <a:gd name="connsiteY2" fmla="*/ 609600 h 942109"/>
                    <a:gd name="connsiteX3" fmla="*/ 13855 w 1177636"/>
                    <a:gd name="connsiteY3" fmla="*/ 942109 h 9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7636" h="942109">
                      <a:moveTo>
                        <a:pt x="1177636" y="0"/>
                      </a:moveTo>
                      <a:lnTo>
                        <a:pt x="665018" y="609600"/>
                      </a:lnTo>
                      <a:lnTo>
                        <a:pt x="0" y="609600"/>
                      </a:lnTo>
                      <a:lnTo>
                        <a:pt x="13855" y="942109"/>
                      </a:lnTo>
                    </a:path>
                  </a:pathLst>
                </a:cu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7" name="Freeform 96"/>
                <p:cNvSpPr/>
                <p:nvPr/>
              </p:nvSpPr>
              <p:spPr>
                <a:xfrm flipV="1">
                  <a:off x="6883532" y="1913424"/>
                  <a:ext cx="1012323" cy="759542"/>
                </a:xfrm>
                <a:custGeom>
                  <a:avLst/>
                  <a:gdLst>
                    <a:gd name="connsiteX0" fmla="*/ 1177636 w 1177636"/>
                    <a:gd name="connsiteY0" fmla="*/ 0 h 942109"/>
                    <a:gd name="connsiteX1" fmla="*/ 665018 w 1177636"/>
                    <a:gd name="connsiteY1" fmla="*/ 609600 h 942109"/>
                    <a:gd name="connsiteX2" fmla="*/ 0 w 1177636"/>
                    <a:gd name="connsiteY2" fmla="*/ 609600 h 942109"/>
                    <a:gd name="connsiteX3" fmla="*/ 13855 w 1177636"/>
                    <a:gd name="connsiteY3" fmla="*/ 942109 h 94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77636" h="942109">
                      <a:moveTo>
                        <a:pt x="1177636" y="0"/>
                      </a:moveTo>
                      <a:lnTo>
                        <a:pt x="665018" y="609600"/>
                      </a:lnTo>
                      <a:lnTo>
                        <a:pt x="0" y="609600"/>
                      </a:lnTo>
                      <a:lnTo>
                        <a:pt x="13855" y="942109"/>
                      </a:lnTo>
                    </a:path>
                  </a:pathLst>
                </a:cu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232196" y="2538139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Flowchart: Delay 98"/>
                <p:cNvSpPr/>
                <p:nvPr/>
              </p:nvSpPr>
              <p:spPr>
                <a:xfrm>
                  <a:off x="5779431" y="1443893"/>
                  <a:ext cx="580539" cy="464431"/>
                </a:xfrm>
                <a:prstGeom prst="flowChartDelay">
                  <a:avLst/>
                </a:prstGeom>
                <a:solidFill>
                  <a:srgbClr val="FF000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5477991" y="1513117"/>
                  <a:ext cx="290269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4977100" y="1285348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S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365211" y="1626603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5608591" y="1796260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lowchart: Delay 103"/>
                <p:cNvSpPr/>
                <p:nvPr/>
              </p:nvSpPr>
              <p:spPr>
                <a:xfrm>
                  <a:off x="5786796" y="2583445"/>
                  <a:ext cx="580539" cy="464431"/>
                </a:xfrm>
                <a:prstGeom prst="flowChartDelay">
                  <a:avLst/>
                </a:prstGeom>
                <a:solidFill>
                  <a:srgbClr val="FF000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5477620" y="2956312"/>
                  <a:ext cx="290269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/>
                <p:cNvSpPr txBox="1"/>
                <p:nvPr/>
              </p:nvSpPr>
              <p:spPr>
                <a:xfrm>
                  <a:off x="4984465" y="2774096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R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6372576" y="2766155"/>
                  <a:ext cx="80035" cy="81307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 flipH="1">
                  <a:off x="5607101" y="2699553"/>
                  <a:ext cx="184301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6456761" y="2803285"/>
                  <a:ext cx="589762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5604143" y="1785061"/>
                  <a:ext cx="3197" cy="921503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110"/>
                <p:cNvSpPr/>
                <p:nvPr/>
              </p:nvSpPr>
              <p:spPr>
                <a:xfrm flipV="1">
                  <a:off x="5570633" y="2205413"/>
                  <a:ext cx="65332" cy="62014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5308237" y="2235513"/>
                  <a:ext cx="290269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4807345" y="2021598"/>
                  <a:ext cx="5533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400" dirty="0">
                      <a:latin typeface="Courier New" pitchFamily="49" charset="0"/>
                      <a:cs typeface="Courier New" pitchFamily="49" charset="0"/>
                    </a:rPr>
                    <a:t>C</a:t>
                  </a:r>
                  <a:endParaRPr lang="en-CA" sz="24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  <p:sp>
            <p:nvSpPr>
              <p:cNvPr id="114" name="Rectangular Callout 113"/>
              <p:cNvSpPr/>
              <p:nvPr/>
            </p:nvSpPr>
            <p:spPr>
              <a:xfrm>
                <a:off x="5796136" y="4005064"/>
                <a:ext cx="432048" cy="320040"/>
              </a:xfrm>
              <a:prstGeom prst="wedgeRectCallout">
                <a:avLst>
                  <a:gd name="adj1" fmla="val -30453"/>
                  <a:gd name="adj2" fmla="val 971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0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Rectangular Callout 114"/>
              <p:cNvSpPr/>
              <p:nvPr/>
            </p:nvSpPr>
            <p:spPr>
              <a:xfrm>
                <a:off x="5796136" y="6228923"/>
                <a:ext cx="432048" cy="320040"/>
              </a:xfrm>
              <a:prstGeom prst="wedgeRectCallout">
                <a:avLst>
                  <a:gd name="adj1" fmla="val -30453"/>
                  <a:gd name="adj2" fmla="val -991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0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9" name="Rectangular Callout 118"/>
            <p:cNvSpPr/>
            <p:nvPr/>
          </p:nvSpPr>
          <p:spPr>
            <a:xfrm>
              <a:off x="8028384" y="4263821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ular Callout 119"/>
            <p:cNvSpPr/>
            <p:nvPr/>
          </p:nvSpPr>
          <p:spPr>
            <a:xfrm>
              <a:off x="8028384" y="5952013"/>
              <a:ext cx="432048" cy="32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Rectangular Callout 124"/>
          <p:cNvSpPr/>
          <p:nvPr/>
        </p:nvSpPr>
        <p:spPr>
          <a:xfrm>
            <a:off x="7320136" y="4005064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6" name="Rectangular Callout 125"/>
          <p:cNvSpPr/>
          <p:nvPr/>
        </p:nvSpPr>
        <p:spPr>
          <a:xfrm>
            <a:off x="8544272" y="4135225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7" name="Rectangular Callout 126"/>
          <p:cNvSpPr/>
          <p:nvPr/>
        </p:nvSpPr>
        <p:spPr>
          <a:xfrm>
            <a:off x="8544272" y="6098762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39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125" grpId="0" animBg="1"/>
      <p:bldP spid="126" grpId="0" animBg="1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EBF8FF-1647-4DEE-8A9F-88C7B1E6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561255"/>
            <a:ext cx="8760296" cy="47529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4A3FF-9EDD-49C5-970A-A2CC4A46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Question 2</a:t>
            </a:r>
            <a:endParaRPr lang="en-CA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359F8-108D-4A91-81EE-DAE4720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9D670DE5-3C5B-4536-9AF8-5F09E2DFDA93}"/>
              </a:ext>
            </a:extLst>
          </p:cNvPr>
          <p:cNvSpPr/>
          <p:nvPr/>
        </p:nvSpPr>
        <p:spPr>
          <a:xfrm>
            <a:off x="2855640" y="3717032"/>
            <a:ext cx="288032" cy="108012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EB1B2D79-EEB3-45A5-ACF3-5936BA665C43}"/>
              </a:ext>
            </a:extLst>
          </p:cNvPr>
          <p:cNvSpPr/>
          <p:nvPr/>
        </p:nvSpPr>
        <p:spPr>
          <a:xfrm rot="10800000">
            <a:off x="4799856" y="3717032"/>
            <a:ext cx="288032" cy="1080120"/>
          </a:xfrm>
          <a:prstGeom prst="righ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36897B-FEB0-4DA8-B724-70D5209ED03F}"/>
              </a:ext>
            </a:extLst>
          </p:cNvPr>
          <p:cNvSpPr txBox="1"/>
          <p:nvPr/>
        </p:nvSpPr>
        <p:spPr>
          <a:xfrm>
            <a:off x="6312024" y="3059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X’W’ + </a:t>
            </a:r>
            <a:endParaRPr lang="en-CA" dirty="0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289F426-3DAF-4603-8F92-EB2FF60D3874}"/>
              </a:ext>
            </a:extLst>
          </p:cNvPr>
          <p:cNvSpPr/>
          <p:nvPr/>
        </p:nvSpPr>
        <p:spPr>
          <a:xfrm rot="5400000">
            <a:off x="3060340" y="3522640"/>
            <a:ext cx="288032" cy="1080120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367C2EFE-6337-4BDC-8CC5-966416FD228B}"/>
              </a:ext>
            </a:extLst>
          </p:cNvPr>
          <p:cNvSpPr/>
          <p:nvPr/>
        </p:nvSpPr>
        <p:spPr>
          <a:xfrm rot="16200000">
            <a:off x="3062751" y="5269924"/>
            <a:ext cx="288032" cy="1080120"/>
          </a:xfrm>
          <a:prstGeom prst="rightBracket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609DDD-44AD-4957-822D-4A95EC9C94A6}"/>
              </a:ext>
            </a:extLst>
          </p:cNvPr>
          <p:cNvSpPr txBox="1"/>
          <p:nvPr/>
        </p:nvSpPr>
        <p:spPr>
          <a:xfrm>
            <a:off x="7032104" y="3059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V’Y’ + </a:t>
            </a:r>
            <a:endParaRPr lang="en-CA" dirty="0"/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D8CF2B70-5976-4FFF-AF3F-60B379469E93}"/>
              </a:ext>
            </a:extLst>
          </p:cNvPr>
          <p:cNvSpPr/>
          <p:nvPr/>
        </p:nvSpPr>
        <p:spPr>
          <a:xfrm rot="16200000">
            <a:off x="4403812" y="4545124"/>
            <a:ext cx="288032" cy="1080120"/>
          </a:xfrm>
          <a:prstGeom prst="rightBracke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BF0BF804-C644-47BB-B294-40353EC58BDE}"/>
              </a:ext>
            </a:extLst>
          </p:cNvPr>
          <p:cNvSpPr/>
          <p:nvPr/>
        </p:nvSpPr>
        <p:spPr>
          <a:xfrm rot="5400000">
            <a:off x="4403812" y="4836117"/>
            <a:ext cx="288032" cy="1080120"/>
          </a:xfrm>
          <a:prstGeom prst="rightBracket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114C4C-E061-433F-8D08-13CD43DFF9F8}"/>
              </a:ext>
            </a:extLst>
          </p:cNvPr>
          <p:cNvSpPr txBox="1"/>
          <p:nvPr/>
        </p:nvSpPr>
        <p:spPr>
          <a:xfrm>
            <a:off x="7651036" y="305966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XVW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589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0561" y="3545247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When clock is high, behave like a SR latch.</a:t>
            </a:r>
          </a:p>
          <a:p>
            <a:endParaRPr lang="en-CA" sz="3200" dirty="0"/>
          </a:p>
          <a:p>
            <a:r>
              <a:rPr lang="en-CA" sz="3200" dirty="0"/>
              <a:t>When clock is low, S and R are blocked and  there is no way to change the output.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47728" y="764705"/>
            <a:ext cx="4248472" cy="2229515"/>
            <a:chOff x="2411760" y="1415509"/>
            <a:chExt cx="4248472" cy="2229515"/>
          </a:xfrm>
        </p:grpSpPr>
        <p:sp>
          <p:nvSpPr>
            <p:cNvPr id="5" name="Flowchart: Delay 4"/>
            <p:cNvSpPr/>
            <p:nvPr/>
          </p:nvSpPr>
          <p:spPr>
            <a:xfrm>
              <a:off x="5038621" y="1701293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779548" y="1974985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297823" y="1817114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 flipV="1">
              <a:off x="6023282" y="193342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65056" y="177704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65202" y="192792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4826717" y="2138356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lowchart: Delay 11"/>
            <p:cNvSpPr/>
            <p:nvPr/>
          </p:nvSpPr>
          <p:spPr>
            <a:xfrm>
              <a:off x="5041354" y="2781413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782281" y="3055105"/>
              <a:ext cx="54559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 flipV="1">
              <a:off x="6026015" y="3013540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7789" y="285716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767935" y="300804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4818467" y="2925429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4814663" y="1987266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4832322" y="2125811"/>
              <a:ext cx="1255650" cy="942109"/>
            </a:xfrm>
            <a:custGeom>
              <a:avLst/>
              <a:gdLst>
                <a:gd name="connsiteX0" fmla="*/ 1177636 w 1177636"/>
                <a:gd name="connsiteY0" fmla="*/ 0 h 942109"/>
                <a:gd name="connsiteX1" fmla="*/ 665018 w 1177636"/>
                <a:gd name="connsiteY1" fmla="*/ 609600 h 942109"/>
                <a:gd name="connsiteX2" fmla="*/ 0 w 1177636"/>
                <a:gd name="connsiteY2" fmla="*/ 609600 h 942109"/>
                <a:gd name="connsiteX3" fmla="*/ 13855 w 1177636"/>
                <a:gd name="connsiteY3" fmla="*/ 942109 h 94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7636" h="942109">
                  <a:moveTo>
                    <a:pt x="1177636" y="0"/>
                  </a:moveTo>
                  <a:lnTo>
                    <a:pt x="665018" y="609600"/>
                  </a:lnTo>
                  <a:lnTo>
                    <a:pt x="0" y="609600"/>
                  </a:lnTo>
                  <a:lnTo>
                    <a:pt x="13855" y="942109"/>
                  </a:lnTo>
                </a:path>
              </a:pathLst>
            </a:cu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419231" y="2935056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owchart: Delay 20"/>
            <p:cNvSpPr/>
            <p:nvPr/>
          </p:nvSpPr>
          <p:spPr>
            <a:xfrm>
              <a:off x="3462834" y="1543422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3088939" y="1629285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22318" y="1415509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189415" y="1770049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3250930" y="1980485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lowchart: Delay 25"/>
            <p:cNvSpPr/>
            <p:nvPr/>
          </p:nvSpPr>
          <p:spPr>
            <a:xfrm>
              <a:off x="3471969" y="2956882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3088478" y="3419373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631453" y="324491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4198550" y="3183509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249082" y="3100898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302971" y="3229564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45413" y="1966595"/>
              <a:ext cx="3966" cy="11430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 flipV="1">
              <a:off x="3203848" y="2487984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2878381" y="2525319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11760" y="231154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b="1" dirty="0">
                  <a:solidFill>
                    <a:srgbClr val="FFFF00"/>
                  </a:solidFill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="1" baseline="-25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044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Clocked SR latch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005064"/>
            <a:ext cx="7772400" cy="23504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is the typical symbol for a clocked SR latch.</a:t>
            </a:r>
          </a:p>
          <a:p>
            <a:r>
              <a:rPr lang="en-US" dirty="0"/>
              <a:t>This only allows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 signals to affect the circuit when the clock input (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) is high.</a:t>
            </a:r>
          </a:p>
          <a:p>
            <a:r>
              <a:rPr lang="en-US" u="sng" dirty="0"/>
              <a:t>Note:</a:t>
            </a:r>
            <a:r>
              <a:rPr lang="en-US" dirty="0"/>
              <a:t> the small NOT circle after the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output is simply the notation to use to denote the inverted output value. It’s not an extra NOT gate.</a:t>
            </a:r>
            <a:endParaRPr lang="en-CA" dirty="0"/>
          </a:p>
          <a:p>
            <a:endParaRPr lang="en-CA" dirty="0"/>
          </a:p>
        </p:txBody>
      </p:sp>
      <p:sp>
        <p:nvSpPr>
          <p:cNvPr id="4" name="Flowchart: Delay 3"/>
          <p:cNvSpPr/>
          <p:nvPr/>
        </p:nvSpPr>
        <p:spPr>
          <a:xfrm>
            <a:off x="4834429" y="1701293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5575356" y="1974985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093631" y="1817114"/>
            <a:ext cx="7315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flipV="1">
            <a:off x="5819090" y="193342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960865" y="177704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61011" y="192792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622525" y="2138356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lay 10"/>
          <p:cNvSpPr/>
          <p:nvPr/>
        </p:nvSpPr>
        <p:spPr>
          <a:xfrm>
            <a:off x="4837162" y="2781413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5578089" y="3055105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5821823" y="301354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963598" y="28571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3744" y="300804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614275" y="2925429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610471" y="1987267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V="1">
            <a:off x="4628130" y="2125812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15039" y="293505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lay 19"/>
          <p:cNvSpPr/>
          <p:nvPr/>
        </p:nvSpPr>
        <p:spPr>
          <a:xfrm>
            <a:off x="3258642" y="154342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711624" y="1629285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07569" y="14155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85224" y="177004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046738" y="1980485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lay 24"/>
          <p:cNvSpPr/>
          <p:nvPr/>
        </p:nvSpPr>
        <p:spPr>
          <a:xfrm>
            <a:off x="3267777" y="295688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711624" y="3419373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16704" y="324491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94359" y="318350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044890" y="3100898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098779" y="3229564"/>
            <a:ext cx="7315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41221" y="1966595"/>
            <a:ext cx="3966" cy="11430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V="1">
            <a:off x="2999656" y="248798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674189" y="2525319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07569" y="231154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Left-Right Arrow 34"/>
          <p:cNvSpPr/>
          <p:nvPr/>
        </p:nvSpPr>
        <p:spPr>
          <a:xfrm>
            <a:off x="6672064" y="2204864"/>
            <a:ext cx="93610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8472264" y="177281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8339862" y="184482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39862" y="266885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39862" y="223680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131950" y="184482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1950" y="266885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9380658" y="273936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8112224" y="2019283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8112224" y="285293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112224" y="242088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9624392" y="201655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9624392" y="285293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927648" y="1299203"/>
            <a:ext cx="3096344" cy="244827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Oval 48"/>
          <p:cNvSpPr/>
          <p:nvPr/>
        </p:nvSpPr>
        <p:spPr>
          <a:xfrm>
            <a:off x="9655281" y="2808638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1" name="Straight Connector 50"/>
          <p:cNvCxnSpPr/>
          <p:nvPr/>
        </p:nvCxnSpPr>
        <p:spPr>
          <a:xfrm>
            <a:off x="8186965" y="5229200"/>
            <a:ext cx="182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Clocked SR latch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4102840"/>
            <a:ext cx="8352928" cy="2278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Assuming the clock is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				        we still have a problem				 when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 are both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dirty="0"/>
              <a:t>,				   since it is the </a:t>
            </a:r>
            <a:r>
              <a:rPr lang="en-US" dirty="0">
                <a:solidFill>
                  <a:srgbClr val="FFFF00"/>
                </a:solidFill>
              </a:rPr>
              <a:t>forbidden state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Better design: prevent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 from both going high.</a:t>
            </a:r>
            <a:endParaRPr lang="en-CA" dirty="0"/>
          </a:p>
        </p:txBody>
      </p:sp>
      <p:sp>
        <p:nvSpPr>
          <p:cNvPr id="4" name="Flowchart: Delay 3"/>
          <p:cNvSpPr/>
          <p:nvPr/>
        </p:nvSpPr>
        <p:spPr>
          <a:xfrm>
            <a:off x="4519758" y="1701293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5260685" y="1974985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949615" y="1817114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flipV="1">
            <a:off x="5504419" y="193342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646194" y="177704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46340" y="192792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307854" y="2138356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lay 10"/>
          <p:cNvSpPr/>
          <p:nvPr/>
        </p:nvSpPr>
        <p:spPr>
          <a:xfrm>
            <a:off x="4522491" y="2781413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5263418" y="3055105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5507152" y="301354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648927" y="28571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249073" y="300804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299604" y="2925429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4295800" y="1987267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V="1">
            <a:off x="4313459" y="2125812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00368" y="293505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lay 19"/>
          <p:cNvSpPr/>
          <p:nvPr/>
        </p:nvSpPr>
        <p:spPr>
          <a:xfrm>
            <a:off x="3114626" y="154342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567608" y="1629285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63553" y="1415509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41208" y="177004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02722" y="1980485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lay 24"/>
          <p:cNvSpPr/>
          <p:nvPr/>
        </p:nvSpPr>
        <p:spPr>
          <a:xfrm>
            <a:off x="3123761" y="295688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567608" y="3419373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072688" y="324491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50343" y="318350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900874" y="3100898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954763" y="3229564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97205" y="1966595"/>
            <a:ext cx="3966" cy="11430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V="1">
            <a:off x="2855640" y="248798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2530173" y="2525319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63553" y="2311543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866943"/>
              </p:ext>
            </p:extLst>
          </p:nvPr>
        </p:nvGraphicFramePr>
        <p:xfrm>
          <a:off x="6636568" y="1484784"/>
          <a:ext cx="3779912" cy="344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4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Result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itchFamily="49" charset="0"/>
                          <a:cs typeface="Courier New" pitchFamily="49" charset="0"/>
                        </a:rPr>
                        <a:t>no change</a:t>
                      </a:r>
                      <a:endParaRPr lang="en-C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itchFamily="49" charset="0"/>
                          <a:cs typeface="Courier New" pitchFamily="49" charset="0"/>
                        </a:rPr>
                        <a:t>reset</a:t>
                      </a:r>
                      <a:endParaRPr lang="en-C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itchFamily="49" charset="0"/>
                          <a:cs typeface="Courier New" pitchFamily="49" charset="0"/>
                        </a:rPr>
                        <a:t>set</a:t>
                      </a:r>
                      <a:endParaRPr lang="en-C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?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???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itchFamily="49" charset="0"/>
                          <a:cs typeface="Courier New" pitchFamily="49" charset="0"/>
                        </a:rPr>
                        <a:t>no change</a:t>
                      </a:r>
                      <a:endParaRPr lang="en-C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itchFamily="49" charset="0"/>
                          <a:cs typeface="Courier New" pitchFamily="49" charset="0"/>
                        </a:rPr>
                        <a:t>reset</a:t>
                      </a:r>
                      <a:endParaRPr lang="en-C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urier New" pitchFamily="49" charset="0"/>
                          <a:cs typeface="Courier New" pitchFamily="49" charset="0"/>
                        </a:rPr>
                        <a:t>set</a:t>
                      </a:r>
                      <a:endParaRPr lang="en-CA" sz="14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?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???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8400256" y="1929297"/>
            <a:ext cx="0" cy="3017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699775" y="3218625"/>
            <a:ext cx="3660333" cy="1512168"/>
            <a:chOff x="5175774" y="3429000"/>
            <a:chExt cx="3660333" cy="151216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175774" y="3429000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78507" y="4941168"/>
              <a:ext cx="36576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9656" y="2564904"/>
            <a:ext cx="4176464" cy="914400"/>
          </a:xfrm>
        </p:spPr>
        <p:txBody>
          <a:bodyPr/>
          <a:lstStyle/>
          <a:p>
            <a:r>
              <a:rPr lang="en-CA" dirty="0"/>
              <a:t>D latch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9657" y="3789041"/>
            <a:ext cx="6538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prevent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3200" dirty="0"/>
              <a:t> and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3200" dirty="0"/>
              <a:t> from both going high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759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latch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933056"/>
            <a:ext cx="7772400" cy="2422504"/>
          </a:xfrm>
        </p:spPr>
        <p:txBody>
          <a:bodyPr>
            <a:normAutofit/>
          </a:bodyPr>
          <a:lstStyle/>
          <a:p>
            <a:r>
              <a:rPr lang="en-US" dirty="0"/>
              <a:t>By making the inputs to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/>
              <a:t> dependent on a single signal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/>
              <a:t>, you avoid the indeterminate state problem.</a:t>
            </a:r>
          </a:p>
          <a:p>
            <a:r>
              <a:rPr lang="en-US" dirty="0"/>
              <a:t>The value of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/>
              <a:t> now sets output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dirty="0"/>
              <a:t> low or high.</a:t>
            </a:r>
            <a:endParaRPr lang="en-CA" dirty="0"/>
          </a:p>
        </p:txBody>
      </p:sp>
      <p:sp>
        <p:nvSpPr>
          <p:cNvPr id="4" name="Flowchart: Delay 3"/>
          <p:cNvSpPr/>
          <p:nvPr/>
        </p:nvSpPr>
        <p:spPr>
          <a:xfrm>
            <a:off x="5398880" y="1701293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6139807" y="1974985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828737" y="1817114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flipV="1">
            <a:off x="6383541" y="193342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525316" y="17493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25462" y="192792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86976" y="2138356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lay 10"/>
          <p:cNvSpPr/>
          <p:nvPr/>
        </p:nvSpPr>
        <p:spPr>
          <a:xfrm>
            <a:off x="5401613" y="2781413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42540" y="3055105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6386274" y="301354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6528049" y="285716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28195" y="300804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78726" y="2925429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174922" y="1987267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V="1">
            <a:off x="5192581" y="2125812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>
            <a:off x="6821055" y="2935056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lay 19"/>
          <p:cNvSpPr/>
          <p:nvPr/>
        </p:nvSpPr>
        <p:spPr>
          <a:xfrm>
            <a:off x="3993748" y="154342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696595" y="1629285"/>
            <a:ext cx="12801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79859" y="141551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20330" y="177004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781844" y="1980485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lay 24"/>
          <p:cNvSpPr/>
          <p:nvPr/>
        </p:nvSpPr>
        <p:spPr>
          <a:xfrm>
            <a:off x="4002883" y="2956882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446730" y="3419373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729465" y="3183509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779996" y="3100898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33885" y="3229564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76327" y="1966595"/>
            <a:ext cx="3966" cy="11430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V="1">
            <a:off x="3734762" y="248798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409295" y="2525319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899939" y="231154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 rot="5400000">
            <a:off x="3242376" y="3288709"/>
            <a:ext cx="243106" cy="263366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3483071" y="3381802"/>
            <a:ext cx="81036" cy="810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957457" y="3415145"/>
            <a:ext cx="2743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974474" y="1673098"/>
            <a:ext cx="0" cy="1728192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flipV="1">
            <a:off x="2929890" y="1601090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7680177" y="1412777"/>
          <a:ext cx="2520279" cy="197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CA" sz="16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Q</a:t>
                      </a:r>
                      <a:r>
                        <a:rPr lang="en-US" sz="1600" baseline="-25000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T+1</a:t>
                      </a:r>
                      <a:endParaRPr lang="en-CA" sz="1600" baseline="-25000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en-CA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9164634" y="1786671"/>
            <a:ext cx="0" cy="1600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64108" y="1196752"/>
            <a:ext cx="73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Old 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10909" y="3524043"/>
            <a:ext cx="73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92D050"/>
                </a:solidFill>
              </a:rPr>
              <a:t>Old R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latch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365104"/>
            <a:ext cx="7772400" cy="1990456"/>
          </a:xfrm>
        </p:spPr>
        <p:txBody>
          <a:bodyPr/>
          <a:lstStyle/>
          <a:p>
            <a:r>
              <a:rPr lang="en-US" dirty="0"/>
              <a:t>This design is good, but still has problems.</a:t>
            </a:r>
          </a:p>
          <a:p>
            <a:pPr lvl="1"/>
            <a:r>
              <a:rPr lang="en-US" dirty="0"/>
              <a:t>i.e. </a:t>
            </a:r>
            <a:r>
              <a:rPr lang="en-US" dirty="0">
                <a:solidFill>
                  <a:srgbClr val="FFFF00"/>
                </a:solidFill>
              </a:rPr>
              <a:t>timing issues</a:t>
            </a:r>
            <a:r>
              <a:rPr lang="en-US" dirty="0"/>
              <a:t>.</a:t>
            </a:r>
            <a:endParaRPr lang="en-CA" dirty="0"/>
          </a:p>
        </p:txBody>
      </p:sp>
      <p:sp>
        <p:nvSpPr>
          <p:cNvPr id="4" name="Flowchart: Delay 3"/>
          <p:cNvSpPr/>
          <p:nvPr/>
        </p:nvSpPr>
        <p:spPr>
          <a:xfrm>
            <a:off x="5254864" y="1917317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Connector 4"/>
          <p:cNvCxnSpPr/>
          <p:nvPr/>
        </p:nvCxnSpPr>
        <p:spPr>
          <a:xfrm>
            <a:off x="5995791" y="2191009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684721" y="2033138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 flipV="1">
            <a:off x="6239525" y="214944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381300" y="199306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81446" y="2143944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042960" y="2354380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lay 10"/>
          <p:cNvSpPr/>
          <p:nvPr/>
        </p:nvSpPr>
        <p:spPr>
          <a:xfrm>
            <a:off x="5257597" y="2997437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98524" y="3271129"/>
            <a:ext cx="54559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flipV="1">
            <a:off x="6242258" y="322956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6384033" y="307318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984179" y="3224064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34710" y="3141453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030906" y="2203291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V="1">
            <a:off x="5048565" y="2341836"/>
            <a:ext cx="1255650" cy="942109"/>
          </a:xfrm>
          <a:custGeom>
            <a:avLst/>
            <a:gdLst>
              <a:gd name="connsiteX0" fmla="*/ 1177636 w 1177636"/>
              <a:gd name="connsiteY0" fmla="*/ 0 h 942109"/>
              <a:gd name="connsiteX1" fmla="*/ 665018 w 1177636"/>
              <a:gd name="connsiteY1" fmla="*/ 609600 h 942109"/>
              <a:gd name="connsiteX2" fmla="*/ 0 w 1177636"/>
              <a:gd name="connsiteY2" fmla="*/ 609600 h 942109"/>
              <a:gd name="connsiteX3" fmla="*/ 13855 w 1177636"/>
              <a:gd name="connsiteY3" fmla="*/ 942109 h 94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7636" h="942109">
                <a:moveTo>
                  <a:pt x="1177636" y="0"/>
                </a:moveTo>
                <a:lnTo>
                  <a:pt x="665018" y="609600"/>
                </a:lnTo>
                <a:lnTo>
                  <a:pt x="0" y="609600"/>
                </a:lnTo>
                <a:lnTo>
                  <a:pt x="13855" y="942109"/>
                </a:lnTo>
              </a:path>
            </a:pathLst>
          </a:cu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>
            <a:off x="6663184" y="3151080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Delay 19"/>
          <p:cNvSpPr/>
          <p:nvPr/>
        </p:nvSpPr>
        <p:spPr>
          <a:xfrm>
            <a:off x="3849732" y="1759446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552579" y="1845309"/>
            <a:ext cx="128016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21988" y="164538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76314" y="1986073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37828" y="2196509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Delay 24"/>
          <p:cNvSpPr/>
          <p:nvPr/>
        </p:nvSpPr>
        <p:spPr>
          <a:xfrm>
            <a:off x="3858867" y="3172906"/>
            <a:ext cx="720080" cy="576064"/>
          </a:xfrm>
          <a:prstGeom prst="flowChartDelay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302714" y="3635397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585449" y="3399533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635980" y="3316922"/>
            <a:ext cx="2286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689869" y="3445588"/>
            <a:ext cx="548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2311" y="2182619"/>
            <a:ext cx="3966" cy="11430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 flipV="1">
            <a:off x="3590746" y="2704008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2539898" y="2755198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21988" y="252756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5400000">
            <a:off x="3098360" y="3504733"/>
            <a:ext cx="243106" cy="263366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Oval 34"/>
          <p:cNvSpPr/>
          <p:nvPr/>
        </p:nvSpPr>
        <p:spPr>
          <a:xfrm>
            <a:off x="3339055" y="3597826"/>
            <a:ext cx="81036" cy="810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813441" y="3631169"/>
            <a:ext cx="2743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830458" y="1889122"/>
            <a:ext cx="0" cy="1728192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 flipV="1">
            <a:off x="2785874" y="1817114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Left-Right Arrow 38"/>
          <p:cNvSpPr/>
          <p:nvPr/>
        </p:nvSpPr>
        <p:spPr>
          <a:xfrm>
            <a:off x="6816080" y="2420888"/>
            <a:ext cx="936104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8472264" y="2060848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/>
          <p:cNvSpPr txBox="1"/>
          <p:nvPr/>
        </p:nvSpPr>
        <p:spPr>
          <a:xfrm>
            <a:off x="8339862" y="213285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D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39862" y="252483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31950" y="213285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131950" y="295688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380658" y="302739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112224" y="2307315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112224" y="270892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9624392" y="2304582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9624392" y="314096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711624" y="1556792"/>
            <a:ext cx="3600400" cy="2448272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9655281" y="309667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 timing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84784"/>
            <a:ext cx="7772400" cy="4726760"/>
          </a:xfrm>
        </p:spPr>
        <p:txBody>
          <a:bodyPr/>
          <a:lstStyle/>
          <a:p>
            <a:r>
              <a:rPr lang="en-US" dirty="0"/>
              <a:t>Consider the circuit					 on the right:</a:t>
            </a:r>
          </a:p>
          <a:p>
            <a:r>
              <a:rPr lang="en-US" dirty="0"/>
              <a:t>When the clock signal				  is high, the output looks				 like the waveform below:</a:t>
            </a:r>
          </a:p>
          <a:p>
            <a:pPr lvl="1"/>
            <a:r>
              <a:rPr lang="en-US" dirty="0"/>
              <a:t>Output keeps toggling back and forth.</a:t>
            </a:r>
            <a:endParaRPr lang="en-CA" dirty="0"/>
          </a:p>
        </p:txBody>
      </p:sp>
      <p:sp>
        <p:nvSpPr>
          <p:cNvPr id="4" name="Isosceles Triangle 3"/>
          <p:cNvSpPr/>
          <p:nvPr/>
        </p:nvSpPr>
        <p:spPr>
          <a:xfrm rot="5400000">
            <a:off x="7549492" y="2106138"/>
            <a:ext cx="243106" cy="263366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7790187" y="2199231"/>
            <a:ext cx="81036" cy="810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231263" y="1988840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8098861" y="206084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D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8861" y="245282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949" y="2060848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0949" y="288487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39657" y="295538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71223" y="2235307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871223" y="2636912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383391" y="2232574"/>
            <a:ext cx="4572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383391" y="306896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414280" y="3024662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>
            <a:off x="7264717" y="1772816"/>
            <a:ext cx="2377440" cy="465584"/>
          </a:xfrm>
          <a:custGeom>
            <a:avLst/>
            <a:gdLst>
              <a:gd name="connsiteX0" fmla="*/ 1607127 w 1607127"/>
              <a:gd name="connsiteY0" fmla="*/ 609600 h 609600"/>
              <a:gd name="connsiteX1" fmla="*/ 1593273 w 1607127"/>
              <a:gd name="connsiteY1" fmla="*/ 13855 h 609600"/>
              <a:gd name="connsiteX2" fmla="*/ 0 w 1607127"/>
              <a:gd name="connsiteY2" fmla="*/ 0 h 609600"/>
              <a:gd name="connsiteX3" fmla="*/ 0 w 1607127"/>
              <a:gd name="connsiteY3" fmla="*/ 498764 h 609600"/>
              <a:gd name="connsiteX4" fmla="*/ 0 w 1607127"/>
              <a:gd name="connsiteY4" fmla="*/ 554182 h 609600"/>
              <a:gd name="connsiteX5" fmla="*/ 0 w 1607127"/>
              <a:gd name="connsiteY5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127" h="609600">
                <a:moveTo>
                  <a:pt x="1607127" y="609600"/>
                </a:moveTo>
                <a:lnTo>
                  <a:pt x="1593273" y="13855"/>
                </a:lnTo>
                <a:lnTo>
                  <a:pt x="0" y="0"/>
                </a:lnTo>
                <a:lnTo>
                  <a:pt x="0" y="498764"/>
                </a:lnTo>
                <a:lnTo>
                  <a:pt x="0" y="554182"/>
                </a:lnTo>
                <a:lnTo>
                  <a:pt x="0" y="609600"/>
                </a:lnTo>
              </a:path>
            </a:pathLst>
          </a:custGeom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 flipV="1">
            <a:off x="9590387" y="2191009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248128" y="2246429"/>
            <a:ext cx="2743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47645" y="538706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47645" y="5819116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99573" y="531506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8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147645" y="4594980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47645" y="502702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99573" y="452297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8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 flipV="1">
            <a:off x="3147645" y="4636545"/>
            <a:ext cx="1115616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55757" y="4625423"/>
            <a:ext cx="3108960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flipH="1" flipV="1">
            <a:off x="7252101" y="4636545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3147645" y="5431366"/>
            <a:ext cx="21945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065893" y="5791406"/>
            <a:ext cx="914400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H="1" flipV="1">
            <a:off x="4506629" y="5431366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flipV="1">
            <a:off x="5595917" y="5431366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>
          <a:xfrm flipH="1" flipV="1">
            <a:off x="6748045" y="5431366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5557" y="613779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Would be nice if Q changes only </a:t>
            </a:r>
            <a:r>
              <a:rPr lang="en-CA" sz="2400" dirty="0">
                <a:solidFill>
                  <a:srgbClr val="FFFF00"/>
                </a:solidFill>
              </a:rPr>
              <a:t>once</a:t>
            </a:r>
            <a:r>
              <a:rPr lang="en-CA" sz="2400" dirty="0"/>
              <a:t> within </a:t>
            </a:r>
            <a:r>
              <a:rPr lang="en-CA" sz="2400" dirty="0">
                <a:solidFill>
                  <a:srgbClr val="FFFF00"/>
                </a:solidFill>
              </a:rPr>
              <a:t>one clock cycle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46</a:t>
            </a:fld>
            <a:endParaRPr lang="en-CA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91168"/>
            <a:ext cx="7772400" cy="914400"/>
          </a:xfrm>
        </p:spPr>
        <p:txBody>
          <a:bodyPr/>
          <a:lstStyle/>
          <a:p>
            <a:r>
              <a:rPr lang="en-US" dirty="0"/>
              <a:t>Latch timing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961" y="1116331"/>
            <a:ext cx="7772400" cy="4726760"/>
          </a:xfrm>
        </p:spPr>
        <p:txBody>
          <a:bodyPr/>
          <a:lstStyle/>
          <a:p>
            <a:r>
              <a:rPr lang="en-US" dirty="0"/>
              <a:t>Preferable </a:t>
            </a:r>
            <a:r>
              <a:rPr lang="en-US" dirty="0" err="1"/>
              <a:t>behaviour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Have output change only once when the clock pulse changes. </a:t>
            </a:r>
          </a:p>
          <a:p>
            <a:pPr lvl="1"/>
            <a:r>
              <a:rPr lang="en-US" u="sng" dirty="0"/>
              <a:t>Solution:</a:t>
            </a:r>
            <a:r>
              <a:rPr lang="en-US" dirty="0"/>
              <a:t> create disconnect between circuit output and circuit input, to prevent unwanted feedback and changes to output.</a:t>
            </a:r>
            <a:endParaRPr lang="en-CA" dirty="0"/>
          </a:p>
        </p:txBody>
      </p:sp>
      <p:grpSp>
        <p:nvGrpSpPr>
          <p:cNvPr id="70" name="Group 69"/>
          <p:cNvGrpSpPr/>
          <p:nvPr/>
        </p:nvGrpSpPr>
        <p:grpSpPr>
          <a:xfrm>
            <a:off x="3719737" y="3837524"/>
            <a:ext cx="4478351" cy="1683266"/>
            <a:chOff x="2325897" y="4581128"/>
            <a:chExt cx="4478351" cy="1683266"/>
          </a:xfrm>
        </p:grpSpPr>
        <p:sp>
          <p:nvSpPr>
            <p:cNvPr id="38" name="Rectangle 37"/>
            <p:cNvSpPr/>
            <p:nvPr/>
          </p:nvSpPr>
          <p:spPr>
            <a:xfrm>
              <a:off x="5292080" y="4581128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159677" y="46531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59677" y="547716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59677" y="504511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51765" y="46531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51765" y="547716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200474" y="5547675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932040" y="566124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32040" y="5229200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444208" y="4824862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444208" y="566124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6475096" y="561695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19872" y="4581128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87469" y="46531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87469" y="504511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79557" y="46531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79557" y="547716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328266" y="5547675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339752" y="4827595"/>
              <a:ext cx="10972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2325897" y="5229200"/>
              <a:ext cx="10972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572000" y="4824862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4572000" y="566124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602888" y="561695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Isosceles Triangle 60"/>
            <p:cNvSpPr/>
            <p:nvPr/>
          </p:nvSpPr>
          <p:spPr>
            <a:xfrm rot="5400000">
              <a:off x="2954125" y="6011158"/>
              <a:ext cx="243106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Oval 61"/>
            <p:cNvSpPr/>
            <p:nvPr/>
          </p:nvSpPr>
          <p:spPr>
            <a:xfrm>
              <a:off x="3194820" y="6104251"/>
              <a:ext cx="81036" cy="81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H="1">
              <a:off x="3275856" y="6140327"/>
              <a:ext cx="1691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652761" y="6151449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2627927" y="5215345"/>
              <a:ext cx="0" cy="936104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 flipV="1">
              <a:off x="2586219" y="519657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>
              <a:off x="4945895" y="5243055"/>
              <a:ext cx="0" cy="9144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284736" y="544522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2337019" y="5619683"/>
              <a:ext cx="10972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182696" y="5589112"/>
            <a:ext cx="7963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FF00"/>
                </a:solidFill>
              </a:rPr>
              <a:t>Only one latch is active at one time, so in order for a change to propagate from input to output, you need to wait at least for one turn (a clock cycle) of both being active. </a:t>
            </a: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5473397" y="2132856"/>
            <a:ext cx="492443" cy="288032"/>
          </a:xfrm>
          <a:prstGeom prst="bentConnector3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H="1" flipV="1">
            <a:off x="6373771" y="2132856"/>
            <a:ext cx="492443" cy="288032"/>
          </a:xfrm>
          <a:prstGeom prst="bentConnector3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48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063552" y="270190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Flip Flops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2348880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4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master-slave flip-flop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510552"/>
            <a:ext cx="7772400" cy="472676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flip-flop</a:t>
            </a:r>
            <a:r>
              <a:rPr lang="en-US" dirty="0"/>
              <a:t> is a latched circuit whose output is triggered with the </a:t>
            </a:r>
            <a:r>
              <a:rPr lang="en-US" dirty="0">
                <a:solidFill>
                  <a:srgbClr val="FFFF00"/>
                </a:solidFill>
              </a:rPr>
              <a:t>rising edge </a:t>
            </a:r>
            <a:r>
              <a:rPr lang="en-US" dirty="0"/>
              <a:t>or </a:t>
            </a:r>
            <a:r>
              <a:rPr lang="en-US" dirty="0">
                <a:solidFill>
                  <a:srgbClr val="FFFF00"/>
                </a:solidFill>
              </a:rPr>
              <a:t>falling edge </a:t>
            </a:r>
            <a:r>
              <a:rPr lang="en-US" dirty="0"/>
              <a:t>of a clock pulse.</a:t>
            </a:r>
          </a:p>
          <a:p>
            <a:r>
              <a:rPr lang="en-US" dirty="0"/>
              <a:t>Example: The SR master-slave flip-flop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6816080" y="393305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683678" y="400506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3678" y="482909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3678" y="439704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5766" y="40050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5766" y="4829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724474" y="489960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456040" y="501317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56040" y="458112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968208" y="417679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68208" y="501317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999097" y="4968878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4943872" y="393305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4811470" y="400506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1470" y="439704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558" y="400506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558" y="4829090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852266" y="489960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863752" y="4179523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49897" y="4581128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096000" y="4176790"/>
            <a:ext cx="7315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096000" y="501317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126889" y="4968878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Isosceles Triangle 27"/>
          <p:cNvSpPr/>
          <p:nvPr/>
        </p:nvSpPr>
        <p:spPr>
          <a:xfrm rot="5400000">
            <a:off x="4478125" y="5363086"/>
            <a:ext cx="243106" cy="263366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Oval 28"/>
          <p:cNvSpPr/>
          <p:nvPr/>
        </p:nvSpPr>
        <p:spPr>
          <a:xfrm>
            <a:off x="4718820" y="5456179"/>
            <a:ext cx="81036" cy="810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4799856" y="5492255"/>
            <a:ext cx="16916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176761" y="5503377"/>
            <a:ext cx="2743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151927" y="4567273"/>
            <a:ext cx="0" cy="936104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flipV="1">
            <a:off x="4110219" y="4548506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6469895" y="4594983"/>
            <a:ext cx="0" cy="9144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08737" y="4797152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3861019" y="4971611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87689" y="394773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7689" y="474132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76497" y="395886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84233" y="4767536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486119" y="485066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87689" y="435016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4A3FF-9EDD-49C5-970A-A2CC4A46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Question 5</a:t>
            </a:r>
            <a:endParaRPr lang="en-CA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359F8-108D-4A91-81EE-DAE4720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82A98-894D-446C-8261-A0119D2ADCFC}"/>
              </a:ext>
            </a:extLst>
          </p:cNvPr>
          <p:cNvSpPr txBox="1"/>
          <p:nvPr/>
        </p:nvSpPr>
        <p:spPr>
          <a:xfrm>
            <a:off x="911424" y="1916832"/>
            <a:ext cx="8496944" cy="64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D3B45"/>
                </a:solidFill>
                <a:effectLst/>
                <a:latin typeface="Lato Extended"/>
              </a:rPr>
              <a:t>Which of the following circuit diagrams represent a 2-to-1 multiplexer? Select all that apply</a:t>
            </a:r>
            <a:endParaRPr lang="en-CA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CAB9F-21DA-4ACE-860C-E2550975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5" y="3018176"/>
            <a:ext cx="7464152" cy="34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46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16" y="327533"/>
            <a:ext cx="8002128" cy="9144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Change of  Q triggered by falling clock edges</a:t>
            </a:r>
            <a:endParaRPr lang="en-CA" sz="3600" dirty="0">
              <a:latin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88088" y="141277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6755686" y="148478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55686" y="230881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55686" y="187676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20064" y="148478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20064" y="230881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1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768772" y="237932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528048" y="249289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528048" y="206084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40216" y="165651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040216" y="249289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8071105" y="2448598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5015880" y="1412776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TextBox 48"/>
          <p:cNvSpPr txBox="1"/>
          <p:nvPr/>
        </p:nvSpPr>
        <p:spPr>
          <a:xfrm>
            <a:off x="4883478" y="148478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83478" y="187676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19655" y="1484784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3510" y="230881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896564" y="2379323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935760" y="1659243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921905" y="2060848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168008" y="1656510"/>
            <a:ext cx="7315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168008" y="2492896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198897" y="2448598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4237647" y="2971975"/>
            <a:ext cx="228600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237790" y="2046993"/>
            <a:ext cx="0" cy="936104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flipV="1">
            <a:off x="4196082" y="2028226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6541903" y="2074703"/>
            <a:ext cx="0" cy="9144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880745" y="2276872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0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3933027" y="2451331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9696" y="4293096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59696" y="4725144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711624" y="422108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8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359696" y="350100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59696" y="3933056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711624" y="342900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8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4" name="Elbow Connector 73"/>
          <p:cNvCxnSpPr/>
          <p:nvPr/>
        </p:nvCxnSpPr>
        <p:spPr>
          <a:xfrm flipV="1">
            <a:off x="3359696" y="3542573"/>
            <a:ext cx="1115616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/>
          <p:nvPr/>
        </p:nvCxnSpPr>
        <p:spPr>
          <a:xfrm flipH="1" flipV="1">
            <a:off x="4439816" y="3542573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flipV="1">
            <a:off x="3359696" y="4337394"/>
            <a:ext cx="21945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211942" y="4697434"/>
            <a:ext cx="914400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flipH="1" flipV="1">
            <a:off x="4718680" y="4337394"/>
            <a:ext cx="182880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flipV="1">
            <a:off x="5807968" y="4337394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flipH="1" flipV="1">
            <a:off x="6960096" y="4337394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6168008" y="3545306"/>
            <a:ext cx="12801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 flipH="1" flipV="1">
            <a:off x="7382976" y="3545306"/>
            <a:ext cx="173736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359696" y="5066020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359696" y="549806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711624" y="4994012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8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0" name="Elbow Connector 89"/>
          <p:cNvCxnSpPr/>
          <p:nvPr/>
        </p:nvCxnSpPr>
        <p:spPr>
          <a:xfrm flipV="1">
            <a:off x="4223792" y="5110318"/>
            <a:ext cx="429768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flipH="1" flipV="1">
            <a:off x="8400256" y="5110318"/>
            <a:ext cx="73152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359696" y="5858108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359696" y="6290156"/>
            <a:ext cx="5904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711624" y="5786100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8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5" name="Elbow Connector 94"/>
          <p:cNvCxnSpPr/>
          <p:nvPr/>
        </p:nvCxnSpPr>
        <p:spPr>
          <a:xfrm flipV="1">
            <a:off x="3359696" y="5902406"/>
            <a:ext cx="4206240" cy="36004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7104112" y="5902406"/>
            <a:ext cx="2058536" cy="360040"/>
            <a:chOff x="5580112" y="5902406"/>
            <a:chExt cx="2058536" cy="360040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580112" y="5907715"/>
              <a:ext cx="914400" cy="0"/>
            </a:xfrm>
            <a:prstGeom prst="line">
              <a:avLst/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 flipV="1">
              <a:off x="6084168" y="5902406"/>
              <a:ext cx="1554480" cy="360040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3359697" y="144322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59697" y="223680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5400000">
            <a:off x="4522423" y="2842806"/>
            <a:ext cx="243106" cy="263366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4749263" y="2935899"/>
            <a:ext cx="81036" cy="810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TextBox 101"/>
          <p:cNvSpPr txBox="1"/>
          <p:nvPr/>
        </p:nvSpPr>
        <p:spPr>
          <a:xfrm>
            <a:off x="8248505" y="145434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79776" y="1268760"/>
            <a:ext cx="4176464" cy="1944216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4" name="TextBox 103"/>
          <p:cNvSpPr txBox="1"/>
          <p:nvPr/>
        </p:nvSpPr>
        <p:spPr>
          <a:xfrm>
            <a:off x="8256241" y="2263018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8558127" y="2346147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3359696" y="5472934"/>
            <a:ext cx="2468880" cy="0"/>
          </a:xfrm>
          <a:prstGeom prst="line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5303912" y="3429000"/>
            <a:ext cx="0" cy="30243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256240" y="3429000"/>
            <a:ext cx="0" cy="3024336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359697" y="184565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Edge-triggered D flip-flop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676" y="1611689"/>
            <a:ext cx="8981682" cy="4726760"/>
          </a:xfrm>
        </p:spPr>
        <p:txBody>
          <a:bodyPr/>
          <a:lstStyle/>
          <a:p>
            <a:r>
              <a:rPr lang="en-US" dirty="0"/>
              <a:t>SR flip-flops still have issues of unstable behavior (</a:t>
            </a:r>
            <a:r>
              <a:rPr lang="en-US" dirty="0">
                <a:solidFill>
                  <a:srgbClr val="FFFF00"/>
                </a:solidFill>
              </a:rPr>
              <a:t>forbidden state</a:t>
            </a:r>
            <a:r>
              <a:rPr lang="en-US" dirty="0"/>
              <a:t>)</a:t>
            </a:r>
          </a:p>
          <a:p>
            <a:r>
              <a:rPr lang="en-US" dirty="0"/>
              <a:t>Solution: </a:t>
            </a:r>
            <a:r>
              <a:rPr lang="en-US" dirty="0">
                <a:solidFill>
                  <a:srgbClr val="FFFF00"/>
                </a:solidFill>
              </a:rPr>
              <a:t>D flip-flop</a:t>
            </a:r>
          </a:p>
          <a:p>
            <a:pPr lvl="1"/>
            <a:r>
              <a:rPr lang="en-US" dirty="0"/>
              <a:t>Connect D latch to the input of a SR latch.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Negative-edge triggered </a:t>
            </a:r>
            <a:r>
              <a:rPr lang="en-US" dirty="0"/>
              <a:t>flip-flop (like the SR)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7045959" y="4482038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6913557" y="455404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3557" y="537807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R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13557" y="494602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5645" y="455404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5645" y="537807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954353" y="544858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685919" y="556215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685919" y="5130110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198087" y="4725772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198087" y="556215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228976" y="551786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5173751" y="4482038"/>
            <a:ext cx="1152128" cy="1368152"/>
          </a:xfrm>
          <a:prstGeom prst="rect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5041349" y="455404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D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1349" y="4946024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3437" y="4554046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3437" y="5378072"/>
            <a:ext cx="49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0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082145" y="5448585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093631" y="4728505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79776" y="5130110"/>
            <a:ext cx="109728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325879" y="4725772"/>
            <a:ext cx="7315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325879" y="5562158"/>
            <a:ext cx="36004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356768" y="5517860"/>
            <a:ext cx="99273" cy="100850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67808" y="6041237"/>
            <a:ext cx="2331720" cy="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81806" y="5116255"/>
            <a:ext cx="0" cy="936104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 flipV="1">
            <a:off x="4340098" y="5097488"/>
            <a:ext cx="81036" cy="7692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6699774" y="5143965"/>
            <a:ext cx="0" cy="914400"/>
          </a:xfrm>
          <a:prstGeom prst="line">
            <a:avLst/>
          </a:prstGeom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 rot="5400000">
            <a:off x="4708004" y="5912068"/>
            <a:ext cx="243106" cy="263366"/>
          </a:xfrm>
          <a:prstGeom prst="triangle">
            <a:avLst/>
          </a:prstGeom>
          <a:solidFill>
            <a:srgbClr val="002060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4948699" y="6005161"/>
            <a:ext cx="81036" cy="810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/>
          <p:cNvSpPr txBox="1"/>
          <p:nvPr/>
        </p:nvSpPr>
        <p:spPr>
          <a:xfrm>
            <a:off x="3526420" y="449609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15228" y="450721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09109" y="532974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Q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710995" y="5412874"/>
            <a:ext cx="1440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17568" y="491155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8128" y="178602"/>
            <a:ext cx="1889705" cy="1479027"/>
            <a:chOff x="5957839" y="2086598"/>
            <a:chExt cx="2802146" cy="2051184"/>
          </a:xfrm>
        </p:grpSpPr>
        <p:sp>
          <p:nvSpPr>
            <p:cNvPr id="43" name="Flowchart: Delay 42"/>
            <p:cNvSpPr/>
            <p:nvPr/>
          </p:nvSpPr>
          <p:spPr>
            <a:xfrm>
              <a:off x="7924996" y="2139259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H="1">
              <a:off x="6627843" y="2225122"/>
              <a:ext cx="128016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57839" y="2086598"/>
              <a:ext cx="820545" cy="640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8651577" y="2365886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7713092" y="2576322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lowchart: Delay 47"/>
            <p:cNvSpPr/>
            <p:nvPr/>
          </p:nvSpPr>
          <p:spPr>
            <a:xfrm>
              <a:off x="7934131" y="3552719"/>
              <a:ext cx="720080" cy="576064"/>
            </a:xfrm>
            <a:prstGeom prst="flowChartDelay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9" name="Straight Connector 48"/>
            <p:cNvCxnSpPr/>
            <p:nvPr/>
          </p:nvCxnSpPr>
          <p:spPr>
            <a:xfrm flipH="1">
              <a:off x="7377978" y="4015210"/>
              <a:ext cx="5486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8660712" y="3779346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7711244" y="3696735"/>
              <a:ext cx="2286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707575" y="2562432"/>
              <a:ext cx="3966" cy="11430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 flipV="1">
              <a:off x="7666010" y="3083821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7340543" y="3121156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609667" y="2908043"/>
              <a:ext cx="820545" cy="6402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 rot="5400000">
              <a:off x="7173624" y="3884546"/>
              <a:ext cx="243106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Oval 56"/>
            <p:cNvSpPr/>
            <p:nvPr/>
          </p:nvSpPr>
          <p:spPr>
            <a:xfrm>
              <a:off x="7414319" y="3977639"/>
              <a:ext cx="81036" cy="81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6888705" y="4010982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905722" y="2268935"/>
              <a:ext cx="0" cy="1728192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 flipV="1">
              <a:off x="6861138" y="2196927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51</a:t>
            </a:fld>
            <a:endParaRPr lang="en-C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12776"/>
            <a:ext cx="4593704" cy="48965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Observe the </a:t>
            </a:r>
            <a:r>
              <a:rPr lang="en-US" dirty="0" err="1"/>
              <a:t>behaviour</a:t>
            </a:r>
            <a:r>
              <a:rPr lang="en-US" dirty="0"/>
              <a:t>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If the clock signal is high, the input to the first flip-flop is sent out to the second.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The second flip-flop doesn’t do anything until the clock signal goes down again.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When it clock goes from high to low, the first flip-flop stops transmitting a signal, and the second one starts.</a:t>
            </a:r>
          </a:p>
          <a:p>
            <a:pPr lvl="1">
              <a:spcAft>
                <a:spcPts val="1200"/>
              </a:spcAft>
            </a:pPr>
            <a:endParaRPr lang="en-CA" dirty="0"/>
          </a:p>
        </p:txBody>
      </p:sp>
      <p:grpSp>
        <p:nvGrpSpPr>
          <p:cNvPr id="45" name="Group 44"/>
          <p:cNvGrpSpPr/>
          <p:nvPr/>
        </p:nvGrpSpPr>
        <p:grpSpPr>
          <a:xfrm>
            <a:off x="6672064" y="1598357"/>
            <a:ext cx="3896596" cy="1368152"/>
            <a:chOff x="5178930" y="1598357"/>
            <a:chExt cx="3896596" cy="1368152"/>
          </a:xfrm>
        </p:grpSpPr>
        <p:sp>
          <p:nvSpPr>
            <p:cNvPr id="8" name="Rectangle 7"/>
            <p:cNvSpPr/>
            <p:nvPr/>
          </p:nvSpPr>
          <p:spPr>
            <a:xfrm>
              <a:off x="7658403" y="1628800"/>
              <a:ext cx="802030" cy="1057161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14530" y="1642875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14530" y="227959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14530" y="194575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7917" y="162902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7917" y="2265739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8255512" y="2347934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7380202" y="2463401"/>
              <a:ext cx="278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380202" y="2129560"/>
              <a:ext cx="278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8460432" y="1817131"/>
              <a:ext cx="278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60432" y="2463401"/>
              <a:ext cx="278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84299" y="2429172"/>
              <a:ext cx="76708" cy="77926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00192" y="1628800"/>
              <a:ext cx="801810" cy="1057161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09454" y="1642875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09454" y="1945753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2220" y="162902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52220" y="2265739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913670" y="2347934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660112" y="1819243"/>
              <a:ext cx="6400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60112" y="2129560"/>
              <a:ext cx="6400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102002" y="1817131"/>
              <a:ext cx="5652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102002" y="2463401"/>
              <a:ext cx="27820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125869" y="2429172"/>
              <a:ext cx="76708" cy="77926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5825832" y="2833581"/>
              <a:ext cx="15544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837755" y="2118855"/>
              <a:ext cx="0" cy="723321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flipV="1">
              <a:off x="5791673" y="2090499"/>
              <a:ext cx="91440" cy="9144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7390908" y="2140266"/>
              <a:ext cx="0" cy="70655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6005307" y="2720042"/>
              <a:ext cx="336450" cy="246467"/>
              <a:chOff x="5844054" y="2741601"/>
              <a:chExt cx="256427" cy="187846"/>
            </a:xfrm>
          </p:grpSpPr>
          <p:sp>
            <p:nvSpPr>
              <p:cNvPr id="31" name="Isosceles Triangle 30"/>
              <p:cNvSpPr/>
              <p:nvPr/>
            </p:nvSpPr>
            <p:spPr>
              <a:xfrm rot="5400000">
                <a:off x="5851882" y="2733773"/>
                <a:ext cx="187846" cy="203501"/>
              </a:xfrm>
              <a:prstGeom prst="triangl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37865" y="2805706"/>
                <a:ext cx="62616" cy="6261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5185770" y="1598357"/>
              <a:ext cx="524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Courier New"/>
                  <a:cs typeface="Courier New"/>
                </a:rPr>
                <a:t> </a:t>
              </a:r>
              <a:r>
                <a:rPr lang="en-US" sz="2200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n-CA" sz="2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551023" y="1620543"/>
              <a:ext cx="524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Courier New"/>
                  <a:cs typeface="Courier New"/>
                </a:rPr>
                <a:t> </a:t>
              </a:r>
              <a:r>
                <a:rPr lang="en-US" sz="22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46295" y="2256106"/>
              <a:ext cx="524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Courier New"/>
                  <a:cs typeface="Courier New"/>
                </a:rPr>
                <a:t> </a:t>
              </a:r>
              <a:r>
                <a:rPr lang="en-US" sz="22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8807271" y="2334195"/>
              <a:ext cx="137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178930" y="1919379"/>
              <a:ext cx="52450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Courier New"/>
                  <a:cs typeface="Courier New"/>
                </a:rPr>
                <a:t> </a:t>
              </a:r>
              <a:r>
                <a:rPr lang="en-US" sz="22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2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82" name="Rectangular Callout 81"/>
          <p:cNvSpPr/>
          <p:nvPr/>
        </p:nvSpPr>
        <p:spPr>
          <a:xfrm>
            <a:off x="7320136" y="1266027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4" name="Rectangular Callout 83"/>
          <p:cNvSpPr/>
          <p:nvPr/>
        </p:nvSpPr>
        <p:spPr>
          <a:xfrm>
            <a:off x="8688288" y="1224462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8959732" y="2880646"/>
            <a:ext cx="432048" cy="320040"/>
          </a:xfrm>
          <a:prstGeom prst="wedgeRectCallout">
            <a:avLst>
              <a:gd name="adj1" fmla="val -52900"/>
              <a:gd name="adj2" fmla="val -94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7" name="Rectangular Callout 86"/>
          <p:cNvSpPr/>
          <p:nvPr/>
        </p:nvSpPr>
        <p:spPr>
          <a:xfrm>
            <a:off x="9984432" y="1236752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en-CA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8" name="Rectangular Callout 87"/>
          <p:cNvSpPr/>
          <p:nvPr/>
        </p:nvSpPr>
        <p:spPr>
          <a:xfrm>
            <a:off x="9998287" y="2736630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Z</a:t>
            </a:r>
            <a:endParaRPr lang="en-CA" sz="2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" name="Rectangular Callout 88"/>
          <p:cNvSpPr/>
          <p:nvPr/>
        </p:nvSpPr>
        <p:spPr>
          <a:xfrm flipH="1">
            <a:off x="7176120" y="2348880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29" name="Rectangular Callout 128"/>
          <p:cNvSpPr/>
          <p:nvPr/>
        </p:nvSpPr>
        <p:spPr>
          <a:xfrm>
            <a:off x="9976268" y="3697314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30" name="Rectangular Callout 129"/>
          <p:cNvSpPr/>
          <p:nvPr/>
        </p:nvSpPr>
        <p:spPr>
          <a:xfrm>
            <a:off x="9990123" y="5197192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6663900" y="3685025"/>
            <a:ext cx="3896596" cy="1994377"/>
            <a:chOff x="5139900" y="3685024"/>
            <a:chExt cx="3896596" cy="1994377"/>
          </a:xfrm>
        </p:grpSpPr>
        <p:grpSp>
          <p:nvGrpSpPr>
            <p:cNvPr id="134" name="Group 133"/>
            <p:cNvGrpSpPr/>
            <p:nvPr/>
          </p:nvGrpSpPr>
          <p:grpSpPr>
            <a:xfrm>
              <a:off x="5139900" y="3685024"/>
              <a:ext cx="3896596" cy="1742047"/>
              <a:chOff x="5139900" y="3685024"/>
              <a:chExt cx="3896596" cy="1742047"/>
            </a:xfrm>
          </p:grpSpPr>
          <p:grpSp>
            <p:nvGrpSpPr>
              <p:cNvPr id="132" name="Group 131"/>
              <p:cNvGrpSpPr/>
              <p:nvPr/>
            </p:nvGrpSpPr>
            <p:grpSpPr>
              <a:xfrm>
                <a:off x="5139900" y="3685024"/>
                <a:ext cx="3896596" cy="1742047"/>
                <a:chOff x="5139900" y="3541008"/>
                <a:chExt cx="3896596" cy="1742047"/>
              </a:xfrm>
            </p:grpSpPr>
            <p:grpSp>
              <p:nvGrpSpPr>
                <p:cNvPr id="90" name="Group 89"/>
                <p:cNvGrpSpPr/>
                <p:nvPr/>
              </p:nvGrpSpPr>
              <p:grpSpPr>
                <a:xfrm>
                  <a:off x="5139900" y="3914903"/>
                  <a:ext cx="3896596" cy="1368152"/>
                  <a:chOff x="5178930" y="1598357"/>
                  <a:chExt cx="3896596" cy="1368152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7658403" y="1628800"/>
                    <a:ext cx="802030" cy="1057161"/>
                  </a:xfrm>
                  <a:prstGeom prst="rect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7514530" y="1642875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S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7514530" y="2279594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R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7514530" y="1945753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C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8007917" y="1629020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Q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8007917" y="2265739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Q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8255512" y="2347934"/>
                    <a:ext cx="1371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flipH="1">
                    <a:off x="7380202" y="2463401"/>
                    <a:ext cx="27820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flipH="1">
                    <a:off x="7380202" y="2129560"/>
                    <a:ext cx="27820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flipH="1">
                    <a:off x="8460432" y="1817131"/>
                    <a:ext cx="27820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flipH="1">
                    <a:off x="8460432" y="2463401"/>
                    <a:ext cx="27820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Oval 101"/>
                  <p:cNvSpPr/>
                  <p:nvPr/>
                </p:nvSpPr>
                <p:spPr>
                  <a:xfrm>
                    <a:off x="8484299" y="2429172"/>
                    <a:ext cx="76708" cy="77926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6300192" y="1628800"/>
                    <a:ext cx="801810" cy="1057161"/>
                  </a:xfrm>
                  <a:prstGeom prst="rect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109454" y="1642875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D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109454" y="1945753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C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6652220" y="1629020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Q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6652220" y="2265739"/>
                    <a:ext cx="49244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000" dirty="0">
                        <a:latin typeface="Courier New" pitchFamily="49" charset="0"/>
                        <a:cs typeface="Courier New" pitchFamily="49" charset="0"/>
                      </a:rPr>
                      <a:t>Q</a:t>
                    </a:r>
                    <a:endParaRPr lang="en-CA" sz="20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6913670" y="2347934"/>
                    <a:ext cx="1371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flipH="1">
                    <a:off x="5660112" y="1819243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flipH="1">
                    <a:off x="5660112" y="2129560"/>
                    <a:ext cx="64008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flipH="1">
                    <a:off x="7102002" y="1817131"/>
                    <a:ext cx="56524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flipH="1">
                    <a:off x="7102002" y="2463401"/>
                    <a:ext cx="27820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Oval 112"/>
                  <p:cNvSpPr/>
                  <p:nvPr/>
                </p:nvSpPr>
                <p:spPr>
                  <a:xfrm>
                    <a:off x="7125869" y="2429172"/>
                    <a:ext cx="76708" cy="77926"/>
                  </a:xfrm>
                  <a:prstGeom prst="ellips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14" name="Straight Connector 113"/>
                  <p:cNvCxnSpPr/>
                  <p:nvPr/>
                </p:nvCxnSpPr>
                <p:spPr>
                  <a:xfrm flipH="1">
                    <a:off x="5825832" y="2833581"/>
                    <a:ext cx="1554480" cy="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flipV="1">
                    <a:off x="5837755" y="2118855"/>
                    <a:ext cx="0" cy="723321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6" name="Oval 115"/>
                  <p:cNvSpPr/>
                  <p:nvPr/>
                </p:nvSpPr>
                <p:spPr>
                  <a:xfrm flipV="1">
                    <a:off x="5791673" y="2090499"/>
                    <a:ext cx="91440" cy="91440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cxnSp>
                <p:nvCxnSpPr>
                  <p:cNvPr id="117" name="Straight Connector 116"/>
                  <p:cNvCxnSpPr/>
                  <p:nvPr/>
                </p:nvCxnSpPr>
                <p:spPr>
                  <a:xfrm flipH="1">
                    <a:off x="7390908" y="2140266"/>
                    <a:ext cx="0" cy="706550"/>
                  </a:xfrm>
                  <a:prstGeom prst="line">
                    <a:avLst/>
                  </a:prstGeom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8" name="Group 43"/>
                  <p:cNvGrpSpPr/>
                  <p:nvPr/>
                </p:nvGrpSpPr>
                <p:grpSpPr>
                  <a:xfrm>
                    <a:off x="6005307" y="2720042"/>
                    <a:ext cx="336450" cy="246467"/>
                    <a:chOff x="5844054" y="2741601"/>
                    <a:chExt cx="256427" cy="187846"/>
                  </a:xfrm>
                </p:grpSpPr>
                <p:sp>
                  <p:nvSpPr>
                    <p:cNvPr id="124" name="Isosceles Triangle 30"/>
                    <p:cNvSpPr/>
                    <p:nvPr/>
                  </p:nvSpPr>
                  <p:spPr>
                    <a:xfrm rot="5400000">
                      <a:off x="5851882" y="2733773"/>
                      <a:ext cx="187846" cy="203501"/>
                    </a:xfrm>
                    <a:prstGeom prst="triangle">
                      <a:avLst/>
                    </a:prstGeom>
                    <a:solidFill>
                      <a:srgbClr val="002060"/>
                    </a:solidFill>
                    <a:ln w="3810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  <p:sp>
                  <p:nvSpPr>
                    <p:cNvPr id="125" name="Oval 124"/>
                    <p:cNvSpPr/>
                    <p:nvPr/>
                  </p:nvSpPr>
                  <p:spPr>
                    <a:xfrm>
                      <a:off x="6037865" y="2805706"/>
                      <a:ext cx="62616" cy="6261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5185770" y="1598357"/>
                    <a:ext cx="5245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200" dirty="0">
                        <a:latin typeface="Courier New" pitchFamily="49" charset="0"/>
                        <a:cs typeface="Courier New" pitchFamily="49" charset="0"/>
                      </a:rPr>
                      <a:t>D</a:t>
                    </a:r>
                    <a:endParaRPr lang="en-CA" sz="22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8551023" y="1620543"/>
                    <a:ext cx="5245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200" dirty="0">
                        <a:latin typeface="Courier New" pitchFamily="49" charset="0"/>
                        <a:cs typeface="Courier New" pitchFamily="49" charset="0"/>
                      </a:rPr>
                      <a:t>Q</a:t>
                    </a:r>
                    <a:endParaRPr lang="en-CA" sz="22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8546295" y="2256106"/>
                    <a:ext cx="5245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200" dirty="0">
                        <a:latin typeface="Courier New" pitchFamily="49" charset="0"/>
                        <a:cs typeface="Courier New" pitchFamily="49" charset="0"/>
                      </a:rPr>
                      <a:t>Q</a:t>
                    </a:r>
                    <a:endParaRPr lang="en-CA" sz="22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8807271" y="2334195"/>
                    <a:ext cx="13716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5178930" y="1919379"/>
                    <a:ext cx="524503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200" dirty="0">
                        <a:latin typeface="Courier New"/>
                        <a:cs typeface="Courier New"/>
                      </a:rPr>
                      <a:t> </a:t>
                    </a:r>
                    <a:r>
                      <a:rPr lang="en-US" sz="2200" dirty="0">
                        <a:latin typeface="Courier New" pitchFamily="49" charset="0"/>
                        <a:cs typeface="Courier New" pitchFamily="49" charset="0"/>
                      </a:rPr>
                      <a:t>C</a:t>
                    </a:r>
                    <a:endParaRPr lang="en-CA" sz="2200" baseline="-25000" dirty="0">
                      <a:latin typeface="Courier New" pitchFamily="49" charset="0"/>
                      <a:cs typeface="Courier New" pitchFamily="49" charset="0"/>
                    </a:endParaRPr>
                  </a:p>
                </p:txBody>
              </p:sp>
            </p:grpSp>
            <p:sp>
              <p:nvSpPr>
                <p:cNvPr id="126" name="Rectangular Callout 125"/>
                <p:cNvSpPr/>
                <p:nvPr/>
              </p:nvSpPr>
              <p:spPr>
                <a:xfrm>
                  <a:off x="5787972" y="3582573"/>
                  <a:ext cx="432048" cy="320040"/>
                </a:xfrm>
                <a:prstGeom prst="wedgeRectCallout">
                  <a:avLst>
                    <a:gd name="adj1" fmla="val -30453"/>
                    <a:gd name="adj2" fmla="val 97133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500"/>
                    </a:lnSpc>
                  </a:pPr>
                  <a:r>
                    <a:rPr lang="en-US" sz="2800" dirty="0">
                      <a:solidFill>
                        <a:schemeClr val="bg1"/>
                      </a:solidFill>
                    </a:rPr>
                    <a:t>0</a:t>
                  </a:r>
                  <a:endParaRPr lang="en-CA" sz="28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7" name="Rectangular Callout 126"/>
                <p:cNvSpPr/>
                <p:nvPr/>
              </p:nvSpPr>
              <p:spPr>
                <a:xfrm>
                  <a:off x="7156124" y="3541008"/>
                  <a:ext cx="432048" cy="320040"/>
                </a:xfrm>
                <a:prstGeom prst="wedgeRectCallout">
                  <a:avLst>
                    <a:gd name="adj1" fmla="val -30453"/>
                    <a:gd name="adj2" fmla="val 97133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ts val="2500"/>
                    </a:lnSpc>
                  </a:pPr>
                  <a:r>
                    <a:rPr lang="en-US" sz="2800" dirty="0">
                      <a:solidFill>
                        <a:schemeClr val="bg1"/>
                      </a:solidFill>
                    </a:rPr>
                    <a:t>0</a:t>
                  </a:r>
                  <a:endParaRPr lang="en-CA" sz="28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3" name="Rectangular Callout 132"/>
              <p:cNvSpPr/>
              <p:nvPr/>
            </p:nvSpPr>
            <p:spPr>
              <a:xfrm flipH="1">
                <a:off x="5652120" y="4809442"/>
                <a:ext cx="432048" cy="320040"/>
              </a:xfrm>
              <a:prstGeom prst="wedgeRectCallout">
                <a:avLst>
                  <a:gd name="adj1" fmla="val -30453"/>
                  <a:gd name="adj2" fmla="val -991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5" name="Rectangular Callout 134"/>
            <p:cNvSpPr/>
            <p:nvPr/>
          </p:nvSpPr>
          <p:spPr>
            <a:xfrm>
              <a:off x="7424610" y="5359361"/>
              <a:ext cx="432048" cy="320040"/>
            </a:xfrm>
            <a:prstGeom prst="wedgeRectCallout">
              <a:avLst>
                <a:gd name="adj1" fmla="val -52900"/>
                <a:gd name="adj2" fmla="val -94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8" name="Rectangular Callout 127"/>
          <p:cNvSpPr/>
          <p:nvPr/>
        </p:nvSpPr>
        <p:spPr>
          <a:xfrm>
            <a:off x="8951568" y="5341208"/>
            <a:ext cx="432048" cy="320040"/>
          </a:xfrm>
          <a:prstGeom prst="wedgeRectCallout">
            <a:avLst>
              <a:gd name="adj1" fmla="val -52900"/>
              <a:gd name="adj2" fmla="val -947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31" name="Rectangular Callout 130"/>
          <p:cNvSpPr/>
          <p:nvPr/>
        </p:nvSpPr>
        <p:spPr>
          <a:xfrm flipH="1">
            <a:off x="7167956" y="4809442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7" grpId="0" animBg="1"/>
      <p:bldP spid="88" grpId="0" animBg="1"/>
      <p:bldP spid="89" grpId="0" animBg="1"/>
      <p:bldP spid="129" grpId="0" animBg="1"/>
      <p:bldP spid="130" grpId="0" animBg="1"/>
      <p:bldP spid="128" grpId="0" animBg="1"/>
      <p:bldP spid="13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Flip-flop </a:t>
            </a:r>
            <a:r>
              <a:rPr lang="en-US" dirty="0" err="1"/>
              <a:t>behaviour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412776"/>
            <a:ext cx="4593704" cy="4896544"/>
          </a:xfrm>
        </p:spPr>
        <p:txBody>
          <a:bodyPr>
            <a:normAutofit/>
          </a:bodyPr>
          <a:lstStyle/>
          <a:p>
            <a:r>
              <a:rPr lang="en-US" dirty="0"/>
              <a:t>Continued from previous:</a:t>
            </a:r>
          </a:p>
          <a:p>
            <a:pPr lvl="1"/>
            <a:r>
              <a:rPr lang="en-US" dirty="0"/>
              <a:t>If the input to D changes, the change isn’t transmitted to the second flip-flop until the clock goes high again.</a:t>
            </a:r>
          </a:p>
          <a:p>
            <a:pPr lvl="1"/>
            <a:r>
              <a:rPr lang="en-US" dirty="0"/>
              <a:t>Once the clock goes high, the first flip-flop starts transmitting at the same time as the second flip-flop stops.</a:t>
            </a:r>
          </a:p>
          <a:p>
            <a:pPr lvl="1"/>
            <a:endParaRPr lang="en-CA" dirty="0"/>
          </a:p>
        </p:txBody>
      </p:sp>
      <p:sp>
        <p:nvSpPr>
          <p:cNvPr id="82" name="Rectangular Callout 81"/>
          <p:cNvSpPr/>
          <p:nvPr/>
        </p:nvSpPr>
        <p:spPr>
          <a:xfrm>
            <a:off x="7320136" y="1266027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85" name="Rectangular Callout 84"/>
          <p:cNvSpPr/>
          <p:nvPr/>
        </p:nvSpPr>
        <p:spPr>
          <a:xfrm>
            <a:off x="8959732" y="2880646"/>
            <a:ext cx="432048" cy="320040"/>
          </a:xfrm>
          <a:prstGeom prst="wedgeRectCallout">
            <a:avLst>
              <a:gd name="adj1" fmla="val -52900"/>
              <a:gd name="adj2" fmla="val -94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6672064" y="1224462"/>
            <a:ext cx="3896596" cy="1832208"/>
            <a:chOff x="5148064" y="1224462"/>
            <a:chExt cx="3896596" cy="1832208"/>
          </a:xfrm>
        </p:grpSpPr>
        <p:grpSp>
          <p:nvGrpSpPr>
            <p:cNvPr id="4" name="Group 44"/>
            <p:cNvGrpSpPr/>
            <p:nvPr/>
          </p:nvGrpSpPr>
          <p:grpSpPr>
            <a:xfrm>
              <a:off x="5148064" y="1598357"/>
              <a:ext cx="3896596" cy="1368152"/>
              <a:chOff x="5178930" y="1598357"/>
              <a:chExt cx="3896596" cy="136815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7658403" y="1628800"/>
                <a:ext cx="802030" cy="1057161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14530" y="1642875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S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14530" y="2279594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R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514530" y="1945753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07917" y="1629020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7917" y="2265739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8255512" y="234793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7380202" y="2463401"/>
                <a:ext cx="2782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7380202" y="2129560"/>
                <a:ext cx="2782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8460432" y="1817131"/>
                <a:ext cx="2782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8460432" y="2463401"/>
                <a:ext cx="2782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8484299" y="2429172"/>
                <a:ext cx="76708" cy="77926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300192" y="1628800"/>
                <a:ext cx="801810" cy="1057161"/>
              </a:xfrm>
              <a:prstGeom prst="rect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09454" y="1642875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D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109454" y="1945753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2220" y="1629020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652220" y="2265739"/>
                <a:ext cx="49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ourier New"/>
                    <a:cs typeface="Courier New"/>
                  </a:rPr>
                  <a:t> </a:t>
                </a:r>
                <a:r>
                  <a:rPr lang="en-US" sz="20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0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6913670" y="2347934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5660112" y="1819243"/>
                <a:ext cx="6400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660112" y="2129560"/>
                <a:ext cx="6400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7102002" y="1817131"/>
                <a:ext cx="56524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7102002" y="2463401"/>
                <a:ext cx="27820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7125869" y="2429172"/>
                <a:ext cx="76708" cy="77926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H="1">
                <a:off x="5825832" y="2833581"/>
                <a:ext cx="1554480" cy="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5837755" y="2118855"/>
                <a:ext cx="0" cy="723321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 flipV="1">
                <a:off x="5791673" y="209049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H="1">
                <a:off x="7390908" y="2140266"/>
                <a:ext cx="0" cy="706550"/>
              </a:xfrm>
              <a:prstGeom prst="line">
                <a:avLst/>
              </a:prstGeom>
              <a:ln w="38100"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3"/>
              <p:cNvGrpSpPr/>
              <p:nvPr/>
            </p:nvGrpSpPr>
            <p:grpSpPr>
              <a:xfrm>
                <a:off x="6005307" y="2720042"/>
                <a:ext cx="336450" cy="246467"/>
                <a:chOff x="5844054" y="2741601"/>
                <a:chExt cx="256427" cy="187846"/>
              </a:xfrm>
            </p:grpSpPr>
            <p:sp>
              <p:nvSpPr>
                <p:cNvPr id="31" name="Isosceles Triangle 30"/>
                <p:cNvSpPr/>
                <p:nvPr/>
              </p:nvSpPr>
              <p:spPr>
                <a:xfrm rot="5400000">
                  <a:off x="5851882" y="2733773"/>
                  <a:ext cx="187846" cy="203501"/>
                </a:xfrm>
                <a:prstGeom prst="triangl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037865" y="2805706"/>
                  <a:ext cx="62616" cy="6261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5185770" y="1598357"/>
                <a:ext cx="5245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ourier New"/>
                    <a:cs typeface="Courier New"/>
                  </a:rPr>
                  <a:t> </a:t>
                </a:r>
                <a:r>
                  <a:rPr lang="en-US" sz="2200" dirty="0">
                    <a:latin typeface="Courier New" pitchFamily="49" charset="0"/>
                    <a:cs typeface="Courier New" pitchFamily="49" charset="0"/>
                  </a:rPr>
                  <a:t>D</a:t>
                </a:r>
                <a:endParaRPr lang="en-CA" sz="22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551023" y="1620543"/>
                <a:ext cx="5245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ourier New"/>
                    <a:cs typeface="Courier New"/>
                  </a:rPr>
                  <a:t> </a:t>
                </a:r>
                <a:r>
                  <a:rPr lang="en-US" sz="22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2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546295" y="2256106"/>
                <a:ext cx="5245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ourier New"/>
                    <a:cs typeface="Courier New"/>
                  </a:rPr>
                  <a:t> </a:t>
                </a:r>
                <a:r>
                  <a:rPr lang="en-US" sz="2200" dirty="0">
                    <a:latin typeface="Courier New" pitchFamily="49" charset="0"/>
                    <a:cs typeface="Courier New" pitchFamily="49" charset="0"/>
                  </a:rPr>
                  <a:t>Q</a:t>
                </a:r>
                <a:endParaRPr lang="en-CA" sz="22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8807271" y="2334195"/>
                <a:ext cx="13716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178930" y="1919379"/>
                <a:ext cx="5245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latin typeface="Courier New"/>
                    <a:cs typeface="Courier New"/>
                  </a:rPr>
                  <a:t> </a:t>
                </a:r>
                <a:r>
                  <a:rPr lang="en-US" sz="2200" dirty="0">
                    <a:latin typeface="Courier New" pitchFamily="49" charset="0"/>
                    <a:cs typeface="Courier New" pitchFamily="49" charset="0"/>
                  </a:rPr>
                  <a:t>C</a:t>
                </a:r>
                <a:endParaRPr lang="en-CA" sz="2200" baseline="-25000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sp>
          <p:nvSpPr>
            <p:cNvPr id="84" name="Rectangular Callout 83"/>
            <p:cNvSpPr/>
            <p:nvPr/>
          </p:nvSpPr>
          <p:spPr>
            <a:xfrm>
              <a:off x="7164288" y="1224462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ular Callout 86"/>
            <p:cNvSpPr/>
            <p:nvPr/>
          </p:nvSpPr>
          <p:spPr>
            <a:xfrm>
              <a:off x="8460432" y="1236752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  <a:cs typeface="Courier New" pitchFamily="49" charset="0"/>
                </a:rPr>
                <a:t>0</a:t>
              </a:r>
              <a:endParaRPr lang="en-CA" sz="2800" dirty="0">
                <a:solidFill>
                  <a:schemeClr val="bg1"/>
                </a:solidFill>
                <a:cs typeface="Courier New" pitchFamily="49" charset="0"/>
              </a:endParaRPr>
            </a:p>
          </p:txBody>
        </p:sp>
        <p:sp>
          <p:nvSpPr>
            <p:cNvPr id="88" name="Rectangular Callout 87"/>
            <p:cNvSpPr/>
            <p:nvPr/>
          </p:nvSpPr>
          <p:spPr>
            <a:xfrm>
              <a:off x="8474287" y="2736630"/>
              <a:ext cx="432048" cy="32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  <a:cs typeface="Courier New" pitchFamily="49" charset="0"/>
                </a:rPr>
                <a:t>1</a:t>
              </a:r>
              <a:endParaRPr lang="en-CA" sz="2800" dirty="0">
                <a:solidFill>
                  <a:schemeClr val="bg1"/>
                </a:solidFill>
                <a:cs typeface="Courier New" pitchFamily="49" charset="0"/>
              </a:endParaRPr>
            </a:p>
          </p:txBody>
        </p:sp>
      </p:grpSp>
      <p:sp>
        <p:nvSpPr>
          <p:cNvPr id="89" name="Rectangular Callout 88"/>
          <p:cNvSpPr/>
          <p:nvPr/>
        </p:nvSpPr>
        <p:spPr>
          <a:xfrm flipH="1">
            <a:off x="7176120" y="2348880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6663900" y="3685024"/>
            <a:ext cx="3896596" cy="1976224"/>
            <a:chOff x="5139900" y="3685024"/>
            <a:chExt cx="3896596" cy="1976224"/>
          </a:xfrm>
        </p:grpSpPr>
        <p:sp>
          <p:nvSpPr>
            <p:cNvPr id="128" name="Rectangular Callout 127"/>
            <p:cNvSpPr/>
            <p:nvPr/>
          </p:nvSpPr>
          <p:spPr>
            <a:xfrm>
              <a:off x="7427568" y="5341208"/>
              <a:ext cx="432048" cy="320040"/>
            </a:xfrm>
            <a:prstGeom prst="wedgeRectCallout">
              <a:avLst>
                <a:gd name="adj1" fmla="val -52900"/>
                <a:gd name="adj2" fmla="val -947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ular Callout 128"/>
            <p:cNvSpPr/>
            <p:nvPr/>
          </p:nvSpPr>
          <p:spPr>
            <a:xfrm>
              <a:off x="8452268" y="3697314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ular Callout 129"/>
            <p:cNvSpPr/>
            <p:nvPr/>
          </p:nvSpPr>
          <p:spPr>
            <a:xfrm>
              <a:off x="8466123" y="5197192"/>
              <a:ext cx="432048" cy="320040"/>
            </a:xfrm>
            <a:prstGeom prst="wedgeRectCallout">
              <a:avLst>
                <a:gd name="adj1" fmla="val -30453"/>
                <a:gd name="adj2" fmla="val -991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sp>
          <p:nvSpPr>
            <p:cNvPr id="127" name="Rectangular Callout 126"/>
            <p:cNvSpPr/>
            <p:nvPr/>
          </p:nvSpPr>
          <p:spPr>
            <a:xfrm>
              <a:off x="7156124" y="3685024"/>
              <a:ext cx="432048" cy="320040"/>
            </a:xfrm>
            <a:prstGeom prst="wedgeRectCallout">
              <a:avLst>
                <a:gd name="adj1" fmla="val -30453"/>
                <a:gd name="adj2" fmla="val 971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500"/>
                </a:lnSpc>
              </a:pPr>
              <a:r>
                <a:rPr lang="en-US" sz="2800" dirty="0">
                  <a:solidFill>
                    <a:schemeClr val="bg1"/>
                  </a:solidFill>
                </a:rPr>
                <a:t>0</a:t>
              </a:r>
              <a:endParaRPr lang="en-CA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139900" y="3726589"/>
              <a:ext cx="3896596" cy="1700482"/>
              <a:chOff x="5139900" y="3726589"/>
              <a:chExt cx="3896596" cy="1700482"/>
            </a:xfrm>
          </p:grpSpPr>
          <p:grpSp>
            <p:nvGrpSpPr>
              <p:cNvPr id="34" name="Group 89"/>
              <p:cNvGrpSpPr/>
              <p:nvPr/>
            </p:nvGrpSpPr>
            <p:grpSpPr>
              <a:xfrm>
                <a:off x="5139900" y="4058919"/>
                <a:ext cx="3896596" cy="1368152"/>
                <a:chOff x="5178930" y="1598357"/>
                <a:chExt cx="3896596" cy="1368152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7658403" y="1628800"/>
                  <a:ext cx="802030" cy="1057161"/>
                </a:xfrm>
                <a:prstGeom prst="rect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7514530" y="1642875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S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7514530" y="2279594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R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7514530" y="1945753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C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8007917" y="1629020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8007917" y="2265739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8255512" y="2347934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7380202" y="2463401"/>
                  <a:ext cx="27820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7380202" y="2129560"/>
                  <a:ext cx="27820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flipH="1">
                  <a:off x="8460432" y="1817131"/>
                  <a:ext cx="27820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flipH="1">
                  <a:off x="8460432" y="2463401"/>
                  <a:ext cx="27820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/>
                <p:cNvSpPr/>
                <p:nvPr/>
              </p:nvSpPr>
              <p:spPr>
                <a:xfrm>
                  <a:off x="8484299" y="2429172"/>
                  <a:ext cx="76708" cy="77926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6300192" y="1628800"/>
                  <a:ext cx="801810" cy="1057161"/>
                </a:xfrm>
                <a:prstGeom prst="rect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6109454" y="1642875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D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6109454" y="1945753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C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6652220" y="1629020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6652220" y="2265739"/>
                  <a:ext cx="4924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0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0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3670" y="2347934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flipH="1">
                  <a:off x="5660112" y="1819243"/>
                  <a:ext cx="64008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flipH="1">
                  <a:off x="5660112" y="2129560"/>
                  <a:ext cx="64008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7102002" y="1817131"/>
                  <a:ext cx="56524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7102002" y="2463401"/>
                  <a:ext cx="27820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7125869" y="2429172"/>
                  <a:ext cx="76708" cy="77926"/>
                </a:xfrm>
                <a:prstGeom prst="ellipse">
                  <a:avLst/>
                </a:prstGeom>
                <a:solidFill>
                  <a:srgbClr val="002060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5825832" y="2833581"/>
                  <a:ext cx="1554480" cy="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flipV="1">
                  <a:off x="5837755" y="2118855"/>
                  <a:ext cx="0" cy="723321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6" name="Oval 115"/>
                <p:cNvSpPr/>
                <p:nvPr/>
              </p:nvSpPr>
              <p:spPr>
                <a:xfrm flipV="1">
                  <a:off x="5791673" y="2090499"/>
                  <a:ext cx="91440" cy="91440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7390908" y="2140266"/>
                  <a:ext cx="0" cy="706550"/>
                </a:xfrm>
                <a:prstGeom prst="line">
                  <a:avLst/>
                </a:prstGeom>
                <a:ln w="38100"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Group 43"/>
                <p:cNvGrpSpPr/>
                <p:nvPr/>
              </p:nvGrpSpPr>
              <p:grpSpPr>
                <a:xfrm>
                  <a:off x="6005307" y="2720042"/>
                  <a:ext cx="336450" cy="246467"/>
                  <a:chOff x="5844054" y="2741601"/>
                  <a:chExt cx="256427" cy="187846"/>
                </a:xfrm>
              </p:grpSpPr>
              <p:sp>
                <p:nvSpPr>
                  <p:cNvPr id="124" name="Isosceles Triangle 30"/>
                  <p:cNvSpPr/>
                  <p:nvPr/>
                </p:nvSpPr>
                <p:spPr>
                  <a:xfrm rot="5400000">
                    <a:off x="5851882" y="2733773"/>
                    <a:ext cx="187846" cy="203501"/>
                  </a:xfrm>
                  <a:prstGeom prst="triangle">
                    <a:avLst/>
                  </a:prstGeom>
                  <a:solidFill>
                    <a:srgbClr val="002060"/>
                  </a:solidFill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37865" y="2805706"/>
                    <a:ext cx="62616" cy="62616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19" name="TextBox 118"/>
                <p:cNvSpPr txBox="1"/>
                <p:nvPr/>
              </p:nvSpPr>
              <p:spPr>
                <a:xfrm>
                  <a:off x="5185770" y="1598357"/>
                  <a:ext cx="52450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200" dirty="0">
                      <a:latin typeface="Courier New" pitchFamily="49" charset="0"/>
                      <a:cs typeface="Courier New" pitchFamily="49" charset="0"/>
                    </a:rPr>
                    <a:t>D</a:t>
                  </a:r>
                  <a:endParaRPr lang="en-CA" sz="22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8551023" y="1620543"/>
                  <a:ext cx="52450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2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2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8546295" y="2256106"/>
                  <a:ext cx="52450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200" dirty="0">
                      <a:latin typeface="Courier New" pitchFamily="49" charset="0"/>
                      <a:cs typeface="Courier New" pitchFamily="49" charset="0"/>
                    </a:rPr>
                    <a:t>Q</a:t>
                  </a:r>
                  <a:endParaRPr lang="en-CA" sz="22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8807271" y="2334195"/>
                  <a:ext cx="13716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TextBox 122"/>
                <p:cNvSpPr txBox="1"/>
                <p:nvPr/>
              </p:nvSpPr>
              <p:spPr>
                <a:xfrm>
                  <a:off x="5178930" y="1919379"/>
                  <a:ext cx="52450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Courier New"/>
                      <a:cs typeface="Courier New"/>
                    </a:rPr>
                    <a:t> </a:t>
                  </a:r>
                  <a:r>
                    <a:rPr lang="en-US" sz="2200" dirty="0">
                      <a:latin typeface="Courier New" pitchFamily="49" charset="0"/>
                      <a:cs typeface="Courier New" pitchFamily="49" charset="0"/>
                    </a:rPr>
                    <a:t>C</a:t>
                  </a:r>
                  <a:endParaRPr lang="en-CA" sz="2200" baseline="-25000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</p:grpSp>
          <p:sp>
            <p:nvSpPr>
              <p:cNvPr id="126" name="Rectangular Callout 125"/>
              <p:cNvSpPr/>
              <p:nvPr/>
            </p:nvSpPr>
            <p:spPr>
              <a:xfrm>
                <a:off x="5787972" y="3726589"/>
                <a:ext cx="432048" cy="320040"/>
              </a:xfrm>
              <a:prstGeom prst="wedgeRectCallout">
                <a:avLst>
                  <a:gd name="adj1" fmla="val -30453"/>
                  <a:gd name="adj2" fmla="val 971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1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Rectangular Callout 132"/>
              <p:cNvSpPr/>
              <p:nvPr/>
            </p:nvSpPr>
            <p:spPr>
              <a:xfrm flipH="1">
                <a:off x="5652120" y="4809442"/>
                <a:ext cx="432048" cy="320040"/>
              </a:xfrm>
              <a:prstGeom prst="wedgeRectCallout">
                <a:avLst>
                  <a:gd name="adj1" fmla="val -30453"/>
                  <a:gd name="adj2" fmla="val -991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en-US" sz="2800" dirty="0">
                    <a:solidFill>
                      <a:schemeClr val="bg1"/>
                    </a:solidFill>
                  </a:rPr>
                  <a:t>0</a:t>
                </a:r>
                <a:endParaRPr lang="en-CA" sz="2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31" name="Rectangular Callout 130"/>
          <p:cNvSpPr/>
          <p:nvPr/>
        </p:nvSpPr>
        <p:spPr>
          <a:xfrm flipH="1">
            <a:off x="7176120" y="4809442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32" name="Rectangular Callout 131"/>
          <p:cNvSpPr/>
          <p:nvPr/>
        </p:nvSpPr>
        <p:spPr>
          <a:xfrm>
            <a:off x="7320136" y="1268760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35" name="Rectangular Callout 134"/>
          <p:cNvSpPr/>
          <p:nvPr/>
        </p:nvSpPr>
        <p:spPr>
          <a:xfrm>
            <a:off x="8959732" y="5345506"/>
            <a:ext cx="432048" cy="320040"/>
          </a:xfrm>
          <a:prstGeom prst="wedgeRectCallout">
            <a:avLst>
              <a:gd name="adj1" fmla="val -52900"/>
              <a:gd name="adj2" fmla="val -9478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36" name="Rectangular Callout 135"/>
          <p:cNvSpPr/>
          <p:nvPr/>
        </p:nvSpPr>
        <p:spPr>
          <a:xfrm>
            <a:off x="9984432" y="3701612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0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37" name="Rectangular Callout 136"/>
          <p:cNvSpPr/>
          <p:nvPr/>
        </p:nvSpPr>
        <p:spPr>
          <a:xfrm>
            <a:off x="9998287" y="5201490"/>
            <a:ext cx="432048" cy="320040"/>
          </a:xfrm>
          <a:prstGeom prst="wedgeRectCallout">
            <a:avLst>
              <a:gd name="adj1" fmla="val -30453"/>
              <a:gd name="adj2" fmla="val -9911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138" name="Rectangular Callout 137"/>
          <p:cNvSpPr/>
          <p:nvPr/>
        </p:nvSpPr>
        <p:spPr>
          <a:xfrm>
            <a:off x="8688288" y="3689322"/>
            <a:ext cx="432048" cy="320040"/>
          </a:xfrm>
          <a:prstGeom prst="wedgeRectCallout">
            <a:avLst>
              <a:gd name="adj1" fmla="val -30453"/>
              <a:gd name="adj2" fmla="val 9713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</a:rPr>
              <a:t>1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Edge-triggered flip-flop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Alternative: </a:t>
            </a:r>
            <a:r>
              <a:rPr lang="en-US" dirty="0">
                <a:solidFill>
                  <a:srgbClr val="FFFF00"/>
                </a:solidFill>
              </a:rPr>
              <a:t>positive-edge triggered </a:t>
            </a:r>
            <a:r>
              <a:rPr lang="en-US" dirty="0"/>
              <a:t>flip-flops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are the most commonly-used flip-flop circuits (and our choice for the course).</a:t>
            </a:r>
            <a:endParaRPr lang="en-CA" dirty="0"/>
          </a:p>
        </p:txBody>
      </p:sp>
      <p:sp>
        <p:nvSpPr>
          <p:cNvPr id="33" name="TextBox 32"/>
          <p:cNvSpPr txBox="1"/>
          <p:nvPr/>
        </p:nvSpPr>
        <p:spPr>
          <a:xfrm>
            <a:off x="1856381" y="279498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D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47529" y="3210442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C</a:t>
            </a:r>
            <a:endParaRPr lang="en-CA" sz="2400" baseline="-25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09737" y="2780929"/>
            <a:ext cx="4888808" cy="1869475"/>
            <a:chOff x="885737" y="2780928"/>
            <a:chExt cx="4888808" cy="1869475"/>
          </a:xfrm>
        </p:grpSpPr>
        <p:sp>
          <p:nvSpPr>
            <p:cNvPr id="4" name="Rectangle 3"/>
            <p:cNvSpPr/>
            <p:nvPr/>
          </p:nvSpPr>
          <p:spPr>
            <a:xfrm>
              <a:off x="3851920" y="2780928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19517" y="28529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S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19517" y="367696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R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9517" y="324491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11605" y="28529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11605" y="367696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760314" y="3747475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491880" y="386104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491880" y="3429000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04048" y="3024662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5004048" y="386104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034936" y="381675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9712" y="2780928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47309" y="28529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47309" y="324491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39397" y="285293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39397" y="3676962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888106" y="3747475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99592" y="3027395"/>
              <a:ext cx="10972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85737" y="3429000"/>
              <a:ext cx="10972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131840" y="3024662"/>
              <a:ext cx="7315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131840" y="3861048"/>
              <a:ext cx="36004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3162728" y="3816750"/>
              <a:ext cx="99273" cy="10085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1726810" y="4536830"/>
              <a:ext cx="178308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724360" y="3415145"/>
              <a:ext cx="0" cy="114300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flipV="1">
              <a:off x="1682652" y="3396378"/>
              <a:ext cx="81036" cy="7692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505735" y="3442855"/>
              <a:ext cx="0" cy="109728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5400000">
              <a:off x="2306053" y="4397167"/>
              <a:ext cx="243106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/>
            <p:cNvSpPr/>
            <p:nvPr/>
          </p:nvSpPr>
          <p:spPr>
            <a:xfrm>
              <a:off x="2546748" y="4490260"/>
              <a:ext cx="81036" cy="81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21188" y="2806103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15069" y="3628634"/>
              <a:ext cx="553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urier New"/>
                  <a:cs typeface="Courier New"/>
                </a:rPr>
                <a:t> </a:t>
              </a:r>
              <a:r>
                <a:rPr lang="en-US" sz="24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4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516956" y="3711764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37"/>
            <p:cNvSpPr/>
            <p:nvPr/>
          </p:nvSpPr>
          <p:spPr>
            <a:xfrm rot="5400000">
              <a:off x="1167780" y="3305297"/>
              <a:ext cx="243106" cy="263366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Oval 38"/>
            <p:cNvSpPr/>
            <p:nvPr/>
          </p:nvSpPr>
          <p:spPr>
            <a:xfrm>
              <a:off x="1408475" y="3398390"/>
              <a:ext cx="81036" cy="810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0" name="Left-Right Arrow 39"/>
          <p:cNvSpPr/>
          <p:nvPr/>
        </p:nvSpPr>
        <p:spPr>
          <a:xfrm>
            <a:off x="7464152" y="3212976"/>
            <a:ext cx="93610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2" name="Group 51"/>
          <p:cNvGrpSpPr/>
          <p:nvPr/>
        </p:nvGrpSpPr>
        <p:grpSpPr>
          <a:xfrm>
            <a:off x="8544273" y="2852936"/>
            <a:ext cx="1714337" cy="1368152"/>
            <a:chOff x="7020272" y="2852936"/>
            <a:chExt cx="1714337" cy="1368152"/>
          </a:xfrm>
        </p:grpSpPr>
        <p:sp>
          <p:nvSpPr>
            <p:cNvPr id="41" name="Rectangle 40"/>
            <p:cNvSpPr/>
            <p:nvPr/>
          </p:nvSpPr>
          <p:spPr>
            <a:xfrm>
              <a:off x="7296691" y="2852936"/>
              <a:ext cx="1152128" cy="1368152"/>
            </a:xfrm>
            <a:prstGeom prst="rect">
              <a:avLst/>
            </a:prstGeom>
            <a:solidFill>
              <a:srgbClr val="002060"/>
            </a:solidFill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64288" y="292494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D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19635" y="3532946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C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6376" y="2924944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956376" y="3748970"/>
              <a:ext cx="4924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ourier New"/>
                  <a:cs typeface="Courier New"/>
                </a:rPr>
                <a:t> </a:t>
              </a:r>
              <a:r>
                <a:rPr lang="en-US" sz="2000" dirty="0">
                  <a:latin typeface="Courier New" pitchFamily="49" charset="0"/>
                  <a:cs typeface="Courier New" pitchFamily="49" charset="0"/>
                </a:rPr>
                <a:t>Q</a:t>
              </a:r>
              <a:endParaRPr lang="en-CA" sz="2000" baseline="-25000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205085" y="3819483"/>
              <a:ext cx="1440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46"/>
            <p:cNvSpPr/>
            <p:nvPr/>
          </p:nvSpPr>
          <p:spPr>
            <a:xfrm rot="5400000">
              <a:off x="7380312" y="3575749"/>
              <a:ext cx="144016" cy="288032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H="1">
              <a:off x="7020272" y="3096670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020272" y="3717032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8460289" y="3096670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8460289" y="3933056"/>
              <a:ext cx="274320" cy="0"/>
            </a:xfrm>
            <a:prstGeom prst="line">
              <a:avLst/>
            </a:prstGeom>
            <a:ln w="381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584" y="1628800"/>
            <a:ext cx="3081536" cy="4726760"/>
          </a:xfrm>
        </p:spPr>
        <p:txBody>
          <a:bodyPr/>
          <a:lstStyle/>
          <a:p>
            <a:r>
              <a:rPr lang="en-US" dirty="0"/>
              <a:t>Latches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Edge-triggered flip-flops</a:t>
            </a:r>
          </a:p>
        </p:txBody>
      </p:sp>
      <p:sp>
        <p:nvSpPr>
          <p:cNvPr id="116" name="Rectangle 30"/>
          <p:cNvSpPr>
            <a:spLocks noChangeArrowheads="1"/>
          </p:cNvSpPr>
          <p:nvPr/>
        </p:nvSpPr>
        <p:spPr bwMode="auto">
          <a:xfrm>
            <a:off x="9302154" y="2766338"/>
            <a:ext cx="834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300" b="1" dirty="0"/>
              <a:t>D with 0 Control</a:t>
            </a:r>
            <a:endParaRPr lang="en-US" sz="3600" b="1" dirty="0"/>
          </a:p>
        </p:txBody>
      </p:sp>
      <p:sp>
        <p:nvSpPr>
          <p:cNvPr id="120" name="Oval 6"/>
          <p:cNvSpPr>
            <a:spLocks noChangeArrowheads="1"/>
          </p:cNvSpPr>
          <p:nvPr/>
        </p:nvSpPr>
        <p:spPr bwMode="auto">
          <a:xfrm>
            <a:off x="6485360" y="2453600"/>
            <a:ext cx="87313" cy="8731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1" name="Line 7"/>
          <p:cNvSpPr>
            <a:spLocks noChangeShapeType="1"/>
          </p:cNvSpPr>
          <p:nvPr/>
        </p:nvSpPr>
        <p:spPr bwMode="auto">
          <a:xfrm>
            <a:off x="5605884" y="2493289"/>
            <a:ext cx="12858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2" name="Line 8"/>
          <p:cNvSpPr>
            <a:spLocks noChangeShapeType="1"/>
          </p:cNvSpPr>
          <p:nvPr/>
        </p:nvSpPr>
        <p:spPr bwMode="auto">
          <a:xfrm>
            <a:off x="6490121" y="1863051"/>
            <a:ext cx="120650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3" name="Line 9"/>
          <p:cNvSpPr>
            <a:spLocks noChangeShapeType="1"/>
          </p:cNvSpPr>
          <p:nvPr/>
        </p:nvSpPr>
        <p:spPr bwMode="auto">
          <a:xfrm>
            <a:off x="5605884" y="1863051"/>
            <a:ext cx="12858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4" name="Freeform 10"/>
          <p:cNvSpPr>
            <a:spLocks/>
          </p:cNvSpPr>
          <p:nvPr/>
        </p:nvSpPr>
        <p:spPr bwMode="auto">
          <a:xfrm>
            <a:off x="5731297" y="1613814"/>
            <a:ext cx="754063" cy="1127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5" y="0"/>
              </a:cxn>
              <a:cxn ang="0">
                <a:pos x="475" y="710"/>
              </a:cxn>
              <a:cxn ang="0">
                <a:pos x="0" y="71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75" h="710">
                <a:moveTo>
                  <a:pt x="0" y="0"/>
                </a:moveTo>
                <a:lnTo>
                  <a:pt x="475" y="0"/>
                </a:lnTo>
                <a:lnTo>
                  <a:pt x="475" y="710"/>
                </a:lnTo>
                <a:lnTo>
                  <a:pt x="0" y="7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5" name="Rectangle 11"/>
          <p:cNvSpPr>
            <a:spLocks noChangeArrowheads="1"/>
          </p:cNvSpPr>
          <p:nvPr/>
        </p:nvSpPr>
        <p:spPr bwMode="auto">
          <a:xfrm>
            <a:off x="5769396" y="1782089"/>
            <a:ext cx="9618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S</a:t>
            </a:r>
            <a:endParaRPr lang="en-US" sz="3600" b="1"/>
          </a:p>
        </p:txBody>
      </p:sp>
      <p:sp>
        <p:nvSpPr>
          <p:cNvPr id="126" name="Rectangle 12"/>
          <p:cNvSpPr>
            <a:spLocks noChangeArrowheads="1"/>
          </p:cNvSpPr>
          <p:nvPr/>
        </p:nvSpPr>
        <p:spPr bwMode="auto">
          <a:xfrm>
            <a:off x="5770984" y="2413914"/>
            <a:ext cx="1041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R</a:t>
            </a:r>
            <a:endParaRPr lang="en-US" sz="3600" b="1"/>
          </a:p>
        </p:txBody>
      </p:sp>
      <p:sp>
        <p:nvSpPr>
          <p:cNvPr id="127" name="Rectangle 13"/>
          <p:cNvSpPr>
            <a:spLocks noChangeArrowheads="1"/>
          </p:cNvSpPr>
          <p:nvPr/>
        </p:nvSpPr>
        <p:spPr bwMode="auto">
          <a:xfrm>
            <a:off x="6013871" y="2772689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SR</a:t>
            </a:r>
            <a:endParaRPr lang="en-US" sz="3600" b="1"/>
          </a:p>
        </p:txBody>
      </p:sp>
      <p:sp>
        <p:nvSpPr>
          <p:cNvPr id="128" name="Line 14"/>
          <p:cNvSpPr>
            <a:spLocks noChangeShapeType="1"/>
          </p:cNvSpPr>
          <p:nvPr/>
        </p:nvSpPr>
        <p:spPr bwMode="auto">
          <a:xfrm>
            <a:off x="7687096" y="1863051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9" name="Line 15"/>
          <p:cNvSpPr>
            <a:spLocks noChangeShapeType="1"/>
          </p:cNvSpPr>
          <p:nvPr/>
        </p:nvSpPr>
        <p:spPr bwMode="auto">
          <a:xfrm>
            <a:off x="6717134" y="1863051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0" name="Line 16"/>
          <p:cNvSpPr>
            <a:spLocks noChangeShapeType="1"/>
          </p:cNvSpPr>
          <p:nvPr/>
        </p:nvSpPr>
        <p:spPr bwMode="auto">
          <a:xfrm>
            <a:off x="6720309" y="2496464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1" name="Oval 17"/>
          <p:cNvSpPr>
            <a:spLocks noChangeArrowheads="1"/>
          </p:cNvSpPr>
          <p:nvPr/>
        </p:nvSpPr>
        <p:spPr bwMode="auto">
          <a:xfrm>
            <a:off x="6842547" y="2453600"/>
            <a:ext cx="87313" cy="8731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2" name="Oval 18"/>
          <p:cNvSpPr>
            <a:spLocks noChangeArrowheads="1"/>
          </p:cNvSpPr>
          <p:nvPr/>
        </p:nvSpPr>
        <p:spPr bwMode="auto">
          <a:xfrm>
            <a:off x="6842547" y="1817013"/>
            <a:ext cx="87313" cy="8731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3" name="Oval 19"/>
          <p:cNvSpPr>
            <a:spLocks noChangeArrowheads="1"/>
          </p:cNvSpPr>
          <p:nvPr/>
        </p:nvSpPr>
        <p:spPr bwMode="auto">
          <a:xfrm>
            <a:off x="7695035" y="2453600"/>
            <a:ext cx="87313" cy="8731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4" name="Line 20"/>
          <p:cNvSpPr>
            <a:spLocks noChangeShapeType="1"/>
          </p:cNvSpPr>
          <p:nvPr/>
        </p:nvSpPr>
        <p:spPr bwMode="auto">
          <a:xfrm>
            <a:off x="7212434" y="2806026"/>
            <a:ext cx="7778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5" name="Line 21"/>
          <p:cNvSpPr>
            <a:spLocks noChangeShapeType="1"/>
          </p:cNvSpPr>
          <p:nvPr/>
        </p:nvSpPr>
        <p:spPr bwMode="auto">
          <a:xfrm>
            <a:off x="7310859" y="2806026"/>
            <a:ext cx="7778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6" name="Rectangle 22"/>
          <p:cNvSpPr>
            <a:spLocks noChangeArrowheads="1"/>
          </p:cNvSpPr>
          <p:nvPr/>
        </p:nvSpPr>
        <p:spPr bwMode="auto">
          <a:xfrm>
            <a:off x="7217196" y="2807614"/>
            <a:ext cx="20037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SR</a:t>
            </a:r>
            <a:endParaRPr lang="en-US" sz="3600" b="1"/>
          </a:p>
        </p:txBody>
      </p:sp>
      <p:sp>
        <p:nvSpPr>
          <p:cNvPr id="137" name="Freeform 23"/>
          <p:cNvSpPr>
            <a:spLocks/>
          </p:cNvSpPr>
          <p:nvPr/>
        </p:nvSpPr>
        <p:spPr bwMode="auto">
          <a:xfrm>
            <a:off x="6929859" y="1613814"/>
            <a:ext cx="757238" cy="1127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7" y="0"/>
              </a:cxn>
              <a:cxn ang="0">
                <a:pos x="477" y="710"/>
              </a:cxn>
              <a:cxn ang="0">
                <a:pos x="0" y="71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77" h="710">
                <a:moveTo>
                  <a:pt x="0" y="0"/>
                </a:moveTo>
                <a:lnTo>
                  <a:pt x="477" y="0"/>
                </a:lnTo>
                <a:lnTo>
                  <a:pt x="477" y="710"/>
                </a:lnTo>
                <a:lnTo>
                  <a:pt x="0" y="7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6967959" y="1782089"/>
            <a:ext cx="9618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S</a:t>
            </a:r>
            <a:endParaRPr lang="en-US" sz="3600" b="1"/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6969546" y="2413914"/>
            <a:ext cx="10419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R</a:t>
            </a:r>
            <a:endParaRPr lang="en-US" sz="3600" b="1"/>
          </a:p>
        </p:txBody>
      </p:sp>
      <p:sp>
        <p:nvSpPr>
          <p:cNvPr id="140" name="Line 26"/>
          <p:cNvSpPr>
            <a:spLocks noChangeShapeType="1"/>
          </p:cNvSpPr>
          <p:nvPr/>
        </p:nvSpPr>
        <p:spPr bwMode="auto">
          <a:xfrm>
            <a:off x="9026946" y="2496464"/>
            <a:ext cx="14128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1" name="Oval 27"/>
          <p:cNvSpPr>
            <a:spLocks noChangeArrowheads="1"/>
          </p:cNvSpPr>
          <p:nvPr/>
        </p:nvSpPr>
        <p:spPr bwMode="auto">
          <a:xfrm>
            <a:off x="9168235" y="2453600"/>
            <a:ext cx="87313" cy="8731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2" name="Line 28"/>
          <p:cNvSpPr>
            <a:spLocks noChangeShapeType="1"/>
          </p:cNvSpPr>
          <p:nvPr/>
        </p:nvSpPr>
        <p:spPr bwMode="auto">
          <a:xfrm>
            <a:off x="10012784" y="1863051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3" name="Line 29"/>
          <p:cNvSpPr>
            <a:spLocks noChangeShapeType="1"/>
          </p:cNvSpPr>
          <p:nvPr/>
        </p:nvSpPr>
        <p:spPr bwMode="auto">
          <a:xfrm>
            <a:off x="9026946" y="1863051"/>
            <a:ext cx="228600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4" name="Freeform 31"/>
          <p:cNvSpPr>
            <a:spLocks/>
          </p:cNvSpPr>
          <p:nvPr/>
        </p:nvSpPr>
        <p:spPr bwMode="auto">
          <a:xfrm>
            <a:off x="9255546" y="1613814"/>
            <a:ext cx="757238" cy="1127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7" y="0"/>
              </a:cxn>
              <a:cxn ang="0">
                <a:pos x="477" y="710"/>
              </a:cxn>
              <a:cxn ang="0">
                <a:pos x="0" y="71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77" h="710">
                <a:moveTo>
                  <a:pt x="0" y="0"/>
                </a:moveTo>
                <a:lnTo>
                  <a:pt x="477" y="0"/>
                </a:lnTo>
                <a:lnTo>
                  <a:pt x="477" y="710"/>
                </a:lnTo>
                <a:lnTo>
                  <a:pt x="0" y="7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5" name="Oval 32"/>
          <p:cNvSpPr>
            <a:spLocks noChangeArrowheads="1"/>
          </p:cNvSpPr>
          <p:nvPr/>
        </p:nvSpPr>
        <p:spPr bwMode="auto">
          <a:xfrm>
            <a:off x="10014371" y="2450425"/>
            <a:ext cx="88900" cy="889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6" name="Rectangle 33"/>
          <p:cNvSpPr>
            <a:spLocks noChangeArrowheads="1"/>
          </p:cNvSpPr>
          <p:nvPr/>
        </p:nvSpPr>
        <p:spPr bwMode="auto">
          <a:xfrm>
            <a:off x="9296821" y="1782089"/>
            <a:ext cx="1154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D</a:t>
            </a:r>
            <a:endParaRPr lang="en-US" sz="3600" b="1"/>
          </a:p>
        </p:txBody>
      </p:sp>
      <p:sp>
        <p:nvSpPr>
          <p:cNvPr id="147" name="Rectangle 34"/>
          <p:cNvSpPr>
            <a:spLocks noChangeArrowheads="1"/>
          </p:cNvSpPr>
          <p:nvPr/>
        </p:nvSpPr>
        <p:spPr bwMode="auto">
          <a:xfrm>
            <a:off x="9296821" y="2413914"/>
            <a:ext cx="9778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C</a:t>
            </a:r>
            <a:endParaRPr lang="en-US" sz="3600" b="1"/>
          </a:p>
        </p:txBody>
      </p:sp>
      <p:sp>
        <p:nvSpPr>
          <p:cNvPr id="148" name="Oval 35"/>
          <p:cNvSpPr>
            <a:spLocks noChangeArrowheads="1"/>
          </p:cNvSpPr>
          <p:nvPr/>
        </p:nvSpPr>
        <p:spPr bwMode="auto">
          <a:xfrm>
            <a:off x="8799934" y="2453600"/>
            <a:ext cx="88900" cy="87312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9" name="Line 36"/>
          <p:cNvSpPr>
            <a:spLocks noChangeShapeType="1"/>
          </p:cNvSpPr>
          <p:nvPr/>
        </p:nvSpPr>
        <p:spPr bwMode="auto">
          <a:xfrm>
            <a:off x="7936335" y="2493289"/>
            <a:ext cx="125413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0" name="Line 37"/>
          <p:cNvSpPr>
            <a:spLocks noChangeShapeType="1"/>
          </p:cNvSpPr>
          <p:nvPr/>
        </p:nvSpPr>
        <p:spPr bwMode="auto">
          <a:xfrm>
            <a:off x="8799934" y="1863051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1" name="Line 38"/>
          <p:cNvSpPr>
            <a:spLocks noChangeShapeType="1"/>
          </p:cNvSpPr>
          <p:nvPr/>
        </p:nvSpPr>
        <p:spPr bwMode="auto">
          <a:xfrm>
            <a:off x="7936335" y="1863051"/>
            <a:ext cx="125413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2" name="Rectangle 39"/>
          <p:cNvSpPr>
            <a:spLocks noChangeArrowheads="1"/>
          </p:cNvSpPr>
          <p:nvPr/>
        </p:nvSpPr>
        <p:spPr bwMode="auto">
          <a:xfrm>
            <a:off x="8056538" y="2774275"/>
            <a:ext cx="8559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300" b="1" dirty="0"/>
              <a:t>D with 1 Control</a:t>
            </a:r>
            <a:endParaRPr lang="en-US" sz="3600" b="1" dirty="0"/>
          </a:p>
        </p:txBody>
      </p:sp>
      <p:sp>
        <p:nvSpPr>
          <p:cNvPr id="153" name="Freeform 40"/>
          <p:cNvSpPr>
            <a:spLocks/>
          </p:cNvSpPr>
          <p:nvPr/>
        </p:nvSpPr>
        <p:spPr bwMode="auto">
          <a:xfrm>
            <a:off x="8061746" y="1613814"/>
            <a:ext cx="738188" cy="1127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5" y="0"/>
              </a:cxn>
              <a:cxn ang="0">
                <a:pos x="465" y="710"/>
              </a:cxn>
              <a:cxn ang="0">
                <a:pos x="0" y="71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65" h="710">
                <a:moveTo>
                  <a:pt x="0" y="0"/>
                </a:moveTo>
                <a:lnTo>
                  <a:pt x="465" y="0"/>
                </a:lnTo>
                <a:lnTo>
                  <a:pt x="465" y="710"/>
                </a:lnTo>
                <a:lnTo>
                  <a:pt x="0" y="71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4" name="Rectangle 41"/>
          <p:cNvSpPr>
            <a:spLocks noChangeArrowheads="1"/>
          </p:cNvSpPr>
          <p:nvPr/>
        </p:nvSpPr>
        <p:spPr bwMode="auto">
          <a:xfrm>
            <a:off x="8104609" y="1782089"/>
            <a:ext cx="1154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/>
              <a:t>D</a:t>
            </a:r>
            <a:endParaRPr lang="en-US" sz="3600" b="1" dirty="0"/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8104609" y="2413914"/>
            <a:ext cx="9778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C</a:t>
            </a:r>
            <a:endParaRPr lang="en-US" sz="3600" b="1"/>
          </a:p>
        </p:txBody>
      </p:sp>
      <p:sp>
        <p:nvSpPr>
          <p:cNvPr id="207" name="Line 97"/>
          <p:cNvSpPr>
            <a:spLocks noChangeShapeType="1"/>
          </p:cNvSpPr>
          <p:nvPr/>
        </p:nvSpPr>
        <p:spPr bwMode="auto">
          <a:xfrm>
            <a:off x="5811465" y="4793482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8" name="Line 98"/>
          <p:cNvSpPr>
            <a:spLocks noChangeShapeType="1"/>
          </p:cNvSpPr>
          <p:nvPr/>
        </p:nvSpPr>
        <p:spPr bwMode="auto">
          <a:xfrm>
            <a:off x="6671890" y="4179119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09" name="Line 99"/>
          <p:cNvSpPr>
            <a:spLocks noChangeShapeType="1"/>
          </p:cNvSpPr>
          <p:nvPr/>
        </p:nvSpPr>
        <p:spPr bwMode="auto">
          <a:xfrm>
            <a:off x="5811465" y="4179119"/>
            <a:ext cx="122238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0" name="Line 100"/>
          <p:cNvSpPr>
            <a:spLocks noChangeShapeType="1"/>
          </p:cNvSpPr>
          <p:nvPr/>
        </p:nvSpPr>
        <p:spPr bwMode="auto">
          <a:xfrm flipH="1">
            <a:off x="5827341" y="4793482"/>
            <a:ext cx="106363" cy="1587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1" name="Rectangle 101"/>
          <p:cNvSpPr>
            <a:spLocks noChangeArrowheads="1"/>
          </p:cNvSpPr>
          <p:nvPr/>
        </p:nvSpPr>
        <p:spPr bwMode="auto">
          <a:xfrm>
            <a:off x="5865440" y="5179244"/>
            <a:ext cx="8358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Triggered D</a:t>
            </a:r>
            <a:endParaRPr lang="en-US" sz="3600" b="1"/>
          </a:p>
        </p:txBody>
      </p:sp>
      <p:sp>
        <p:nvSpPr>
          <p:cNvPr id="212" name="Freeform 102"/>
          <p:cNvSpPr>
            <a:spLocks/>
          </p:cNvSpPr>
          <p:nvPr/>
        </p:nvSpPr>
        <p:spPr bwMode="auto">
          <a:xfrm>
            <a:off x="5719390" y="5180832"/>
            <a:ext cx="122238" cy="122237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30" y="77"/>
              </a:cxn>
              <a:cxn ang="0">
                <a:pos x="30" y="0"/>
              </a:cxn>
              <a:cxn ang="0">
                <a:pos x="77" y="0"/>
              </a:cxn>
            </a:cxnLst>
            <a:rect l="0" t="0" r="r" b="b"/>
            <a:pathLst>
              <a:path w="77" h="77">
                <a:moveTo>
                  <a:pt x="0" y="77"/>
                </a:moveTo>
                <a:lnTo>
                  <a:pt x="30" y="77"/>
                </a:lnTo>
                <a:lnTo>
                  <a:pt x="30" y="0"/>
                </a:lnTo>
                <a:lnTo>
                  <a:pt x="77" y="0"/>
                </a:lnTo>
              </a:path>
            </a:pathLst>
          </a:custGeom>
          <a:noFill/>
          <a:ln w="7938" cap="flat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3" name="Freeform 103"/>
          <p:cNvSpPr>
            <a:spLocks/>
          </p:cNvSpPr>
          <p:nvPr/>
        </p:nvSpPr>
        <p:spPr bwMode="auto">
          <a:xfrm>
            <a:off x="5933703" y="3933056"/>
            <a:ext cx="738188" cy="1123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5" y="0"/>
              </a:cxn>
              <a:cxn ang="0">
                <a:pos x="465" y="708"/>
              </a:cxn>
              <a:cxn ang="0">
                <a:pos x="0" y="70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65" h="708">
                <a:moveTo>
                  <a:pt x="0" y="0"/>
                </a:moveTo>
                <a:lnTo>
                  <a:pt x="465" y="0"/>
                </a:lnTo>
                <a:lnTo>
                  <a:pt x="465" y="708"/>
                </a:lnTo>
                <a:lnTo>
                  <a:pt x="0" y="70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4" name="Rectangle 104"/>
          <p:cNvSpPr>
            <a:spLocks noChangeArrowheads="1"/>
          </p:cNvSpPr>
          <p:nvPr/>
        </p:nvSpPr>
        <p:spPr bwMode="auto">
          <a:xfrm>
            <a:off x="5971803" y="4091807"/>
            <a:ext cx="112210" cy="20005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dirty="0"/>
              <a:t>D</a:t>
            </a:r>
            <a:endParaRPr lang="en-US" sz="3600" dirty="0"/>
          </a:p>
        </p:txBody>
      </p:sp>
      <p:sp>
        <p:nvSpPr>
          <p:cNvPr id="215" name="Rectangle 105"/>
          <p:cNvSpPr>
            <a:spLocks noChangeArrowheads="1"/>
          </p:cNvSpPr>
          <p:nvPr/>
        </p:nvSpPr>
        <p:spPr bwMode="auto">
          <a:xfrm>
            <a:off x="6162303" y="4714107"/>
            <a:ext cx="97784" cy="20005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/>
              <a:t>C</a:t>
            </a:r>
            <a:endParaRPr lang="en-US" sz="3600"/>
          </a:p>
        </p:txBody>
      </p:sp>
      <p:sp>
        <p:nvSpPr>
          <p:cNvPr id="216" name="Freeform 106"/>
          <p:cNvSpPr>
            <a:spLocks/>
          </p:cNvSpPr>
          <p:nvPr/>
        </p:nvSpPr>
        <p:spPr bwMode="auto">
          <a:xfrm>
            <a:off x="5933704" y="4741094"/>
            <a:ext cx="174625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" y="33"/>
              </a:cxn>
              <a:cxn ang="0">
                <a:pos x="0" y="77"/>
              </a:cxn>
            </a:cxnLst>
            <a:rect l="0" t="0" r="r" b="b"/>
            <a:pathLst>
              <a:path w="110" h="77">
                <a:moveTo>
                  <a:pt x="0" y="0"/>
                </a:moveTo>
                <a:lnTo>
                  <a:pt x="110" y="33"/>
                </a:lnTo>
                <a:lnTo>
                  <a:pt x="0" y="77"/>
                </a:lnTo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7" name="Oval 107"/>
          <p:cNvSpPr>
            <a:spLocks noChangeArrowheads="1"/>
          </p:cNvSpPr>
          <p:nvPr/>
        </p:nvSpPr>
        <p:spPr bwMode="auto">
          <a:xfrm>
            <a:off x="6671891" y="4750618"/>
            <a:ext cx="87313" cy="889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18" name="Rectangle 112"/>
          <p:cNvSpPr>
            <a:spLocks noChangeArrowheads="1"/>
          </p:cNvSpPr>
          <p:nvPr/>
        </p:nvSpPr>
        <p:spPr bwMode="auto">
          <a:xfrm>
            <a:off x="7329037" y="5164957"/>
            <a:ext cx="8358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/>
              <a:t>Triggered D</a:t>
            </a:r>
            <a:endParaRPr lang="en-US" sz="3600" b="1"/>
          </a:p>
        </p:txBody>
      </p:sp>
      <p:sp>
        <p:nvSpPr>
          <p:cNvPr id="219" name="Freeform 113"/>
          <p:cNvSpPr>
            <a:spLocks/>
          </p:cNvSpPr>
          <p:nvPr/>
        </p:nvSpPr>
        <p:spPr bwMode="auto">
          <a:xfrm>
            <a:off x="7168700" y="5180832"/>
            <a:ext cx="122238" cy="122237"/>
          </a:xfrm>
          <a:custGeom>
            <a:avLst/>
            <a:gdLst/>
            <a:ahLst/>
            <a:cxnLst>
              <a:cxn ang="0">
                <a:pos x="77" y="77"/>
              </a:cxn>
              <a:cxn ang="0">
                <a:pos x="47" y="77"/>
              </a:cxn>
              <a:cxn ang="0">
                <a:pos x="47" y="0"/>
              </a:cxn>
              <a:cxn ang="0">
                <a:pos x="0" y="0"/>
              </a:cxn>
            </a:cxnLst>
            <a:rect l="0" t="0" r="r" b="b"/>
            <a:pathLst>
              <a:path w="77" h="77">
                <a:moveTo>
                  <a:pt x="77" y="77"/>
                </a:moveTo>
                <a:lnTo>
                  <a:pt x="47" y="77"/>
                </a:lnTo>
                <a:lnTo>
                  <a:pt x="47" y="0"/>
                </a:lnTo>
                <a:lnTo>
                  <a:pt x="0" y="0"/>
                </a:lnTo>
              </a:path>
            </a:pathLst>
          </a:custGeom>
          <a:noFill/>
          <a:ln w="7938" cap="flat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1" name="Line 108"/>
          <p:cNvSpPr>
            <a:spLocks noChangeShapeType="1"/>
          </p:cNvSpPr>
          <p:nvPr/>
        </p:nvSpPr>
        <p:spPr bwMode="auto">
          <a:xfrm>
            <a:off x="6995663" y="4791893"/>
            <a:ext cx="161925" cy="1588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2" name="Oval 109"/>
          <p:cNvSpPr>
            <a:spLocks noChangeArrowheads="1"/>
          </p:cNvSpPr>
          <p:nvPr/>
        </p:nvSpPr>
        <p:spPr bwMode="auto">
          <a:xfrm>
            <a:off x="7157588" y="4749031"/>
            <a:ext cx="87313" cy="87313"/>
          </a:xfrm>
          <a:prstGeom prst="ellipse">
            <a:avLst/>
          </a:prstGeom>
          <a:solidFill>
            <a:srgbClr val="002060"/>
          </a:solidFill>
          <a:ln w="1905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3" name="Line 110"/>
          <p:cNvSpPr>
            <a:spLocks noChangeShapeType="1"/>
          </p:cNvSpPr>
          <p:nvPr/>
        </p:nvSpPr>
        <p:spPr bwMode="auto">
          <a:xfrm>
            <a:off x="7986262" y="4179118"/>
            <a:ext cx="122238" cy="1588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4" name="Line 111"/>
          <p:cNvSpPr>
            <a:spLocks noChangeShapeType="1"/>
          </p:cNvSpPr>
          <p:nvPr/>
        </p:nvSpPr>
        <p:spPr bwMode="auto">
          <a:xfrm>
            <a:off x="6995662" y="4179118"/>
            <a:ext cx="249238" cy="1588"/>
          </a:xfrm>
          <a:prstGeom prst="line">
            <a:avLst/>
          </a:prstGeom>
          <a:solidFill>
            <a:srgbClr val="002060"/>
          </a:solidFill>
          <a:ln w="7938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5" name="Freeform 114"/>
          <p:cNvSpPr>
            <a:spLocks/>
          </p:cNvSpPr>
          <p:nvPr/>
        </p:nvSpPr>
        <p:spPr bwMode="auto">
          <a:xfrm>
            <a:off x="7244901" y="3933055"/>
            <a:ext cx="741363" cy="1123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7" y="0"/>
              </a:cxn>
              <a:cxn ang="0">
                <a:pos x="467" y="708"/>
              </a:cxn>
              <a:cxn ang="0">
                <a:pos x="0" y="708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67" h="708">
                <a:moveTo>
                  <a:pt x="0" y="0"/>
                </a:moveTo>
                <a:lnTo>
                  <a:pt x="467" y="0"/>
                </a:lnTo>
                <a:lnTo>
                  <a:pt x="467" y="708"/>
                </a:lnTo>
                <a:lnTo>
                  <a:pt x="0" y="70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6" name="Rectangle 115"/>
          <p:cNvSpPr>
            <a:spLocks noChangeArrowheads="1"/>
          </p:cNvSpPr>
          <p:nvPr/>
        </p:nvSpPr>
        <p:spPr bwMode="auto">
          <a:xfrm>
            <a:off x="7287763" y="4093394"/>
            <a:ext cx="112713" cy="200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/>
              <a:t>D</a:t>
            </a:r>
            <a:endParaRPr lang="en-US" sz="3600"/>
          </a:p>
        </p:txBody>
      </p:sp>
      <p:sp>
        <p:nvSpPr>
          <p:cNvPr id="227" name="Rectangle 116"/>
          <p:cNvSpPr>
            <a:spLocks noChangeArrowheads="1"/>
          </p:cNvSpPr>
          <p:nvPr/>
        </p:nvSpPr>
        <p:spPr bwMode="auto">
          <a:xfrm>
            <a:off x="7456038" y="4714106"/>
            <a:ext cx="98425" cy="200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/>
              <a:t>C</a:t>
            </a:r>
            <a:endParaRPr lang="en-US" sz="3600"/>
          </a:p>
        </p:txBody>
      </p:sp>
      <p:sp>
        <p:nvSpPr>
          <p:cNvPr id="228" name="Freeform 117"/>
          <p:cNvSpPr>
            <a:spLocks/>
          </p:cNvSpPr>
          <p:nvPr/>
        </p:nvSpPr>
        <p:spPr bwMode="auto">
          <a:xfrm>
            <a:off x="7244900" y="4741093"/>
            <a:ext cx="160338" cy="122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" y="33"/>
              </a:cxn>
              <a:cxn ang="0">
                <a:pos x="0" y="77"/>
              </a:cxn>
            </a:cxnLst>
            <a:rect l="0" t="0" r="r" b="b"/>
            <a:pathLst>
              <a:path w="101" h="77">
                <a:moveTo>
                  <a:pt x="0" y="0"/>
                </a:moveTo>
                <a:lnTo>
                  <a:pt x="101" y="33"/>
                </a:lnTo>
                <a:lnTo>
                  <a:pt x="0" y="77"/>
                </a:lnTo>
              </a:path>
            </a:pathLst>
          </a:custGeom>
          <a:solidFill>
            <a:srgbClr val="002060"/>
          </a:solidFill>
          <a:ln w="28575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29" name="Oval 118"/>
          <p:cNvSpPr>
            <a:spLocks noChangeArrowheads="1"/>
          </p:cNvSpPr>
          <p:nvPr/>
        </p:nvSpPr>
        <p:spPr bwMode="auto">
          <a:xfrm>
            <a:off x="7986263" y="4750618"/>
            <a:ext cx="87313" cy="88900"/>
          </a:xfrm>
          <a:prstGeom prst="ellipse">
            <a:avLst/>
          </a:prstGeom>
          <a:solidFill>
            <a:srgbClr val="002060"/>
          </a:solidFill>
          <a:ln w="2857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Flip-Flops</a:t>
            </a:r>
            <a:endParaRPr lang="en-CA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848600" cy="47244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T flip-flop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Like the D flip-flop, 					 except that it toggles					  its value whenever 					 the input to T is high.</a:t>
            </a:r>
            <a:endParaRPr lang="en-CA" dirty="0"/>
          </a:p>
        </p:txBody>
      </p:sp>
      <p:pic>
        <p:nvPicPr>
          <p:cNvPr id="2050" name="Picture 2" descr="E:\Courses\CSC258\lectures\images\T_flipfl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340769"/>
            <a:ext cx="4057650" cy="2124075"/>
          </a:xfrm>
          <a:prstGeom prst="rect">
            <a:avLst/>
          </a:prstGeom>
          <a:noFill/>
        </p:spPr>
      </p:pic>
      <p:pic>
        <p:nvPicPr>
          <p:cNvPr id="2051" name="Picture 3" descr="E:\Courses\CSC258\lectures\images\T_tim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2532" y="3789040"/>
            <a:ext cx="7581900" cy="21907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56</a:t>
            </a:fld>
            <a:endParaRPr lang="en-C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Flip-Flops</a:t>
            </a:r>
            <a:endParaRPr lang="en-CA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447800"/>
            <a:ext cx="7924800" cy="4648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FF00"/>
                </a:solidFill>
              </a:rPr>
              <a:t>JK Flip-Flop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Takes advantage of					    all combinations of 					  two inputs (J &amp; K) to 					 produce four different 					 </a:t>
            </a:r>
            <a:r>
              <a:rPr lang="en-US" dirty="0" err="1"/>
              <a:t>behaviours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if J and K are 0, maintain output.</a:t>
            </a:r>
          </a:p>
          <a:p>
            <a:pPr lvl="2"/>
            <a:r>
              <a:rPr lang="en-US" dirty="0"/>
              <a:t>if J is 0 and K is 1, set output to 0.</a:t>
            </a:r>
          </a:p>
          <a:p>
            <a:pPr lvl="2"/>
            <a:r>
              <a:rPr lang="en-US" dirty="0"/>
              <a:t>if J is 1 and K is 0, set output to 1.</a:t>
            </a:r>
          </a:p>
          <a:p>
            <a:pPr lvl="2"/>
            <a:r>
              <a:rPr lang="en-US" dirty="0"/>
              <a:t>if J and K are 1, toggle output value.</a:t>
            </a:r>
            <a:endParaRPr lang="en-CA" dirty="0"/>
          </a:p>
        </p:txBody>
      </p:sp>
      <p:pic>
        <p:nvPicPr>
          <p:cNvPr id="3074" name="Picture 2" descr="E:\Courses\CSC258\lectures\images\JK_flipfl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5" y="1412776"/>
            <a:ext cx="4467225" cy="2381250"/>
          </a:xfrm>
          <a:prstGeom prst="rect">
            <a:avLst/>
          </a:prstGeom>
          <a:noFill/>
        </p:spPr>
      </p:pic>
      <p:pic>
        <p:nvPicPr>
          <p:cNvPr id="3075" name="Picture 3" descr="E:\Courses\CSC258\lectures\images\JK_bloc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2184" y="4005064"/>
            <a:ext cx="2305050" cy="18478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circuit design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705" y="1569676"/>
            <a:ext cx="7606852" cy="4726760"/>
          </a:xfrm>
        </p:spPr>
        <p:txBody>
          <a:bodyPr/>
          <a:lstStyle/>
          <a:p>
            <a:r>
              <a:rPr lang="en-US" dirty="0"/>
              <a:t>Similar to creating				 combinational circuits,				 with extra considerations:</a:t>
            </a:r>
          </a:p>
          <a:p>
            <a:pPr lvl="1"/>
            <a:r>
              <a:rPr lang="en-US" dirty="0"/>
              <a:t>The flip-flops now provide				 extra inputs to	the circuit</a:t>
            </a:r>
          </a:p>
          <a:p>
            <a:pPr lvl="1"/>
            <a:r>
              <a:rPr lang="en-US" dirty="0"/>
              <a:t>Extra circuitry needs to be 				 designed for the flip-flop inputs.</a:t>
            </a:r>
          </a:p>
          <a:p>
            <a:pPr lvl="1"/>
            <a:r>
              <a:rPr lang="en-US" dirty="0"/>
              <a:t>…which is next week’s lecture </a:t>
            </a:r>
            <a:r>
              <a:rPr lang="en-US" dirty="0">
                <a:sym typeface="Wingdings" pitchFamily="2" charset="2"/>
              </a:rPr>
              <a:t>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7608168" y="1988840"/>
            <a:ext cx="2160240" cy="1008112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Combinational Circuit</a:t>
            </a:r>
            <a:endParaRPr lang="en-CA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6841346" y="227687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9793674" y="2276872"/>
            <a:ext cx="6583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769338" y="1988840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Inputs</a:t>
            </a:r>
            <a:endParaRPr lang="en-CA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763547" y="1988840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Outputs</a:t>
            </a:r>
            <a:endParaRPr lang="en-CA" sz="1600" dirty="0"/>
          </a:p>
        </p:txBody>
      </p:sp>
      <p:sp>
        <p:nvSpPr>
          <p:cNvPr id="9" name="Rectangle 8"/>
          <p:cNvSpPr/>
          <p:nvPr/>
        </p:nvSpPr>
        <p:spPr>
          <a:xfrm>
            <a:off x="8065482" y="3356992"/>
            <a:ext cx="1296144" cy="1008112"/>
          </a:xfrm>
          <a:prstGeom prst="rect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Storage Units</a:t>
            </a:r>
            <a:endParaRPr lang="en-CA" sz="2400" b="1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9347771" y="3038517"/>
            <a:ext cx="432048" cy="720080"/>
          </a:xfrm>
          <a:prstGeom prst="bentArrow">
            <a:avLst>
              <a:gd name="adj1" fmla="val 47447"/>
              <a:gd name="adj2" fmla="val 39430"/>
              <a:gd name="adj3" fmla="val 3527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rot="16200000">
            <a:off x="7436734" y="3096668"/>
            <a:ext cx="698021" cy="504057"/>
          </a:xfrm>
          <a:prstGeom prst="bentArrow">
            <a:avLst>
              <a:gd name="adj1" fmla="val 47447"/>
              <a:gd name="adj2" fmla="val 39430"/>
              <a:gd name="adj3" fmla="val 35271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58</a:t>
            </a:fld>
            <a:endParaRPr lang="en-CA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692696"/>
            <a:ext cx="92170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Today we learned</a:t>
            </a:r>
          </a:p>
          <a:p>
            <a:pPr marL="571500" indent="-571500">
              <a:buFont typeface="Arial" charset="0"/>
              <a:buChar char="•"/>
            </a:pPr>
            <a:r>
              <a:rPr lang="en-CA" sz="3600" dirty="0"/>
              <a:t>Sequential circuits – circuits with memory</a:t>
            </a:r>
          </a:p>
          <a:p>
            <a:pPr marL="571500" indent="-571500">
              <a:buFont typeface="Arial" charset="0"/>
              <a:buChar char="•"/>
            </a:pPr>
            <a:r>
              <a:rPr lang="en-CA" sz="3600" dirty="0"/>
              <a:t>Latch</a:t>
            </a:r>
          </a:p>
          <a:p>
            <a:pPr marL="571500" indent="-571500">
              <a:buFont typeface="Arial" charset="0"/>
              <a:buChar char="•"/>
            </a:pPr>
            <a:r>
              <a:rPr lang="en-CA" sz="3600" dirty="0"/>
              <a:t>Flip-flop</a:t>
            </a:r>
          </a:p>
          <a:p>
            <a:pPr marL="571500" indent="-571500">
              <a:buFont typeface="Arial" charset="0"/>
              <a:buChar char="•"/>
            </a:pPr>
            <a:endParaRPr lang="en-CA" sz="3600" dirty="0"/>
          </a:p>
          <a:p>
            <a:r>
              <a:rPr lang="en-CA" sz="3600" dirty="0"/>
              <a:t>Next week</a:t>
            </a:r>
          </a:p>
          <a:p>
            <a:pPr marL="571500" indent="-571500">
              <a:buFont typeface="Arial" charset="0"/>
              <a:buChar char="•"/>
            </a:pPr>
            <a:r>
              <a:rPr lang="en-CA" sz="3600" dirty="0"/>
              <a:t>Registers, Counters</a:t>
            </a:r>
          </a:p>
          <a:p>
            <a:pPr marL="571500" indent="-571500">
              <a:buFont typeface="Arial" charset="0"/>
              <a:buChar char="•"/>
            </a:pPr>
            <a:r>
              <a:rPr lang="en-CA" sz="3600" dirty="0"/>
              <a:t>Finite State Machines</a:t>
            </a:r>
          </a:p>
          <a:p>
            <a:pPr marL="571500" indent="-571500">
              <a:buFont typeface="Arial" charset="0"/>
              <a:buChar char="•"/>
            </a:pPr>
            <a:r>
              <a:rPr lang="en-CA" sz="3600" dirty="0"/>
              <a:t>Sequential circuit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57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1464" y="2204864"/>
            <a:ext cx="8280920" cy="1975104"/>
          </a:xfrm>
        </p:spPr>
        <p:txBody>
          <a:bodyPr/>
          <a:lstStyle/>
          <a:p>
            <a:r>
              <a:rPr lang="en-US" dirty="0"/>
              <a:t>New Topic:</a:t>
            </a:r>
            <a:br>
              <a:rPr lang="en-US" dirty="0"/>
            </a:br>
            <a:r>
              <a:rPr lang="en-US" dirty="0"/>
              <a:t>Sequential Circuits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572164" y="1916832"/>
            <a:ext cx="3960440" cy="388843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Assembly Language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71082" y="2377344"/>
            <a:ext cx="3456384" cy="3312368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Processors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660396" y="2852936"/>
            <a:ext cx="1440160" cy="273630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Finite State Machines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148228" y="2852936"/>
            <a:ext cx="1512168" cy="2736304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Arithmetic Logic Units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64252" y="3501008"/>
            <a:ext cx="1296144" cy="201622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Devices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660396" y="3501008"/>
            <a:ext cx="1224136" cy="201622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/>
              <a:t>Flip-flops</a:t>
            </a:r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80276" y="3933056"/>
            <a:ext cx="2088232" cy="1512168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Circuits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8868308" y="4365104"/>
            <a:ext cx="1728192" cy="1008112"/>
          </a:xfrm>
          <a:prstGeom prst="roundRect">
            <a:avLst/>
          </a:prstGeom>
          <a:solidFill>
            <a:srgbClr val="0501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Gates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9106104" y="4840696"/>
            <a:ext cx="1368152" cy="432048"/>
          </a:xfrm>
          <a:prstGeom prst="roundRect">
            <a:avLst/>
          </a:prstGeom>
          <a:solidFill>
            <a:srgbClr val="0300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Transistors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12192000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>
                <a:latin typeface="+mn-lt"/>
              </a:rPr>
              <a:t>CSCB58: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Computer Organization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429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6584" y="621167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content of this lecture is adapted from the lectures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Larry Zheng and Steve Engels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35C7AC-AE60-496C-9820-AFE8A46F9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4" y="3825513"/>
            <a:ext cx="298326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loud TPU | Google Cloud">
            <a:extLst>
              <a:ext uri="{FF2B5EF4-FFF2-40B4-BE49-F238E27FC236}">
                <a16:creationId xmlns:a16="http://schemas.microsoft.com/office/drawing/2014/main" id="{854AA425-A807-46E1-B551-13656F25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694" y="3979312"/>
            <a:ext cx="309038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49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2"/>
    </mc:Choice>
    <mc:Fallback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57000"/>
          </a:blip>
          <a:srcRect b="10101"/>
          <a:stretch/>
        </p:blipFill>
        <p:spPr>
          <a:xfrm>
            <a:off x="551384" y="-507"/>
            <a:ext cx="11136560" cy="683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424" y="188640"/>
            <a:ext cx="106571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Memory</a:t>
            </a:r>
            <a:endParaRPr lang="en-US" sz="4800" b="1" dirty="0">
              <a:solidFill>
                <a:srgbClr val="FFFF00"/>
              </a:solidFill>
            </a:endParaRPr>
          </a:p>
          <a:p>
            <a:endParaRPr lang="en-US" sz="4800" b="1" dirty="0">
              <a:solidFill>
                <a:srgbClr val="FFFF00"/>
              </a:solidFill>
            </a:endParaRPr>
          </a:p>
          <a:p>
            <a:r>
              <a:rPr lang="en-US" sz="4800" b="1" dirty="0">
                <a:solidFill>
                  <a:srgbClr val="FFFF00"/>
                </a:solidFill>
              </a:rPr>
              <a:t>Why do we have memory?</a:t>
            </a:r>
          </a:p>
          <a:p>
            <a:endParaRPr lang="en-US" sz="4800" b="1" dirty="0">
              <a:solidFill>
                <a:srgbClr val="FFFF00"/>
              </a:solidFill>
            </a:endParaRPr>
          </a:p>
          <a:p>
            <a:r>
              <a:rPr lang="en-US" sz="4800" b="1" dirty="0">
                <a:solidFill>
                  <a:srgbClr val="FFFF00"/>
                </a:solidFill>
              </a:rPr>
              <a:t>Why do circuits have memory?</a:t>
            </a:r>
          </a:p>
        </p:txBody>
      </p:sp>
      <p:sp>
        <p:nvSpPr>
          <p:cNvPr id="9" name="Oval 8"/>
          <p:cNvSpPr/>
          <p:nvPr/>
        </p:nvSpPr>
        <p:spPr>
          <a:xfrm>
            <a:off x="4079776" y="4509120"/>
            <a:ext cx="2880320" cy="172819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Something we can’t do yet</a:t>
            </a:r>
            <a:endParaRPr lang="en-CA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72" y="1484784"/>
            <a:ext cx="9001000" cy="4248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does the Tickle Me Elmo work?</a:t>
            </a:r>
          </a:p>
          <a:p>
            <a:endParaRPr lang="en-US" dirty="0"/>
          </a:p>
          <a:p>
            <a:pPr marL="68580" indent="0">
              <a:buNone/>
            </a:pPr>
            <a:r>
              <a:rPr lang="en-US" dirty="0">
                <a:hlinkClick r:id="rId2"/>
              </a:rPr>
              <a:t>https://www.youtube.com/watch?v=zG62dirxRgc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  <a:p>
            <a:pPr marL="640080" lvl="1" indent="-5715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dirty="0"/>
              <a:t>Same input, different outputs.</a:t>
            </a:r>
          </a:p>
          <a:p>
            <a:pPr marL="640080" lvl="1" indent="-5715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dirty="0"/>
              <a:t>The circuit somehow remembers how many pushes have been made.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kinds of circuits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we’ve dealt with </a:t>
            </a:r>
            <a:r>
              <a:rPr lang="en-US" dirty="0">
                <a:solidFill>
                  <a:srgbClr val="FFFF00"/>
                </a:solidFill>
              </a:rPr>
              <a:t>combinational circuits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Circuits where the output values are entirely dependent and predictable from the input values.</a:t>
            </a:r>
          </a:p>
          <a:p>
            <a:pPr lvl="1"/>
            <a:endParaRPr lang="en-US" dirty="0"/>
          </a:p>
          <a:p>
            <a:r>
              <a:rPr lang="en-US" dirty="0"/>
              <a:t>Another class of circuits: </a:t>
            </a:r>
            <a:r>
              <a:rPr lang="en-US" dirty="0">
                <a:solidFill>
                  <a:srgbClr val="FFFF00"/>
                </a:solidFill>
              </a:rPr>
              <a:t>sequential circuits</a:t>
            </a:r>
          </a:p>
          <a:p>
            <a:pPr lvl="1"/>
            <a:r>
              <a:rPr lang="en-US" dirty="0"/>
              <a:t>Circuits that also depend on both the inputs and the </a:t>
            </a:r>
            <a:r>
              <a:rPr lang="en-US" dirty="0">
                <a:solidFill>
                  <a:srgbClr val="FFFF00"/>
                </a:solidFill>
              </a:rPr>
              <a:t>previous state </a:t>
            </a:r>
            <a:r>
              <a:rPr lang="en-US" dirty="0"/>
              <a:t>of the circuit.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E37E-424F-4DCE-BB6E-731ABDD533B7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92998</TotalTime>
  <Words>3415</Words>
  <Application>Microsoft Office PowerPoint</Application>
  <PresentationFormat>Widescreen</PresentationFormat>
  <Paragraphs>1120</Paragraphs>
  <Slides>60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Calibri</vt:lpstr>
      <vt:lpstr>Calibri Light</vt:lpstr>
      <vt:lpstr>Consolas</vt:lpstr>
      <vt:lpstr>Corbel</vt:lpstr>
      <vt:lpstr>Courier New</vt:lpstr>
      <vt:lpstr>Lato Extended</vt:lpstr>
      <vt:lpstr>Wingdings</vt:lpstr>
      <vt:lpstr>Wingdings 2</vt:lpstr>
      <vt:lpstr>Wingdings 3</vt:lpstr>
      <vt:lpstr>Metro</vt:lpstr>
      <vt:lpstr>Office Theme</vt:lpstr>
      <vt:lpstr>CSCB58:  Computer Organization</vt:lpstr>
      <vt:lpstr>PowerPoint Presentation</vt:lpstr>
      <vt:lpstr>PowerPoint Presentation</vt:lpstr>
      <vt:lpstr>Question 2</vt:lpstr>
      <vt:lpstr>Question 5</vt:lpstr>
      <vt:lpstr>New Topic: Sequential Circuits</vt:lpstr>
      <vt:lpstr>PowerPoint Presentation</vt:lpstr>
      <vt:lpstr>Something we can’t do yet</vt:lpstr>
      <vt:lpstr>Two kinds of circuits</vt:lpstr>
      <vt:lpstr>In other words…</vt:lpstr>
      <vt:lpstr>Sequential circuits</vt:lpstr>
      <vt:lpstr>How can a circuit have memory?</vt:lpstr>
      <vt:lpstr>Truth table of a sequential circuit</vt:lpstr>
      <vt:lpstr>AND with feedback</vt:lpstr>
      <vt:lpstr>NAND with feedback, more interesting</vt:lpstr>
      <vt:lpstr>NAND waveform behaviour</vt:lpstr>
      <vt:lpstr>NOR with feedback</vt:lpstr>
      <vt:lpstr>Feedback behaviour</vt:lpstr>
      <vt:lpstr>Latch</vt:lpstr>
      <vt:lpstr>Latches</vt:lpstr>
      <vt:lpstr>PowerPoint Presentation</vt:lpstr>
      <vt:lpstr>Warm up</vt:lpstr>
      <vt:lpstr>S’R’ latch: Case 1 </vt:lpstr>
      <vt:lpstr>S’R’ latch: Case 2 </vt:lpstr>
      <vt:lpstr>PowerPoint Presentation</vt:lpstr>
      <vt:lpstr>PowerPoint Presentation</vt:lpstr>
      <vt:lpstr>S’R’ latch </vt:lpstr>
      <vt:lpstr>More on instability</vt:lpstr>
      <vt:lpstr>More on instability</vt:lpstr>
      <vt:lpstr>SR latch, with NOR gates</vt:lpstr>
      <vt:lpstr>PowerPoint Presentation</vt:lpstr>
      <vt:lpstr>Be aware of delays</vt:lpstr>
      <vt:lpstr>Reading from latches</vt:lpstr>
      <vt:lpstr>Clock signals</vt:lpstr>
      <vt:lpstr>Signal restrictions</vt:lpstr>
      <vt:lpstr>Clocked SR Latch</vt:lpstr>
      <vt:lpstr>Clocked SR latch</vt:lpstr>
      <vt:lpstr>Clocked SR latch behaviour</vt:lpstr>
      <vt:lpstr>Clocked SR latch behaviour</vt:lpstr>
      <vt:lpstr>PowerPoint Presentation</vt:lpstr>
      <vt:lpstr>Clocked SR latch</vt:lpstr>
      <vt:lpstr>Clocked SR latch behaviour</vt:lpstr>
      <vt:lpstr>D latch</vt:lpstr>
      <vt:lpstr>D latch</vt:lpstr>
      <vt:lpstr>D latch</vt:lpstr>
      <vt:lpstr>Latch timing issues</vt:lpstr>
      <vt:lpstr>Latch timing issues</vt:lpstr>
      <vt:lpstr>PowerPoint Presentation</vt:lpstr>
      <vt:lpstr>SR master-slave flip-flop</vt:lpstr>
      <vt:lpstr>Change of  Q triggered by falling clock edges</vt:lpstr>
      <vt:lpstr>Edge-triggered D flip-flop</vt:lpstr>
      <vt:lpstr>Flip-flop behaviour</vt:lpstr>
      <vt:lpstr>Flip-flop behaviour</vt:lpstr>
      <vt:lpstr>Edge-triggered flip-flop</vt:lpstr>
      <vt:lpstr>Notation</vt:lpstr>
      <vt:lpstr>Other Flip-Flops</vt:lpstr>
      <vt:lpstr>Other Flip-Flops</vt:lpstr>
      <vt:lpstr>Sequential circuit design</vt:lpstr>
      <vt:lpstr>PowerPoint Presentation</vt:lpstr>
      <vt:lpstr>CSCB58:  Computer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Steve Engels</dc:creator>
  <cp:lastModifiedBy>Gennady Pekhimenko</cp:lastModifiedBy>
  <cp:revision>412</cp:revision>
  <dcterms:created xsi:type="dcterms:W3CDTF">2010-11-10T13:23:56Z</dcterms:created>
  <dcterms:modified xsi:type="dcterms:W3CDTF">2020-09-29T03:54:51Z</dcterms:modified>
</cp:coreProperties>
</file>